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notesMasters/notesMaster1.xml" ContentType="application/vnd.openxmlformats-officedocument.presentationml.notesMaster+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4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Default Extension="bin" ContentType="application/vnd.openxmlformats-officedocument.oleObject"/>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Layouts/slideLayout3.xml" ContentType="application/vnd.openxmlformats-officedocument.presentationml.slideLayout+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45"/>
  </p:notesMasterIdLst>
  <p:sldIdLst>
    <p:sldId id="256" r:id="rId2"/>
    <p:sldId id="257" r:id="rId3"/>
    <p:sldId id="258" r:id="rId4"/>
    <p:sldId id="297" r:id="rId5"/>
    <p:sldId id="298" r:id="rId6"/>
    <p:sldId id="260" r:id="rId7"/>
    <p:sldId id="262" r:id="rId8"/>
    <p:sldId id="263" r:id="rId9"/>
    <p:sldId id="264" r:id="rId10"/>
    <p:sldId id="265" r:id="rId11"/>
    <p:sldId id="266" r:id="rId12"/>
    <p:sldId id="267" r:id="rId13"/>
    <p:sldId id="296" r:id="rId14"/>
    <p:sldId id="277" r:id="rId15"/>
    <p:sldId id="278" r:id="rId16"/>
    <p:sldId id="279" r:id="rId17"/>
    <p:sldId id="300" r:id="rId18"/>
    <p:sldId id="299" r:id="rId19"/>
    <p:sldId id="268" r:id="rId20"/>
    <p:sldId id="269" r:id="rId21"/>
    <p:sldId id="270" r:id="rId22"/>
    <p:sldId id="271" r:id="rId23"/>
    <p:sldId id="272" r:id="rId24"/>
    <p:sldId id="273" r:id="rId25"/>
    <p:sldId id="274" r:id="rId26"/>
    <p:sldId id="275" r:id="rId27"/>
    <p:sldId id="276" r:id="rId28"/>
    <p:sldId id="281" r:id="rId29"/>
    <p:sldId id="282" r:id="rId30"/>
    <p:sldId id="283" r:id="rId31"/>
    <p:sldId id="284" r:id="rId32"/>
    <p:sldId id="285" r:id="rId33"/>
    <p:sldId id="286" r:id="rId34"/>
    <p:sldId id="287" r:id="rId35"/>
    <p:sldId id="288" r:id="rId36"/>
    <p:sldId id="289" r:id="rId37"/>
    <p:sldId id="290" r:id="rId38"/>
    <p:sldId id="291" r:id="rId39"/>
    <p:sldId id="292" r:id="rId40"/>
    <p:sldId id="293" r:id="rId41"/>
    <p:sldId id="301" r:id="rId42"/>
    <p:sldId id="302" r:id="rId43"/>
    <p:sldId id="295" r:id="rId44"/>
  </p:sldIdLst>
  <p:sldSz cx="9144000" cy="6858000" type="screen4x3"/>
  <p:notesSz cx="6858000" cy="9144000"/>
  <p:defaultText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93" d="100"/>
          <a:sy n="93" d="100"/>
        </p:scale>
        <p:origin x="-2154" y="-102"/>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theme" Target="theme/theme1.xml"/><Relationship Id="rId8" Type="http://schemas.openxmlformats.org/officeDocument/2006/relationships/slide" Target="slides/slide7.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image" Target="../media/image5.wmf"/><Relationship Id="rId1" Type="http://schemas.openxmlformats.org/officeDocument/2006/relationships/image" Target="../media/image4.wmf"/></Relationships>
</file>

<file path=ppt/drawings/_rels/vmlDrawing10.vml.rels><?xml version="1.0" encoding="UTF-8" standalone="yes"?>
<Relationships xmlns="http://schemas.openxmlformats.org/package/2006/relationships"><Relationship Id="rId2" Type="http://schemas.openxmlformats.org/officeDocument/2006/relationships/image" Target="../media/image23.wmf"/><Relationship Id="rId1" Type="http://schemas.openxmlformats.org/officeDocument/2006/relationships/image" Target="../media/image22.wmf"/></Relationships>
</file>

<file path=ppt/drawings/_rels/vmlDrawing11.vml.rels><?xml version="1.0" encoding="UTF-8" standalone="yes"?>
<Relationships xmlns="http://schemas.openxmlformats.org/package/2006/relationships"><Relationship Id="rId3" Type="http://schemas.openxmlformats.org/officeDocument/2006/relationships/image" Target="../media/image26.wmf"/><Relationship Id="rId2" Type="http://schemas.openxmlformats.org/officeDocument/2006/relationships/image" Target="../media/image25.wmf"/><Relationship Id="rId1" Type="http://schemas.openxmlformats.org/officeDocument/2006/relationships/image" Target="../media/image24.wmf"/></Relationships>
</file>

<file path=ppt/drawings/_rels/vmlDrawing12.vml.rels><?xml version="1.0" encoding="UTF-8" standalone="yes"?>
<Relationships xmlns="http://schemas.openxmlformats.org/package/2006/relationships"><Relationship Id="rId1" Type="http://schemas.openxmlformats.org/officeDocument/2006/relationships/image" Target="../media/image28.wmf"/></Relationships>
</file>

<file path=ppt/drawings/_rels/vmlDrawing13.vml.rels><?xml version="1.0" encoding="UTF-8" standalone="yes"?>
<Relationships xmlns="http://schemas.openxmlformats.org/package/2006/relationships"><Relationship Id="rId2" Type="http://schemas.openxmlformats.org/officeDocument/2006/relationships/image" Target="../media/image30.wmf"/><Relationship Id="rId1" Type="http://schemas.openxmlformats.org/officeDocument/2006/relationships/image" Target="../media/image29.wmf"/></Relationships>
</file>

<file path=ppt/drawings/_rels/vmlDrawing14.vml.rels><?xml version="1.0" encoding="UTF-8" standalone="yes"?>
<Relationships xmlns="http://schemas.openxmlformats.org/package/2006/relationships"><Relationship Id="rId1" Type="http://schemas.openxmlformats.org/officeDocument/2006/relationships/image" Target="../media/image31.wmf"/></Relationships>
</file>

<file path=ppt/drawings/_rels/vmlDrawing15.vml.rels><?xml version="1.0" encoding="UTF-8" standalone="yes"?>
<Relationships xmlns="http://schemas.openxmlformats.org/package/2006/relationships"><Relationship Id="rId1" Type="http://schemas.openxmlformats.org/officeDocument/2006/relationships/image" Target="../media/image32.wmf"/></Relationships>
</file>

<file path=ppt/drawings/_rels/vmlDrawing16.vml.rels><?xml version="1.0" encoding="UTF-8" standalone="yes"?>
<Relationships xmlns="http://schemas.openxmlformats.org/package/2006/relationships"><Relationship Id="rId3" Type="http://schemas.openxmlformats.org/officeDocument/2006/relationships/image" Target="../media/image35.wmf"/><Relationship Id="rId2" Type="http://schemas.openxmlformats.org/officeDocument/2006/relationships/image" Target="../media/image34.wmf"/><Relationship Id="rId1" Type="http://schemas.openxmlformats.org/officeDocument/2006/relationships/image" Target="../media/image33.wmf"/><Relationship Id="rId4" Type="http://schemas.openxmlformats.org/officeDocument/2006/relationships/image" Target="../media/image36.wmf"/></Relationships>
</file>

<file path=ppt/drawings/_rels/vmlDrawing17.vml.rels><?xml version="1.0" encoding="UTF-8" standalone="yes"?>
<Relationships xmlns="http://schemas.openxmlformats.org/package/2006/relationships"><Relationship Id="rId3" Type="http://schemas.openxmlformats.org/officeDocument/2006/relationships/image" Target="../media/image39.wmf"/><Relationship Id="rId2" Type="http://schemas.openxmlformats.org/officeDocument/2006/relationships/image" Target="../media/image38.wmf"/><Relationship Id="rId1" Type="http://schemas.openxmlformats.org/officeDocument/2006/relationships/image" Target="../media/image37.wmf"/><Relationship Id="rId4" Type="http://schemas.openxmlformats.org/officeDocument/2006/relationships/image" Target="../media/image40.wmf"/></Relationships>
</file>

<file path=ppt/drawings/_rels/vmlDrawing18.vml.rels><?xml version="1.0" encoding="UTF-8" standalone="yes"?>
<Relationships xmlns="http://schemas.openxmlformats.org/package/2006/relationships"><Relationship Id="rId3" Type="http://schemas.openxmlformats.org/officeDocument/2006/relationships/image" Target="../media/image43.wmf"/><Relationship Id="rId2" Type="http://schemas.openxmlformats.org/officeDocument/2006/relationships/image" Target="../media/image42.wmf"/><Relationship Id="rId1" Type="http://schemas.openxmlformats.org/officeDocument/2006/relationships/image" Target="../media/image41.wmf"/></Relationships>
</file>

<file path=ppt/drawings/_rels/vmlDrawing19.vml.rels><?xml version="1.0" encoding="UTF-8" standalone="yes"?>
<Relationships xmlns="http://schemas.openxmlformats.org/package/2006/relationships"><Relationship Id="rId3" Type="http://schemas.openxmlformats.org/officeDocument/2006/relationships/image" Target="../media/image46.wmf"/><Relationship Id="rId2" Type="http://schemas.openxmlformats.org/officeDocument/2006/relationships/image" Target="../media/image45.wmf"/><Relationship Id="rId1" Type="http://schemas.openxmlformats.org/officeDocument/2006/relationships/image" Target="../media/image44.wmf"/></Relationships>
</file>

<file path=ppt/drawings/_rels/vmlDrawing2.vml.rels><?xml version="1.0" encoding="UTF-8" standalone="yes"?>
<Relationships xmlns="http://schemas.openxmlformats.org/package/2006/relationships"><Relationship Id="rId2" Type="http://schemas.openxmlformats.org/officeDocument/2006/relationships/image" Target="../media/image8.wmf"/><Relationship Id="rId1" Type="http://schemas.openxmlformats.org/officeDocument/2006/relationships/image" Target="../media/image7.wmf"/></Relationships>
</file>

<file path=ppt/drawings/_rels/vmlDrawing20.vml.rels><?xml version="1.0" encoding="UTF-8" standalone="yes"?>
<Relationships xmlns="http://schemas.openxmlformats.org/package/2006/relationships"><Relationship Id="rId3" Type="http://schemas.openxmlformats.org/officeDocument/2006/relationships/image" Target="../media/image49.wmf"/><Relationship Id="rId2" Type="http://schemas.openxmlformats.org/officeDocument/2006/relationships/image" Target="../media/image48.wmf"/><Relationship Id="rId1" Type="http://schemas.openxmlformats.org/officeDocument/2006/relationships/image" Target="../media/image47.wmf"/></Relationships>
</file>

<file path=ppt/drawings/_rels/vmlDrawing21.vml.rels><?xml version="1.0" encoding="UTF-8" standalone="yes"?>
<Relationships xmlns="http://schemas.openxmlformats.org/package/2006/relationships"><Relationship Id="rId2" Type="http://schemas.openxmlformats.org/officeDocument/2006/relationships/image" Target="../media/image51.wmf"/><Relationship Id="rId1" Type="http://schemas.openxmlformats.org/officeDocument/2006/relationships/image" Target="../media/image50.wmf"/></Relationships>
</file>

<file path=ppt/drawings/_rels/vmlDrawing3.vml.rels><?xml version="1.0" encoding="UTF-8" standalone="yes"?>
<Relationships xmlns="http://schemas.openxmlformats.org/package/2006/relationships"><Relationship Id="rId2" Type="http://schemas.openxmlformats.org/officeDocument/2006/relationships/image" Target="../media/image10.wmf"/><Relationship Id="rId1" Type="http://schemas.openxmlformats.org/officeDocument/2006/relationships/image" Target="../media/image9.wmf"/></Relationships>
</file>

<file path=ppt/drawings/_rels/vmlDrawing4.vml.rels><?xml version="1.0" encoding="UTF-8" standalone="yes"?>
<Relationships xmlns="http://schemas.openxmlformats.org/package/2006/relationships"><Relationship Id="rId1" Type="http://schemas.openxmlformats.org/officeDocument/2006/relationships/image" Target="../media/image11.wmf"/></Relationships>
</file>

<file path=ppt/drawings/_rels/vmlDrawing5.vml.rels><?xml version="1.0" encoding="UTF-8" standalone="yes"?>
<Relationships xmlns="http://schemas.openxmlformats.org/package/2006/relationships"><Relationship Id="rId2" Type="http://schemas.openxmlformats.org/officeDocument/2006/relationships/image" Target="../media/image13.wmf"/><Relationship Id="rId1" Type="http://schemas.openxmlformats.org/officeDocument/2006/relationships/image" Target="../media/image12.wmf"/></Relationships>
</file>

<file path=ppt/drawings/_rels/vmlDrawing6.vml.rels><?xml version="1.0" encoding="UTF-8" standalone="yes"?>
<Relationships xmlns="http://schemas.openxmlformats.org/package/2006/relationships"><Relationship Id="rId2" Type="http://schemas.openxmlformats.org/officeDocument/2006/relationships/image" Target="../media/image15.wmf"/><Relationship Id="rId1" Type="http://schemas.openxmlformats.org/officeDocument/2006/relationships/image" Target="../media/image14.wmf"/></Relationships>
</file>

<file path=ppt/drawings/_rels/vmlDrawing7.vml.rels><?xml version="1.0" encoding="UTF-8" standalone="yes"?>
<Relationships xmlns="http://schemas.openxmlformats.org/package/2006/relationships"><Relationship Id="rId2" Type="http://schemas.openxmlformats.org/officeDocument/2006/relationships/image" Target="../media/image17.wmf"/><Relationship Id="rId1" Type="http://schemas.openxmlformats.org/officeDocument/2006/relationships/image" Target="../media/image16.wmf"/></Relationships>
</file>

<file path=ppt/drawings/_rels/vmlDrawing8.vml.rels><?xml version="1.0" encoding="UTF-8" standalone="yes"?>
<Relationships xmlns="http://schemas.openxmlformats.org/package/2006/relationships"><Relationship Id="rId1" Type="http://schemas.openxmlformats.org/officeDocument/2006/relationships/image" Target="../media/image18.wmf"/></Relationships>
</file>

<file path=ppt/drawings/_rels/vmlDrawing9.vml.rels><?xml version="1.0" encoding="UTF-8" standalone="yes"?>
<Relationships xmlns="http://schemas.openxmlformats.org/package/2006/relationships"><Relationship Id="rId3" Type="http://schemas.openxmlformats.org/officeDocument/2006/relationships/image" Target="../media/image21.wmf"/><Relationship Id="rId2" Type="http://schemas.openxmlformats.org/officeDocument/2006/relationships/image" Target="../media/image20.wmf"/><Relationship Id="rId1" Type="http://schemas.openxmlformats.org/officeDocument/2006/relationships/image" Target="../media/image1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頁首版面配置區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zh-TW" altLang="en-US"/>
          </a:p>
        </p:txBody>
      </p:sp>
      <p:sp>
        <p:nvSpPr>
          <p:cNvPr id="3" name="日期版面配置區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82B748B4-4AA3-47DA-AEF0-A8FD1E17D3F0}" type="datetimeFigureOut">
              <a:rPr lang="zh-TW" altLang="en-US" smtClean="0"/>
              <a:pPr/>
              <a:t>2011/7/19</a:t>
            </a:fld>
            <a:endParaRPr lang="zh-TW" altLang="en-US"/>
          </a:p>
        </p:txBody>
      </p:sp>
      <p:sp>
        <p:nvSpPr>
          <p:cNvPr id="4" name="投影片圖像版面配置區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zh-TW" altLang="en-US"/>
          </a:p>
        </p:txBody>
      </p:sp>
      <p:sp>
        <p:nvSpPr>
          <p:cNvPr id="5" name="備忘稿版面配置區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6" name="頁尾版面配置區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zh-TW" altLang="en-US"/>
          </a:p>
        </p:txBody>
      </p:sp>
      <p:sp>
        <p:nvSpPr>
          <p:cNvPr id="7" name="投影片編號版面配置區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A4A9F11-1FAF-4B04-A00D-7D8BF95C0CBF}"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圖像版面配置區 1"/>
          <p:cNvSpPr>
            <a:spLocks noGrp="1" noRot="1" noChangeAspect="1"/>
          </p:cNvSpPr>
          <p:nvPr>
            <p:ph type="sldImg"/>
          </p:nvPr>
        </p:nvSpPr>
        <p:spPr/>
      </p:sp>
      <p:sp>
        <p:nvSpPr>
          <p:cNvPr id="3" name="備忘稿版面配置區 2"/>
          <p:cNvSpPr>
            <a:spLocks noGrp="1"/>
          </p:cNvSpPr>
          <p:nvPr>
            <p:ph type="body" idx="1"/>
          </p:nvPr>
        </p:nvSpPr>
        <p:spPr/>
        <p:txBody>
          <a:bodyPr>
            <a:normAutofit/>
          </a:bodyPr>
          <a:lstStyle/>
          <a:p>
            <a:endParaRPr lang="zh-TW" altLang="en-US"/>
          </a:p>
        </p:txBody>
      </p:sp>
      <p:sp>
        <p:nvSpPr>
          <p:cNvPr id="4" name="投影片編號版面配置區 3"/>
          <p:cNvSpPr>
            <a:spLocks noGrp="1"/>
          </p:cNvSpPr>
          <p:nvPr>
            <p:ph type="sldNum" sz="quarter" idx="10"/>
          </p:nvPr>
        </p:nvSpPr>
        <p:spPr/>
        <p:txBody>
          <a:bodyPr/>
          <a:lstStyle/>
          <a:p>
            <a:fld id="{FA4A9F11-1FAF-4B04-A00D-7D8BF95C0CBF}" type="slidenum">
              <a:rPr lang="zh-TW" altLang="en-US" smtClean="0"/>
              <a:pPr/>
              <a:t>6</a:t>
            </a:fld>
            <a:endParaRPr lang="zh-TW" alt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標題投影片">
    <p:spTree>
      <p:nvGrpSpPr>
        <p:cNvPr id="1" name=""/>
        <p:cNvGrpSpPr/>
        <p:nvPr/>
      </p:nvGrpSpPr>
      <p:grpSpPr>
        <a:xfrm>
          <a:off x="0" y="0"/>
          <a:ext cx="0" cy="0"/>
          <a:chOff x="0" y="0"/>
          <a:chExt cx="0" cy="0"/>
        </a:xfrm>
      </p:grpSpPr>
      <p:sp>
        <p:nvSpPr>
          <p:cNvPr id="2" name="標題 1"/>
          <p:cNvSpPr>
            <a:spLocks noGrp="1"/>
          </p:cNvSpPr>
          <p:nvPr>
            <p:ph type="ctrTitle"/>
          </p:nvPr>
        </p:nvSpPr>
        <p:spPr>
          <a:xfrm>
            <a:off x="685800" y="2130425"/>
            <a:ext cx="7772400" cy="1470025"/>
          </a:xfrm>
        </p:spPr>
        <p:txBody>
          <a:bodyPr/>
          <a:lstStyle/>
          <a:p>
            <a:r>
              <a:rPr lang="zh-TW" altLang="en-US" smtClean="0"/>
              <a:t>按一下以編輯母片標題樣式</a:t>
            </a:r>
            <a:endParaRPr lang="zh-TW" altLang="en-US"/>
          </a:p>
        </p:txBody>
      </p:sp>
      <p:sp>
        <p:nvSpPr>
          <p:cNvPr id="3" name="副標題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TW" altLang="en-US" smtClean="0"/>
              <a:t>按一下以編輯母片副標題樣式</a:t>
            </a:r>
            <a:endParaRPr lang="zh-TW" altLang="en-US"/>
          </a:p>
        </p:txBody>
      </p:sp>
      <p:sp>
        <p:nvSpPr>
          <p:cNvPr id="4" name="日期版面配置區 3"/>
          <p:cNvSpPr>
            <a:spLocks noGrp="1"/>
          </p:cNvSpPr>
          <p:nvPr>
            <p:ph type="dt" sz="half" idx="10"/>
          </p:nvPr>
        </p:nvSpPr>
        <p:spPr/>
        <p:txBody>
          <a:bodyPr/>
          <a:lstStyle/>
          <a:p>
            <a:fld id="{0AF0A265-B083-469F-A430-65895C80054A}" type="datetime1">
              <a:rPr lang="zh-TW" altLang="en-US" smtClean="0"/>
              <a:pPr/>
              <a:t>2011/7/19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標題及直排文字">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75060656-48CE-458F-80DF-31AAB8B09B43}" type="datetime1">
              <a:rPr lang="zh-TW" altLang="en-US" smtClean="0"/>
              <a:pPr/>
              <a:t>2011/7/19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直排標題及文字">
    <p:spTree>
      <p:nvGrpSpPr>
        <p:cNvPr id="1" name=""/>
        <p:cNvGrpSpPr/>
        <p:nvPr/>
      </p:nvGrpSpPr>
      <p:grpSpPr>
        <a:xfrm>
          <a:off x="0" y="0"/>
          <a:ext cx="0" cy="0"/>
          <a:chOff x="0" y="0"/>
          <a:chExt cx="0" cy="0"/>
        </a:xfrm>
      </p:grpSpPr>
      <p:sp>
        <p:nvSpPr>
          <p:cNvPr id="2" name="直排標題 1"/>
          <p:cNvSpPr>
            <a:spLocks noGrp="1"/>
          </p:cNvSpPr>
          <p:nvPr>
            <p:ph type="title" orient="vert"/>
          </p:nvPr>
        </p:nvSpPr>
        <p:spPr>
          <a:xfrm>
            <a:off x="6629400" y="274638"/>
            <a:ext cx="2057400" cy="5851525"/>
          </a:xfrm>
        </p:spPr>
        <p:txBody>
          <a:bodyPr vert="eaVert"/>
          <a:lstStyle/>
          <a:p>
            <a:r>
              <a:rPr lang="zh-TW" altLang="en-US" smtClean="0"/>
              <a:t>按一下以編輯母片標題樣式</a:t>
            </a:r>
            <a:endParaRPr lang="zh-TW" altLang="en-US"/>
          </a:p>
        </p:txBody>
      </p:sp>
      <p:sp>
        <p:nvSpPr>
          <p:cNvPr id="3" name="直排文字版面配置區 2"/>
          <p:cNvSpPr>
            <a:spLocks noGrp="1"/>
          </p:cNvSpPr>
          <p:nvPr>
            <p:ph type="body" orient="vert" idx="1"/>
          </p:nvPr>
        </p:nvSpPr>
        <p:spPr>
          <a:xfrm>
            <a:off x="457200" y="274638"/>
            <a:ext cx="6019800" cy="5851525"/>
          </a:xfrm>
        </p:spPr>
        <p:txBody>
          <a:bodyPr vert="eaVert"/>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658B352A-B419-4E05-9A43-545FE2C110EF}" type="datetime1">
              <a:rPr lang="zh-TW" altLang="en-US" smtClean="0"/>
              <a:pPr/>
              <a:t>2011/7/19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標題及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idx="1"/>
          </p:nvPr>
        </p:nvSpPr>
        <p:spPr/>
        <p:txBody>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10"/>
          </p:nvPr>
        </p:nvSpPr>
        <p:spPr/>
        <p:txBody>
          <a:bodyPr/>
          <a:lstStyle/>
          <a:p>
            <a:fld id="{0D60F1E7-341C-4679-8E5E-960DC247CCD7}" type="datetime1">
              <a:rPr lang="zh-TW" altLang="en-US" smtClean="0"/>
              <a:pPr/>
              <a:t>2011/7/19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區段標題">
    <p:spTree>
      <p:nvGrpSpPr>
        <p:cNvPr id="1" name=""/>
        <p:cNvGrpSpPr/>
        <p:nvPr/>
      </p:nvGrpSpPr>
      <p:grpSpPr>
        <a:xfrm>
          <a:off x="0" y="0"/>
          <a:ext cx="0" cy="0"/>
          <a:chOff x="0" y="0"/>
          <a:chExt cx="0" cy="0"/>
        </a:xfrm>
      </p:grpSpPr>
      <p:sp>
        <p:nvSpPr>
          <p:cNvPr id="2" name="標題 1"/>
          <p:cNvSpPr>
            <a:spLocks noGrp="1"/>
          </p:cNvSpPr>
          <p:nvPr>
            <p:ph type="title"/>
          </p:nvPr>
        </p:nvSpPr>
        <p:spPr>
          <a:xfrm>
            <a:off x="722313" y="4406900"/>
            <a:ext cx="7772400" cy="1362075"/>
          </a:xfrm>
        </p:spPr>
        <p:txBody>
          <a:bodyPr anchor="t"/>
          <a:lstStyle>
            <a:lvl1pPr algn="l">
              <a:defRPr sz="4000" b="1" cap="all"/>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TW" altLang="en-US" smtClean="0"/>
              <a:t>按一下以編輯母片文字樣式</a:t>
            </a:r>
          </a:p>
        </p:txBody>
      </p:sp>
      <p:sp>
        <p:nvSpPr>
          <p:cNvPr id="4" name="日期版面配置區 3"/>
          <p:cNvSpPr>
            <a:spLocks noGrp="1"/>
          </p:cNvSpPr>
          <p:nvPr>
            <p:ph type="dt" sz="half" idx="10"/>
          </p:nvPr>
        </p:nvSpPr>
        <p:spPr/>
        <p:txBody>
          <a:bodyPr/>
          <a:lstStyle/>
          <a:p>
            <a:fld id="{4A26C8D5-F64B-451B-B62E-BA5ADE9B35AE}" type="datetime1">
              <a:rPr lang="zh-TW" altLang="en-US" smtClean="0"/>
              <a:pPr/>
              <a:t>2011/7/19</a:t>
            </a:fld>
            <a:endParaRPr lang="zh-TW" altLang="en-US"/>
          </a:p>
        </p:txBody>
      </p:sp>
      <p:sp>
        <p:nvSpPr>
          <p:cNvPr id="5" name="頁尾版面配置區 4"/>
          <p:cNvSpPr>
            <a:spLocks noGrp="1"/>
          </p:cNvSpPr>
          <p:nvPr>
            <p:ph type="ftr" sz="quarter" idx="11"/>
          </p:nvPr>
        </p:nvSpPr>
        <p:spPr/>
        <p:txBody>
          <a:bodyPr/>
          <a:lstStyle/>
          <a:p>
            <a:endParaRPr lang="zh-TW" altLang="en-US"/>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兩項物件">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內容版面配置區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內容版面配置區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日期版面配置區 4"/>
          <p:cNvSpPr>
            <a:spLocks noGrp="1"/>
          </p:cNvSpPr>
          <p:nvPr>
            <p:ph type="dt" sz="half" idx="10"/>
          </p:nvPr>
        </p:nvSpPr>
        <p:spPr/>
        <p:txBody>
          <a:bodyPr/>
          <a:lstStyle/>
          <a:p>
            <a:fld id="{31C6B057-AF83-422D-8351-D505D1437A1E}" type="datetime1">
              <a:rPr lang="zh-TW" altLang="en-US" smtClean="0"/>
              <a:pPr/>
              <a:t>2011/7/19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對">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lvl1pPr>
              <a:defRPr/>
            </a:lvl1p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4" name="內容版面配置區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5" name="文字版面配置區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TW" altLang="en-US" smtClean="0"/>
              <a:t>按一下以編輯母片文字樣式</a:t>
            </a:r>
          </a:p>
        </p:txBody>
      </p:sp>
      <p:sp>
        <p:nvSpPr>
          <p:cNvPr id="6" name="內容版面配置區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7" name="日期版面配置區 6"/>
          <p:cNvSpPr>
            <a:spLocks noGrp="1"/>
          </p:cNvSpPr>
          <p:nvPr>
            <p:ph type="dt" sz="half" idx="10"/>
          </p:nvPr>
        </p:nvSpPr>
        <p:spPr/>
        <p:txBody>
          <a:bodyPr/>
          <a:lstStyle/>
          <a:p>
            <a:fld id="{AF9C81F6-3979-483A-B1C0-409A71D52F3F}" type="datetime1">
              <a:rPr lang="zh-TW" altLang="en-US" smtClean="0"/>
              <a:pPr/>
              <a:t>2011/7/19</a:t>
            </a:fld>
            <a:endParaRPr lang="zh-TW" altLang="en-US"/>
          </a:p>
        </p:txBody>
      </p:sp>
      <p:sp>
        <p:nvSpPr>
          <p:cNvPr id="8" name="頁尾版面配置區 7"/>
          <p:cNvSpPr>
            <a:spLocks noGrp="1"/>
          </p:cNvSpPr>
          <p:nvPr>
            <p:ph type="ftr" sz="quarter" idx="11"/>
          </p:nvPr>
        </p:nvSpPr>
        <p:spPr/>
        <p:txBody>
          <a:bodyPr/>
          <a:lstStyle/>
          <a:p>
            <a:endParaRPr lang="zh-TW" altLang="en-US"/>
          </a:p>
        </p:txBody>
      </p:sp>
      <p:sp>
        <p:nvSpPr>
          <p:cNvPr id="9" name="投影片編號版面配置區 8"/>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只有標題">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zh-TW" altLang="en-US" smtClean="0"/>
              <a:t>按一下以編輯母片標題樣式</a:t>
            </a:r>
            <a:endParaRPr lang="zh-TW" altLang="en-US"/>
          </a:p>
        </p:txBody>
      </p:sp>
      <p:sp>
        <p:nvSpPr>
          <p:cNvPr id="3" name="日期版面配置區 2"/>
          <p:cNvSpPr>
            <a:spLocks noGrp="1"/>
          </p:cNvSpPr>
          <p:nvPr>
            <p:ph type="dt" sz="half" idx="10"/>
          </p:nvPr>
        </p:nvSpPr>
        <p:spPr/>
        <p:txBody>
          <a:bodyPr/>
          <a:lstStyle/>
          <a:p>
            <a:fld id="{FBFA738C-CD19-496C-A491-FFFE8AAF483E}" type="datetime1">
              <a:rPr lang="zh-TW" altLang="en-US" smtClean="0"/>
              <a:pPr/>
              <a:t>2011/7/19</a:t>
            </a:fld>
            <a:endParaRPr lang="zh-TW" altLang="en-US"/>
          </a:p>
        </p:txBody>
      </p:sp>
      <p:sp>
        <p:nvSpPr>
          <p:cNvPr id="4" name="頁尾版面配置區 3"/>
          <p:cNvSpPr>
            <a:spLocks noGrp="1"/>
          </p:cNvSpPr>
          <p:nvPr>
            <p:ph type="ftr" sz="quarter" idx="11"/>
          </p:nvPr>
        </p:nvSpPr>
        <p:spPr/>
        <p:txBody>
          <a:bodyPr/>
          <a:lstStyle/>
          <a:p>
            <a:endParaRPr lang="zh-TW" altLang="en-US"/>
          </a:p>
        </p:txBody>
      </p:sp>
      <p:sp>
        <p:nvSpPr>
          <p:cNvPr id="5" name="投影片編號版面配置區 4"/>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版面配置區 1"/>
          <p:cNvSpPr>
            <a:spLocks noGrp="1"/>
          </p:cNvSpPr>
          <p:nvPr>
            <p:ph type="dt" sz="half" idx="10"/>
          </p:nvPr>
        </p:nvSpPr>
        <p:spPr/>
        <p:txBody>
          <a:bodyPr/>
          <a:lstStyle/>
          <a:p>
            <a:fld id="{E3E54386-E8B3-4F1D-9594-F3496A649C3C}" type="datetime1">
              <a:rPr lang="zh-TW" altLang="en-US" smtClean="0"/>
              <a:pPr/>
              <a:t>2011/7/19</a:t>
            </a:fld>
            <a:endParaRPr lang="zh-TW" altLang="en-US"/>
          </a:p>
        </p:txBody>
      </p:sp>
      <p:sp>
        <p:nvSpPr>
          <p:cNvPr id="3" name="頁尾版面配置區 2"/>
          <p:cNvSpPr>
            <a:spLocks noGrp="1"/>
          </p:cNvSpPr>
          <p:nvPr>
            <p:ph type="ftr" sz="quarter" idx="11"/>
          </p:nvPr>
        </p:nvSpPr>
        <p:spPr/>
        <p:txBody>
          <a:bodyPr/>
          <a:lstStyle/>
          <a:p>
            <a:endParaRPr lang="zh-TW" altLang="en-US"/>
          </a:p>
        </p:txBody>
      </p:sp>
      <p:sp>
        <p:nvSpPr>
          <p:cNvPr id="4" name="投影片編號版面配置區 3"/>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含標題的內容">
    <p:spTree>
      <p:nvGrpSpPr>
        <p:cNvPr id="1" name=""/>
        <p:cNvGrpSpPr/>
        <p:nvPr/>
      </p:nvGrpSpPr>
      <p:grpSpPr>
        <a:xfrm>
          <a:off x="0" y="0"/>
          <a:ext cx="0" cy="0"/>
          <a:chOff x="0" y="0"/>
          <a:chExt cx="0" cy="0"/>
        </a:xfrm>
      </p:grpSpPr>
      <p:sp>
        <p:nvSpPr>
          <p:cNvPr id="2" name="標題 1"/>
          <p:cNvSpPr>
            <a:spLocks noGrp="1"/>
          </p:cNvSpPr>
          <p:nvPr>
            <p:ph type="title"/>
          </p:nvPr>
        </p:nvSpPr>
        <p:spPr>
          <a:xfrm>
            <a:off x="457200" y="273050"/>
            <a:ext cx="3008313" cy="1162050"/>
          </a:xfrm>
        </p:spPr>
        <p:txBody>
          <a:bodyPr anchor="b"/>
          <a:lstStyle>
            <a:lvl1pPr algn="l">
              <a:defRPr sz="2000" b="1"/>
            </a:lvl1pPr>
          </a:lstStyle>
          <a:p>
            <a:r>
              <a:rPr lang="zh-TW" altLang="en-US" smtClean="0"/>
              <a:t>按一下以編輯母片標題樣式</a:t>
            </a:r>
            <a:endParaRPr lang="zh-TW" altLang="en-US"/>
          </a:p>
        </p:txBody>
      </p:sp>
      <p:sp>
        <p:nvSpPr>
          <p:cNvPr id="3" name="內容版面配置區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文字版面配置區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6F5D7BB2-F40C-46BA-BC98-FF914102C2C7}" type="datetime1">
              <a:rPr lang="zh-TW" altLang="en-US" smtClean="0"/>
              <a:pPr/>
              <a:t>2011/7/19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含標題的圖片">
    <p:spTree>
      <p:nvGrpSpPr>
        <p:cNvPr id="1" name=""/>
        <p:cNvGrpSpPr/>
        <p:nvPr/>
      </p:nvGrpSpPr>
      <p:grpSpPr>
        <a:xfrm>
          <a:off x="0" y="0"/>
          <a:ext cx="0" cy="0"/>
          <a:chOff x="0" y="0"/>
          <a:chExt cx="0" cy="0"/>
        </a:xfrm>
      </p:grpSpPr>
      <p:sp>
        <p:nvSpPr>
          <p:cNvPr id="2" name="標題 1"/>
          <p:cNvSpPr>
            <a:spLocks noGrp="1"/>
          </p:cNvSpPr>
          <p:nvPr>
            <p:ph type="title"/>
          </p:nvPr>
        </p:nvSpPr>
        <p:spPr>
          <a:xfrm>
            <a:off x="1792288" y="4800600"/>
            <a:ext cx="5486400" cy="566738"/>
          </a:xfrm>
        </p:spPr>
        <p:txBody>
          <a:bodyPr anchor="b"/>
          <a:lstStyle>
            <a:lvl1pPr algn="l">
              <a:defRPr sz="2000" b="1"/>
            </a:lvl1pPr>
          </a:lstStyle>
          <a:p>
            <a:r>
              <a:rPr lang="zh-TW" altLang="en-US" smtClean="0"/>
              <a:t>按一下以編輯母片標題樣式</a:t>
            </a:r>
            <a:endParaRPr lang="zh-TW" altLang="en-US"/>
          </a:p>
        </p:txBody>
      </p:sp>
      <p:sp>
        <p:nvSpPr>
          <p:cNvPr id="3" name="圖片版面配置區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TW" altLang="en-US"/>
          </a:p>
        </p:txBody>
      </p:sp>
      <p:sp>
        <p:nvSpPr>
          <p:cNvPr id="4" name="文字版面配置區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TW" altLang="en-US" smtClean="0"/>
              <a:t>按一下以編輯母片文字樣式</a:t>
            </a:r>
          </a:p>
        </p:txBody>
      </p:sp>
      <p:sp>
        <p:nvSpPr>
          <p:cNvPr id="5" name="日期版面配置區 4"/>
          <p:cNvSpPr>
            <a:spLocks noGrp="1"/>
          </p:cNvSpPr>
          <p:nvPr>
            <p:ph type="dt" sz="half" idx="10"/>
          </p:nvPr>
        </p:nvSpPr>
        <p:spPr/>
        <p:txBody>
          <a:bodyPr/>
          <a:lstStyle/>
          <a:p>
            <a:fld id="{7CF382D9-7E7C-48C2-88FE-BEF90215BD5E}" type="datetime1">
              <a:rPr lang="zh-TW" altLang="en-US" smtClean="0"/>
              <a:pPr/>
              <a:t>2011/7/19</a:t>
            </a:fld>
            <a:endParaRPr lang="zh-TW" altLang="en-US"/>
          </a:p>
        </p:txBody>
      </p:sp>
      <p:sp>
        <p:nvSpPr>
          <p:cNvPr id="6" name="頁尾版面配置區 5"/>
          <p:cNvSpPr>
            <a:spLocks noGrp="1"/>
          </p:cNvSpPr>
          <p:nvPr>
            <p:ph type="ftr" sz="quarter" idx="11"/>
          </p:nvPr>
        </p:nvSpPr>
        <p:spPr/>
        <p:txBody>
          <a:bodyPr/>
          <a:lstStyle/>
          <a:p>
            <a:endParaRPr lang="zh-TW" altLang="en-US"/>
          </a:p>
        </p:txBody>
      </p:sp>
      <p:sp>
        <p:nvSpPr>
          <p:cNvPr id="7" name="投影片編號版面配置區 6"/>
          <p:cNvSpPr>
            <a:spLocks noGrp="1"/>
          </p:cNvSpPr>
          <p:nvPr>
            <p:ph type="sldNum" sz="quarter" idx="12"/>
          </p:nvPr>
        </p:nvSpPr>
        <p:spPr/>
        <p:txBody>
          <a:bodyPr/>
          <a:lstStyle/>
          <a:p>
            <a:fld id="{B09B2E0D-50FE-4438-82E9-98CD213A68AC}" type="slidenum">
              <a:rPr lang="zh-TW" altLang="en-US" smtClean="0"/>
              <a:pPr/>
              <a:t>‹#›</a:t>
            </a:fld>
            <a:endParaRPr lang="zh-TW" alt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標題版面配置區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zh-TW" altLang="en-US" smtClean="0"/>
              <a:t>按一下以編輯母片標題樣式</a:t>
            </a:r>
            <a:endParaRPr lang="zh-TW" altLang="en-US"/>
          </a:p>
        </p:txBody>
      </p:sp>
      <p:sp>
        <p:nvSpPr>
          <p:cNvPr id="3" name="文字版面配置區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zh-TW" altLang="en-US" smtClean="0"/>
              <a:t>按一下以編輯母片文字樣式</a:t>
            </a:r>
          </a:p>
          <a:p>
            <a:pPr lvl="1"/>
            <a:r>
              <a:rPr lang="zh-TW" altLang="en-US" smtClean="0"/>
              <a:t>第二層</a:t>
            </a:r>
          </a:p>
          <a:p>
            <a:pPr lvl="2"/>
            <a:r>
              <a:rPr lang="zh-TW" altLang="en-US" smtClean="0"/>
              <a:t>第三層</a:t>
            </a:r>
          </a:p>
          <a:p>
            <a:pPr lvl="3"/>
            <a:r>
              <a:rPr lang="zh-TW" altLang="en-US" smtClean="0"/>
              <a:t>第四層</a:t>
            </a:r>
          </a:p>
          <a:p>
            <a:pPr lvl="4"/>
            <a:r>
              <a:rPr lang="zh-TW" altLang="en-US" smtClean="0"/>
              <a:t>第五層</a:t>
            </a:r>
            <a:endParaRPr lang="zh-TW" altLang="en-US"/>
          </a:p>
        </p:txBody>
      </p:sp>
      <p:sp>
        <p:nvSpPr>
          <p:cNvPr id="4" name="日期版面配置區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0FB0D08-005F-4622-A1C1-2E307E154A6B}" type="datetime1">
              <a:rPr lang="zh-TW" altLang="en-US" smtClean="0"/>
              <a:pPr/>
              <a:t>2011/7/19</a:t>
            </a:fld>
            <a:endParaRPr lang="zh-TW" altLang="en-US"/>
          </a:p>
        </p:txBody>
      </p:sp>
      <p:sp>
        <p:nvSpPr>
          <p:cNvPr id="5" name="頁尾版面配置區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TW" altLang="en-US"/>
          </a:p>
        </p:txBody>
      </p:sp>
      <p:sp>
        <p:nvSpPr>
          <p:cNvPr id="6" name="投影片編號版面配置區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9B2E0D-50FE-4438-82E9-98CD213A68AC}" type="slidenum">
              <a:rPr lang="zh-TW" altLang="en-US" smtClean="0"/>
              <a:pPr/>
              <a:t>‹#›</a:t>
            </a:fld>
            <a:endParaRPr lang="zh-TW"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TW"/>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oleObject" Target="../embeddings/oleObject9.bin"/><Relationship Id="rId2" Type="http://schemas.openxmlformats.org/officeDocument/2006/relationships/slideLayout" Target="../slideLayouts/slideLayout7.xml"/><Relationship Id="rId1" Type="http://schemas.openxmlformats.org/officeDocument/2006/relationships/vmlDrawing" Target="../drawings/vmlDrawing5.vml"/><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oleObject" Target="../embeddings/oleObject11.bin"/><Relationship Id="rId2" Type="http://schemas.openxmlformats.org/officeDocument/2006/relationships/slideLayout" Target="../slideLayouts/slideLayout7.xml"/><Relationship Id="rId1" Type="http://schemas.openxmlformats.org/officeDocument/2006/relationships/vmlDrawing" Target="../drawings/vmlDrawing6.vml"/><Relationship Id="rId4" Type="http://schemas.openxmlformats.org/officeDocument/2006/relationships/oleObject" Target="../embeddings/oleObject12.bin"/></Relationships>
</file>

<file path=ppt/slides/_rels/slide12.xml.rels><?xml version="1.0" encoding="UTF-8" standalone="yes"?>
<Relationships xmlns="http://schemas.openxmlformats.org/package/2006/relationships"><Relationship Id="rId3" Type="http://schemas.openxmlformats.org/officeDocument/2006/relationships/oleObject" Target="../embeddings/oleObject13.bin"/><Relationship Id="rId2" Type="http://schemas.openxmlformats.org/officeDocument/2006/relationships/slideLayout" Target="../slideLayouts/slideLayout7.xml"/><Relationship Id="rId1" Type="http://schemas.openxmlformats.org/officeDocument/2006/relationships/vmlDrawing" Target="../drawings/vmlDrawing7.vml"/><Relationship Id="rId4" Type="http://schemas.openxmlformats.org/officeDocument/2006/relationships/oleObject" Target="../embeddings/oleObject14.bin"/></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5.bin"/><Relationship Id="rId2" Type="http://schemas.openxmlformats.org/officeDocument/2006/relationships/slideLayout" Target="../slideLayouts/slideLayout7.xml"/><Relationship Id="rId1" Type="http://schemas.openxmlformats.org/officeDocument/2006/relationships/vmlDrawing" Target="../drawings/vmlDrawing8.vml"/></Relationships>
</file>

<file path=ppt/slides/_rels/slide14.xml.rels><?xml version="1.0" encoding="UTF-8" standalone="yes"?>
<Relationships xmlns="http://schemas.openxmlformats.org/package/2006/relationships"><Relationship Id="rId3" Type="http://schemas.openxmlformats.org/officeDocument/2006/relationships/oleObject" Target="../embeddings/oleObject16.bin"/><Relationship Id="rId2" Type="http://schemas.openxmlformats.org/officeDocument/2006/relationships/slideLayout" Target="../slideLayouts/slideLayout7.xml"/><Relationship Id="rId1" Type="http://schemas.openxmlformats.org/officeDocument/2006/relationships/vmlDrawing" Target="../drawings/vmlDrawing9.vml"/><Relationship Id="rId5" Type="http://schemas.openxmlformats.org/officeDocument/2006/relationships/oleObject" Target="../embeddings/oleObject18.bin"/><Relationship Id="rId4" Type="http://schemas.openxmlformats.org/officeDocument/2006/relationships/oleObject" Target="../embeddings/oleObject17.bin"/></Relationships>
</file>

<file path=ppt/slides/_rels/slide15.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6.xml"/><Relationship Id="rId1" Type="http://schemas.openxmlformats.org/officeDocument/2006/relationships/vmlDrawing" Target="../drawings/vmlDrawing10.vml"/><Relationship Id="rId4" Type="http://schemas.openxmlformats.org/officeDocument/2006/relationships/oleObject" Target="../embeddings/oleObject20.bin"/></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3" Type="http://schemas.openxmlformats.org/officeDocument/2006/relationships/oleObject" Target="../embeddings/oleObject21.bin"/><Relationship Id="rId2" Type="http://schemas.openxmlformats.org/officeDocument/2006/relationships/slideLayout" Target="../slideLayouts/slideLayout2.xml"/><Relationship Id="rId1" Type="http://schemas.openxmlformats.org/officeDocument/2006/relationships/vmlDrawing" Target="../drawings/vmlDrawing11.vml"/><Relationship Id="rId6" Type="http://schemas.openxmlformats.org/officeDocument/2006/relationships/oleObject" Target="../embeddings/oleObject23.bin"/><Relationship Id="rId5" Type="http://schemas.openxmlformats.org/officeDocument/2006/relationships/oleObject" Target="../embeddings/oleObject22.bin"/><Relationship Id="rId4" Type="http://schemas.openxmlformats.org/officeDocument/2006/relationships/image" Target="../media/image2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oleObject" Target="../embeddings/oleObject24.bin"/><Relationship Id="rId2" Type="http://schemas.openxmlformats.org/officeDocument/2006/relationships/slideLayout" Target="../slideLayouts/slideLayout4.xml"/><Relationship Id="rId1" Type="http://schemas.openxmlformats.org/officeDocument/2006/relationships/vmlDrawing" Target="../drawings/vmlDrawing12.vml"/></Relationships>
</file>

<file path=ppt/slides/_rels/slide21.xml.rels><?xml version="1.0" encoding="UTF-8" standalone="yes"?>
<Relationships xmlns="http://schemas.openxmlformats.org/package/2006/relationships"><Relationship Id="rId3" Type="http://schemas.openxmlformats.org/officeDocument/2006/relationships/oleObject" Target="../embeddings/oleObject25.bin"/><Relationship Id="rId2" Type="http://schemas.openxmlformats.org/officeDocument/2006/relationships/slideLayout" Target="../slideLayouts/slideLayout7.xml"/><Relationship Id="rId1" Type="http://schemas.openxmlformats.org/officeDocument/2006/relationships/vmlDrawing" Target="../drawings/vmlDrawing13.vml"/><Relationship Id="rId4" Type="http://schemas.openxmlformats.org/officeDocument/2006/relationships/oleObject" Target="../embeddings/oleObject26.bin"/></Relationships>
</file>

<file path=ppt/slides/_rels/slide22.xml.rels><?xml version="1.0" encoding="UTF-8" standalone="yes"?>
<Relationships xmlns="http://schemas.openxmlformats.org/package/2006/relationships"><Relationship Id="rId3" Type="http://schemas.openxmlformats.org/officeDocument/2006/relationships/oleObject" Target="../embeddings/oleObject27.bin"/><Relationship Id="rId2" Type="http://schemas.openxmlformats.org/officeDocument/2006/relationships/slideLayout" Target="../slideLayouts/slideLayout7.xml"/><Relationship Id="rId1" Type="http://schemas.openxmlformats.org/officeDocument/2006/relationships/vmlDrawing" Target="../drawings/vmlDrawing14.vml"/></Relationships>
</file>

<file path=ppt/slides/_rels/slide23.xml.rels><?xml version="1.0" encoding="UTF-8" standalone="yes"?>
<Relationships xmlns="http://schemas.openxmlformats.org/package/2006/relationships"><Relationship Id="rId3" Type="http://schemas.openxmlformats.org/officeDocument/2006/relationships/oleObject" Target="../embeddings/oleObject28.bin"/><Relationship Id="rId2" Type="http://schemas.openxmlformats.org/officeDocument/2006/relationships/slideLayout" Target="../slideLayouts/slideLayout6.xml"/><Relationship Id="rId1" Type="http://schemas.openxmlformats.org/officeDocument/2006/relationships/vmlDrawing" Target="../drawings/vmlDrawing15.vml"/></Relationships>
</file>

<file path=ppt/slides/_rels/slide24.xml.rels><?xml version="1.0" encoding="UTF-8" standalone="yes"?>
<Relationships xmlns="http://schemas.openxmlformats.org/package/2006/relationships"><Relationship Id="rId3" Type="http://schemas.openxmlformats.org/officeDocument/2006/relationships/oleObject" Target="../embeddings/oleObject29.bin"/><Relationship Id="rId2" Type="http://schemas.openxmlformats.org/officeDocument/2006/relationships/slideLayout" Target="../slideLayouts/slideLayout7.xml"/><Relationship Id="rId1" Type="http://schemas.openxmlformats.org/officeDocument/2006/relationships/vmlDrawing" Target="../drawings/vmlDrawing16.vml"/><Relationship Id="rId6" Type="http://schemas.openxmlformats.org/officeDocument/2006/relationships/oleObject" Target="../embeddings/oleObject32.bin"/><Relationship Id="rId5" Type="http://schemas.openxmlformats.org/officeDocument/2006/relationships/oleObject" Target="../embeddings/oleObject31.bin"/><Relationship Id="rId4" Type="http://schemas.openxmlformats.org/officeDocument/2006/relationships/oleObject" Target="../embeddings/oleObject30.bin"/></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3.bin"/><Relationship Id="rId2" Type="http://schemas.openxmlformats.org/officeDocument/2006/relationships/slideLayout" Target="../slideLayouts/slideLayout7.xml"/><Relationship Id="rId1" Type="http://schemas.openxmlformats.org/officeDocument/2006/relationships/vmlDrawing" Target="../drawings/vmlDrawing17.vml"/><Relationship Id="rId6" Type="http://schemas.openxmlformats.org/officeDocument/2006/relationships/oleObject" Target="../embeddings/oleObject36.bin"/><Relationship Id="rId5" Type="http://schemas.openxmlformats.org/officeDocument/2006/relationships/oleObject" Target="../embeddings/oleObject35.bin"/><Relationship Id="rId4" Type="http://schemas.openxmlformats.org/officeDocument/2006/relationships/oleObject" Target="../embeddings/oleObject34.bin"/></Relationships>
</file>

<file path=ppt/slides/_rels/slide26.xml.rels><?xml version="1.0" encoding="UTF-8" standalone="yes"?>
<Relationships xmlns="http://schemas.openxmlformats.org/package/2006/relationships"><Relationship Id="rId3" Type="http://schemas.openxmlformats.org/officeDocument/2006/relationships/oleObject" Target="../embeddings/oleObject37.bin"/><Relationship Id="rId2" Type="http://schemas.openxmlformats.org/officeDocument/2006/relationships/slideLayout" Target="../slideLayouts/slideLayout7.xml"/><Relationship Id="rId1" Type="http://schemas.openxmlformats.org/officeDocument/2006/relationships/vmlDrawing" Target="../drawings/vmlDrawing18.vml"/><Relationship Id="rId5" Type="http://schemas.openxmlformats.org/officeDocument/2006/relationships/oleObject" Target="../embeddings/oleObject39.bin"/><Relationship Id="rId4" Type="http://schemas.openxmlformats.org/officeDocument/2006/relationships/oleObject" Target="../embeddings/oleObject38.bin"/></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40.bin"/><Relationship Id="rId2" Type="http://schemas.openxmlformats.org/officeDocument/2006/relationships/slideLayout" Target="../slideLayouts/slideLayout6.xml"/><Relationship Id="rId1" Type="http://schemas.openxmlformats.org/officeDocument/2006/relationships/vmlDrawing" Target="../drawings/vmlDrawing19.vml"/><Relationship Id="rId5" Type="http://schemas.openxmlformats.org/officeDocument/2006/relationships/oleObject" Target="../embeddings/oleObject42.bin"/><Relationship Id="rId4" Type="http://schemas.openxmlformats.org/officeDocument/2006/relationships/oleObject" Target="../embeddings/oleObject41.bin"/></Relationships>
</file>

<file path=ppt/slides/_rels/slide29.xml.rels><?xml version="1.0" encoding="UTF-8" standalone="yes"?>
<Relationships xmlns="http://schemas.openxmlformats.org/package/2006/relationships"><Relationship Id="rId3" Type="http://schemas.openxmlformats.org/officeDocument/2006/relationships/oleObject" Target="../embeddings/oleObject43.bin"/><Relationship Id="rId2" Type="http://schemas.openxmlformats.org/officeDocument/2006/relationships/slideLayout" Target="../slideLayouts/slideLayout7.xml"/><Relationship Id="rId1" Type="http://schemas.openxmlformats.org/officeDocument/2006/relationships/vmlDrawing" Target="../drawings/vmlDrawing20.vml"/><Relationship Id="rId5" Type="http://schemas.openxmlformats.org/officeDocument/2006/relationships/oleObject" Target="../embeddings/oleObject45.bin"/><Relationship Id="rId4" Type="http://schemas.openxmlformats.org/officeDocument/2006/relationships/oleObject" Target="../embeddings/oleObject44.bin"/></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3" Type="http://schemas.openxmlformats.org/officeDocument/2006/relationships/oleObject" Target="../embeddings/oleObject46.bin"/><Relationship Id="rId2" Type="http://schemas.openxmlformats.org/officeDocument/2006/relationships/slideLayout" Target="../slideLayouts/slideLayout7.xml"/><Relationship Id="rId1" Type="http://schemas.openxmlformats.org/officeDocument/2006/relationships/vmlDrawing" Target="../drawings/vmlDrawing21.vml"/><Relationship Id="rId4" Type="http://schemas.openxmlformats.org/officeDocument/2006/relationships/oleObject" Target="../embeddings/oleObject47.bin"/></Relationships>
</file>

<file path=ppt/slides/_rels/slide31.xml.rels><?xml version="1.0" encoding="UTF-8" standalone="yes"?>
<Relationships xmlns="http://schemas.openxmlformats.org/package/2006/relationships"><Relationship Id="rId2" Type="http://schemas.openxmlformats.org/officeDocument/2006/relationships/image" Target="../media/image52.png"/><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2" Type="http://schemas.openxmlformats.org/officeDocument/2006/relationships/image" Target="../media/image53.png"/><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4.xml.rels><?xml version="1.0" encoding="UTF-8" standalone="yes"?>
<Relationships xmlns="http://schemas.openxmlformats.org/package/2006/relationships"><Relationship Id="rId2" Type="http://schemas.openxmlformats.org/officeDocument/2006/relationships/image" Target="../media/image54.png"/><Relationship Id="rId1" Type="http://schemas.openxmlformats.org/officeDocument/2006/relationships/slideLayout" Target="../slideLayouts/slideLayout7.xml"/></Relationships>
</file>

<file path=ppt/slides/_rels/slide35.xml.rels><?xml version="1.0" encoding="UTF-8" standalone="yes"?>
<Relationships xmlns="http://schemas.openxmlformats.org/package/2006/relationships"><Relationship Id="rId2" Type="http://schemas.openxmlformats.org/officeDocument/2006/relationships/image" Target="../media/image55.png"/><Relationship Id="rId1" Type="http://schemas.openxmlformats.org/officeDocument/2006/relationships/slideLayout" Target="../slideLayouts/slideLayout7.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7.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2" Type="http://schemas.openxmlformats.org/officeDocument/2006/relationships/image" Target="../media/image58.png"/><Relationship Id="rId1" Type="http://schemas.openxmlformats.org/officeDocument/2006/relationships/slideLayout" Target="../slideLayouts/slideLayout7.xml"/></Relationships>
</file>

<file path=ppt/slides/_rels/slide39.xml.rels><?xml version="1.0" encoding="UTF-8" standalone="yes"?>
<Relationships xmlns="http://schemas.openxmlformats.org/package/2006/relationships"><Relationship Id="rId2" Type="http://schemas.openxmlformats.org/officeDocument/2006/relationships/image" Target="../media/image59.png"/><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1.xml.rels><?xml version="1.0" encoding="UTF-8" standalone="yes"?>
<Relationships xmlns="http://schemas.openxmlformats.org/package/2006/relationships"><Relationship Id="rId3" Type="http://schemas.openxmlformats.org/officeDocument/2006/relationships/hyperlink" Target="http://www.fractal.is.tohoku.ac.jp/okatani/code/Wiberg.zip" TargetMode="External"/><Relationship Id="rId2" Type="http://schemas.openxmlformats.org/officeDocument/2006/relationships/hyperlink" Target="http://www.fractal.is.tohoku.ac.jp/okatani/2007/06/29_155635.html" TargetMode="External"/><Relationship Id="rId1" Type="http://schemas.openxmlformats.org/officeDocument/2006/relationships/slideLayout" Target="../slideLayouts/slideLayout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3.xml.rels><?xml version="1.0" encoding="UTF-8" standalone="yes"?>
<Relationships xmlns="http://schemas.openxmlformats.org/package/2006/relationships"><Relationship Id="rId2" Type="http://schemas.openxmlformats.org/officeDocument/2006/relationships/image" Target="../media/image60.png"/><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eg"/><Relationship Id="rId1" Type="http://schemas.openxmlformats.org/officeDocument/2006/relationships/slideLayout" Target="../slideLayouts/slideLayout7.xml"/><Relationship Id="rId4" Type="http://schemas.openxmlformats.org/officeDocument/2006/relationships/image" Target="../media/image3.jpeg"/></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2.xml"/><Relationship Id="rId1" Type="http://schemas.openxmlformats.org/officeDocument/2006/relationships/vmlDrawing" Target="../drawings/vmlDrawing1.vml"/><Relationship Id="rId6" Type="http://schemas.openxmlformats.org/officeDocument/2006/relationships/oleObject" Target="../embeddings/oleObject3.bin"/><Relationship Id="rId5" Type="http://schemas.openxmlformats.org/officeDocument/2006/relationships/oleObject" Target="../embeddings/oleObject2.bin"/><Relationship Id="rId4" Type="http://schemas.openxmlformats.org/officeDocument/2006/relationships/oleObject" Target="../embeddings/oleObject1.bin"/></Relationships>
</file>

<file path=ppt/slides/_rels/slide7.xml.rels><?xml version="1.0" encoding="UTF-8" standalone="yes"?>
<Relationships xmlns="http://schemas.openxmlformats.org/package/2006/relationships"><Relationship Id="rId3" Type="http://schemas.openxmlformats.org/officeDocument/2006/relationships/oleObject" Target="../embeddings/oleObject4.bin"/><Relationship Id="rId2" Type="http://schemas.openxmlformats.org/officeDocument/2006/relationships/slideLayout" Target="../slideLayouts/slideLayout2.xml"/><Relationship Id="rId1" Type="http://schemas.openxmlformats.org/officeDocument/2006/relationships/vmlDrawing" Target="../drawings/vmlDrawing2.vml"/><Relationship Id="rId4" Type="http://schemas.openxmlformats.org/officeDocument/2006/relationships/oleObject" Target="../embeddings/oleObject5.bin"/></Relationships>
</file>

<file path=ppt/slides/_rels/slide8.xml.rels><?xml version="1.0" encoding="UTF-8" standalone="yes"?>
<Relationships xmlns="http://schemas.openxmlformats.org/package/2006/relationships"><Relationship Id="rId3" Type="http://schemas.openxmlformats.org/officeDocument/2006/relationships/oleObject" Target="../embeddings/oleObject6.bin"/><Relationship Id="rId2" Type="http://schemas.openxmlformats.org/officeDocument/2006/relationships/slideLayout" Target="../slideLayouts/slideLayout7.xml"/><Relationship Id="rId1" Type="http://schemas.openxmlformats.org/officeDocument/2006/relationships/vmlDrawing" Target="../drawings/vmlDrawing3.vml"/><Relationship Id="rId4" Type="http://schemas.openxmlformats.org/officeDocument/2006/relationships/oleObject" Target="../embeddings/oleObject7.bin"/></Relationships>
</file>

<file path=ppt/slides/_rels/slide9.xml.rels><?xml version="1.0" encoding="UTF-8" standalone="yes"?>
<Relationships xmlns="http://schemas.openxmlformats.org/package/2006/relationships"><Relationship Id="rId3" Type="http://schemas.openxmlformats.org/officeDocument/2006/relationships/oleObject" Target="../embeddings/oleObject8.bin"/><Relationship Id="rId2" Type="http://schemas.openxmlformats.org/officeDocument/2006/relationships/slideLayout" Target="../slideLayouts/slideLayout6.xml"/><Relationship Id="rId1" Type="http://schemas.openxmlformats.org/officeDocument/2006/relationships/vmlDrawing" Target="../drawings/vmlDrawing4.v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ctrTitle"/>
          </p:nvPr>
        </p:nvSpPr>
        <p:spPr>
          <a:xfrm>
            <a:off x="251520" y="260648"/>
            <a:ext cx="8784976" cy="1470025"/>
          </a:xfrm>
        </p:spPr>
        <p:txBody>
          <a:bodyPr>
            <a:noAutofit/>
          </a:bodyPr>
          <a:lstStyle/>
          <a:p>
            <a:r>
              <a:rPr lang="en-US" altLang="zh-TW" sz="3600" dirty="0" smtClean="0">
                <a:latin typeface="微軟正黑體" pitchFamily="34" charset="-120"/>
                <a:ea typeface="微軟正黑體" pitchFamily="34" charset="-120"/>
              </a:rPr>
              <a:t>On the Wiberg Algorithm for Matrix Factorization in the Presence of </a:t>
            </a:r>
            <a:br>
              <a:rPr lang="en-US" altLang="zh-TW" sz="3600" dirty="0" smtClean="0">
                <a:latin typeface="微軟正黑體" pitchFamily="34" charset="-120"/>
                <a:ea typeface="微軟正黑體" pitchFamily="34" charset="-120"/>
              </a:rPr>
            </a:br>
            <a:r>
              <a:rPr lang="en-US" altLang="zh-TW" sz="3600" dirty="0" smtClean="0">
                <a:latin typeface="微軟正黑體" pitchFamily="34" charset="-120"/>
                <a:ea typeface="微軟正黑體" pitchFamily="34" charset="-120"/>
              </a:rPr>
              <a:t>Missing Components</a:t>
            </a:r>
            <a:endParaRPr lang="zh-TW" altLang="en-US" sz="3600" dirty="0">
              <a:latin typeface="微軟正黑體" pitchFamily="34" charset="-120"/>
              <a:ea typeface="微軟正黑體" pitchFamily="34" charset="-120"/>
            </a:endParaRPr>
          </a:p>
        </p:txBody>
      </p:sp>
      <p:sp>
        <p:nvSpPr>
          <p:cNvPr id="3" name="副標題 2"/>
          <p:cNvSpPr>
            <a:spLocks noGrp="1"/>
          </p:cNvSpPr>
          <p:nvPr>
            <p:ph type="subTitle" idx="1"/>
          </p:nvPr>
        </p:nvSpPr>
        <p:spPr>
          <a:xfrm>
            <a:off x="395536" y="4077072"/>
            <a:ext cx="8424936" cy="1080120"/>
          </a:xfrm>
        </p:spPr>
        <p:txBody>
          <a:bodyPr>
            <a:normAutofit/>
          </a:bodyPr>
          <a:lstStyle/>
          <a:p>
            <a:r>
              <a:rPr lang="fr-FR" altLang="zh-TW" sz="2800" dirty="0" smtClean="0">
                <a:solidFill>
                  <a:schemeClr val="tx1"/>
                </a:solidFill>
                <a:latin typeface="微軟正黑體" pitchFamily="34" charset="-120"/>
                <a:ea typeface="微軟正黑體" pitchFamily="34" charset="-120"/>
              </a:rPr>
              <a:t>International Journal on Computer Vision, </a:t>
            </a:r>
            <a:br>
              <a:rPr lang="fr-FR" altLang="zh-TW" sz="2800" dirty="0" smtClean="0">
                <a:solidFill>
                  <a:schemeClr val="tx1"/>
                </a:solidFill>
                <a:latin typeface="微軟正黑體" pitchFamily="34" charset="-120"/>
                <a:ea typeface="微軟正黑體" pitchFamily="34" charset="-120"/>
              </a:rPr>
            </a:br>
            <a:r>
              <a:rPr lang="fr-FR" altLang="zh-TW" sz="2800" dirty="0" smtClean="0">
                <a:solidFill>
                  <a:schemeClr val="tx1"/>
                </a:solidFill>
                <a:latin typeface="微軟正黑體" pitchFamily="34" charset="-120"/>
                <a:ea typeface="微軟正黑體" pitchFamily="34" charset="-120"/>
              </a:rPr>
              <a:t>Vol. 72(3), pp. 329-337, 2007</a:t>
            </a:r>
            <a:endParaRPr lang="zh-TW" altLang="en-US" sz="2800" dirty="0">
              <a:solidFill>
                <a:schemeClr val="tx1"/>
              </a:solidFill>
              <a:latin typeface="微軟正黑體" pitchFamily="34" charset="-120"/>
              <a:ea typeface="微軟正黑體" pitchFamily="34" charset="-120"/>
            </a:endParaRPr>
          </a:p>
        </p:txBody>
      </p:sp>
      <p:sp>
        <p:nvSpPr>
          <p:cNvPr id="4" name="矩形 3"/>
          <p:cNvSpPr/>
          <p:nvPr/>
        </p:nvSpPr>
        <p:spPr>
          <a:xfrm>
            <a:off x="2555776" y="1988840"/>
            <a:ext cx="4525726" cy="830997"/>
          </a:xfrm>
          <a:prstGeom prst="rect">
            <a:avLst/>
          </a:prstGeom>
        </p:spPr>
        <p:txBody>
          <a:bodyPr wrap="none">
            <a:spAutoFit/>
          </a:bodyPr>
          <a:lstStyle/>
          <a:p>
            <a:r>
              <a:rPr lang="en-US" altLang="zh-TW" sz="2400" dirty="0" smtClean="0">
                <a:latin typeface="微軟正黑體" pitchFamily="34" charset="-120"/>
                <a:ea typeface="微軟正黑體" pitchFamily="34" charset="-120"/>
              </a:rPr>
              <a:t>Takayuki </a:t>
            </a:r>
            <a:r>
              <a:rPr lang="en-US" altLang="zh-TW" sz="2400" dirty="0" err="1" smtClean="0">
                <a:latin typeface="微軟正黑體" pitchFamily="34" charset="-120"/>
                <a:ea typeface="微軟正黑體" pitchFamily="34" charset="-120"/>
              </a:rPr>
              <a:t>Okatani</a:t>
            </a:r>
            <a:r>
              <a:rPr lang="en-US" altLang="zh-TW" sz="2400" dirty="0" smtClean="0">
                <a:latin typeface="微軟正黑體" pitchFamily="34" charset="-120"/>
                <a:ea typeface="微軟正黑體" pitchFamily="34" charset="-120"/>
              </a:rPr>
              <a:t> (</a:t>
            </a:r>
            <a:r>
              <a:rPr lang="en-US" altLang="zh-TW" sz="2400" dirty="0" err="1" smtClean="0">
                <a:latin typeface="微軟正黑體" pitchFamily="34" charset="-120"/>
                <a:ea typeface="微軟正黑體" pitchFamily="34" charset="-120"/>
              </a:rPr>
              <a:t>岡谷准</a:t>
            </a:r>
            <a:r>
              <a:rPr lang="en-US" altLang="zh-TW" sz="2400" dirty="0" smtClean="0">
                <a:latin typeface="微軟正黑體" pitchFamily="34" charset="-120"/>
                <a:ea typeface="微軟正黑體" pitchFamily="34" charset="-120"/>
              </a:rPr>
              <a:t>) and </a:t>
            </a:r>
            <a:br>
              <a:rPr lang="en-US" altLang="zh-TW" sz="2400" dirty="0" smtClean="0">
                <a:latin typeface="微軟正黑體" pitchFamily="34" charset="-120"/>
                <a:ea typeface="微軟正黑體" pitchFamily="34" charset="-120"/>
              </a:rPr>
            </a:br>
            <a:r>
              <a:rPr lang="en-US" altLang="zh-TW" sz="2400" dirty="0" err="1" smtClean="0">
                <a:latin typeface="微軟正黑體" pitchFamily="34" charset="-120"/>
                <a:ea typeface="微軟正黑體" pitchFamily="34" charset="-120"/>
              </a:rPr>
              <a:t>Koichiro</a:t>
            </a:r>
            <a:r>
              <a:rPr lang="en-US" altLang="zh-TW" sz="2400" dirty="0" smtClean="0">
                <a:latin typeface="微軟正黑體" pitchFamily="34" charset="-120"/>
                <a:ea typeface="微軟正黑體" pitchFamily="34" charset="-120"/>
              </a:rPr>
              <a:t> </a:t>
            </a:r>
            <a:r>
              <a:rPr lang="en-US" altLang="zh-TW" sz="2400" dirty="0" err="1" smtClean="0">
                <a:latin typeface="微軟正黑體" pitchFamily="34" charset="-120"/>
                <a:ea typeface="微軟正黑體" pitchFamily="34" charset="-120"/>
              </a:rPr>
              <a:t>Deguchi</a:t>
            </a:r>
            <a:r>
              <a:rPr lang="en-US" altLang="zh-TW" sz="2400" dirty="0" smtClean="0">
                <a:latin typeface="微軟正黑體" pitchFamily="34" charset="-120"/>
                <a:ea typeface="微軟正黑體" pitchFamily="34" charset="-120"/>
              </a:rPr>
              <a:t> (</a:t>
            </a:r>
            <a:r>
              <a:rPr lang="en-US" altLang="zh-TW" sz="2400" dirty="0" err="1" smtClean="0">
                <a:latin typeface="微軟正黑體" pitchFamily="34" charset="-120"/>
                <a:ea typeface="微軟正黑體" pitchFamily="34" charset="-120"/>
              </a:rPr>
              <a:t>出口光一郎</a:t>
            </a:r>
            <a:r>
              <a:rPr lang="en-US" altLang="zh-TW" sz="2400" dirty="0" smtClean="0">
                <a:latin typeface="微軟正黑體" pitchFamily="34" charset="-120"/>
                <a:ea typeface="微軟正黑體" pitchFamily="34" charset="-120"/>
              </a:rPr>
              <a:t>)</a:t>
            </a:r>
            <a:endParaRPr lang="zh-TW" altLang="en-US" sz="2400" dirty="0">
              <a:latin typeface="微軟正黑體" pitchFamily="34" charset="-120"/>
              <a:ea typeface="微軟正黑體" pitchFamily="34" charset="-120"/>
            </a:endParaRPr>
          </a:p>
        </p:txBody>
      </p:sp>
      <p:sp>
        <p:nvSpPr>
          <p:cNvPr id="5" name="文字方塊 4"/>
          <p:cNvSpPr txBox="1"/>
          <p:nvPr/>
        </p:nvSpPr>
        <p:spPr>
          <a:xfrm>
            <a:off x="2483768" y="5445224"/>
            <a:ext cx="6192688" cy="954107"/>
          </a:xfrm>
          <a:prstGeom prst="rect">
            <a:avLst/>
          </a:prstGeom>
          <a:noFill/>
        </p:spPr>
        <p:txBody>
          <a:bodyPr wrap="square" rtlCol="0">
            <a:spAutoFit/>
          </a:bodyPr>
          <a:lstStyle/>
          <a:p>
            <a:r>
              <a:rPr lang="en-US" altLang="zh-TW" sz="2800" dirty="0" smtClean="0">
                <a:latin typeface="微軟正黑體" pitchFamily="34" charset="-120"/>
                <a:ea typeface="微軟正黑體" pitchFamily="34" charset="-120"/>
              </a:rPr>
              <a:t>Presenter: Hung-</a:t>
            </a:r>
            <a:r>
              <a:rPr lang="en-US" altLang="zh-TW" sz="2800" dirty="0" err="1" smtClean="0">
                <a:latin typeface="微軟正黑體" pitchFamily="34" charset="-120"/>
                <a:ea typeface="微軟正黑體" pitchFamily="34" charset="-120"/>
              </a:rPr>
              <a:t>Hsin</a:t>
            </a:r>
            <a:r>
              <a:rPr lang="en-US" altLang="zh-TW" sz="2800" dirty="0" smtClean="0">
                <a:latin typeface="微軟正黑體" pitchFamily="34" charset="-120"/>
                <a:ea typeface="微軟正黑體" pitchFamily="34" charset="-120"/>
              </a:rPr>
              <a:t> Chen (</a:t>
            </a:r>
            <a:r>
              <a:rPr lang="en-US" altLang="zh-TW" sz="2800" dirty="0" err="1" smtClean="0">
                <a:latin typeface="微軟正黑體" pitchFamily="34" charset="-120"/>
                <a:ea typeface="微軟正黑體" pitchFamily="34" charset="-120"/>
              </a:rPr>
              <a:t>陳紘昕</a:t>
            </a:r>
            <a:r>
              <a:rPr lang="en-US" altLang="zh-TW" sz="2800" dirty="0" smtClean="0">
                <a:latin typeface="微軟正黑體" pitchFamily="34" charset="-120"/>
                <a:ea typeface="微軟正黑體" pitchFamily="34" charset="-120"/>
              </a:rPr>
              <a:t>)</a:t>
            </a:r>
          </a:p>
          <a:p>
            <a:r>
              <a:rPr lang="en-US" altLang="zh-TW" sz="2800" dirty="0" smtClean="0">
                <a:latin typeface="微軟正黑體" pitchFamily="34" charset="-120"/>
                <a:ea typeface="微軟正黑體" pitchFamily="34" charset="-120"/>
              </a:rPr>
              <a:t>Date: July 19, 2011</a:t>
            </a:r>
            <a:endParaRPr lang="zh-TW" altLang="en-US" sz="2800" dirty="0">
              <a:latin typeface="微軟正黑體" pitchFamily="34" charset="-120"/>
              <a:ea typeface="微軟正黑體" pitchFamily="34" charset="-120"/>
            </a:endParaRPr>
          </a:p>
        </p:txBody>
      </p:sp>
      <p:sp>
        <p:nvSpPr>
          <p:cNvPr id="6" name="矩形 5"/>
          <p:cNvSpPr/>
          <p:nvPr/>
        </p:nvSpPr>
        <p:spPr>
          <a:xfrm>
            <a:off x="683568" y="3140968"/>
            <a:ext cx="7848872" cy="830997"/>
          </a:xfrm>
          <a:prstGeom prst="rect">
            <a:avLst/>
          </a:prstGeom>
        </p:spPr>
        <p:txBody>
          <a:bodyPr wrap="square">
            <a:spAutoFit/>
          </a:bodyPr>
          <a:lstStyle/>
          <a:p>
            <a:pPr algn="ctr"/>
            <a:r>
              <a:rPr lang="en-US" altLang="zh-TW" sz="2400" dirty="0">
                <a:latin typeface="微軟正黑體" pitchFamily="34" charset="-120"/>
                <a:ea typeface="微軟正黑體" pitchFamily="34" charset="-120"/>
              </a:rPr>
              <a:t>Graduate School of Information Sciences, </a:t>
            </a:r>
            <a:r>
              <a:rPr lang="en-US" altLang="zh-TW" sz="2400" dirty="0" smtClean="0">
                <a:latin typeface="微軟正黑體" pitchFamily="34" charset="-120"/>
                <a:ea typeface="微軟正黑體" pitchFamily="34" charset="-120"/>
              </a:rPr>
              <a:t/>
            </a:r>
            <a:br>
              <a:rPr lang="en-US" altLang="zh-TW" sz="2400" dirty="0" smtClean="0">
                <a:latin typeface="微軟正黑體" pitchFamily="34" charset="-120"/>
                <a:ea typeface="微軟正黑體" pitchFamily="34" charset="-120"/>
              </a:rPr>
            </a:br>
            <a:r>
              <a:rPr lang="en-US" altLang="zh-TW" sz="2400" dirty="0" smtClean="0">
                <a:latin typeface="微軟正黑體" pitchFamily="34" charset="-120"/>
                <a:ea typeface="微軟正黑體" pitchFamily="34" charset="-120"/>
              </a:rPr>
              <a:t>Tohoku University (</a:t>
            </a:r>
            <a:r>
              <a:rPr lang="en-US" altLang="zh-TW" sz="2400" dirty="0" err="1" smtClean="0">
                <a:latin typeface="微軟正黑體" pitchFamily="34" charset="-120"/>
                <a:ea typeface="微軟正黑體" pitchFamily="34" charset="-120"/>
              </a:rPr>
              <a:t>東北大學</a:t>
            </a:r>
            <a:r>
              <a:rPr lang="en-US" altLang="zh-TW" sz="2400" dirty="0" smtClean="0">
                <a:latin typeface="微軟正黑體" pitchFamily="34" charset="-120"/>
                <a:ea typeface="微軟正黑體" pitchFamily="34" charset="-120"/>
              </a:rPr>
              <a:t>), Sendai, Japan</a:t>
            </a:r>
            <a:endParaRPr lang="zh-TW" altLang="en-US" sz="2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09B2E0D-50FE-4438-82E9-98CD213A68AC}" type="slidenum">
              <a:rPr lang="zh-TW" altLang="en-US" smtClean="0"/>
              <a:pPr/>
              <a:t>10</a:t>
            </a:fld>
            <a:endParaRPr lang="zh-TW" altLang="en-US"/>
          </a:p>
        </p:txBody>
      </p:sp>
      <p:graphicFrame>
        <p:nvGraphicFramePr>
          <p:cNvPr id="4" name="物件 3"/>
          <p:cNvGraphicFramePr>
            <a:graphicFrameLocks noChangeAspect="1"/>
          </p:cNvGraphicFramePr>
          <p:nvPr/>
        </p:nvGraphicFramePr>
        <p:xfrm>
          <a:off x="1331640" y="404664"/>
          <a:ext cx="5184576" cy="2761877"/>
        </p:xfrm>
        <a:graphic>
          <a:graphicData uri="http://schemas.openxmlformats.org/presentationml/2006/ole">
            <p:oleObj spid="_x0000_s20482" name="方程式" r:id="rId3" imgW="2717640" imgH="1447560" progId="Equation.3">
              <p:embed/>
            </p:oleObj>
          </a:graphicData>
        </a:graphic>
      </p:graphicFrame>
      <p:sp>
        <p:nvSpPr>
          <p:cNvPr id="6" name="文字方塊 5"/>
          <p:cNvSpPr txBox="1"/>
          <p:nvPr/>
        </p:nvSpPr>
        <p:spPr>
          <a:xfrm>
            <a:off x="755576" y="3284984"/>
            <a:ext cx="7992888" cy="646331"/>
          </a:xfrm>
          <a:prstGeom prst="rect">
            <a:avLst/>
          </a:prstGeom>
          <a:noFill/>
        </p:spPr>
        <p:txBody>
          <a:bodyPr wrap="square" rtlCol="0">
            <a:spAutoFit/>
          </a:bodyPr>
          <a:lstStyle/>
          <a:p>
            <a:r>
              <a:rPr lang="zh-TW" altLang="en-US" dirty="0" smtClean="0">
                <a:latin typeface="微軟正黑體" pitchFamily="34" charset="-120"/>
                <a:ea typeface="微軟正黑體" pitchFamily="34" charset="-120"/>
              </a:rPr>
              <a:t>將</a:t>
            </a:r>
            <a:r>
              <a:rPr lang="en-US" altLang="zh-TW" dirty="0" err="1" smtClean="0">
                <a:latin typeface="微軟正黑體" pitchFamily="34" charset="-120"/>
                <a:ea typeface="微軟正黑體" pitchFamily="34" charset="-120"/>
              </a:rPr>
              <a:t>Y以row</a:t>
            </a:r>
            <a:r>
              <a:rPr lang="en-US" altLang="zh-TW"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major方式轉換成vector</a:t>
            </a:r>
            <a:r>
              <a:rPr lang="en-US" altLang="zh-TW"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y，U,V也改寫成vector</a:t>
            </a:r>
            <a:r>
              <a:rPr lang="en-US" altLang="zh-TW" dirty="0" smtClean="0">
                <a:latin typeface="微軟正黑體" pitchFamily="34" charset="-120"/>
                <a:ea typeface="微軟正黑體" pitchFamily="34" charset="-120"/>
              </a:rPr>
              <a:t> u, v</a:t>
            </a:r>
          </a:p>
          <a:p>
            <a:r>
              <a:rPr lang="zh-TW" altLang="en-US" dirty="0" smtClean="0">
                <a:latin typeface="微軟正黑體" pitchFamily="34" charset="-120"/>
                <a:ea typeface="微軟正黑體" pitchFamily="34" charset="-120"/>
              </a:rPr>
              <a:t>在此</a:t>
            </a:r>
            <a:r>
              <a:rPr lang="en-US" altLang="zh-TW" dirty="0" err="1" smtClean="0">
                <a:latin typeface="微軟正黑體" pitchFamily="34" charset="-120"/>
                <a:ea typeface="微軟正黑體" pitchFamily="34" charset="-120"/>
              </a:rPr>
              <a:t>u</a:t>
            </a:r>
            <a:r>
              <a:rPr lang="en-US" altLang="zh-TW" i="1" baseline="-25000" dirty="0" err="1" smtClean="0">
                <a:latin typeface="微軟正黑體" pitchFamily="34" charset="-120"/>
                <a:ea typeface="微軟正黑體" pitchFamily="34" charset="-120"/>
              </a:rPr>
              <a:t>i</a:t>
            </a:r>
            <a:r>
              <a:rPr lang="en-US" altLang="zh-TW" i="1" baseline="-25000"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r</a:t>
            </a:r>
            <a:r>
              <a:rPr lang="en-US" altLang="zh-TW" i="1" baseline="-25000" dirty="0" err="1" smtClean="0">
                <a:latin typeface="微軟正黑體" pitchFamily="34" charset="-120"/>
                <a:ea typeface="微軟正黑體" pitchFamily="34" charset="-120"/>
              </a:rPr>
              <a:t>j</a:t>
            </a:r>
            <a:r>
              <a:rPr lang="en-US" altLang="zh-TW" dirty="0" err="1" smtClean="0">
                <a:latin typeface="微軟正黑體" pitchFamily="34" charset="-120"/>
                <a:ea typeface="微軟正黑體" pitchFamily="34" charset="-120"/>
              </a:rPr>
              <a:t>為row</a:t>
            </a:r>
            <a:r>
              <a:rPr lang="en-US" altLang="zh-TW" dirty="0" smtClean="0">
                <a:latin typeface="微軟正黑體" pitchFamily="34" charset="-120"/>
                <a:ea typeface="微軟正黑體" pitchFamily="34" charset="-120"/>
              </a:rPr>
              <a:t> vector</a:t>
            </a:r>
            <a:endParaRPr lang="zh-TW" altLang="en-US" dirty="0">
              <a:latin typeface="微軟正黑體" pitchFamily="34" charset="-120"/>
              <a:ea typeface="微軟正黑體" pitchFamily="34" charset="-120"/>
            </a:endParaRPr>
          </a:p>
        </p:txBody>
      </p:sp>
      <p:graphicFrame>
        <p:nvGraphicFramePr>
          <p:cNvPr id="20484" name="Object 4"/>
          <p:cNvGraphicFramePr>
            <a:graphicFrameLocks noChangeAspect="1"/>
          </p:cNvGraphicFramePr>
          <p:nvPr/>
        </p:nvGraphicFramePr>
        <p:xfrm>
          <a:off x="1691680" y="4005064"/>
          <a:ext cx="4775200" cy="2616200"/>
        </p:xfrm>
        <a:graphic>
          <a:graphicData uri="http://schemas.openxmlformats.org/presentationml/2006/ole">
            <p:oleObj spid="_x0000_s20484" name="方程式" r:id="rId4" imgW="2501640" imgH="1371600" progId="Equation.3">
              <p:embed/>
            </p:oleObj>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11</a:t>
            </a:fld>
            <a:endParaRPr lang="zh-TW" altLang="en-US"/>
          </a:p>
        </p:txBody>
      </p:sp>
      <p:graphicFrame>
        <p:nvGraphicFramePr>
          <p:cNvPr id="21506" name="Object 2"/>
          <p:cNvGraphicFramePr>
            <a:graphicFrameLocks noChangeAspect="1"/>
          </p:cNvGraphicFramePr>
          <p:nvPr/>
        </p:nvGraphicFramePr>
        <p:xfrm>
          <a:off x="1979712" y="980728"/>
          <a:ext cx="4432300" cy="2713037"/>
        </p:xfrm>
        <a:graphic>
          <a:graphicData uri="http://schemas.openxmlformats.org/presentationml/2006/ole">
            <p:oleObj spid="_x0000_s21506" name="方程式" r:id="rId3" imgW="2323800" imgH="1422360" progId="Equation.3">
              <p:embed/>
            </p:oleObj>
          </a:graphicData>
        </a:graphic>
      </p:graphicFrame>
      <p:graphicFrame>
        <p:nvGraphicFramePr>
          <p:cNvPr id="21507" name="Object 3"/>
          <p:cNvGraphicFramePr>
            <a:graphicFrameLocks noChangeAspect="1"/>
          </p:cNvGraphicFramePr>
          <p:nvPr/>
        </p:nvGraphicFramePr>
        <p:xfrm>
          <a:off x="2555776" y="3861048"/>
          <a:ext cx="3152775" cy="2519363"/>
        </p:xfrm>
        <a:graphic>
          <a:graphicData uri="http://schemas.openxmlformats.org/presentationml/2006/ole">
            <p:oleObj spid="_x0000_s21507" name="方程式" r:id="rId4" imgW="1650960" imgH="1320480" progId="Equation.3">
              <p:embed/>
            </p:oleObj>
          </a:graphicData>
        </a:graphic>
      </p:graphicFrame>
      <p:sp>
        <p:nvSpPr>
          <p:cNvPr id="5" name="文字方塊 4"/>
          <p:cNvSpPr txBox="1"/>
          <p:nvPr/>
        </p:nvSpPr>
        <p:spPr>
          <a:xfrm>
            <a:off x="467544" y="260648"/>
            <a:ext cx="7848872" cy="707886"/>
          </a:xfrm>
          <a:prstGeom prst="rect">
            <a:avLst/>
          </a:prstGeom>
          <a:noFill/>
        </p:spPr>
        <p:txBody>
          <a:bodyPr wrap="square" rtlCol="0">
            <a:spAutoFit/>
          </a:bodyPr>
          <a:lstStyle/>
          <a:p>
            <a:r>
              <a:rPr lang="en-US" altLang="zh-TW" sz="2000" dirty="0" err="1" smtClean="0">
                <a:latin typeface="微軟正黑體" pitchFamily="34" charset="-120"/>
                <a:ea typeface="微軟正黑體" pitchFamily="34" charset="-120"/>
              </a:rPr>
              <a:t>U,V為我們所要估計的矩陣</a:t>
            </a:r>
            <a:r>
              <a:rPr lang="en-US" altLang="zh-TW" sz="2000" dirty="0" smtClean="0">
                <a:latin typeface="微軟正黑體" pitchFamily="34" charset="-120"/>
                <a:ea typeface="微軟正黑體" pitchFamily="34" charset="-120"/>
              </a:rPr>
              <a:t>，</a:t>
            </a:r>
            <a:r>
              <a:rPr lang="zh-TW" altLang="en-US" sz="2000" dirty="0" smtClean="0">
                <a:latin typeface="微軟正黑體" pitchFamily="34" charset="-120"/>
                <a:ea typeface="微軟正黑體" pitchFamily="34" charset="-120"/>
              </a:rPr>
              <a:t>假設</a:t>
            </a:r>
            <a:r>
              <a:rPr lang="en-US" altLang="zh-TW" sz="2000" dirty="0" smtClean="0">
                <a:latin typeface="微軟正黑體" pitchFamily="34" charset="-120"/>
                <a:ea typeface="微軟正黑體" pitchFamily="34" charset="-120"/>
              </a:rPr>
              <a:t>U, </a:t>
            </a:r>
            <a:r>
              <a:rPr lang="en-US" altLang="zh-TW" sz="2000" dirty="0" err="1" smtClean="0">
                <a:latin typeface="微軟正黑體" pitchFamily="34" charset="-120"/>
                <a:ea typeface="微軟正黑體" pitchFamily="34" charset="-120"/>
              </a:rPr>
              <a:t>V已知</a:t>
            </a:r>
            <a:r>
              <a:rPr lang="en-US" altLang="zh-TW" sz="2000" dirty="0" smtClean="0">
                <a:latin typeface="微軟正黑體" pitchFamily="34" charset="-120"/>
                <a:ea typeface="微軟正黑體" pitchFamily="34" charset="-120"/>
              </a:rPr>
              <a:t>(</a:t>
            </a:r>
            <a:r>
              <a:rPr lang="en-US" altLang="zh-TW" sz="2000" dirty="0" err="1" smtClean="0">
                <a:latin typeface="微軟正黑體" pitchFamily="34" charset="-120"/>
                <a:ea typeface="微軟正黑體" pitchFamily="34" charset="-120"/>
              </a:rPr>
              <a:t>正常應為未知狀態</a:t>
            </a:r>
            <a:r>
              <a:rPr lang="en-US" altLang="zh-TW" sz="2000" dirty="0" smtClean="0">
                <a:latin typeface="微軟正黑體" pitchFamily="34" charset="-120"/>
                <a:ea typeface="微軟正黑體" pitchFamily="34" charset="-120"/>
              </a:rPr>
              <a:t>)，</a:t>
            </a:r>
          </a:p>
          <a:p>
            <a:r>
              <a:rPr lang="en-US" altLang="zh-TW" sz="2000" dirty="0" err="1" smtClean="0">
                <a:latin typeface="微軟正黑體" pitchFamily="34" charset="-120"/>
                <a:ea typeface="微軟正黑體" pitchFamily="34" charset="-120"/>
              </a:rPr>
              <a:t>改寫為</a:t>
            </a:r>
            <a:r>
              <a:rPr lang="en-US" altLang="zh-TW" sz="2000" dirty="0" err="1" smtClean="0">
                <a:latin typeface="微軟正黑體" pitchFamily="34" charset="-120"/>
                <a:ea typeface="微軟正黑體" pitchFamily="34" charset="-120"/>
              </a:rPr>
              <a:t>vector</a:t>
            </a:r>
            <a:r>
              <a:rPr lang="en-US" altLang="zh-TW" sz="2000" dirty="0" smtClean="0">
                <a:latin typeface="微軟正黑體" pitchFamily="34" charset="-120"/>
                <a:ea typeface="微軟正黑體" pitchFamily="34" charset="-120"/>
              </a:rPr>
              <a:t> </a:t>
            </a:r>
            <a:r>
              <a:rPr lang="en-US" altLang="zh-TW" sz="2000" dirty="0" err="1" smtClean="0">
                <a:latin typeface="微軟正黑體" pitchFamily="34" charset="-120"/>
                <a:ea typeface="微軟正黑體" pitchFamily="34" charset="-120"/>
              </a:rPr>
              <a:t>form如下</a:t>
            </a:r>
            <a:r>
              <a:rPr lang="en-US" altLang="zh-TW" sz="2000" dirty="0" smtClean="0">
                <a:latin typeface="微軟正黑體" pitchFamily="34" charset="-120"/>
                <a:ea typeface="微軟正黑體" pitchFamily="34" charset="-120"/>
              </a:rPr>
              <a:t>:</a:t>
            </a:r>
            <a:endParaRPr lang="zh-TW" altLang="en-US" sz="20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12</a:t>
            </a:fld>
            <a:endParaRPr lang="zh-TW" altLang="en-US"/>
          </a:p>
        </p:txBody>
      </p:sp>
      <p:graphicFrame>
        <p:nvGraphicFramePr>
          <p:cNvPr id="22530" name="Object 2"/>
          <p:cNvGraphicFramePr>
            <a:graphicFrameLocks noChangeAspect="1"/>
          </p:cNvGraphicFramePr>
          <p:nvPr/>
        </p:nvGraphicFramePr>
        <p:xfrm>
          <a:off x="2339752" y="908720"/>
          <a:ext cx="3276364" cy="504056"/>
        </p:xfrm>
        <a:graphic>
          <a:graphicData uri="http://schemas.openxmlformats.org/presentationml/2006/ole">
            <p:oleObj spid="_x0000_s22530" name="方程式" r:id="rId3" imgW="1815840" imgH="279360" progId="Equation.3">
              <p:embed/>
            </p:oleObj>
          </a:graphicData>
        </a:graphic>
      </p:graphicFrame>
      <p:sp>
        <p:nvSpPr>
          <p:cNvPr id="4" name="文字方塊 3"/>
          <p:cNvSpPr txBox="1"/>
          <p:nvPr/>
        </p:nvSpPr>
        <p:spPr>
          <a:xfrm>
            <a:off x="683568" y="332656"/>
            <a:ext cx="7416824" cy="369332"/>
          </a:xfrm>
          <a:prstGeom prst="rect">
            <a:avLst/>
          </a:prstGeom>
          <a:noFill/>
        </p:spPr>
        <p:txBody>
          <a:bodyPr wrap="square" rtlCol="0">
            <a:spAutoFit/>
          </a:bodyPr>
          <a:lstStyle/>
          <a:p>
            <a:r>
              <a:rPr lang="zh-TW" altLang="en-US" dirty="0" smtClean="0">
                <a:latin typeface="微軟正黑體" pitchFamily="34" charset="-120"/>
                <a:ea typeface="微軟正黑體" pitchFamily="34" charset="-120"/>
              </a:rPr>
              <a:t>改成</a:t>
            </a:r>
            <a:r>
              <a:rPr lang="en-US" altLang="zh-TW" dirty="0" smtClean="0">
                <a:latin typeface="微軟正黑體" pitchFamily="34" charset="-120"/>
                <a:ea typeface="微軟正黑體" pitchFamily="34" charset="-120"/>
              </a:rPr>
              <a:t>vector </a:t>
            </a:r>
            <a:r>
              <a:rPr lang="en-US" altLang="zh-TW" dirty="0" err="1" smtClean="0">
                <a:latin typeface="微軟正黑體" pitchFamily="34" charset="-120"/>
                <a:ea typeface="微軟正黑體" pitchFamily="34" charset="-120"/>
              </a:rPr>
              <a:t>form之後，object</a:t>
            </a:r>
            <a:r>
              <a:rPr lang="en-US" altLang="zh-TW"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function可改寫成</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graphicFrame>
        <p:nvGraphicFramePr>
          <p:cNvPr id="22531" name="Object 3"/>
          <p:cNvGraphicFramePr>
            <a:graphicFrameLocks noChangeAspect="1"/>
          </p:cNvGraphicFramePr>
          <p:nvPr/>
        </p:nvGraphicFramePr>
        <p:xfrm>
          <a:off x="467544" y="1772816"/>
          <a:ext cx="7704856" cy="4838700"/>
        </p:xfrm>
        <a:graphic>
          <a:graphicData uri="http://schemas.openxmlformats.org/presentationml/2006/ole">
            <p:oleObj spid="_x0000_s22531" name="方程式" r:id="rId4" imgW="3746160" imgH="2793960" progId="Equation.3">
              <p:embed/>
            </p:oleObj>
          </a:graphicData>
        </a:graphic>
      </p:graphicFrame>
      <p:sp>
        <p:nvSpPr>
          <p:cNvPr id="6" name="矩形 5"/>
          <p:cNvSpPr/>
          <p:nvPr/>
        </p:nvSpPr>
        <p:spPr>
          <a:xfrm>
            <a:off x="2195736" y="836712"/>
            <a:ext cx="3672408" cy="64807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13</a:t>
            </a:fld>
            <a:endParaRPr lang="zh-TW" altLang="en-US"/>
          </a:p>
        </p:txBody>
      </p:sp>
      <p:sp>
        <p:nvSpPr>
          <p:cNvPr id="3" name="文字方塊 2"/>
          <p:cNvSpPr txBox="1"/>
          <p:nvPr/>
        </p:nvSpPr>
        <p:spPr>
          <a:xfrm>
            <a:off x="467544" y="332656"/>
            <a:ext cx="8208912" cy="830997"/>
          </a:xfrm>
          <a:prstGeom prst="rect">
            <a:avLst/>
          </a:prstGeom>
          <a:noFill/>
        </p:spPr>
        <p:txBody>
          <a:bodyPr wrap="square" rtlCol="0">
            <a:spAutoFit/>
          </a:bodyPr>
          <a:lstStyle/>
          <a:p>
            <a:r>
              <a:rPr lang="en-US" altLang="zh-TW" sz="2400" dirty="0" smtClean="0">
                <a:latin typeface="微軟正黑體" pitchFamily="34" charset="-120"/>
                <a:ea typeface="微軟正黑體" pitchFamily="34" charset="-120"/>
              </a:rPr>
              <a:t>If some components in Y are missing, then corresponding matrix F and G are also  modified:</a:t>
            </a:r>
            <a:endParaRPr lang="zh-TW" altLang="en-US" sz="2400" dirty="0">
              <a:latin typeface="微軟正黑體" pitchFamily="34" charset="-120"/>
              <a:ea typeface="微軟正黑體" pitchFamily="34" charset="-120"/>
            </a:endParaRPr>
          </a:p>
        </p:txBody>
      </p:sp>
      <p:graphicFrame>
        <p:nvGraphicFramePr>
          <p:cNvPr id="47106" name="Object 2"/>
          <p:cNvGraphicFramePr>
            <a:graphicFrameLocks noChangeAspect="1"/>
          </p:cNvGraphicFramePr>
          <p:nvPr/>
        </p:nvGraphicFramePr>
        <p:xfrm>
          <a:off x="323528" y="1628800"/>
          <a:ext cx="8561388" cy="4457700"/>
        </p:xfrm>
        <a:graphic>
          <a:graphicData uri="http://schemas.openxmlformats.org/presentationml/2006/ole">
            <p:oleObj spid="_x0000_s47106" name="方程式" r:id="rId3" imgW="4483080" imgH="2336760" progId="Equation.3">
              <p:embed/>
            </p:oleObj>
          </a:graphicData>
        </a:graphic>
      </p:graphicFrame>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latin typeface="微軟正黑體" pitchFamily="34" charset="-120"/>
                <a:ea typeface="微軟正黑體" pitchFamily="34" charset="-120"/>
              </a:rPr>
              <a:pPr/>
              <a:t>14</a:t>
            </a:fld>
            <a:endParaRPr lang="zh-TW" altLang="en-US">
              <a:latin typeface="微軟正黑體" pitchFamily="34" charset="-120"/>
              <a:ea typeface="微軟正黑體" pitchFamily="34" charset="-120"/>
            </a:endParaRPr>
          </a:p>
        </p:txBody>
      </p:sp>
      <p:graphicFrame>
        <p:nvGraphicFramePr>
          <p:cNvPr id="32770" name="Object 2"/>
          <p:cNvGraphicFramePr>
            <a:graphicFrameLocks noChangeAspect="1"/>
          </p:cNvGraphicFramePr>
          <p:nvPr/>
        </p:nvGraphicFramePr>
        <p:xfrm>
          <a:off x="2339752" y="692696"/>
          <a:ext cx="3084339" cy="1478528"/>
        </p:xfrm>
        <a:graphic>
          <a:graphicData uri="http://schemas.openxmlformats.org/presentationml/2006/ole">
            <p:oleObj spid="_x0000_s32770" name="方程式" r:id="rId3" imgW="1904760" imgH="914400" progId="Equation.3">
              <p:embed/>
            </p:oleObj>
          </a:graphicData>
        </a:graphic>
      </p:graphicFrame>
      <p:sp>
        <p:nvSpPr>
          <p:cNvPr id="4" name="文字方塊 3"/>
          <p:cNvSpPr txBox="1"/>
          <p:nvPr/>
        </p:nvSpPr>
        <p:spPr>
          <a:xfrm>
            <a:off x="683568" y="332656"/>
            <a:ext cx="7416824" cy="369332"/>
          </a:xfrm>
          <a:prstGeom prst="rect">
            <a:avLst/>
          </a:prstGeom>
          <a:noFill/>
        </p:spPr>
        <p:txBody>
          <a:bodyPr wrap="square" rtlCol="0">
            <a:spAutoFit/>
          </a:bodyPr>
          <a:lstStyle/>
          <a:p>
            <a:r>
              <a:rPr lang="en-US" altLang="zh-TW" dirty="0" err="1" smtClean="0">
                <a:latin typeface="微軟正黑體" pitchFamily="34" charset="-120"/>
                <a:ea typeface="微軟正黑體" pitchFamily="34" charset="-120"/>
              </a:rPr>
              <a:t>若Y拆解成U</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 </a:t>
            </a:r>
            <a:r>
              <a:rPr lang="en-US" altLang="zh-TW" dirty="0" smtClean="0">
                <a:latin typeface="微軟正黑體" pitchFamily="34" charset="-120"/>
                <a:ea typeface="微軟正黑體" pitchFamily="34" charset="-120"/>
              </a:rPr>
              <a:t>V,</a:t>
            </a:r>
            <a:r>
              <a:rPr lang="zh-TW" altLang="en-US" dirty="0" smtClean="0">
                <a:latin typeface="微軟正黑體" pitchFamily="34" charset="-120"/>
                <a:ea typeface="微軟正黑體" pitchFamily="34" charset="-120"/>
              </a:rPr>
              <a:t> </a:t>
            </a:r>
            <a:r>
              <a:rPr lang="el-GR" altLang="zh-TW" dirty="0" smtClean="0">
                <a:latin typeface="微軟正黑體" pitchFamily="34" charset="-120"/>
                <a:ea typeface="微軟正黑體" pitchFamily="34" charset="-120"/>
              </a:rPr>
              <a:t>μ </a:t>
            </a:r>
            <a:r>
              <a:rPr lang="zh-TW" altLang="en-US" dirty="0" smtClean="0">
                <a:latin typeface="微軟正黑體" pitchFamily="34" charset="-120"/>
                <a:ea typeface="微軟正黑體" pitchFamily="34" charset="-120"/>
              </a:rPr>
              <a:t>的形式</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sp>
        <p:nvSpPr>
          <p:cNvPr id="5" name="文字方塊 4"/>
          <p:cNvSpPr txBox="1"/>
          <p:nvPr/>
        </p:nvSpPr>
        <p:spPr>
          <a:xfrm>
            <a:off x="611560" y="2276872"/>
            <a:ext cx="7704856" cy="369332"/>
          </a:xfrm>
          <a:prstGeom prst="rect">
            <a:avLst/>
          </a:prstGeom>
          <a:noFill/>
        </p:spPr>
        <p:txBody>
          <a:bodyPr wrap="square" rtlCol="0">
            <a:spAutoFit/>
          </a:bodyPr>
          <a:lstStyle/>
          <a:p>
            <a:r>
              <a:rPr lang="zh-TW" altLang="en-US" dirty="0" smtClean="0">
                <a:latin typeface="微軟正黑體" pitchFamily="34" charset="-120"/>
                <a:ea typeface="微軟正黑體" pitchFamily="34" charset="-120"/>
              </a:rPr>
              <a:t>改成</a:t>
            </a:r>
            <a:r>
              <a:rPr lang="en-US" altLang="zh-TW" dirty="0" smtClean="0">
                <a:latin typeface="微軟正黑體" pitchFamily="34" charset="-120"/>
                <a:ea typeface="微軟正黑體" pitchFamily="34" charset="-120"/>
              </a:rPr>
              <a:t>vector </a:t>
            </a:r>
            <a:r>
              <a:rPr lang="en-US" altLang="zh-TW" dirty="0" err="1" smtClean="0">
                <a:latin typeface="微軟正黑體" pitchFamily="34" charset="-120"/>
                <a:ea typeface="微軟正黑體" pitchFamily="34" charset="-120"/>
              </a:rPr>
              <a:t>form之後，object</a:t>
            </a:r>
            <a:r>
              <a:rPr lang="en-US" altLang="zh-TW"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function可改寫成</a:t>
            </a:r>
            <a:r>
              <a:rPr lang="en-US" altLang="zh-TW" dirty="0" smtClean="0">
                <a:latin typeface="微軟正黑體" pitchFamily="34" charset="-120"/>
                <a:ea typeface="微軟正黑體" pitchFamily="34" charset="-120"/>
              </a:rPr>
              <a:t>(</a:t>
            </a:r>
            <a:r>
              <a:rPr lang="en-US" altLang="zh-TW" dirty="0" err="1" smtClean="0">
                <a:latin typeface="微軟正黑體" pitchFamily="34" charset="-120"/>
                <a:ea typeface="微軟正黑體" pitchFamily="34" charset="-120"/>
              </a:rPr>
              <a:t>F與前式相同</a:t>
            </a:r>
            <a:r>
              <a:rPr lang="en-US" altLang="zh-TW" dirty="0" smtClean="0">
                <a:latin typeface="微軟正黑體" pitchFamily="34" charset="-120"/>
                <a:ea typeface="微軟正黑體" pitchFamily="34" charset="-120"/>
              </a:rPr>
              <a:t>,</a:t>
            </a:r>
            <a:r>
              <a:rPr lang="zh-TW" altLang="en-US" dirty="0" smtClean="0">
                <a:latin typeface="微軟正黑體" pitchFamily="34" charset="-120"/>
                <a:ea typeface="微軟正黑體" pitchFamily="34" charset="-120"/>
              </a:rPr>
              <a:t> </a:t>
            </a:r>
            <a:r>
              <a:rPr lang="en-US" altLang="zh-TW" dirty="0" smtClean="0">
                <a:latin typeface="微軟正黑體" pitchFamily="34" charset="-120"/>
                <a:ea typeface="微軟正黑體" pitchFamily="34" charset="-120"/>
              </a:rPr>
              <a:t>G,</a:t>
            </a:r>
            <a:r>
              <a:rPr lang="zh-TW" altLang="en-US" dirty="0" smtClean="0">
                <a:latin typeface="微軟正黑體" pitchFamily="34" charset="-120"/>
                <a:ea typeface="微軟正黑體" pitchFamily="34" charset="-120"/>
              </a:rPr>
              <a:t> </a:t>
            </a:r>
            <a:r>
              <a:rPr lang="en-US" altLang="zh-TW" dirty="0" err="1" smtClean="0">
                <a:latin typeface="微軟正黑體" pitchFamily="34" charset="-120"/>
                <a:ea typeface="微軟正黑體" pitchFamily="34" charset="-120"/>
              </a:rPr>
              <a:t>v改變</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graphicFrame>
        <p:nvGraphicFramePr>
          <p:cNvPr id="32771" name="Object 3"/>
          <p:cNvGraphicFramePr>
            <a:graphicFrameLocks noChangeAspect="1"/>
          </p:cNvGraphicFramePr>
          <p:nvPr/>
        </p:nvGraphicFramePr>
        <p:xfrm>
          <a:off x="2195736" y="2780928"/>
          <a:ext cx="3849687" cy="595313"/>
        </p:xfrm>
        <a:graphic>
          <a:graphicData uri="http://schemas.openxmlformats.org/presentationml/2006/ole">
            <p:oleObj spid="_x0000_s32771" name="方程式" r:id="rId4" imgW="2133360" imgH="330120" progId="Equation.3">
              <p:embed/>
            </p:oleObj>
          </a:graphicData>
        </a:graphic>
      </p:graphicFrame>
      <p:graphicFrame>
        <p:nvGraphicFramePr>
          <p:cNvPr id="32772" name="Object 4"/>
          <p:cNvGraphicFramePr>
            <a:graphicFrameLocks noChangeAspect="1"/>
          </p:cNvGraphicFramePr>
          <p:nvPr/>
        </p:nvGraphicFramePr>
        <p:xfrm>
          <a:off x="1691680" y="3573016"/>
          <a:ext cx="4699000" cy="2527300"/>
        </p:xfrm>
        <a:graphic>
          <a:graphicData uri="http://schemas.openxmlformats.org/presentationml/2006/ole">
            <p:oleObj spid="_x0000_s32772" name="方程式" r:id="rId5" imgW="2603160" imgH="1396800" progId="Equation.3">
              <p:embed/>
            </p:oleObj>
          </a:graphicData>
        </a:graphic>
      </p:graphicFrame>
      <p:sp>
        <p:nvSpPr>
          <p:cNvPr id="9" name="矩形 8"/>
          <p:cNvSpPr/>
          <p:nvPr/>
        </p:nvSpPr>
        <p:spPr>
          <a:xfrm>
            <a:off x="2051720" y="2708920"/>
            <a:ext cx="4032448"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179512" y="274638"/>
            <a:ext cx="8784976" cy="1143000"/>
          </a:xfrm>
        </p:spPr>
        <p:txBody>
          <a:bodyPr>
            <a:noAutofit/>
          </a:bodyPr>
          <a:lstStyle/>
          <a:p>
            <a:r>
              <a:rPr lang="en-US" altLang="zh-TW" sz="3600" dirty="0" smtClean="0">
                <a:latin typeface="微軟正黑體" pitchFamily="34" charset="-120"/>
                <a:ea typeface="微軟正黑體" pitchFamily="34" charset="-120"/>
              </a:rPr>
              <a:t>Alternated least square (ALS) algorithm</a:t>
            </a:r>
            <a:endParaRPr lang="zh-TW" altLang="en-US" sz="36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B09B2E0D-50FE-4438-82E9-98CD213A68AC}" type="slidenum">
              <a:rPr lang="zh-TW" altLang="en-US" smtClean="0"/>
              <a:pPr/>
              <a:t>15</a:t>
            </a:fld>
            <a:endParaRPr lang="zh-TW" altLang="en-US"/>
          </a:p>
        </p:txBody>
      </p:sp>
      <p:sp>
        <p:nvSpPr>
          <p:cNvPr id="4" name="文字方塊 3"/>
          <p:cNvSpPr txBox="1"/>
          <p:nvPr/>
        </p:nvSpPr>
        <p:spPr>
          <a:xfrm>
            <a:off x="179512" y="1340768"/>
            <a:ext cx="8568952" cy="707886"/>
          </a:xfrm>
          <a:prstGeom prst="rect">
            <a:avLst/>
          </a:prstGeom>
          <a:noFill/>
        </p:spPr>
        <p:txBody>
          <a:bodyPr wrap="square" rtlCol="0">
            <a:spAutoFit/>
          </a:bodyPr>
          <a:lstStyle/>
          <a:p>
            <a:r>
              <a:rPr lang="en-US" altLang="zh-TW" sz="2000" dirty="0" smtClean="0">
                <a:solidFill>
                  <a:srgbClr val="FF0000"/>
                </a:solidFill>
                <a:latin typeface="微軟正黑體" pitchFamily="34" charset="-120"/>
                <a:ea typeface="微軟正黑體" pitchFamily="34" charset="-120"/>
              </a:rPr>
              <a:t>Input</a:t>
            </a:r>
            <a:r>
              <a:rPr lang="en-US" altLang="zh-TW" sz="2000" dirty="0" smtClean="0">
                <a:latin typeface="微軟正黑體" pitchFamily="34" charset="-120"/>
                <a:ea typeface="微軟正黑體" pitchFamily="34" charset="-120"/>
              </a:rPr>
              <a:t>: matrix Y (some components are missing)</a:t>
            </a:r>
          </a:p>
          <a:p>
            <a:r>
              <a:rPr lang="en-US" altLang="zh-TW" sz="2000" dirty="0" smtClean="0">
                <a:solidFill>
                  <a:srgbClr val="FF0000"/>
                </a:solidFill>
                <a:latin typeface="微軟正黑體" pitchFamily="34" charset="-120"/>
                <a:ea typeface="微軟正黑體" pitchFamily="34" charset="-120"/>
              </a:rPr>
              <a:t>Output</a:t>
            </a:r>
            <a:r>
              <a:rPr lang="en-US" altLang="zh-TW" sz="2000" dirty="0" smtClean="0">
                <a:latin typeface="微軟正黑體" pitchFamily="34" charset="-120"/>
                <a:ea typeface="微軟正黑體" pitchFamily="34" charset="-120"/>
              </a:rPr>
              <a:t>: vector </a:t>
            </a:r>
            <a:r>
              <a:rPr lang="en-US" altLang="zh-TW" sz="2000" i="1" dirty="0" smtClean="0">
                <a:latin typeface="微軟正黑體" pitchFamily="34" charset="-120"/>
                <a:ea typeface="微軟正黑體" pitchFamily="34" charset="-120"/>
              </a:rPr>
              <a:t>u</a:t>
            </a:r>
            <a:r>
              <a:rPr lang="en-US" altLang="zh-TW" sz="2000" dirty="0" smtClean="0">
                <a:latin typeface="微軟正黑體" pitchFamily="34" charset="-120"/>
                <a:ea typeface="微軟正黑體" pitchFamily="34" charset="-120"/>
              </a:rPr>
              <a:t> and vector </a:t>
            </a:r>
            <a:r>
              <a:rPr lang="en-US" altLang="zh-TW" sz="2000" i="1" dirty="0" smtClean="0">
                <a:latin typeface="微軟正黑體" pitchFamily="34" charset="-120"/>
                <a:ea typeface="微軟正黑體" pitchFamily="34" charset="-120"/>
              </a:rPr>
              <a:t>v</a:t>
            </a:r>
            <a:r>
              <a:rPr lang="en-US" altLang="zh-TW" sz="2000" dirty="0" smtClean="0">
                <a:latin typeface="微軟正黑體" pitchFamily="34" charset="-120"/>
                <a:ea typeface="微軟正黑體" pitchFamily="34" charset="-120"/>
              </a:rPr>
              <a:t> which are the optimal solution of </a:t>
            </a:r>
            <a:r>
              <a:rPr lang="el-GR" altLang="zh-TW" sz="2000" dirty="0" smtClean="0">
                <a:latin typeface="微軟正黑體" pitchFamily="34" charset="-120"/>
                <a:ea typeface="微軟正黑體" pitchFamily="34" charset="-120"/>
                <a:cs typeface="Times New Roman"/>
              </a:rPr>
              <a:t>φ</a:t>
            </a:r>
            <a:r>
              <a:rPr lang="en-US" altLang="zh-TW" sz="2000" dirty="0" smtClean="0">
                <a:latin typeface="微軟正黑體" pitchFamily="34" charset="-120"/>
                <a:ea typeface="微軟正黑體" pitchFamily="34" charset="-120"/>
                <a:cs typeface="Times New Roman"/>
              </a:rPr>
              <a:t>(</a:t>
            </a:r>
            <a:r>
              <a:rPr lang="en-US" altLang="zh-TW" sz="2000" i="1" dirty="0" smtClean="0">
                <a:latin typeface="微軟正黑體" pitchFamily="34" charset="-120"/>
                <a:ea typeface="微軟正黑體" pitchFamily="34" charset="-120"/>
                <a:cs typeface="Times New Roman"/>
              </a:rPr>
              <a:t>u</a:t>
            </a:r>
            <a:r>
              <a:rPr lang="en-US" altLang="zh-TW" sz="2000" dirty="0" smtClean="0">
                <a:latin typeface="微軟正黑體" pitchFamily="34" charset="-120"/>
                <a:ea typeface="微軟正黑體" pitchFamily="34" charset="-120"/>
                <a:cs typeface="Times New Roman"/>
              </a:rPr>
              <a:t>, </a:t>
            </a:r>
            <a:r>
              <a:rPr lang="en-US" altLang="zh-TW" sz="2000" i="1" dirty="0" smtClean="0">
                <a:latin typeface="微軟正黑體" pitchFamily="34" charset="-120"/>
                <a:ea typeface="微軟正黑體" pitchFamily="34" charset="-120"/>
                <a:cs typeface="Times New Roman"/>
              </a:rPr>
              <a:t>v</a:t>
            </a:r>
            <a:r>
              <a:rPr lang="en-US" altLang="zh-TW" sz="2000" dirty="0" smtClean="0">
                <a:latin typeface="微軟正黑體" pitchFamily="34" charset="-120"/>
                <a:ea typeface="微軟正黑體" pitchFamily="34" charset="-120"/>
                <a:cs typeface="Times New Roman"/>
              </a:rPr>
              <a:t>)</a:t>
            </a:r>
            <a:r>
              <a:rPr lang="en-US" altLang="zh-TW" sz="2000" dirty="0" smtClean="0">
                <a:latin typeface="微軟正黑體" pitchFamily="34" charset="-120"/>
                <a:ea typeface="微軟正黑體" pitchFamily="34" charset="-120"/>
              </a:rPr>
              <a:t> </a:t>
            </a:r>
            <a:endParaRPr lang="zh-TW" altLang="en-US" sz="2000" dirty="0">
              <a:latin typeface="微軟正黑體" pitchFamily="34" charset="-120"/>
              <a:ea typeface="微軟正黑體" pitchFamily="34" charset="-120"/>
            </a:endParaRPr>
          </a:p>
        </p:txBody>
      </p:sp>
      <p:sp>
        <p:nvSpPr>
          <p:cNvPr id="5" name="文字方塊 4"/>
          <p:cNvSpPr txBox="1"/>
          <p:nvPr/>
        </p:nvSpPr>
        <p:spPr>
          <a:xfrm>
            <a:off x="251520" y="2420888"/>
            <a:ext cx="7272808" cy="400110"/>
          </a:xfrm>
          <a:prstGeom prst="rect">
            <a:avLst/>
          </a:prstGeom>
          <a:noFill/>
        </p:spPr>
        <p:txBody>
          <a:bodyPr wrap="square" rtlCol="0">
            <a:spAutoFit/>
          </a:bodyPr>
          <a:lstStyle/>
          <a:p>
            <a:r>
              <a:rPr lang="en-US" altLang="zh-TW" sz="2000" dirty="0" smtClean="0">
                <a:latin typeface="微軟正黑體" pitchFamily="34" charset="-120"/>
                <a:ea typeface="微軟正黑體" pitchFamily="34" charset="-120"/>
              </a:rPr>
              <a:t>We want to minimize </a:t>
            </a:r>
            <a:r>
              <a:rPr lang="el-GR" altLang="zh-TW" sz="2000" dirty="0" smtClean="0">
                <a:latin typeface="微軟正黑體" pitchFamily="34" charset="-120"/>
                <a:ea typeface="微軟正黑體" pitchFamily="34" charset="-120"/>
                <a:cs typeface="Times New Roman"/>
              </a:rPr>
              <a:t>φ</a:t>
            </a:r>
            <a:r>
              <a:rPr lang="en-US" altLang="zh-TW" sz="2000" dirty="0" smtClean="0">
                <a:latin typeface="微軟正黑體" pitchFamily="34" charset="-120"/>
                <a:ea typeface="微軟正黑體" pitchFamily="34" charset="-120"/>
                <a:cs typeface="Times New Roman"/>
              </a:rPr>
              <a:t>(</a:t>
            </a:r>
            <a:r>
              <a:rPr lang="en-US" altLang="zh-TW" sz="2000" i="1" dirty="0" smtClean="0">
                <a:latin typeface="微軟正黑體" pitchFamily="34" charset="-120"/>
                <a:ea typeface="微軟正黑體" pitchFamily="34" charset="-120"/>
                <a:cs typeface="Times New Roman"/>
              </a:rPr>
              <a:t>u</a:t>
            </a:r>
            <a:r>
              <a:rPr lang="en-US" altLang="zh-TW" sz="2000" dirty="0" smtClean="0">
                <a:latin typeface="微軟正黑體" pitchFamily="34" charset="-120"/>
                <a:ea typeface="微軟正黑體" pitchFamily="34" charset="-120"/>
                <a:cs typeface="Times New Roman"/>
              </a:rPr>
              <a:t>, </a:t>
            </a:r>
            <a:r>
              <a:rPr lang="en-US" altLang="zh-TW" sz="2000" i="1" dirty="0" smtClean="0">
                <a:latin typeface="微軟正黑體" pitchFamily="34" charset="-120"/>
                <a:ea typeface="微軟正黑體" pitchFamily="34" charset="-120"/>
                <a:cs typeface="Times New Roman"/>
              </a:rPr>
              <a:t>v</a:t>
            </a:r>
            <a:r>
              <a:rPr lang="en-US" altLang="zh-TW" sz="2000" dirty="0" smtClean="0">
                <a:latin typeface="微軟正黑體" pitchFamily="34" charset="-120"/>
                <a:ea typeface="微軟正黑體" pitchFamily="34" charset="-120"/>
                <a:cs typeface="Times New Roman"/>
              </a:rPr>
              <a:t>). i.e. </a:t>
            </a:r>
            <a:endParaRPr lang="zh-TW" altLang="en-US" sz="2000" dirty="0">
              <a:latin typeface="微軟正黑體" pitchFamily="34" charset="-120"/>
              <a:ea typeface="微軟正黑體" pitchFamily="34" charset="-120"/>
            </a:endParaRPr>
          </a:p>
        </p:txBody>
      </p:sp>
      <p:graphicFrame>
        <p:nvGraphicFramePr>
          <p:cNvPr id="33794" name="Object 2"/>
          <p:cNvGraphicFramePr>
            <a:graphicFrameLocks noChangeAspect="1"/>
          </p:cNvGraphicFramePr>
          <p:nvPr/>
        </p:nvGraphicFramePr>
        <p:xfrm>
          <a:off x="4355976" y="2276872"/>
          <a:ext cx="1443038" cy="709613"/>
        </p:xfrm>
        <a:graphic>
          <a:graphicData uri="http://schemas.openxmlformats.org/presentationml/2006/ole">
            <p:oleObj spid="_x0000_s33794" name="方程式" r:id="rId3" imgW="799920" imgH="393480" progId="Equation.3">
              <p:embed/>
            </p:oleObj>
          </a:graphicData>
        </a:graphic>
      </p:graphicFrame>
      <p:graphicFrame>
        <p:nvGraphicFramePr>
          <p:cNvPr id="33795" name="Object 3"/>
          <p:cNvGraphicFramePr>
            <a:graphicFrameLocks noChangeAspect="1"/>
          </p:cNvGraphicFramePr>
          <p:nvPr/>
        </p:nvGraphicFramePr>
        <p:xfrm>
          <a:off x="1835696" y="3140968"/>
          <a:ext cx="5328592" cy="3440457"/>
        </p:xfrm>
        <a:graphic>
          <a:graphicData uri="http://schemas.openxmlformats.org/presentationml/2006/ole">
            <p:oleObj spid="_x0000_s33795" name="方程式" r:id="rId4" imgW="2108160" imgH="1358640" progId="Equation.3">
              <p:embed/>
            </p:oleObj>
          </a:graphicData>
        </a:graphic>
      </p:graphicFrame>
      <p:sp>
        <p:nvSpPr>
          <p:cNvPr id="8" name="矩形 7"/>
          <p:cNvSpPr/>
          <p:nvPr/>
        </p:nvSpPr>
        <p:spPr>
          <a:xfrm>
            <a:off x="1763688" y="3212976"/>
            <a:ext cx="4752528" cy="72008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09B2E0D-50FE-4438-82E9-98CD213A68AC}" type="slidenum">
              <a:rPr lang="zh-TW" altLang="en-US" smtClean="0"/>
              <a:pPr/>
              <a:t>16</a:t>
            </a:fld>
            <a:endParaRPr lang="zh-TW" altLang="en-US"/>
          </a:p>
        </p:txBody>
      </p:sp>
      <p:sp>
        <p:nvSpPr>
          <p:cNvPr id="7" name="文字方塊 6"/>
          <p:cNvSpPr txBox="1"/>
          <p:nvPr/>
        </p:nvSpPr>
        <p:spPr>
          <a:xfrm>
            <a:off x="539552" y="404664"/>
            <a:ext cx="8280920" cy="2400657"/>
          </a:xfrm>
          <a:prstGeom prst="rect">
            <a:avLst/>
          </a:prstGeom>
          <a:noFill/>
        </p:spPr>
        <p:txBody>
          <a:bodyPr wrap="square" rtlCol="0">
            <a:spAutoFit/>
          </a:bodyPr>
          <a:lstStyle/>
          <a:p>
            <a:pPr marL="457200" indent="-457200">
              <a:lnSpc>
                <a:spcPct val="150000"/>
              </a:lnSpc>
              <a:buFont typeface="+mj-lt"/>
              <a:buAutoNum type="arabicPeriod"/>
            </a:pPr>
            <a:r>
              <a:rPr lang="en-US" altLang="zh-TW" sz="2000" dirty="0" smtClean="0">
                <a:latin typeface="微軟正黑體" pitchFamily="34" charset="-120"/>
                <a:ea typeface="微軟正黑體" pitchFamily="34" charset="-120"/>
              </a:rPr>
              <a:t>Randomly given u</a:t>
            </a:r>
            <a:r>
              <a:rPr lang="en-US" altLang="zh-TW" sz="2000" baseline="30000" dirty="0" smtClean="0">
                <a:latin typeface="微軟正黑體" pitchFamily="34" charset="-120"/>
                <a:ea typeface="微軟正黑體" pitchFamily="34" charset="-120"/>
              </a:rPr>
              <a:t>(0)</a:t>
            </a:r>
            <a:r>
              <a:rPr lang="en-US" altLang="zh-TW" sz="2000" dirty="0" smtClean="0">
                <a:latin typeface="微軟正黑體" pitchFamily="34" charset="-120"/>
                <a:ea typeface="微軟正黑體" pitchFamily="34" charset="-120"/>
              </a:rPr>
              <a:t>, v</a:t>
            </a:r>
            <a:r>
              <a:rPr lang="en-US" altLang="zh-TW" sz="2000" baseline="30000" dirty="0" smtClean="0">
                <a:latin typeface="微軟正黑體" pitchFamily="34" charset="-120"/>
                <a:ea typeface="微軟正黑體" pitchFamily="34" charset="-120"/>
              </a:rPr>
              <a:t>(0)</a:t>
            </a:r>
          </a:p>
          <a:p>
            <a:pPr marL="457200" indent="-457200">
              <a:lnSpc>
                <a:spcPct val="150000"/>
              </a:lnSpc>
              <a:buFont typeface="+mj-lt"/>
              <a:buAutoNum type="arabicPeriod"/>
            </a:pPr>
            <a:r>
              <a:rPr lang="zh-TW" altLang="en-US" sz="2000" dirty="0" smtClean="0">
                <a:latin typeface="微軟正黑體" pitchFamily="34" charset="-120"/>
                <a:ea typeface="微軟正黑體" pitchFamily="34" charset="-120"/>
              </a:rPr>
              <a:t>使用</a:t>
            </a:r>
            <a:r>
              <a:rPr lang="en-US" altLang="zh-TW" sz="2000" dirty="0" smtClean="0">
                <a:latin typeface="微軟正黑體" pitchFamily="34" charset="-120"/>
                <a:ea typeface="微軟正黑體" pitchFamily="34" charset="-120"/>
              </a:rPr>
              <a:t>u</a:t>
            </a:r>
            <a:r>
              <a:rPr lang="en-US" altLang="zh-TW" sz="2000" baseline="30000" dirty="0" smtClean="0">
                <a:latin typeface="微軟正黑體" pitchFamily="34" charset="-120"/>
                <a:ea typeface="微軟正黑體" pitchFamily="34" charset="-120"/>
              </a:rPr>
              <a:t>(n)</a:t>
            </a:r>
            <a:r>
              <a:rPr lang="en-US" altLang="zh-TW" sz="2000" dirty="0" smtClean="0">
                <a:latin typeface="微軟正黑體" pitchFamily="34" charset="-120"/>
                <a:ea typeface="微軟正黑體" pitchFamily="34" charset="-120"/>
              </a:rPr>
              <a:t>, v</a:t>
            </a:r>
            <a:r>
              <a:rPr lang="en-US" altLang="zh-TW" sz="2000" baseline="30000" dirty="0" smtClean="0">
                <a:latin typeface="微軟正黑體" pitchFamily="34" charset="-120"/>
                <a:ea typeface="微軟正黑體" pitchFamily="34" charset="-120"/>
              </a:rPr>
              <a:t>(n)</a:t>
            </a:r>
            <a:r>
              <a:rPr lang="en-US" altLang="zh-TW" sz="2000" dirty="0" err="1" smtClean="0">
                <a:latin typeface="微軟正黑體" pitchFamily="34" charset="-120"/>
                <a:ea typeface="微軟正黑體" pitchFamily="34" charset="-120"/>
              </a:rPr>
              <a:t>分別建出矩陣G</a:t>
            </a:r>
            <a:r>
              <a:rPr lang="en-US" altLang="zh-TW" sz="2000" dirty="0" smtClean="0">
                <a:latin typeface="微軟正黑體" pitchFamily="34" charset="-120"/>
                <a:ea typeface="微軟正黑體" pitchFamily="34" charset="-120"/>
              </a:rPr>
              <a:t>, F</a:t>
            </a:r>
          </a:p>
          <a:p>
            <a:pPr marL="457200" indent="-457200">
              <a:lnSpc>
                <a:spcPct val="150000"/>
              </a:lnSpc>
              <a:buFont typeface="+mj-lt"/>
              <a:buAutoNum type="arabicPeriod"/>
            </a:pPr>
            <a:r>
              <a:rPr lang="zh-TW" altLang="en-US" sz="2000" dirty="0" smtClean="0">
                <a:latin typeface="微軟正黑體" pitchFamily="34" charset="-120"/>
                <a:ea typeface="微軟正黑體" pitchFamily="34" charset="-120"/>
              </a:rPr>
              <a:t>固定</a:t>
            </a:r>
            <a:r>
              <a:rPr lang="en-US" altLang="zh-TW" sz="2000" dirty="0" smtClean="0">
                <a:latin typeface="微軟正黑體" pitchFamily="34" charset="-120"/>
                <a:ea typeface="微軟正黑體" pitchFamily="34" charset="-120"/>
              </a:rPr>
              <a:t>v</a:t>
            </a:r>
            <a:r>
              <a:rPr lang="en-US" altLang="zh-TW" sz="2000" baseline="30000" dirty="0" smtClean="0">
                <a:latin typeface="微軟正黑體" pitchFamily="34" charset="-120"/>
                <a:ea typeface="微軟正黑體" pitchFamily="34" charset="-120"/>
              </a:rPr>
              <a:t>(n)</a:t>
            </a:r>
            <a:r>
              <a:rPr lang="en-US" altLang="zh-TW" sz="2000" dirty="0" smtClean="0">
                <a:latin typeface="微軟正黑體" pitchFamily="34" charset="-120"/>
                <a:ea typeface="微軟正黑體" pitchFamily="34" charset="-120"/>
              </a:rPr>
              <a:t>,</a:t>
            </a:r>
            <a:r>
              <a:rPr lang="en-US" altLang="zh-TW" sz="2000" dirty="0" err="1" smtClean="0">
                <a:latin typeface="微軟正黑體" pitchFamily="34" charset="-120"/>
                <a:ea typeface="微軟正黑體" pitchFamily="34" charset="-120"/>
              </a:rPr>
              <a:t>計算u</a:t>
            </a:r>
            <a:r>
              <a:rPr lang="en-US" altLang="zh-TW" sz="2000" baseline="30000" dirty="0" smtClean="0">
                <a:latin typeface="微軟正黑體" pitchFamily="34" charset="-120"/>
                <a:ea typeface="微軟正黑體" pitchFamily="34" charset="-120"/>
              </a:rPr>
              <a:t>(n+1)</a:t>
            </a:r>
            <a:r>
              <a:rPr lang="en-US" altLang="zh-TW" sz="2000" dirty="0" smtClean="0">
                <a:latin typeface="微軟正黑體" pitchFamily="34" charset="-120"/>
                <a:ea typeface="微軟正黑體" pitchFamily="34" charset="-120"/>
              </a:rPr>
              <a:t>=(F</a:t>
            </a:r>
            <a:r>
              <a:rPr lang="en-US" altLang="zh-TW" sz="2000" baseline="30000" dirty="0" smtClean="0">
                <a:latin typeface="微軟正黑體" pitchFamily="34" charset="-120"/>
                <a:ea typeface="微軟正黑體" pitchFamily="34" charset="-120"/>
              </a:rPr>
              <a:t>T</a:t>
            </a:r>
            <a:r>
              <a:rPr lang="en-US" altLang="zh-TW" sz="2000" dirty="0" smtClean="0">
                <a:latin typeface="微軟正黑體" pitchFamily="34" charset="-120"/>
                <a:ea typeface="微軟正黑體" pitchFamily="34" charset="-120"/>
              </a:rPr>
              <a:t>F)</a:t>
            </a:r>
            <a:r>
              <a:rPr lang="en-US" altLang="zh-TW" sz="2000" baseline="30000" dirty="0" smtClean="0">
                <a:latin typeface="微軟正黑體" pitchFamily="34" charset="-120"/>
                <a:ea typeface="微軟正黑體" pitchFamily="34" charset="-120"/>
              </a:rPr>
              <a:t>-1</a:t>
            </a:r>
            <a:r>
              <a:rPr lang="en-US" altLang="zh-TW" sz="2000" dirty="0" smtClean="0">
                <a:latin typeface="微軟正黑體" pitchFamily="34" charset="-120"/>
                <a:ea typeface="微軟正黑體" pitchFamily="34" charset="-120"/>
              </a:rPr>
              <a:t>F</a:t>
            </a:r>
            <a:r>
              <a:rPr lang="en-US" altLang="zh-TW" sz="2000" baseline="30000" dirty="0" smtClean="0">
                <a:latin typeface="微軟正黑體" pitchFamily="34" charset="-120"/>
                <a:ea typeface="微軟正黑體" pitchFamily="34" charset="-120"/>
              </a:rPr>
              <a:t>T</a:t>
            </a:r>
            <a:r>
              <a:rPr lang="en-US" altLang="zh-TW" sz="2000" dirty="0" smtClean="0">
                <a:latin typeface="微軟正黑體" pitchFamily="34" charset="-120"/>
                <a:ea typeface="微軟正黑體" pitchFamily="34" charset="-120"/>
              </a:rPr>
              <a:t>y  </a:t>
            </a:r>
            <a:r>
              <a:rPr lang="en-US" altLang="zh-TW" sz="2000" dirty="0" err="1" smtClean="0">
                <a:latin typeface="微軟正黑體" pitchFamily="34" charset="-120"/>
                <a:ea typeface="微軟正黑體" pitchFamily="34" charset="-120"/>
              </a:rPr>
              <a:t>直到u</a:t>
            </a:r>
            <a:r>
              <a:rPr lang="en-US" altLang="zh-TW" sz="2000" baseline="30000" dirty="0" smtClean="0">
                <a:latin typeface="微軟正黑體" pitchFamily="34" charset="-120"/>
                <a:ea typeface="微軟正黑體" pitchFamily="34" charset="-120"/>
              </a:rPr>
              <a:t>(n+1)</a:t>
            </a:r>
            <a:r>
              <a:rPr lang="en-US" altLang="zh-TW" sz="2000" dirty="0" err="1" smtClean="0">
                <a:latin typeface="微軟正黑體" pitchFamily="34" charset="-120"/>
                <a:ea typeface="微軟正黑體" pitchFamily="34" charset="-120"/>
              </a:rPr>
              <a:t>之值的變動量小於</a:t>
            </a:r>
            <a:r>
              <a:rPr lang="el-GR" altLang="zh-TW" sz="2000" dirty="0" smtClean="0">
                <a:latin typeface="微軟正黑體" pitchFamily="34" charset="-120"/>
                <a:ea typeface="微軟正黑體" pitchFamily="34" charset="-120"/>
              </a:rPr>
              <a:t>ε</a:t>
            </a:r>
            <a:endParaRPr lang="en-US" altLang="zh-TW" sz="2000" dirty="0" smtClean="0">
              <a:latin typeface="微軟正黑體" pitchFamily="34" charset="-120"/>
              <a:ea typeface="微軟正黑體" pitchFamily="34" charset="-120"/>
            </a:endParaRPr>
          </a:p>
          <a:p>
            <a:pPr marL="457200" indent="-457200">
              <a:lnSpc>
                <a:spcPct val="150000"/>
              </a:lnSpc>
              <a:buFont typeface="+mj-lt"/>
              <a:buAutoNum type="arabicPeriod"/>
            </a:pPr>
            <a:r>
              <a:rPr lang="en-US" altLang="zh-TW" sz="2000" dirty="0" err="1" smtClean="0">
                <a:latin typeface="微軟正黑體" pitchFamily="34" charset="-120"/>
                <a:ea typeface="微軟正黑體" pitchFamily="34" charset="-120"/>
              </a:rPr>
              <a:t>固定u</a:t>
            </a:r>
            <a:r>
              <a:rPr lang="en-US" altLang="zh-TW" sz="2000" baseline="30000" dirty="0" smtClean="0">
                <a:latin typeface="微軟正黑體" pitchFamily="34" charset="-120"/>
                <a:ea typeface="微軟正黑體" pitchFamily="34" charset="-120"/>
              </a:rPr>
              <a:t>(n+1)</a:t>
            </a:r>
            <a:r>
              <a:rPr lang="en-US" altLang="zh-TW" sz="2000" dirty="0" smtClean="0">
                <a:latin typeface="微軟正黑體" pitchFamily="34" charset="-120"/>
                <a:ea typeface="微軟正黑體" pitchFamily="34" charset="-120"/>
              </a:rPr>
              <a:t>, </a:t>
            </a:r>
            <a:r>
              <a:rPr lang="en-US" altLang="zh-TW" sz="2000" dirty="0" err="1" smtClean="0">
                <a:latin typeface="微軟正黑體" pitchFamily="34" charset="-120"/>
                <a:ea typeface="微軟正黑體" pitchFamily="34" charset="-120"/>
              </a:rPr>
              <a:t>計算v</a:t>
            </a:r>
            <a:r>
              <a:rPr lang="en-US" altLang="zh-TW" sz="2000" baseline="30000" dirty="0" smtClean="0">
                <a:latin typeface="微軟正黑體" pitchFamily="34" charset="-120"/>
                <a:ea typeface="微軟正黑體" pitchFamily="34" charset="-120"/>
              </a:rPr>
              <a:t>(n+1)</a:t>
            </a:r>
            <a:r>
              <a:rPr lang="en-US" altLang="zh-TW" sz="2000" dirty="0" smtClean="0">
                <a:latin typeface="微軟正黑體" pitchFamily="34" charset="-120"/>
                <a:ea typeface="微軟正黑體" pitchFamily="34" charset="-120"/>
              </a:rPr>
              <a:t>=(G</a:t>
            </a:r>
            <a:r>
              <a:rPr lang="en-US" altLang="zh-TW" sz="2000" baseline="30000" dirty="0" smtClean="0">
                <a:latin typeface="微軟正黑體" pitchFamily="34" charset="-120"/>
                <a:ea typeface="微軟正黑體" pitchFamily="34" charset="-120"/>
              </a:rPr>
              <a:t>T</a:t>
            </a:r>
            <a:r>
              <a:rPr lang="en-US" altLang="zh-TW" sz="2000" dirty="0" smtClean="0">
                <a:latin typeface="微軟正黑體" pitchFamily="34" charset="-120"/>
                <a:ea typeface="微軟正黑體" pitchFamily="34" charset="-120"/>
              </a:rPr>
              <a:t>G)</a:t>
            </a:r>
            <a:r>
              <a:rPr lang="en-US" altLang="zh-TW" sz="2000" baseline="30000" dirty="0" smtClean="0">
                <a:latin typeface="微軟正黑體" pitchFamily="34" charset="-120"/>
                <a:ea typeface="微軟正黑體" pitchFamily="34" charset="-120"/>
              </a:rPr>
              <a:t>-1</a:t>
            </a:r>
            <a:r>
              <a:rPr lang="en-US" altLang="zh-TW" sz="2000" dirty="0" smtClean="0">
                <a:latin typeface="微軟正黑體" pitchFamily="34" charset="-120"/>
                <a:ea typeface="微軟正黑體" pitchFamily="34" charset="-120"/>
              </a:rPr>
              <a:t>G</a:t>
            </a:r>
            <a:r>
              <a:rPr lang="en-US" altLang="zh-TW" sz="2000" baseline="30000" dirty="0" smtClean="0">
                <a:latin typeface="微軟正黑體" pitchFamily="34" charset="-120"/>
                <a:ea typeface="微軟正黑體" pitchFamily="34" charset="-120"/>
              </a:rPr>
              <a:t>T</a:t>
            </a:r>
            <a:r>
              <a:rPr lang="en-US" altLang="zh-TW" sz="2000" dirty="0" smtClean="0">
                <a:latin typeface="微軟正黑體" pitchFamily="34" charset="-120"/>
                <a:ea typeface="微軟正黑體" pitchFamily="34" charset="-120"/>
              </a:rPr>
              <a:t>y</a:t>
            </a:r>
            <a:r>
              <a:rPr lang="en-US" altLang="zh-TW" sz="2000" baseline="30000" dirty="0" smtClean="0">
                <a:latin typeface="微軟正黑體" pitchFamily="34" charset="-120"/>
                <a:ea typeface="微軟正黑體" pitchFamily="34" charset="-120"/>
              </a:rPr>
              <a:t> </a:t>
            </a:r>
            <a:r>
              <a:rPr lang="en-US" altLang="zh-TW" sz="2000" dirty="0" smtClean="0">
                <a:latin typeface="微軟正黑體" pitchFamily="34" charset="-120"/>
                <a:ea typeface="微軟正黑體" pitchFamily="34" charset="-120"/>
              </a:rPr>
              <a:t> </a:t>
            </a:r>
            <a:r>
              <a:rPr lang="en-US" altLang="zh-TW" sz="2000" dirty="0" err="1" smtClean="0">
                <a:latin typeface="微軟正黑體" pitchFamily="34" charset="-120"/>
                <a:ea typeface="微軟正黑體" pitchFamily="34" charset="-120"/>
              </a:rPr>
              <a:t>直到v</a:t>
            </a:r>
            <a:r>
              <a:rPr lang="en-US" altLang="zh-TW" sz="2000" baseline="30000" dirty="0" smtClean="0">
                <a:latin typeface="微軟正黑體" pitchFamily="34" charset="-120"/>
                <a:ea typeface="微軟正黑體" pitchFamily="34" charset="-120"/>
              </a:rPr>
              <a:t>(n+1)</a:t>
            </a:r>
            <a:r>
              <a:rPr lang="en-US" altLang="zh-TW" sz="2000" dirty="0" err="1" smtClean="0">
                <a:latin typeface="微軟正黑體" pitchFamily="34" charset="-120"/>
                <a:ea typeface="微軟正黑體" pitchFamily="34" charset="-120"/>
              </a:rPr>
              <a:t>之值的變動量小於</a:t>
            </a:r>
            <a:r>
              <a:rPr lang="el-GR" altLang="zh-TW" sz="2000" dirty="0" smtClean="0">
                <a:latin typeface="微軟正黑體" pitchFamily="34" charset="-120"/>
                <a:ea typeface="微軟正黑體" pitchFamily="34" charset="-120"/>
              </a:rPr>
              <a:t>ε</a:t>
            </a:r>
            <a:endParaRPr lang="en-US" altLang="zh-TW" sz="2000" dirty="0" smtClean="0">
              <a:latin typeface="微軟正黑體" pitchFamily="34" charset="-120"/>
              <a:ea typeface="微軟正黑體" pitchFamily="34" charset="-120"/>
            </a:endParaRPr>
          </a:p>
          <a:p>
            <a:pPr marL="457200" indent="-457200">
              <a:lnSpc>
                <a:spcPct val="150000"/>
              </a:lnSpc>
              <a:buFont typeface="+mj-lt"/>
              <a:buAutoNum type="arabicPeriod"/>
            </a:pPr>
            <a:r>
              <a:rPr lang="zh-TW" altLang="en-US" sz="2000" dirty="0" smtClean="0">
                <a:latin typeface="微軟正黑體" pitchFamily="34" charset="-120"/>
                <a:ea typeface="微軟正黑體" pitchFamily="34" charset="-120"/>
              </a:rPr>
              <a:t>若</a:t>
            </a:r>
            <a:r>
              <a:rPr lang="en-US" altLang="zh-TW" sz="2000" dirty="0" smtClean="0">
                <a:latin typeface="微軟正黑體" pitchFamily="34" charset="-120"/>
                <a:ea typeface="微軟正黑體" pitchFamily="34" charset="-120"/>
              </a:rPr>
              <a:t>object function收斂，則停止，否則回到step2</a:t>
            </a:r>
            <a:endParaRPr lang="zh-TW" altLang="en-US" sz="2000" dirty="0">
              <a:latin typeface="微軟正黑體" pitchFamily="34" charset="-120"/>
              <a:ea typeface="微軟正黑體" pitchFamily="34" charset="-120"/>
            </a:endParaRPr>
          </a:p>
        </p:txBody>
      </p:sp>
      <p:sp>
        <p:nvSpPr>
          <p:cNvPr id="8" name="文字方塊 7"/>
          <p:cNvSpPr txBox="1"/>
          <p:nvPr/>
        </p:nvSpPr>
        <p:spPr>
          <a:xfrm>
            <a:off x="323528" y="3429000"/>
            <a:ext cx="8496944" cy="1338828"/>
          </a:xfrm>
          <a:prstGeom prst="rect">
            <a:avLst/>
          </a:prstGeom>
          <a:noFill/>
        </p:spPr>
        <p:txBody>
          <a:bodyPr wrap="square" rtlCol="0">
            <a:spAutoFit/>
          </a:bodyPr>
          <a:lstStyle/>
          <a:p>
            <a:pPr>
              <a:lnSpc>
                <a:spcPct val="150000"/>
              </a:lnSpc>
              <a:buFont typeface="Arial" pitchFamily="34" charset="0"/>
              <a:buChar char="•"/>
            </a:pPr>
            <a:r>
              <a:rPr lang="en-US" altLang="zh-TW" dirty="0" smtClean="0">
                <a:latin typeface="微軟正黑體" pitchFamily="34" charset="-120"/>
                <a:ea typeface="微軟正黑體" pitchFamily="34" charset="-120"/>
              </a:rPr>
              <a:t>There is </a:t>
            </a:r>
            <a:r>
              <a:rPr lang="en-US" altLang="zh-TW" dirty="0" smtClean="0">
                <a:solidFill>
                  <a:srgbClr val="FF0000"/>
                </a:solidFill>
                <a:latin typeface="微軟正黑體" pitchFamily="34" charset="-120"/>
                <a:ea typeface="微軟正黑體" pitchFamily="34" charset="-120"/>
              </a:rPr>
              <a:t>no guarantee to the speed of its convergence</a:t>
            </a:r>
            <a:r>
              <a:rPr lang="en-US" altLang="zh-TW" dirty="0" smtClean="0">
                <a:latin typeface="微軟正黑體" pitchFamily="34" charset="-120"/>
                <a:ea typeface="微軟正黑體" pitchFamily="34" charset="-120"/>
              </a:rPr>
              <a:t>.</a:t>
            </a:r>
          </a:p>
          <a:p>
            <a:pPr>
              <a:lnSpc>
                <a:spcPct val="150000"/>
              </a:lnSpc>
              <a:buFont typeface="Arial" pitchFamily="34" charset="0"/>
              <a:buChar char="•"/>
            </a:pPr>
            <a:r>
              <a:rPr lang="en-US" altLang="zh-TW" dirty="0" smtClean="0">
                <a:latin typeface="微軟正黑體" pitchFamily="34" charset="-120"/>
                <a:ea typeface="微軟正黑體" pitchFamily="34" charset="-120"/>
              </a:rPr>
              <a:t>It tends to be </a:t>
            </a:r>
            <a:r>
              <a:rPr lang="en-US" altLang="zh-TW" u="sng" dirty="0" smtClean="0">
                <a:latin typeface="微軟正黑體" pitchFamily="34" charset="-120"/>
                <a:ea typeface="微軟正黑體" pitchFamily="34" charset="-120"/>
              </a:rPr>
              <a:t>quite slow</a:t>
            </a:r>
            <a:r>
              <a:rPr lang="en-US" altLang="zh-TW" dirty="0" smtClean="0">
                <a:latin typeface="微軟正黑體" pitchFamily="34" charset="-120"/>
                <a:ea typeface="微軟正黑體" pitchFamily="34" charset="-120"/>
              </a:rPr>
              <a:t>, especially for “badly conditioned” data such as there are many missing components and strong noise.</a:t>
            </a:r>
            <a:endParaRPr lang="zh-TW" altLang="en-US" dirty="0">
              <a:latin typeface="微軟正黑體" pitchFamily="34" charset="-120"/>
              <a:ea typeface="微軟正黑體" pitchFamily="34" charset="-120"/>
            </a:endParaRPr>
          </a:p>
        </p:txBody>
      </p:sp>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a:xfrm>
            <a:off x="395536" y="116632"/>
            <a:ext cx="8229600" cy="1143000"/>
          </a:xfrm>
        </p:spPr>
        <p:txBody>
          <a:bodyPr/>
          <a:lstStyle/>
          <a:p>
            <a:r>
              <a:rPr lang="en-US" altLang="zh-TW" dirty="0" smtClean="0"/>
              <a:t>ALS algorithm Python code</a:t>
            </a:r>
            <a:endParaRPr lang="zh-TW" altLang="en-US" dirty="0"/>
          </a:p>
        </p:txBody>
      </p:sp>
      <p:sp>
        <p:nvSpPr>
          <p:cNvPr id="2" name="投影片編號版面配置區 1"/>
          <p:cNvSpPr>
            <a:spLocks noGrp="1"/>
          </p:cNvSpPr>
          <p:nvPr>
            <p:ph type="sldNum" sz="quarter" idx="12"/>
          </p:nvPr>
        </p:nvSpPr>
        <p:spPr/>
        <p:txBody>
          <a:bodyPr/>
          <a:lstStyle/>
          <a:p>
            <a:fld id="{B09B2E0D-50FE-4438-82E9-98CD213A68AC}" type="slidenum">
              <a:rPr lang="zh-TW" altLang="en-US" smtClean="0"/>
              <a:pPr/>
              <a:t>17</a:t>
            </a:fld>
            <a:endParaRPr lang="zh-TW" altLang="en-US"/>
          </a:p>
        </p:txBody>
      </p:sp>
      <p:sp>
        <p:nvSpPr>
          <p:cNvPr id="4" name="矩形 3"/>
          <p:cNvSpPr/>
          <p:nvPr/>
        </p:nvSpPr>
        <p:spPr>
          <a:xfrm>
            <a:off x="467544" y="1124744"/>
            <a:ext cx="8424936" cy="4893647"/>
          </a:xfrm>
          <a:prstGeom prst="rect">
            <a:avLst/>
          </a:prstGeom>
        </p:spPr>
        <p:txBody>
          <a:bodyPr wrap="square">
            <a:spAutoFit/>
          </a:bodyPr>
          <a:lstStyle/>
          <a:p>
            <a:r>
              <a:rPr lang="en-US" altLang="zh-TW" sz="1200" dirty="0" smtClean="0">
                <a:solidFill>
                  <a:srgbClr val="008000"/>
                </a:solidFill>
                <a:highlight>
                  <a:srgbClr val="FFFFFF"/>
                </a:highlight>
                <a:latin typeface="Courier New"/>
              </a:rPr>
              <a:t>    #</a:t>
            </a:r>
            <a:r>
              <a:rPr lang="en-US" altLang="zh-TW" sz="1200" dirty="0" err="1" smtClean="0">
                <a:solidFill>
                  <a:srgbClr val="008000"/>
                </a:solidFill>
                <a:highlight>
                  <a:srgbClr val="FFFFFF"/>
                </a:highlight>
                <a:latin typeface="Courier New"/>
              </a:rPr>
              <a:t>orignal</a:t>
            </a:r>
            <a:r>
              <a:rPr lang="en-US" altLang="zh-TW" sz="1200" dirty="0" smtClean="0">
                <a:solidFill>
                  <a:srgbClr val="008000"/>
                </a:solidFill>
                <a:highlight>
                  <a:srgbClr val="FFFFFF"/>
                </a:highlight>
                <a:latin typeface="Courier New"/>
              </a:rPr>
              <a:t> y=[4, 6, 8 ,12, 12 ,18], lack of 2 components (6, 12)</a:t>
            </a:r>
            <a:endParaRPr lang="en-US" altLang="zh-TW" sz="1200" dirty="0" smtClean="0">
              <a:solidFill>
                <a:srgbClr val="000000"/>
              </a:solidFill>
              <a:highlight>
                <a:srgbClr val="FFFFFF"/>
              </a:highlight>
              <a:latin typeface="Courier New"/>
            </a:endParaRPr>
          </a:p>
          <a:p>
            <a:r>
              <a:rPr lang="es-ES" altLang="zh-TW" sz="1200" dirty="0" smtClean="0">
                <a:solidFill>
                  <a:srgbClr val="000000"/>
                </a:solidFill>
                <a:highlight>
                  <a:srgbClr val="FFFFFF"/>
                </a:highlight>
                <a:latin typeface="Courier New"/>
              </a:rPr>
              <a:t>    y </a:t>
            </a:r>
            <a:r>
              <a:rPr lang="es-ES" altLang="zh-TW" sz="1200" b="1" dirty="0" smtClean="0">
                <a:solidFill>
                  <a:srgbClr val="000080"/>
                </a:solidFill>
                <a:highlight>
                  <a:srgbClr val="FFFFFF"/>
                </a:highlight>
                <a:latin typeface="Courier New"/>
              </a:rPr>
              <a:t>=</a:t>
            </a:r>
            <a:r>
              <a:rPr lang="es-ES" altLang="zh-TW" sz="1200" b="1" dirty="0" smtClean="0">
                <a:solidFill>
                  <a:srgbClr val="000000"/>
                </a:solidFill>
                <a:highlight>
                  <a:srgbClr val="FFFFFF"/>
                </a:highlight>
                <a:latin typeface="Courier New"/>
              </a:rPr>
              <a:t> np</a:t>
            </a:r>
            <a:r>
              <a:rPr lang="es-ES" altLang="zh-TW" sz="1200" b="1" dirty="0" smtClean="0">
                <a:solidFill>
                  <a:srgbClr val="000080"/>
                </a:solidFill>
                <a:highlight>
                  <a:srgbClr val="FFFFFF"/>
                </a:highlight>
                <a:latin typeface="Courier New"/>
              </a:rPr>
              <a:t>.</a:t>
            </a:r>
            <a:r>
              <a:rPr lang="es-ES" altLang="zh-TW" sz="1200" b="1" dirty="0" smtClean="0">
                <a:solidFill>
                  <a:srgbClr val="000000"/>
                </a:solidFill>
                <a:highlight>
                  <a:srgbClr val="FFFFFF"/>
                </a:highlight>
                <a:latin typeface="Courier New"/>
              </a:rPr>
              <a:t>array</a:t>
            </a:r>
            <a:r>
              <a:rPr lang="es-ES" altLang="zh-TW" sz="1200" b="1" dirty="0" smtClean="0">
                <a:solidFill>
                  <a:srgbClr val="000080"/>
                </a:solidFill>
                <a:highlight>
                  <a:srgbClr val="FFFFFF"/>
                </a:highlight>
                <a:latin typeface="Courier New"/>
              </a:rPr>
              <a:t>([</a:t>
            </a:r>
            <a:r>
              <a:rPr lang="es-ES" altLang="zh-TW" sz="1200" b="1" dirty="0" smtClean="0">
                <a:solidFill>
                  <a:srgbClr val="FF0000"/>
                </a:solidFill>
                <a:highlight>
                  <a:srgbClr val="FFFFFF"/>
                </a:highlight>
                <a:latin typeface="Courier New"/>
              </a:rPr>
              <a:t>4</a:t>
            </a:r>
            <a:r>
              <a:rPr lang="es-ES" altLang="zh-TW" sz="1200" b="1" dirty="0" smtClean="0">
                <a:solidFill>
                  <a:srgbClr val="000080"/>
                </a:solidFill>
                <a:highlight>
                  <a:srgbClr val="FFFFFF"/>
                </a:highlight>
                <a:latin typeface="Courier New"/>
              </a:rPr>
              <a:t>,</a:t>
            </a:r>
            <a:r>
              <a:rPr lang="es-ES" altLang="zh-TW" sz="1200" b="1" dirty="0" smtClean="0">
                <a:solidFill>
                  <a:srgbClr val="000000"/>
                </a:solidFill>
                <a:highlight>
                  <a:srgbClr val="FFFFFF"/>
                </a:highlight>
                <a:latin typeface="Courier New"/>
              </a:rPr>
              <a:t> </a:t>
            </a:r>
            <a:r>
              <a:rPr lang="es-ES" altLang="zh-TW" sz="1200" b="1" dirty="0" smtClean="0">
                <a:solidFill>
                  <a:srgbClr val="FF0000"/>
                </a:solidFill>
                <a:highlight>
                  <a:srgbClr val="FFFFFF"/>
                </a:highlight>
                <a:latin typeface="Courier New"/>
              </a:rPr>
              <a:t>8</a:t>
            </a:r>
            <a:r>
              <a:rPr lang="es-ES" altLang="zh-TW" sz="1200" b="1" dirty="0" smtClean="0">
                <a:solidFill>
                  <a:srgbClr val="000080"/>
                </a:solidFill>
                <a:highlight>
                  <a:srgbClr val="FFFFFF"/>
                </a:highlight>
                <a:latin typeface="Courier New"/>
              </a:rPr>
              <a:t>,</a:t>
            </a:r>
            <a:r>
              <a:rPr lang="es-ES" altLang="zh-TW" sz="1200" b="1" dirty="0" smtClean="0">
                <a:solidFill>
                  <a:srgbClr val="000000"/>
                </a:solidFill>
                <a:highlight>
                  <a:srgbClr val="FFFFFF"/>
                </a:highlight>
                <a:latin typeface="Courier New"/>
              </a:rPr>
              <a:t> </a:t>
            </a:r>
            <a:r>
              <a:rPr lang="es-ES" altLang="zh-TW" sz="1200" b="1" dirty="0" smtClean="0">
                <a:solidFill>
                  <a:srgbClr val="FF0000"/>
                </a:solidFill>
                <a:highlight>
                  <a:srgbClr val="FFFFFF"/>
                </a:highlight>
                <a:latin typeface="Courier New"/>
              </a:rPr>
              <a:t>12</a:t>
            </a:r>
            <a:r>
              <a:rPr lang="es-ES" altLang="zh-TW" sz="1200" b="1" dirty="0" smtClean="0">
                <a:solidFill>
                  <a:srgbClr val="000080"/>
                </a:solidFill>
                <a:highlight>
                  <a:srgbClr val="FFFFFF"/>
                </a:highlight>
                <a:latin typeface="Courier New"/>
              </a:rPr>
              <a:t>,</a:t>
            </a:r>
            <a:r>
              <a:rPr lang="es-ES" altLang="zh-TW" sz="1200" b="1" dirty="0" smtClean="0">
                <a:solidFill>
                  <a:srgbClr val="000000"/>
                </a:solidFill>
                <a:highlight>
                  <a:srgbClr val="FFFFFF"/>
                </a:highlight>
                <a:latin typeface="Courier New"/>
              </a:rPr>
              <a:t> </a:t>
            </a:r>
            <a:r>
              <a:rPr lang="es-ES" altLang="zh-TW" sz="1200" b="1" dirty="0" smtClean="0">
                <a:solidFill>
                  <a:srgbClr val="FF0000"/>
                </a:solidFill>
                <a:highlight>
                  <a:srgbClr val="FFFFFF"/>
                </a:highlight>
                <a:latin typeface="Courier New"/>
              </a:rPr>
              <a:t>18</a:t>
            </a:r>
            <a:r>
              <a:rPr lang="es-ES" altLang="zh-TW" sz="1200" b="1" dirty="0" smtClean="0">
                <a:solidFill>
                  <a:srgbClr val="000080"/>
                </a:solidFill>
                <a:highlight>
                  <a:srgbClr val="FFFFFF"/>
                </a:highlight>
                <a:latin typeface="Courier New"/>
              </a:rPr>
              <a:t>])</a:t>
            </a:r>
            <a:endParaRPr lang="es-ES" altLang="zh-TW" sz="1200" b="1" dirty="0" smtClean="0">
              <a:solidFill>
                <a:srgbClr val="000000"/>
              </a:solidFill>
              <a:highlight>
                <a:srgbClr val="FFFFFF"/>
              </a:highlight>
              <a:latin typeface="Courier New"/>
            </a:endParaRPr>
          </a:p>
          <a:p>
            <a:r>
              <a:rPr lang="zh-TW" altLang="en-US" sz="1200" dirty="0" smtClean="0">
                <a:solidFill>
                  <a:srgbClr val="000000"/>
                </a:solidFill>
                <a:highlight>
                  <a:srgbClr val="FFFFFF"/>
                </a:highlight>
                <a:latin typeface="Courier New"/>
              </a:rPr>
              <a:t>    </a:t>
            </a:r>
          </a:p>
          <a:p>
            <a:r>
              <a:rPr lang="en-US" altLang="zh-TW" sz="1200" dirty="0" smtClean="0">
                <a:solidFill>
                  <a:srgbClr val="000000"/>
                </a:solidFill>
                <a:highlight>
                  <a:srgbClr val="FFFFFF"/>
                </a:highlight>
                <a:latin typeface="Courier New"/>
              </a:rPr>
              <a:t>    </a:t>
            </a:r>
            <a:r>
              <a:rPr lang="en-US" altLang="zh-TW" sz="1200" dirty="0" smtClean="0">
                <a:solidFill>
                  <a:srgbClr val="008000"/>
                </a:solidFill>
                <a:highlight>
                  <a:srgbClr val="FFFFFF"/>
                </a:highlight>
                <a:latin typeface="Courier New"/>
              </a:rPr>
              <a:t>#randomly initialize u and v</a:t>
            </a:r>
            <a:endParaRPr lang="en-US" altLang="zh-TW" sz="1200" dirty="0" smtClean="0">
              <a:solidFill>
                <a:srgbClr val="000000"/>
              </a:solidFill>
              <a:highlight>
                <a:srgbClr val="FFFFFF"/>
              </a:highlight>
              <a:latin typeface="Courier New"/>
            </a:endParaRPr>
          </a:p>
          <a:p>
            <a:r>
              <a:rPr lang="en-US" altLang="zh-TW" sz="1200" dirty="0" smtClean="0">
                <a:solidFill>
                  <a:srgbClr val="000000"/>
                </a:solidFill>
                <a:highlight>
                  <a:srgbClr val="FFFFFF"/>
                </a:highlight>
                <a:latin typeface="Courier New"/>
              </a:rPr>
              <a:t>    u </a:t>
            </a:r>
            <a:r>
              <a:rPr lang="en-US" altLang="zh-TW" sz="1200" b="1" dirty="0" smtClean="0">
                <a:solidFill>
                  <a:srgbClr val="000080"/>
                </a:solidFill>
                <a:highlight>
                  <a:srgbClr val="FFFFFF"/>
                </a:highlight>
                <a:latin typeface="Courier New"/>
              </a:rPr>
              <a:t>=</a:t>
            </a:r>
            <a:r>
              <a:rPr lang="en-US" altLang="zh-TW" sz="1200" b="1" dirty="0" smtClean="0">
                <a:solidFill>
                  <a:srgbClr val="000000"/>
                </a:solidFill>
                <a:highlight>
                  <a:srgbClr val="FFFFFF"/>
                </a:highlight>
                <a:latin typeface="Courier New"/>
              </a:rPr>
              <a:t> </a:t>
            </a:r>
            <a:r>
              <a:rPr lang="en-US" altLang="zh-TW" sz="1200" b="1" dirty="0" err="1" smtClean="0">
                <a:solidFill>
                  <a:srgbClr val="000000"/>
                </a:solidFill>
                <a:highlight>
                  <a:srgbClr val="FFFFFF"/>
                </a:highlight>
                <a:latin typeface="Courier New"/>
              </a:rPr>
              <a:t>np</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random</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rand</a:t>
            </a:r>
            <a:r>
              <a:rPr lang="en-US" altLang="zh-TW" sz="1200" b="1" dirty="0" smtClean="0">
                <a:solidFill>
                  <a:srgbClr val="000080"/>
                </a:solidFill>
                <a:highlight>
                  <a:srgbClr val="FFFFFF"/>
                </a:highlight>
                <a:latin typeface="Courier New"/>
              </a:rPr>
              <a:t>(</a:t>
            </a:r>
            <a:r>
              <a:rPr lang="en-US" altLang="zh-TW" sz="1200" b="1" dirty="0" smtClean="0">
                <a:solidFill>
                  <a:srgbClr val="FF0000"/>
                </a:solidFill>
                <a:highlight>
                  <a:srgbClr val="FFFFFF"/>
                </a:highlight>
                <a:latin typeface="Courier New"/>
              </a:rPr>
              <a:t>1</a:t>
            </a:r>
            <a:r>
              <a:rPr lang="en-US" altLang="zh-TW" sz="1200" b="1" dirty="0" smtClean="0">
                <a:solidFill>
                  <a:srgbClr val="000080"/>
                </a:solidFill>
                <a:highlight>
                  <a:srgbClr val="FFFFFF"/>
                </a:highlight>
                <a:latin typeface="Courier New"/>
              </a:rPr>
              <a:t>,</a:t>
            </a:r>
            <a:r>
              <a:rPr lang="en-US" altLang="zh-TW" sz="1200" b="1" dirty="0" smtClean="0">
                <a:solidFill>
                  <a:srgbClr val="000000"/>
                </a:solidFill>
                <a:highlight>
                  <a:srgbClr val="FFFFFF"/>
                </a:highlight>
                <a:latin typeface="Courier New"/>
              </a:rPr>
              <a:t> </a:t>
            </a:r>
            <a:r>
              <a:rPr lang="en-US" altLang="zh-TW" sz="1200" b="1" dirty="0" smtClean="0">
                <a:solidFill>
                  <a:srgbClr val="FF0000"/>
                </a:solidFill>
                <a:highlight>
                  <a:srgbClr val="FFFFFF"/>
                </a:highlight>
                <a:latin typeface="Courier New"/>
              </a:rPr>
              <a:t>6</a:t>
            </a:r>
            <a:r>
              <a:rPr lang="en-US" altLang="zh-TW" sz="1200" b="1" dirty="0" smtClean="0">
                <a:solidFill>
                  <a:srgbClr val="000080"/>
                </a:solidFill>
                <a:highlight>
                  <a:srgbClr val="FFFFFF"/>
                </a:highlight>
                <a:latin typeface="Courier New"/>
              </a:rPr>
              <a:t>)</a:t>
            </a:r>
            <a:endParaRPr lang="en-US" altLang="zh-TW" sz="1200" b="1" dirty="0" smtClean="0">
              <a:solidFill>
                <a:srgbClr val="000000"/>
              </a:solidFill>
              <a:highlight>
                <a:srgbClr val="FFFFFF"/>
              </a:highlight>
              <a:latin typeface="Courier New"/>
            </a:endParaRPr>
          </a:p>
          <a:p>
            <a:r>
              <a:rPr lang="en-US" altLang="zh-TW" sz="1200" dirty="0" smtClean="0">
                <a:solidFill>
                  <a:srgbClr val="000000"/>
                </a:solidFill>
                <a:highlight>
                  <a:srgbClr val="FFFFFF"/>
                </a:highlight>
                <a:latin typeface="Courier New"/>
              </a:rPr>
              <a:t>    v </a:t>
            </a:r>
            <a:r>
              <a:rPr lang="en-US" altLang="zh-TW" sz="1200" b="1" dirty="0" smtClean="0">
                <a:solidFill>
                  <a:srgbClr val="000080"/>
                </a:solidFill>
                <a:highlight>
                  <a:srgbClr val="FFFFFF"/>
                </a:highlight>
                <a:latin typeface="Courier New"/>
              </a:rPr>
              <a:t>=</a:t>
            </a:r>
            <a:r>
              <a:rPr lang="en-US" altLang="zh-TW" sz="1200" b="1" dirty="0" smtClean="0">
                <a:solidFill>
                  <a:srgbClr val="000000"/>
                </a:solidFill>
                <a:highlight>
                  <a:srgbClr val="FFFFFF"/>
                </a:highlight>
                <a:latin typeface="Courier New"/>
              </a:rPr>
              <a:t> </a:t>
            </a:r>
            <a:r>
              <a:rPr lang="en-US" altLang="zh-TW" sz="1200" b="1" dirty="0" err="1" smtClean="0">
                <a:solidFill>
                  <a:srgbClr val="000000"/>
                </a:solidFill>
                <a:highlight>
                  <a:srgbClr val="FFFFFF"/>
                </a:highlight>
                <a:latin typeface="Courier New"/>
              </a:rPr>
              <a:t>np</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random</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rand</a:t>
            </a:r>
            <a:r>
              <a:rPr lang="en-US" altLang="zh-TW" sz="1200" b="1" dirty="0" smtClean="0">
                <a:solidFill>
                  <a:srgbClr val="000080"/>
                </a:solidFill>
                <a:highlight>
                  <a:srgbClr val="FFFFFF"/>
                </a:highlight>
                <a:latin typeface="Courier New"/>
              </a:rPr>
              <a:t>(</a:t>
            </a:r>
            <a:r>
              <a:rPr lang="en-US" altLang="zh-TW" sz="1200" b="1" dirty="0" smtClean="0">
                <a:solidFill>
                  <a:srgbClr val="FF0000"/>
                </a:solidFill>
                <a:highlight>
                  <a:srgbClr val="FFFFFF"/>
                </a:highlight>
                <a:latin typeface="Courier New"/>
              </a:rPr>
              <a:t>1</a:t>
            </a:r>
            <a:r>
              <a:rPr lang="en-US" altLang="zh-TW" sz="1200" b="1" dirty="0" smtClean="0">
                <a:solidFill>
                  <a:srgbClr val="000080"/>
                </a:solidFill>
                <a:highlight>
                  <a:srgbClr val="FFFFFF"/>
                </a:highlight>
                <a:latin typeface="Courier New"/>
              </a:rPr>
              <a:t>,</a:t>
            </a:r>
            <a:r>
              <a:rPr lang="en-US" altLang="zh-TW" sz="1200" b="1" dirty="0" smtClean="0">
                <a:solidFill>
                  <a:srgbClr val="000000"/>
                </a:solidFill>
                <a:highlight>
                  <a:srgbClr val="FFFFFF"/>
                </a:highlight>
                <a:latin typeface="Courier New"/>
              </a:rPr>
              <a:t> </a:t>
            </a:r>
            <a:r>
              <a:rPr lang="en-US" altLang="zh-TW" sz="1200" b="1" dirty="0" smtClean="0">
                <a:solidFill>
                  <a:srgbClr val="FF0000"/>
                </a:solidFill>
                <a:highlight>
                  <a:srgbClr val="FFFFFF"/>
                </a:highlight>
                <a:latin typeface="Courier New"/>
              </a:rPr>
              <a:t>4</a:t>
            </a:r>
            <a:r>
              <a:rPr lang="en-US" altLang="zh-TW" sz="1200" b="1" dirty="0" smtClean="0">
                <a:solidFill>
                  <a:srgbClr val="000080"/>
                </a:solidFill>
                <a:highlight>
                  <a:srgbClr val="FFFFFF"/>
                </a:highlight>
                <a:latin typeface="Courier New"/>
              </a:rPr>
              <a:t>)</a:t>
            </a:r>
            <a:endParaRPr lang="en-US" altLang="zh-TW" sz="1200" b="1" dirty="0" smtClean="0">
              <a:solidFill>
                <a:srgbClr val="000000"/>
              </a:solidFill>
              <a:highlight>
                <a:srgbClr val="FFFFFF"/>
              </a:highlight>
              <a:latin typeface="Courier New"/>
            </a:endParaRPr>
          </a:p>
          <a:p>
            <a:r>
              <a:rPr lang="nl-NL" altLang="zh-TW" sz="1200" dirty="0" smtClean="0">
                <a:solidFill>
                  <a:srgbClr val="000000"/>
                </a:solidFill>
                <a:highlight>
                  <a:srgbClr val="FFFFFF"/>
                </a:highlight>
                <a:latin typeface="Courier New"/>
              </a:rPr>
              <a:t>    </a:t>
            </a:r>
            <a:r>
              <a:rPr lang="nl-NL" altLang="zh-TW" sz="1200" b="1" dirty="0" smtClean="0">
                <a:solidFill>
                  <a:srgbClr val="0000FF"/>
                </a:solidFill>
                <a:highlight>
                  <a:srgbClr val="FFFFFF"/>
                </a:highlight>
                <a:latin typeface="Courier New"/>
              </a:rPr>
              <a:t>print</a:t>
            </a:r>
            <a:r>
              <a:rPr lang="nl-NL" altLang="zh-TW" sz="1200" b="1" dirty="0" smtClean="0">
                <a:solidFill>
                  <a:srgbClr val="000000"/>
                </a:solidFill>
                <a:highlight>
                  <a:srgbClr val="FFFFFF"/>
                </a:highlight>
                <a:latin typeface="Courier New"/>
              </a:rPr>
              <a:t> </a:t>
            </a:r>
            <a:r>
              <a:rPr lang="nl-NL" altLang="zh-TW" sz="1200" b="1" dirty="0" smtClean="0">
                <a:solidFill>
                  <a:srgbClr val="808080"/>
                </a:solidFill>
                <a:highlight>
                  <a:srgbClr val="FFFFFF"/>
                </a:highlight>
                <a:latin typeface="Courier New"/>
              </a:rPr>
              <a:t>"u:%s\n v:%s"</a:t>
            </a:r>
            <a:r>
              <a:rPr lang="nl-NL" altLang="zh-TW" sz="1200" b="1" dirty="0" smtClean="0">
                <a:solidFill>
                  <a:srgbClr val="000080"/>
                </a:solidFill>
                <a:highlight>
                  <a:srgbClr val="FFFFFF"/>
                </a:highlight>
                <a:latin typeface="Courier New"/>
              </a:rPr>
              <a:t>%(</a:t>
            </a:r>
            <a:r>
              <a:rPr lang="nl-NL" altLang="zh-TW" sz="1200" b="1" dirty="0" smtClean="0">
                <a:solidFill>
                  <a:srgbClr val="000000"/>
                </a:solidFill>
                <a:highlight>
                  <a:srgbClr val="FFFFFF"/>
                </a:highlight>
                <a:latin typeface="Courier New"/>
              </a:rPr>
              <a:t>u</a:t>
            </a:r>
            <a:r>
              <a:rPr lang="nl-NL" altLang="zh-TW" sz="1200" b="1" dirty="0" smtClean="0">
                <a:solidFill>
                  <a:srgbClr val="000080"/>
                </a:solidFill>
                <a:highlight>
                  <a:srgbClr val="FFFFFF"/>
                </a:highlight>
                <a:latin typeface="Courier New"/>
              </a:rPr>
              <a:t>,</a:t>
            </a:r>
            <a:r>
              <a:rPr lang="nl-NL" altLang="zh-TW" sz="1200" b="1" dirty="0" smtClean="0">
                <a:solidFill>
                  <a:srgbClr val="000000"/>
                </a:solidFill>
                <a:highlight>
                  <a:srgbClr val="FFFFFF"/>
                </a:highlight>
                <a:latin typeface="Courier New"/>
              </a:rPr>
              <a:t> v</a:t>
            </a:r>
            <a:r>
              <a:rPr lang="nl-NL" altLang="zh-TW" sz="1200" b="1" dirty="0" smtClean="0">
                <a:solidFill>
                  <a:srgbClr val="000080"/>
                </a:solidFill>
                <a:highlight>
                  <a:srgbClr val="FFFFFF"/>
                </a:highlight>
                <a:latin typeface="Courier New"/>
              </a:rPr>
              <a:t>)</a:t>
            </a:r>
            <a:endParaRPr lang="nl-NL" altLang="zh-TW" sz="1200" b="1" dirty="0" smtClean="0">
              <a:solidFill>
                <a:srgbClr val="000000"/>
              </a:solidFill>
              <a:highlight>
                <a:srgbClr val="FFFFFF"/>
              </a:highlight>
              <a:latin typeface="Courier New"/>
            </a:endParaRPr>
          </a:p>
          <a:p>
            <a:r>
              <a:rPr lang="en-US" altLang="zh-TW" sz="1200" dirty="0" smtClean="0">
                <a:solidFill>
                  <a:srgbClr val="000000"/>
                </a:solidFill>
                <a:highlight>
                  <a:srgbClr val="FFFFFF"/>
                </a:highlight>
                <a:latin typeface="Courier New"/>
              </a:rPr>
              <a:t>    </a:t>
            </a:r>
            <a:r>
              <a:rPr lang="en-US" altLang="zh-TW" sz="1200" b="1" dirty="0" smtClean="0">
                <a:solidFill>
                  <a:srgbClr val="0000FF"/>
                </a:solidFill>
                <a:highlight>
                  <a:srgbClr val="FFFFFF"/>
                </a:highlight>
                <a:latin typeface="Courier New"/>
              </a:rPr>
              <a:t>print</a:t>
            </a:r>
            <a:r>
              <a:rPr lang="en-US" altLang="zh-TW" sz="1200" b="1" dirty="0" smtClean="0">
                <a:solidFill>
                  <a:srgbClr val="000000"/>
                </a:solidFill>
                <a:highlight>
                  <a:srgbClr val="FFFFFF"/>
                </a:highlight>
                <a:latin typeface="Courier New"/>
              </a:rPr>
              <a:t> </a:t>
            </a:r>
            <a:r>
              <a:rPr lang="en-US" altLang="zh-TW" sz="1200" b="1" dirty="0" err="1" smtClean="0">
                <a:solidFill>
                  <a:srgbClr val="000000"/>
                </a:solidFill>
                <a:highlight>
                  <a:srgbClr val="FFFFFF"/>
                </a:highlight>
                <a:latin typeface="Courier New"/>
              </a:rPr>
              <a:t>u</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shape</a:t>
            </a:r>
            <a:endParaRPr lang="en-US" altLang="zh-TW" sz="1200" b="1" dirty="0" smtClean="0">
              <a:solidFill>
                <a:srgbClr val="000000"/>
              </a:solidFill>
              <a:highlight>
                <a:srgbClr val="FFFFFF"/>
              </a:highlight>
              <a:latin typeface="Courier New"/>
            </a:endParaRPr>
          </a:p>
          <a:p>
            <a:r>
              <a:rPr lang="en-US" altLang="zh-TW" sz="1200" dirty="0" smtClean="0">
                <a:solidFill>
                  <a:srgbClr val="000000"/>
                </a:solidFill>
                <a:highlight>
                  <a:srgbClr val="FFFFFF"/>
                </a:highlight>
                <a:latin typeface="Courier New"/>
              </a:rPr>
              <a:t>    </a:t>
            </a:r>
            <a:r>
              <a:rPr lang="en-US" altLang="zh-TW" sz="1200" b="1" dirty="0" smtClean="0">
                <a:solidFill>
                  <a:srgbClr val="0000FF"/>
                </a:solidFill>
                <a:highlight>
                  <a:srgbClr val="FFFFFF"/>
                </a:highlight>
                <a:latin typeface="Courier New"/>
              </a:rPr>
              <a:t>print</a:t>
            </a:r>
            <a:r>
              <a:rPr lang="en-US" altLang="zh-TW" sz="1200" b="1" dirty="0" smtClean="0">
                <a:solidFill>
                  <a:srgbClr val="000000"/>
                </a:solidFill>
                <a:highlight>
                  <a:srgbClr val="FFFFFF"/>
                </a:highlight>
                <a:latin typeface="Courier New"/>
              </a:rPr>
              <a:t> </a:t>
            </a:r>
            <a:r>
              <a:rPr lang="en-US" altLang="zh-TW" sz="1200" b="1" dirty="0" err="1" smtClean="0">
                <a:solidFill>
                  <a:srgbClr val="000000"/>
                </a:solidFill>
                <a:highlight>
                  <a:srgbClr val="FFFFFF"/>
                </a:highlight>
                <a:latin typeface="Courier New"/>
              </a:rPr>
              <a:t>v</a:t>
            </a:r>
            <a:r>
              <a:rPr lang="en-US" altLang="zh-TW" sz="1200" b="1" dirty="0" err="1" smtClean="0">
                <a:solidFill>
                  <a:srgbClr val="000080"/>
                </a:solidFill>
                <a:highlight>
                  <a:srgbClr val="FFFFFF"/>
                </a:highlight>
                <a:latin typeface="Courier New"/>
              </a:rPr>
              <a:t>.</a:t>
            </a:r>
            <a:r>
              <a:rPr lang="en-US" altLang="zh-TW" sz="1200" b="1" dirty="0" err="1" smtClean="0">
                <a:solidFill>
                  <a:srgbClr val="000000"/>
                </a:solidFill>
                <a:highlight>
                  <a:srgbClr val="FFFFFF"/>
                </a:highlight>
                <a:latin typeface="Courier New"/>
              </a:rPr>
              <a:t>shape</a:t>
            </a:r>
            <a:endParaRPr lang="en-US" altLang="zh-TW" sz="1200" b="1" dirty="0" smtClean="0">
              <a:solidFill>
                <a:srgbClr val="000000"/>
              </a:solidFill>
              <a:highlight>
                <a:srgbClr val="FFFFFF"/>
              </a:highlight>
              <a:latin typeface="Courier New"/>
            </a:endParaRPr>
          </a:p>
          <a:p>
            <a:r>
              <a:rPr lang="zh-TW" altLang="en-US" sz="1200" dirty="0" smtClean="0">
                <a:solidFill>
                  <a:srgbClr val="000000"/>
                </a:solidFill>
                <a:highlight>
                  <a:srgbClr val="FFFFFF"/>
                </a:highlight>
                <a:latin typeface="Courier New"/>
              </a:rPr>
              <a:t>    </a:t>
            </a:r>
          </a:p>
          <a:p>
            <a:r>
              <a:rPr lang="en-US" altLang="zh-TW" sz="1200" dirty="0" smtClean="0">
                <a:solidFill>
                  <a:srgbClr val="000000"/>
                </a:solidFill>
                <a:highlight>
                  <a:srgbClr val="FFFFFF"/>
                </a:highlight>
                <a:latin typeface="Courier New"/>
              </a:rPr>
              <a:t>    </a:t>
            </a:r>
            <a:r>
              <a:rPr lang="en-US" altLang="zh-TW" sz="1200" dirty="0" smtClean="0">
                <a:solidFill>
                  <a:srgbClr val="008000"/>
                </a:solidFill>
                <a:highlight>
                  <a:srgbClr val="FFFFFF"/>
                </a:highlight>
                <a:latin typeface="Courier New"/>
              </a:rPr>
              <a:t>#use vectors u, v to construct </a:t>
            </a:r>
            <a:r>
              <a:rPr lang="en-US" altLang="zh-TW" sz="1200" dirty="0" err="1" smtClean="0">
                <a:solidFill>
                  <a:srgbClr val="008000"/>
                </a:solidFill>
                <a:highlight>
                  <a:srgbClr val="FFFFFF"/>
                </a:highlight>
                <a:latin typeface="Courier New"/>
              </a:rPr>
              <a:t>matrics</a:t>
            </a:r>
            <a:r>
              <a:rPr lang="en-US" altLang="zh-TW" sz="1200" dirty="0" smtClean="0">
                <a:solidFill>
                  <a:srgbClr val="008000"/>
                </a:solidFill>
                <a:highlight>
                  <a:srgbClr val="FFFFFF"/>
                </a:highlight>
                <a:latin typeface="Courier New"/>
              </a:rPr>
              <a:t> F, G, respectively</a:t>
            </a:r>
            <a:endParaRPr lang="en-US" altLang="zh-TW" sz="1200" dirty="0" smtClean="0">
              <a:solidFill>
                <a:srgbClr val="000000"/>
              </a:solidFill>
              <a:highlight>
                <a:srgbClr val="FFFFFF"/>
              </a:highlight>
              <a:latin typeface="Courier New"/>
            </a:endParaRPr>
          </a:p>
          <a:p>
            <a:r>
              <a:rPr lang="zh-TW" altLang="en-US" sz="1200" dirty="0" smtClean="0">
                <a:solidFill>
                  <a:srgbClr val="000000"/>
                </a:solidFill>
                <a:highlight>
                  <a:srgbClr val="FFFFFF"/>
                </a:highlight>
                <a:latin typeface="Courier New"/>
              </a:rPr>
              <a:t>    </a:t>
            </a:r>
            <a:r>
              <a:rPr lang="en-US" altLang="zh-TW" sz="1200" dirty="0" smtClean="0">
                <a:solidFill>
                  <a:srgbClr val="FF8000"/>
                </a:solidFill>
                <a:highlight>
                  <a:srgbClr val="FFFFFF"/>
                </a:highlight>
                <a:latin typeface="Courier New"/>
              </a:rPr>
              <a:t>'''</a:t>
            </a:r>
          </a:p>
          <a:p>
            <a:r>
              <a:rPr lang="es-ES" altLang="zh-TW" sz="1200" dirty="0" smtClean="0">
                <a:solidFill>
                  <a:srgbClr val="FF8000"/>
                </a:solidFill>
                <a:highlight>
                  <a:srgbClr val="FFFFFF"/>
                </a:highlight>
                <a:latin typeface="Courier New"/>
              </a:rPr>
              <a:t>    Y=[y11, y12, y21, y22, y31, y32].T, lack of y12 and y31</a:t>
            </a:r>
          </a:p>
          <a:p>
            <a:r>
              <a:rPr lang="es-ES" altLang="zh-TW" sz="1200" dirty="0" smtClean="0">
                <a:solidFill>
                  <a:srgbClr val="FF8000"/>
                </a:solidFill>
                <a:highlight>
                  <a:srgbClr val="FFFFFF"/>
                </a:highlight>
                <a:latin typeface="Courier New"/>
              </a:rPr>
              <a:t>    y=[y11, y21, y22, y32].T</a:t>
            </a:r>
          </a:p>
          <a:p>
            <a:r>
              <a:rPr lang="pl-PL" altLang="zh-TW" sz="1200" dirty="0" smtClean="0">
                <a:solidFill>
                  <a:srgbClr val="FF8000"/>
                </a:solidFill>
                <a:highlight>
                  <a:srgbClr val="FFFFFF"/>
                </a:highlight>
                <a:latin typeface="Courier New"/>
              </a:rPr>
              <a:t>    u=[u11, u12, u21, u22, u31, u32].T</a:t>
            </a:r>
          </a:p>
          <a:p>
            <a:r>
              <a:rPr lang="en-US" altLang="zh-TW" sz="1200" dirty="0" smtClean="0">
                <a:solidFill>
                  <a:srgbClr val="FF8000"/>
                </a:solidFill>
                <a:highlight>
                  <a:srgbClr val="FFFFFF"/>
                </a:highlight>
                <a:latin typeface="Courier New"/>
              </a:rPr>
              <a:t>    v=[v11, v12, v21, v22].T</a:t>
            </a:r>
          </a:p>
          <a:p>
            <a:r>
              <a:rPr lang="zh-TW" altLang="en-US" sz="1200" dirty="0" smtClean="0">
                <a:solidFill>
                  <a:srgbClr val="FF8000"/>
                </a:solidFill>
                <a:highlight>
                  <a:srgbClr val="FFFFFF"/>
                </a:highlight>
                <a:latin typeface="Courier New"/>
              </a:rPr>
              <a:t>    </a:t>
            </a:r>
          </a:p>
          <a:p>
            <a:r>
              <a:rPr lang="en-US" altLang="zh-TW" sz="1200" dirty="0" smtClean="0">
                <a:solidFill>
                  <a:srgbClr val="FF8000"/>
                </a:solidFill>
                <a:highlight>
                  <a:srgbClr val="FFFFFF"/>
                </a:highlight>
                <a:latin typeface="Courier New"/>
              </a:rPr>
              <a:t>    F=[[v11, v12,   0,   0,   0,   0],</a:t>
            </a:r>
          </a:p>
          <a:p>
            <a:r>
              <a:rPr lang="en-US" altLang="zh-TW" sz="1200" dirty="0" smtClean="0">
                <a:solidFill>
                  <a:srgbClr val="FF8000"/>
                </a:solidFill>
                <a:highlight>
                  <a:srgbClr val="FFFFFF"/>
                </a:highlight>
                <a:latin typeface="Courier New"/>
              </a:rPr>
              <a:t>       [  0,   0, v11, v12,   0,   0],</a:t>
            </a:r>
          </a:p>
          <a:p>
            <a:r>
              <a:rPr lang="en-US" altLang="zh-TW" sz="1200" dirty="0" smtClean="0">
                <a:solidFill>
                  <a:srgbClr val="FF8000"/>
                </a:solidFill>
                <a:highlight>
                  <a:srgbClr val="FFFFFF"/>
                </a:highlight>
                <a:latin typeface="Courier New"/>
              </a:rPr>
              <a:t>       [  0,   0, v21, v22,   0,   0],</a:t>
            </a:r>
          </a:p>
          <a:p>
            <a:r>
              <a:rPr lang="en-US" altLang="zh-TW" sz="1200" dirty="0" smtClean="0">
                <a:solidFill>
                  <a:srgbClr val="FF8000"/>
                </a:solidFill>
                <a:highlight>
                  <a:srgbClr val="FFFFFF"/>
                </a:highlight>
                <a:latin typeface="Courier New"/>
              </a:rPr>
              <a:t>       [  0,   0,   0,   0, v21, v22]]</a:t>
            </a:r>
          </a:p>
          <a:p>
            <a:r>
              <a:rPr lang="pl-PL" altLang="zh-TW" sz="1200" dirty="0" smtClean="0">
                <a:solidFill>
                  <a:srgbClr val="FF8000"/>
                </a:solidFill>
                <a:highlight>
                  <a:srgbClr val="FFFFFF"/>
                </a:highlight>
                <a:latin typeface="Courier New"/>
              </a:rPr>
              <a:t>    G=[[u11, u12,   0,   0],</a:t>
            </a:r>
          </a:p>
          <a:p>
            <a:r>
              <a:rPr lang="en-US" altLang="zh-TW" sz="1200" dirty="0" smtClean="0">
                <a:solidFill>
                  <a:srgbClr val="FF8000"/>
                </a:solidFill>
                <a:highlight>
                  <a:srgbClr val="FFFFFF"/>
                </a:highlight>
                <a:latin typeface="Courier New"/>
              </a:rPr>
              <a:t>       [u21, u22,   0,   0],</a:t>
            </a:r>
          </a:p>
          <a:p>
            <a:r>
              <a:rPr lang="en-US" altLang="zh-TW" sz="1200" dirty="0" smtClean="0">
                <a:solidFill>
                  <a:srgbClr val="FF8000"/>
                </a:solidFill>
                <a:highlight>
                  <a:srgbClr val="FFFFFF"/>
                </a:highlight>
                <a:latin typeface="Courier New"/>
              </a:rPr>
              <a:t>       [0,     0, u21, u22],</a:t>
            </a:r>
          </a:p>
          <a:p>
            <a:r>
              <a:rPr lang="en-US" altLang="zh-TW" sz="1200" dirty="0" smtClean="0">
                <a:solidFill>
                  <a:srgbClr val="FF8000"/>
                </a:solidFill>
                <a:highlight>
                  <a:srgbClr val="FFFFFF"/>
                </a:highlight>
                <a:latin typeface="Courier New"/>
              </a:rPr>
              <a:t>       [0,     0, u31, u32]]</a:t>
            </a:r>
          </a:p>
          <a:p>
            <a:r>
              <a:rPr lang="zh-TW" altLang="en-US" sz="1200" dirty="0" smtClean="0">
                <a:solidFill>
                  <a:srgbClr val="FF8000"/>
                </a:solidFill>
                <a:highlight>
                  <a:srgbClr val="FFFFFF"/>
                </a:highlight>
                <a:latin typeface="Courier New"/>
              </a:rPr>
              <a:t>    </a:t>
            </a:r>
            <a:r>
              <a:rPr lang="en-US" altLang="zh-TW" sz="1200" dirty="0" smtClean="0">
                <a:solidFill>
                  <a:srgbClr val="FF8000"/>
                </a:solidFill>
                <a:highlight>
                  <a:srgbClr val="FFFFFF"/>
                </a:highlight>
                <a:latin typeface="Courier New"/>
              </a:rPr>
              <a:t>'''</a:t>
            </a:r>
            <a:endParaRPr lang="zh-TW" altLang="en-US" sz="1200" dirty="0"/>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18</a:t>
            </a:fld>
            <a:endParaRPr lang="zh-TW" altLang="en-US"/>
          </a:p>
        </p:txBody>
      </p:sp>
      <p:sp>
        <p:nvSpPr>
          <p:cNvPr id="11" name="矩形 10"/>
          <p:cNvSpPr/>
          <p:nvPr/>
        </p:nvSpPr>
        <p:spPr>
          <a:xfrm>
            <a:off x="683568" y="119236"/>
            <a:ext cx="6408712" cy="6694140"/>
          </a:xfrm>
          <a:prstGeom prst="rect">
            <a:avLst/>
          </a:prstGeom>
        </p:spPr>
        <p:txBody>
          <a:bodyPr wrap="square">
            <a:spAutoFit/>
          </a:bodyPr>
          <a:lstStyle/>
          <a:p>
            <a:r>
              <a:rPr lang="en-US" altLang="zh-TW" sz="1100" b="1" dirty="0" smtClean="0">
                <a:solidFill>
                  <a:srgbClr val="0000FF"/>
                </a:solidFill>
                <a:highlight>
                  <a:srgbClr val="FFFFFF"/>
                </a:highlight>
                <a:latin typeface="Courier New"/>
              </a:rPr>
              <a:t>for</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idx</a:t>
            </a:r>
            <a:r>
              <a:rPr lang="en-US" altLang="zh-TW" sz="1100" b="1"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in</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xrange</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1000</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u_converge</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v_converge</a:t>
            </a:r>
            <a:r>
              <a:rPr lang="en-US" altLang="zh-TW" sz="1100" b="1"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False</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False</a:t>
            </a: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u_cnt</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v_cnt</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while</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u_converge</a:t>
            </a:r>
            <a:r>
              <a:rPr lang="en-US" altLang="zh-TW" sz="1100" b="1"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is</a:t>
            </a:r>
            <a:r>
              <a:rPr lang="en-US" altLang="zh-TW" sz="1100" b="1" dirty="0" smtClean="0">
                <a:solidFill>
                  <a:srgbClr val="000000"/>
                </a:solidFill>
                <a:highlight>
                  <a:srgbClr val="FFFFFF"/>
                </a:highlight>
                <a:latin typeface="Courier New"/>
              </a:rPr>
              <a:t> False</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smtClean="0">
                <a:solidFill>
                  <a:srgbClr val="008000"/>
                </a:solidFill>
                <a:highlight>
                  <a:srgbClr val="FFFFFF"/>
                </a:highlight>
                <a:latin typeface="Courier New"/>
              </a:rPr>
              <a:t>#fix v, update u to local optimal</a:t>
            </a:r>
            <a:endParaRPr lang="en-US" altLang="zh-TW" sz="1100"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zeros</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4</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smtClean="0">
                <a:solidFill>
                  <a:srgbClr val="FF0000"/>
                </a:solidFill>
                <a:highlight>
                  <a:srgbClr val="FFFFFF"/>
                </a:highlight>
                <a:latin typeface="Courier New"/>
              </a:rPr>
              <a:t>6</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4</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5</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F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asmatrix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F</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smtClean="0">
                <a:solidFill>
                  <a:srgbClr val="008000"/>
                </a:solidFill>
                <a:highlight>
                  <a:srgbClr val="FFFFFF"/>
                </a:highlight>
                <a:latin typeface="Courier New"/>
              </a:rPr>
              <a:t>#        print F</a:t>
            </a:r>
            <a:endParaRPr lang="en-US" altLang="zh-TW" sz="1100"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smtClean="0">
                <a:solidFill>
                  <a:srgbClr val="008000"/>
                </a:solidFill>
                <a:highlight>
                  <a:srgbClr val="FFFFFF"/>
                </a:highlight>
                <a:latin typeface="Courier New"/>
              </a:rPr>
              <a:t>#use pseudo inverse to calculate (F.T*F)^(-1)</a:t>
            </a:r>
            <a:endParaRPr lang="en-US" altLang="zh-TW" sz="1100"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new_u</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lg</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pinv</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F</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F</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F</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asmatrix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y</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u_distance</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lg</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norm</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new_u</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u</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u_converge</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True </a:t>
            </a:r>
            <a:r>
              <a:rPr lang="en-US" altLang="zh-TW" sz="1100" b="1" dirty="0" smtClean="0">
                <a:solidFill>
                  <a:srgbClr val="0000FF"/>
                </a:solidFill>
                <a:highlight>
                  <a:srgbClr val="FFFFFF"/>
                </a:highlight>
                <a:latin typeface="Courier New"/>
              </a:rPr>
              <a:t>if</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u_distance</a:t>
            </a:r>
            <a:r>
              <a:rPr lang="en-US" altLang="zh-TW" sz="1100" b="1"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&lt;</a:t>
            </a:r>
            <a:r>
              <a:rPr lang="en-US" altLang="zh-TW" sz="1100" b="1" dirty="0" smtClean="0">
                <a:solidFill>
                  <a:srgbClr val="000000"/>
                </a:solidFill>
                <a:highlight>
                  <a:srgbClr val="FFFFFF"/>
                </a:highlight>
                <a:latin typeface="Courier New"/>
              </a:rPr>
              <a:t> </a:t>
            </a:r>
            <a:r>
              <a:rPr lang="en-US" altLang="zh-TW" sz="1100" b="1" dirty="0" smtClean="0">
                <a:solidFill>
                  <a:srgbClr val="FF0000"/>
                </a:solidFill>
                <a:highlight>
                  <a:srgbClr val="FFFFFF"/>
                </a:highlight>
                <a:latin typeface="Courier New"/>
              </a:rPr>
              <a:t>1e-30</a:t>
            </a:r>
            <a:r>
              <a:rPr lang="en-US" altLang="zh-TW" sz="1100" b="1"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else</a:t>
            </a:r>
            <a:r>
              <a:rPr lang="en-US" altLang="zh-TW" sz="1100" b="1" dirty="0" smtClean="0">
                <a:solidFill>
                  <a:srgbClr val="000000"/>
                </a:solidFill>
                <a:highlight>
                  <a:srgbClr val="FFFFFF"/>
                </a:highlight>
                <a:latin typeface="Courier New"/>
              </a:rPr>
              <a:t> False   </a:t>
            </a:r>
          </a:p>
          <a:p>
            <a:r>
              <a:rPr lang="en-US" altLang="zh-TW" sz="1100" dirty="0" smtClean="0">
                <a:solidFill>
                  <a:srgbClr val="000000"/>
                </a:solidFill>
                <a:highlight>
                  <a:srgbClr val="FFFFFF"/>
                </a:highlight>
                <a:latin typeface="Courier New"/>
              </a:rPr>
              <a:t>            u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new_u</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u_cnt</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endParaRPr lang="en-US" altLang="zh-TW" sz="1100" b="1" dirty="0" smtClean="0">
              <a:solidFill>
                <a:srgbClr val="000000"/>
              </a:solidFill>
              <a:highlight>
                <a:srgbClr val="FFFFFF"/>
              </a:highlight>
              <a:latin typeface="Courier New"/>
            </a:endParaRPr>
          </a:p>
          <a:p>
            <a:r>
              <a:rPr lang="nl-NL" altLang="zh-TW" sz="1100" dirty="0" smtClean="0">
                <a:solidFill>
                  <a:srgbClr val="000000"/>
                </a:solidFill>
                <a:highlight>
                  <a:srgbClr val="FFFFFF"/>
                </a:highlight>
                <a:latin typeface="Courier New"/>
              </a:rPr>
              <a:t>        </a:t>
            </a:r>
            <a:r>
              <a:rPr lang="nl-NL" altLang="zh-TW" sz="1100" b="1" dirty="0" smtClean="0">
                <a:solidFill>
                  <a:srgbClr val="0000FF"/>
                </a:solidFill>
                <a:highlight>
                  <a:srgbClr val="FFFFFF"/>
                </a:highlight>
                <a:latin typeface="Courier New"/>
              </a:rPr>
              <a:t>print</a:t>
            </a:r>
            <a:r>
              <a:rPr lang="nl-NL" altLang="zh-TW" sz="1100" b="1" dirty="0" smtClean="0">
                <a:solidFill>
                  <a:srgbClr val="000000"/>
                </a:solidFill>
                <a:highlight>
                  <a:srgbClr val="FFFFFF"/>
                </a:highlight>
                <a:latin typeface="Courier New"/>
              </a:rPr>
              <a:t> </a:t>
            </a:r>
            <a:r>
              <a:rPr lang="nl-NL" altLang="zh-TW" sz="1100" b="1" dirty="0" smtClean="0">
                <a:solidFill>
                  <a:srgbClr val="808080"/>
                </a:solidFill>
                <a:highlight>
                  <a:srgbClr val="FFFFFF"/>
                </a:highlight>
                <a:latin typeface="Courier New"/>
              </a:rPr>
              <a:t>"%d iters, cnt %d, u: %s"</a:t>
            </a:r>
            <a:r>
              <a:rPr lang="nl-NL" altLang="zh-TW" sz="1100" b="1" dirty="0" smtClean="0">
                <a:solidFill>
                  <a:srgbClr val="000080"/>
                </a:solidFill>
                <a:highlight>
                  <a:srgbClr val="FFFFFF"/>
                </a:highlight>
                <a:latin typeface="Courier New"/>
              </a:rPr>
              <a:t>%(</a:t>
            </a:r>
            <a:r>
              <a:rPr lang="nl-NL" altLang="zh-TW" sz="1100" b="1" dirty="0" smtClean="0">
                <a:solidFill>
                  <a:srgbClr val="000000"/>
                </a:solidFill>
                <a:highlight>
                  <a:srgbClr val="FFFFFF"/>
                </a:highlight>
                <a:latin typeface="Courier New"/>
              </a:rPr>
              <a:t>idx</a:t>
            </a:r>
            <a:r>
              <a:rPr lang="nl-NL" altLang="zh-TW" sz="1100" b="1" dirty="0" smtClean="0">
                <a:solidFill>
                  <a:srgbClr val="000080"/>
                </a:solidFill>
                <a:highlight>
                  <a:srgbClr val="FFFFFF"/>
                </a:highlight>
                <a:latin typeface="Courier New"/>
              </a:rPr>
              <a:t>,</a:t>
            </a:r>
            <a:r>
              <a:rPr lang="nl-NL" altLang="zh-TW" sz="1100" b="1" dirty="0" smtClean="0">
                <a:solidFill>
                  <a:srgbClr val="000000"/>
                </a:solidFill>
                <a:highlight>
                  <a:srgbClr val="FFFFFF"/>
                </a:highlight>
                <a:latin typeface="Courier New"/>
              </a:rPr>
              <a:t> u_cnt</a:t>
            </a:r>
            <a:r>
              <a:rPr lang="nl-NL" altLang="zh-TW" sz="1100" b="1" dirty="0" smtClean="0">
                <a:solidFill>
                  <a:srgbClr val="000080"/>
                </a:solidFill>
                <a:highlight>
                  <a:srgbClr val="FFFFFF"/>
                </a:highlight>
                <a:latin typeface="Courier New"/>
              </a:rPr>
              <a:t>,</a:t>
            </a:r>
            <a:r>
              <a:rPr lang="nl-NL" altLang="zh-TW" sz="1100" b="1" dirty="0" smtClean="0">
                <a:solidFill>
                  <a:srgbClr val="000000"/>
                </a:solidFill>
                <a:highlight>
                  <a:srgbClr val="FFFFFF"/>
                </a:highlight>
                <a:latin typeface="Courier New"/>
              </a:rPr>
              <a:t> u</a:t>
            </a:r>
            <a:r>
              <a:rPr lang="nl-NL" altLang="zh-TW" sz="1100" b="1" dirty="0" smtClean="0">
                <a:solidFill>
                  <a:srgbClr val="000080"/>
                </a:solidFill>
                <a:highlight>
                  <a:srgbClr val="FFFFFF"/>
                </a:highlight>
                <a:latin typeface="Courier New"/>
              </a:rPr>
              <a:t>)</a:t>
            </a:r>
            <a:endParaRPr lang="nl-NL" altLang="zh-TW" sz="1100" b="1" dirty="0" smtClean="0">
              <a:solidFill>
                <a:srgbClr val="000000"/>
              </a:solidFill>
              <a:highlight>
                <a:srgbClr val="FFFFFF"/>
              </a:highlight>
              <a:latin typeface="Courier New"/>
            </a:endParaRPr>
          </a:p>
          <a:p>
            <a:r>
              <a:rPr lang="zh-TW" altLang="en-US" sz="1100" dirty="0" smtClean="0">
                <a:solidFill>
                  <a:srgbClr val="000000"/>
                </a:solidFill>
                <a:highlight>
                  <a:srgbClr val="FFFFFF"/>
                </a:highlight>
                <a:latin typeface="Courier New"/>
              </a:rPr>
              <a:t>        </a:t>
            </a:r>
          </a:p>
          <a:p>
            <a:r>
              <a:rPr lang="en-US" altLang="zh-TW" sz="1100"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while</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v_converge</a:t>
            </a:r>
            <a:r>
              <a:rPr lang="en-US" altLang="zh-TW" sz="1100" b="1"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is</a:t>
            </a:r>
            <a:r>
              <a:rPr lang="en-US" altLang="zh-TW" sz="1100" b="1" dirty="0" smtClean="0">
                <a:solidFill>
                  <a:srgbClr val="000000"/>
                </a:solidFill>
                <a:highlight>
                  <a:srgbClr val="FFFFFF"/>
                </a:highlight>
                <a:latin typeface="Courier New"/>
              </a:rPr>
              <a:t> False</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smtClean="0">
                <a:solidFill>
                  <a:srgbClr val="008000"/>
                </a:solidFill>
                <a:highlight>
                  <a:srgbClr val="FFFFFF"/>
                </a:highlight>
                <a:latin typeface="Courier New"/>
              </a:rPr>
              <a:t>#fix u, update v to local optimal</a:t>
            </a:r>
            <a:endParaRPr lang="en-US" altLang="zh-TW" sz="1100"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zeros</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4</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smtClean="0">
                <a:solidFill>
                  <a:srgbClr val="FF0000"/>
                </a:solidFill>
                <a:highlight>
                  <a:srgbClr val="FFFFFF"/>
                </a:highlight>
                <a:latin typeface="Courier New"/>
              </a:rPr>
              <a:t>4</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2</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G</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3</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4</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u</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5</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G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asmatrix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G</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smtClean="0">
                <a:solidFill>
                  <a:srgbClr val="008000"/>
                </a:solidFill>
                <a:highlight>
                  <a:srgbClr val="FFFFFF"/>
                </a:highlight>
                <a:latin typeface="Courier New"/>
              </a:rPr>
              <a:t>#        print G</a:t>
            </a:r>
            <a:endParaRPr lang="en-US" altLang="zh-TW" sz="1100"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new_v</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lg</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pinv</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G</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G</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G</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asmatrix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y</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v_distance</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lg</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norm</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new_v</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v</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v_converge</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True </a:t>
            </a:r>
            <a:r>
              <a:rPr lang="en-US" altLang="zh-TW" sz="1100" b="1" dirty="0" smtClean="0">
                <a:solidFill>
                  <a:srgbClr val="0000FF"/>
                </a:solidFill>
                <a:highlight>
                  <a:srgbClr val="FFFFFF"/>
                </a:highlight>
                <a:latin typeface="Courier New"/>
              </a:rPr>
              <a:t>if</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v_distance</a:t>
            </a:r>
            <a:r>
              <a:rPr lang="en-US" altLang="zh-TW" sz="1100" b="1"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&lt;</a:t>
            </a:r>
            <a:r>
              <a:rPr lang="en-US" altLang="zh-TW" sz="1100" b="1" dirty="0" smtClean="0">
                <a:solidFill>
                  <a:srgbClr val="000000"/>
                </a:solidFill>
                <a:highlight>
                  <a:srgbClr val="FFFFFF"/>
                </a:highlight>
                <a:latin typeface="Courier New"/>
              </a:rPr>
              <a:t> </a:t>
            </a:r>
            <a:r>
              <a:rPr lang="en-US" altLang="zh-TW" sz="1100" b="1" dirty="0" smtClean="0">
                <a:solidFill>
                  <a:srgbClr val="FF0000"/>
                </a:solidFill>
                <a:highlight>
                  <a:srgbClr val="FFFFFF"/>
                </a:highlight>
                <a:latin typeface="Courier New"/>
              </a:rPr>
              <a:t>1e-30</a:t>
            </a:r>
            <a:r>
              <a:rPr lang="en-US" altLang="zh-TW" sz="1100" b="1"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else</a:t>
            </a:r>
            <a:r>
              <a:rPr lang="en-US" altLang="zh-TW" sz="1100" b="1" dirty="0" smtClean="0">
                <a:solidFill>
                  <a:srgbClr val="000000"/>
                </a:solidFill>
                <a:highlight>
                  <a:srgbClr val="FFFFFF"/>
                </a:highlight>
                <a:latin typeface="Courier New"/>
              </a:rPr>
              <a:t> False   </a:t>
            </a:r>
          </a:p>
          <a:p>
            <a:r>
              <a:rPr lang="en-US" altLang="zh-TW" sz="1100" dirty="0" smtClean="0">
                <a:solidFill>
                  <a:srgbClr val="000000"/>
                </a:solidFill>
                <a:highlight>
                  <a:srgbClr val="FFFFFF"/>
                </a:highlight>
                <a:latin typeface="Courier New"/>
              </a:rPr>
              <a:t>            v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new_v</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v_cnt</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1</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print</a:t>
            </a:r>
            <a:r>
              <a:rPr lang="en-US" altLang="zh-TW" sz="1100" b="1" dirty="0" smtClean="0">
                <a:solidFill>
                  <a:srgbClr val="000000"/>
                </a:solidFill>
                <a:highlight>
                  <a:srgbClr val="FFFFFF"/>
                </a:highlight>
                <a:latin typeface="Courier New"/>
              </a:rPr>
              <a:t> </a:t>
            </a:r>
            <a:r>
              <a:rPr lang="en-US" altLang="zh-TW" sz="1100" b="1" dirty="0" smtClean="0">
                <a:solidFill>
                  <a:srgbClr val="808080"/>
                </a:solidFill>
                <a:highlight>
                  <a:srgbClr val="FFFFFF"/>
                </a:highlight>
                <a:latin typeface="Courier New"/>
              </a:rPr>
              <a:t>"%d </a:t>
            </a:r>
            <a:r>
              <a:rPr lang="en-US" altLang="zh-TW" sz="1100" b="1" dirty="0" err="1" smtClean="0">
                <a:solidFill>
                  <a:srgbClr val="808080"/>
                </a:solidFill>
                <a:highlight>
                  <a:srgbClr val="FFFFFF"/>
                </a:highlight>
                <a:latin typeface="Courier New"/>
              </a:rPr>
              <a:t>iters,cnt</a:t>
            </a:r>
            <a:r>
              <a:rPr lang="en-US" altLang="zh-TW" sz="1100" b="1" dirty="0" smtClean="0">
                <a:solidFill>
                  <a:srgbClr val="808080"/>
                </a:solidFill>
                <a:highlight>
                  <a:srgbClr val="FFFFFF"/>
                </a:highlight>
                <a:latin typeface="Courier New"/>
              </a:rPr>
              <a:t> %d, v: %s"</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idx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a:t>
            </a:r>
            <a:r>
              <a:rPr lang="en-US" altLang="zh-TW" sz="1100" b="1" dirty="0" err="1" smtClean="0">
                <a:solidFill>
                  <a:srgbClr val="000000"/>
                </a:solidFill>
                <a:highlight>
                  <a:srgbClr val="FFFFFF"/>
                </a:highlight>
                <a:latin typeface="Courier New"/>
              </a:rPr>
              <a:t>v_cnt</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v</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zh-TW" altLang="en-US" sz="1100" dirty="0" smtClean="0">
                <a:solidFill>
                  <a:srgbClr val="000000"/>
                </a:solidFill>
                <a:highlight>
                  <a:srgbClr val="FFFFFF"/>
                </a:highlight>
                <a:latin typeface="Courier New"/>
              </a:rPr>
              <a:t>        </a:t>
            </a: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obj_mtx</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 F</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u</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np</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asmatrix</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y</a:t>
            </a:r>
            <a:r>
              <a:rPr lang="en-US" altLang="zh-TW" sz="1100" b="1" dirty="0" smtClean="0">
                <a:solidFill>
                  <a:srgbClr val="000080"/>
                </a:solidFill>
                <a:highlight>
                  <a:srgbClr val="FFFFFF"/>
                </a:highlight>
                <a:latin typeface="Courier New"/>
              </a:rPr>
              <a:t>).</a:t>
            </a:r>
            <a:r>
              <a:rPr lang="en-US" altLang="zh-TW" sz="1100" b="1" dirty="0" smtClean="0">
                <a:solidFill>
                  <a:srgbClr val="000000"/>
                </a:solidFill>
                <a:highlight>
                  <a:srgbClr val="FFFFFF"/>
                </a:highlight>
                <a:latin typeface="Courier New"/>
              </a:rPr>
              <a:t>T</a:t>
            </a:r>
          </a:p>
          <a:p>
            <a:r>
              <a:rPr lang="en-US" altLang="zh-TW" sz="1100" dirty="0" smtClean="0">
                <a:solidFill>
                  <a:srgbClr val="000000"/>
                </a:solidFill>
                <a:highlight>
                  <a:srgbClr val="FFFFFF"/>
                </a:highlight>
                <a:latin typeface="Courier New"/>
              </a:rPr>
              <a:t>        </a:t>
            </a:r>
            <a:r>
              <a:rPr lang="en-US" altLang="zh-TW" sz="1100" dirty="0" err="1" smtClean="0">
                <a:solidFill>
                  <a:srgbClr val="000000"/>
                </a:solidFill>
                <a:highlight>
                  <a:srgbClr val="FFFFFF"/>
                </a:highlight>
                <a:latin typeface="Courier New"/>
              </a:rPr>
              <a:t>obj_value</a:t>
            </a:r>
            <a:r>
              <a:rPr lang="en-US" altLang="zh-TW" sz="1100" dirty="0" smtClean="0">
                <a:solidFill>
                  <a:srgbClr val="000000"/>
                </a:solidFill>
                <a:highlight>
                  <a:srgbClr val="FFFFFF"/>
                </a:highlight>
                <a:latin typeface="Courier New"/>
              </a:rPr>
              <a:t> </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obj_mtx</a:t>
            </a:r>
            <a:r>
              <a:rPr lang="en-US" altLang="zh-TW" sz="1100" b="1" dirty="0" err="1"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T</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obj_mtx</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r>
              <a:rPr lang="en-US" altLang="zh-TW" sz="1100" b="1" dirty="0" smtClean="0">
                <a:solidFill>
                  <a:srgbClr val="FF0000"/>
                </a:solidFill>
                <a:highlight>
                  <a:srgbClr val="FFFFFF"/>
                </a:highlight>
                <a:latin typeface="Courier New"/>
              </a:rPr>
              <a:t>0</a:t>
            </a:r>
            <a:r>
              <a:rPr lang="en-US" altLang="zh-TW" sz="1100" b="1" dirty="0" smtClean="0">
                <a:solidFill>
                  <a:srgbClr val="000080"/>
                </a:solidFill>
                <a:highlight>
                  <a:srgbClr val="FFFFFF"/>
                </a:highlight>
                <a:latin typeface="Courier New"/>
              </a:rPr>
              <a:t>]</a:t>
            </a:r>
            <a:endParaRPr lang="en-US" altLang="zh-TW" sz="1100" b="1" dirty="0" smtClean="0">
              <a:solidFill>
                <a:srgbClr val="000000"/>
              </a:solidFill>
              <a:highlight>
                <a:srgbClr val="FFFFFF"/>
              </a:highlight>
              <a:latin typeface="Courier New"/>
            </a:endParaRPr>
          </a:p>
          <a:p>
            <a:r>
              <a:rPr lang="en-US" altLang="zh-TW" sz="1100" dirty="0" smtClean="0">
                <a:solidFill>
                  <a:srgbClr val="000000"/>
                </a:solidFill>
                <a:highlight>
                  <a:srgbClr val="FFFFFF"/>
                </a:highlight>
                <a:latin typeface="Courier New"/>
              </a:rPr>
              <a:t>        </a:t>
            </a:r>
            <a:r>
              <a:rPr lang="en-US" altLang="zh-TW" sz="1100" b="1" dirty="0" smtClean="0">
                <a:solidFill>
                  <a:srgbClr val="0000FF"/>
                </a:solidFill>
                <a:highlight>
                  <a:srgbClr val="FFFFFF"/>
                </a:highlight>
                <a:latin typeface="Courier New"/>
              </a:rPr>
              <a:t>print</a:t>
            </a:r>
            <a:r>
              <a:rPr lang="en-US" altLang="zh-TW" sz="1100" b="1" dirty="0" smtClean="0">
                <a:solidFill>
                  <a:srgbClr val="000000"/>
                </a:solidFill>
                <a:highlight>
                  <a:srgbClr val="FFFFFF"/>
                </a:highlight>
                <a:latin typeface="Courier New"/>
              </a:rPr>
              <a:t> </a:t>
            </a:r>
            <a:r>
              <a:rPr lang="en-US" altLang="zh-TW" sz="1100" b="1" dirty="0" smtClean="0">
                <a:solidFill>
                  <a:srgbClr val="808080"/>
                </a:solidFill>
                <a:highlight>
                  <a:srgbClr val="FFFFFF"/>
                </a:highlight>
                <a:latin typeface="Courier New"/>
              </a:rPr>
              <a:t>"object </a:t>
            </a:r>
            <a:r>
              <a:rPr lang="en-US" altLang="zh-TW" sz="1100" b="1" dirty="0" err="1" smtClean="0">
                <a:solidFill>
                  <a:srgbClr val="808080"/>
                </a:solidFill>
                <a:highlight>
                  <a:srgbClr val="FFFFFF"/>
                </a:highlight>
                <a:latin typeface="Courier New"/>
              </a:rPr>
              <a:t>fuction</a:t>
            </a:r>
            <a:r>
              <a:rPr lang="en-US" altLang="zh-TW" sz="1100" b="1" dirty="0" smtClean="0">
                <a:solidFill>
                  <a:srgbClr val="808080"/>
                </a:solidFill>
                <a:highlight>
                  <a:srgbClr val="FFFFFF"/>
                </a:highlight>
                <a:latin typeface="Courier New"/>
              </a:rPr>
              <a:t> value: %s"</a:t>
            </a:r>
            <a:r>
              <a:rPr lang="en-US" altLang="zh-TW" sz="1100" b="1" dirty="0" smtClean="0">
                <a:solidFill>
                  <a:srgbClr val="000080"/>
                </a:solidFill>
                <a:highlight>
                  <a:srgbClr val="FFFFFF"/>
                </a:highlight>
                <a:latin typeface="Courier New"/>
              </a:rPr>
              <a:t>%(</a:t>
            </a:r>
            <a:r>
              <a:rPr lang="en-US" altLang="zh-TW" sz="1100" b="1" dirty="0" err="1" smtClean="0">
                <a:solidFill>
                  <a:srgbClr val="000000"/>
                </a:solidFill>
                <a:highlight>
                  <a:srgbClr val="FFFFFF"/>
                </a:highlight>
                <a:latin typeface="Courier New"/>
              </a:rPr>
              <a:t>obj_value</a:t>
            </a:r>
            <a:r>
              <a:rPr lang="en-US" altLang="zh-TW" sz="1100" b="1" dirty="0" smtClean="0">
                <a:solidFill>
                  <a:srgbClr val="000080"/>
                </a:solidFill>
                <a:highlight>
                  <a:srgbClr val="FFFFFF"/>
                </a:highlight>
                <a:latin typeface="Courier New"/>
              </a:rPr>
              <a:t>)</a:t>
            </a:r>
            <a:endParaRPr lang="zh-TW" altLang="en-US" sz="1100" dirty="0"/>
          </a:p>
        </p:txBody>
      </p:sp>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9" name="標題 1"/>
          <p:cNvSpPr>
            <a:spLocks noGrp="1"/>
          </p:cNvSpPr>
          <p:nvPr>
            <p:ph type="title"/>
          </p:nvPr>
        </p:nvSpPr>
        <p:spPr>
          <a:xfrm>
            <a:off x="457200" y="228600"/>
            <a:ext cx="8229600" cy="1143000"/>
          </a:xfrm>
        </p:spPr>
        <p:txBody>
          <a:bodyPr/>
          <a:lstStyle/>
          <a:p>
            <a:pPr eaLnBrk="1" hangingPunct="1"/>
            <a:r>
              <a:rPr lang="en-US" altLang="zh-TW" sz="3600" dirty="0" smtClean="0"/>
              <a:t>Newton method to find extreme values</a:t>
            </a:r>
            <a:endParaRPr lang="zh-TW" altLang="en-US" sz="3600" dirty="0" smtClean="0"/>
          </a:p>
        </p:txBody>
      </p:sp>
      <p:sp>
        <p:nvSpPr>
          <p:cNvPr id="1030" name="內容版面配置區 2"/>
          <p:cNvSpPr>
            <a:spLocks noGrp="1"/>
          </p:cNvSpPr>
          <p:nvPr>
            <p:ph idx="1"/>
          </p:nvPr>
        </p:nvSpPr>
        <p:spPr>
          <a:xfrm>
            <a:off x="457200" y="1295400"/>
            <a:ext cx="4191000" cy="381000"/>
          </a:xfrm>
        </p:spPr>
        <p:txBody>
          <a:bodyPr>
            <a:normAutofit lnSpcReduction="10000"/>
          </a:bodyPr>
          <a:lstStyle/>
          <a:p>
            <a:pPr eaLnBrk="1" hangingPunct="1">
              <a:buFontTx/>
              <a:buNone/>
            </a:pPr>
            <a:r>
              <a:rPr lang="en-US" altLang="zh-TW" sz="2000" smtClean="0">
                <a:latin typeface="微軟正黑體" pitchFamily="34" charset="-120"/>
                <a:ea typeface="微軟正黑體" pitchFamily="34" charset="-120"/>
              </a:rPr>
              <a:t>Find the root of f(x) =&gt; f(x)=0</a:t>
            </a:r>
            <a:endParaRPr lang="zh-TW" altLang="en-US" sz="2000" smtClean="0">
              <a:latin typeface="微軟正黑體" pitchFamily="34" charset="-120"/>
              <a:ea typeface="微軟正黑體" pitchFamily="34" charset="-120"/>
            </a:endParaRPr>
          </a:p>
        </p:txBody>
      </p:sp>
      <p:graphicFrame>
        <p:nvGraphicFramePr>
          <p:cNvPr id="1026" name="Object 2"/>
          <p:cNvGraphicFramePr>
            <a:graphicFrameLocks noChangeAspect="1"/>
          </p:cNvGraphicFramePr>
          <p:nvPr/>
        </p:nvGraphicFramePr>
        <p:xfrm>
          <a:off x="838200" y="1828800"/>
          <a:ext cx="2738438" cy="814388"/>
        </p:xfrm>
        <a:graphic>
          <a:graphicData uri="http://schemas.openxmlformats.org/presentationml/2006/ole">
            <p:oleObj spid="_x0000_s24578" name="方程式" r:id="rId3" imgW="1498320" imgH="444240" progId="Equation.3">
              <p:embed/>
            </p:oleObj>
          </a:graphicData>
        </a:graphic>
      </p:graphicFrame>
      <p:grpSp>
        <p:nvGrpSpPr>
          <p:cNvPr id="2" name="群組 11"/>
          <p:cNvGrpSpPr>
            <a:grpSpLocks/>
          </p:cNvGrpSpPr>
          <p:nvPr/>
        </p:nvGrpSpPr>
        <p:grpSpPr bwMode="auto">
          <a:xfrm>
            <a:off x="4800600" y="1219200"/>
            <a:ext cx="3429000" cy="2143125"/>
            <a:chOff x="4724400" y="1447800"/>
            <a:chExt cx="3429000" cy="2142684"/>
          </a:xfrm>
        </p:grpSpPr>
        <p:pic>
          <p:nvPicPr>
            <p:cNvPr id="1033" name="圖片 4" descr="newton.gif"/>
            <p:cNvPicPr>
              <a:picLocks noChangeAspect="1"/>
            </p:cNvPicPr>
            <p:nvPr/>
          </p:nvPicPr>
          <p:blipFill>
            <a:blip r:embed="rId4" cstate="print"/>
            <a:srcRect/>
            <a:stretch>
              <a:fillRect/>
            </a:stretch>
          </p:blipFill>
          <p:spPr bwMode="auto">
            <a:xfrm>
              <a:off x="4724400" y="1524000"/>
              <a:ext cx="3429000" cy="2066484"/>
            </a:xfrm>
            <a:prstGeom prst="rect">
              <a:avLst/>
            </a:prstGeom>
            <a:noFill/>
            <a:ln w="9525">
              <a:noFill/>
              <a:miter lim="800000"/>
              <a:headEnd/>
              <a:tailEnd/>
            </a:ln>
          </p:spPr>
        </p:pic>
        <p:cxnSp>
          <p:nvCxnSpPr>
            <p:cNvPr id="7" name="直線接點 6"/>
            <p:cNvCxnSpPr/>
            <p:nvPr/>
          </p:nvCxnSpPr>
          <p:spPr>
            <a:xfrm>
              <a:off x="6553200" y="3352408"/>
              <a:ext cx="762000" cy="0"/>
            </a:xfrm>
            <a:prstGeom prst="line">
              <a:avLst/>
            </a:prstGeom>
            <a:ln w="25400">
              <a:solidFill>
                <a:srgbClr val="FF0000"/>
              </a:solidFill>
            </a:ln>
          </p:spPr>
          <p:style>
            <a:lnRef idx="1">
              <a:schemeClr val="accent1"/>
            </a:lnRef>
            <a:fillRef idx="0">
              <a:schemeClr val="accent1"/>
            </a:fillRef>
            <a:effectRef idx="0">
              <a:schemeClr val="accent1"/>
            </a:effectRef>
            <a:fontRef idx="minor">
              <a:schemeClr val="tx1"/>
            </a:fontRef>
          </p:style>
        </p:cxnSp>
        <p:sp>
          <p:nvSpPr>
            <p:cNvPr id="8" name="圓角矩形圖說文字 7"/>
            <p:cNvSpPr/>
            <p:nvPr/>
          </p:nvSpPr>
          <p:spPr>
            <a:xfrm>
              <a:off x="5486400" y="1447800"/>
              <a:ext cx="1524000" cy="685659"/>
            </a:xfrm>
            <a:prstGeom prst="wedgeRoundRectCallout">
              <a:avLst>
                <a:gd name="adj1" fmla="val 47990"/>
                <a:gd name="adj2" fmla="val 220017"/>
                <a:gd name="adj3" fmla="val 16667"/>
              </a:avLst>
            </a:prstGeom>
          </p:spPr>
          <p:style>
            <a:lnRef idx="1">
              <a:schemeClr val="accent2"/>
            </a:lnRef>
            <a:fillRef idx="2">
              <a:schemeClr val="accent2"/>
            </a:fillRef>
            <a:effectRef idx="1">
              <a:schemeClr val="accent2"/>
            </a:effectRef>
            <a:fontRef idx="minor">
              <a:schemeClr val="dk1"/>
            </a:fontRef>
          </p:style>
          <p:txBody>
            <a:bodyPr anchor="ctr"/>
            <a:lstStyle/>
            <a:p>
              <a:pPr algn="ctr">
                <a:defRPr/>
              </a:pPr>
              <a:r>
                <a:rPr lang="en-US" altLang="zh-TW" dirty="0"/>
                <a:t>f(</a:t>
              </a:r>
              <a:r>
                <a:rPr lang="en-US" altLang="zh-TW" i="1" dirty="0"/>
                <a:t>x</a:t>
              </a:r>
              <a:r>
                <a:rPr lang="en-US" altLang="zh-TW" baseline="30000" dirty="0"/>
                <a:t>(</a:t>
              </a:r>
              <a:r>
                <a:rPr lang="en-US" altLang="zh-TW" i="1" baseline="30000" dirty="0"/>
                <a:t>n</a:t>
              </a:r>
              <a:r>
                <a:rPr lang="en-US" altLang="zh-TW" baseline="30000" dirty="0"/>
                <a:t>)</a:t>
              </a:r>
              <a:r>
                <a:rPr lang="en-US" altLang="zh-TW" dirty="0"/>
                <a:t>)/f’(</a:t>
              </a:r>
              <a:r>
                <a:rPr lang="en-US" altLang="zh-TW" i="1" dirty="0"/>
                <a:t>x</a:t>
              </a:r>
              <a:r>
                <a:rPr lang="en-US" altLang="zh-TW" baseline="30000" dirty="0"/>
                <a:t>(</a:t>
              </a:r>
              <a:r>
                <a:rPr lang="en-US" altLang="zh-TW" i="1" baseline="30000" dirty="0"/>
                <a:t>n</a:t>
              </a:r>
              <a:r>
                <a:rPr lang="en-US" altLang="zh-TW" baseline="30000" dirty="0"/>
                <a:t>)</a:t>
              </a:r>
              <a:r>
                <a:rPr lang="en-US" altLang="zh-TW" dirty="0"/>
                <a:t>)</a:t>
              </a:r>
            </a:p>
          </p:txBody>
        </p:sp>
      </p:grpSp>
      <p:sp>
        <p:nvSpPr>
          <p:cNvPr id="9" name="內容版面配置區 2"/>
          <p:cNvSpPr txBox="1">
            <a:spLocks/>
          </p:cNvSpPr>
          <p:nvPr/>
        </p:nvSpPr>
        <p:spPr bwMode="auto">
          <a:xfrm>
            <a:off x="228600" y="3429000"/>
            <a:ext cx="4800600" cy="381000"/>
          </a:xfrm>
          <a:prstGeom prst="rect">
            <a:avLst/>
          </a:prstGeom>
          <a:noFill/>
          <a:ln w="9525">
            <a:noFill/>
            <a:miter lim="800000"/>
            <a:headEnd/>
            <a:tailEnd/>
          </a:ln>
          <a:effectLst/>
        </p:spPr>
        <p:txBody>
          <a:bodyPr/>
          <a:lstStyle/>
          <a:p>
            <a:pPr marL="342900" indent="-342900">
              <a:spcBef>
                <a:spcPct val="20000"/>
              </a:spcBef>
              <a:defRPr/>
            </a:pPr>
            <a:r>
              <a:rPr lang="en-US" altLang="zh-TW" kern="0" dirty="0">
                <a:latin typeface="微軟正黑體" pitchFamily="34" charset="-120"/>
                <a:ea typeface="微軟正黑體" pitchFamily="34" charset="-120"/>
              </a:rPr>
              <a:t>To find extreme values of f(x) =&gt;  f’(x)=0</a:t>
            </a:r>
            <a:endParaRPr lang="zh-TW" altLang="en-US" kern="0" dirty="0">
              <a:latin typeface="微軟正黑體" pitchFamily="34" charset="-120"/>
              <a:ea typeface="微軟正黑體" pitchFamily="34" charset="-120"/>
            </a:endParaRPr>
          </a:p>
        </p:txBody>
      </p:sp>
      <p:graphicFrame>
        <p:nvGraphicFramePr>
          <p:cNvPr id="1027" name="Object 3"/>
          <p:cNvGraphicFramePr>
            <a:graphicFrameLocks noChangeAspect="1"/>
          </p:cNvGraphicFramePr>
          <p:nvPr/>
        </p:nvGraphicFramePr>
        <p:xfrm>
          <a:off x="446088" y="3962400"/>
          <a:ext cx="3760787" cy="2095500"/>
        </p:xfrm>
        <a:graphic>
          <a:graphicData uri="http://schemas.openxmlformats.org/presentationml/2006/ole">
            <p:oleObj spid="_x0000_s24579" name="方程式" r:id="rId5" imgW="2057400" imgH="1143000" progId="Equation.3">
              <p:embed/>
            </p:oleObj>
          </a:graphicData>
        </a:graphic>
      </p:graphicFrame>
      <p:graphicFrame>
        <p:nvGraphicFramePr>
          <p:cNvPr id="1028" name="Object 4"/>
          <p:cNvGraphicFramePr>
            <a:graphicFrameLocks noChangeAspect="1"/>
          </p:cNvGraphicFramePr>
          <p:nvPr/>
        </p:nvGraphicFramePr>
        <p:xfrm>
          <a:off x="5562600" y="3505200"/>
          <a:ext cx="2344738" cy="3074988"/>
        </p:xfrm>
        <a:graphic>
          <a:graphicData uri="http://schemas.openxmlformats.org/presentationml/2006/ole">
            <p:oleObj spid="_x0000_s24580" name="方程式" r:id="rId6" imgW="1282680" imgH="1676160" progId="Equation.3">
              <p:embed/>
            </p:oleObj>
          </a:graphicData>
        </a:graphic>
      </p:graphicFrame>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57200" y="44624"/>
            <a:ext cx="8229600" cy="1143000"/>
          </a:xfrm>
        </p:spPr>
        <p:txBody>
          <a:bodyPr/>
          <a:lstStyle/>
          <a:p>
            <a:r>
              <a:rPr lang="en-US" altLang="zh-TW" dirty="0" smtClean="0"/>
              <a:t>Abstract (1/2)</a:t>
            </a:r>
            <a:endParaRPr lang="zh-TW" altLang="en-US" dirty="0"/>
          </a:p>
        </p:txBody>
      </p:sp>
      <p:sp>
        <p:nvSpPr>
          <p:cNvPr id="3" name="內容版面配置區 2"/>
          <p:cNvSpPr>
            <a:spLocks noGrp="1"/>
          </p:cNvSpPr>
          <p:nvPr>
            <p:ph idx="1"/>
          </p:nvPr>
        </p:nvSpPr>
        <p:spPr>
          <a:xfrm>
            <a:off x="251520" y="1052736"/>
            <a:ext cx="8640960" cy="5616624"/>
          </a:xfrm>
        </p:spPr>
        <p:txBody>
          <a:bodyPr>
            <a:noAutofit/>
          </a:bodyPr>
          <a:lstStyle/>
          <a:p>
            <a:pPr marL="0" algn="just">
              <a:buNone/>
            </a:pPr>
            <a:r>
              <a:rPr lang="en-US" altLang="zh-TW" sz="2400" dirty="0" smtClean="0">
                <a:latin typeface="微軟正黑體" pitchFamily="34" charset="-120"/>
                <a:ea typeface="微軟正黑體" pitchFamily="34" charset="-120"/>
              </a:rPr>
              <a:t>This paper considers the problem of </a:t>
            </a:r>
            <a:r>
              <a:rPr lang="en-US" altLang="zh-TW" sz="2400" dirty="0" smtClean="0">
                <a:solidFill>
                  <a:srgbClr val="FF0000"/>
                </a:solidFill>
                <a:latin typeface="微軟正黑體" pitchFamily="34" charset="-120"/>
                <a:ea typeface="微軟正黑體" pitchFamily="34" charset="-120"/>
              </a:rPr>
              <a:t>factorizing a matrix with missing components into a product of two smaller matrices,</a:t>
            </a:r>
            <a:r>
              <a:rPr lang="en-US" altLang="zh-TW" sz="2400" dirty="0" smtClean="0">
                <a:latin typeface="微軟正黑體" pitchFamily="34" charset="-120"/>
                <a:ea typeface="微軟正黑體" pitchFamily="34" charset="-120"/>
              </a:rPr>
              <a:t> also known as principal component analysis with missing data (PCAMD). The </a:t>
            </a:r>
            <a:r>
              <a:rPr lang="en-US" altLang="zh-TW" sz="2400" dirty="0" smtClean="0">
                <a:solidFill>
                  <a:srgbClr val="00B0F0"/>
                </a:solidFill>
                <a:latin typeface="微軟正黑體" pitchFamily="34" charset="-120"/>
                <a:ea typeface="微軟正黑體" pitchFamily="34" charset="-120"/>
              </a:rPr>
              <a:t>Wiberg algorithm</a:t>
            </a:r>
            <a:r>
              <a:rPr lang="en-US" altLang="zh-TW" sz="2400" dirty="0" smtClean="0">
                <a:latin typeface="微軟正黑體" pitchFamily="34" charset="-120"/>
                <a:ea typeface="微軟正黑體" pitchFamily="34" charset="-120"/>
              </a:rPr>
              <a:t> is a numerical algorithm developed for the problem in the community of applied mathematics. We argue that the algorithm has not been correctly understood in the computer vision community. Although there are many studies in our community, almost every one of which refers to the Wiberg study, as far as we know, there is no literature in which the performance of the Wiberg algorithm is investigated or the detail of the algorithm is presented. In this paper, we present derivation of the algorithm along with a problem in its implementation that needs to be carefully considered, and then examine its performance. </a:t>
            </a:r>
            <a:endParaRPr lang="zh-TW" altLang="en-US" sz="2400" dirty="0">
              <a:latin typeface="微軟正黑體" pitchFamily="34" charset="-120"/>
              <a:ea typeface="微軟正黑體" pitchFamily="34" charset="-120"/>
            </a:endParaRPr>
          </a:p>
        </p:txBody>
      </p:sp>
      <p:sp>
        <p:nvSpPr>
          <p:cNvPr id="4" name="投影片編號版面配置區 3"/>
          <p:cNvSpPr>
            <a:spLocks noGrp="1"/>
          </p:cNvSpPr>
          <p:nvPr>
            <p:ph type="sldNum" sz="quarter" idx="12"/>
          </p:nvPr>
        </p:nvSpPr>
        <p:spPr/>
        <p:txBody>
          <a:bodyPr/>
          <a:lstStyle/>
          <a:p>
            <a:fld id="{B09B2E0D-50FE-4438-82E9-98CD213A68AC}" type="slidenum">
              <a:rPr lang="zh-TW" altLang="en-US" smtClean="0"/>
              <a:pPr/>
              <a:t>2</a:t>
            </a:fld>
            <a:endParaRPr lang="zh-TW" altLang="en-US"/>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1" name="Rectangle 2"/>
          <p:cNvSpPr>
            <a:spLocks noGrp="1" noChangeArrowheads="1"/>
          </p:cNvSpPr>
          <p:nvPr>
            <p:ph type="title"/>
          </p:nvPr>
        </p:nvSpPr>
        <p:spPr/>
        <p:txBody>
          <a:bodyPr/>
          <a:lstStyle/>
          <a:p>
            <a:pPr eaLnBrk="1" hangingPunct="1"/>
            <a:r>
              <a:rPr lang="en-US" altLang="zh-TW" smtClean="0"/>
              <a:t>Minimum of the sum of squares</a:t>
            </a:r>
          </a:p>
        </p:txBody>
      </p:sp>
      <p:graphicFrame>
        <p:nvGraphicFramePr>
          <p:cNvPr id="2050" name="Object 5"/>
          <p:cNvGraphicFramePr>
            <a:graphicFrameLocks noChangeAspect="1"/>
          </p:cNvGraphicFramePr>
          <p:nvPr>
            <p:ph sz="half" idx="1"/>
          </p:nvPr>
        </p:nvGraphicFramePr>
        <p:xfrm>
          <a:off x="163227" y="2132856"/>
          <a:ext cx="8819190" cy="4536504"/>
        </p:xfrm>
        <a:graphic>
          <a:graphicData uri="http://schemas.openxmlformats.org/presentationml/2006/ole">
            <p:oleObj spid="_x0000_s25602" name="方程式" r:id="rId3" imgW="4889160" imgH="2514600" progId="Equation.3">
              <p:embed/>
            </p:oleObj>
          </a:graphicData>
        </a:graphic>
      </p:graphicFrame>
      <p:sp>
        <p:nvSpPr>
          <p:cNvPr id="2052" name="Text Box 4"/>
          <p:cNvSpPr txBox="1">
            <a:spLocks noChangeArrowheads="1"/>
          </p:cNvSpPr>
          <p:nvPr/>
        </p:nvSpPr>
        <p:spPr bwMode="auto">
          <a:xfrm>
            <a:off x="609600" y="1371600"/>
            <a:ext cx="7543800" cy="784225"/>
          </a:xfrm>
          <a:prstGeom prst="rect">
            <a:avLst/>
          </a:prstGeom>
          <a:noFill/>
          <a:ln w="9525">
            <a:noFill/>
            <a:miter lim="800000"/>
            <a:headEnd/>
            <a:tailEnd/>
          </a:ln>
        </p:spPr>
        <p:txBody>
          <a:bodyPr>
            <a:spAutoFit/>
          </a:bodyPr>
          <a:lstStyle/>
          <a:p>
            <a:pPr>
              <a:spcBef>
                <a:spcPct val="50000"/>
              </a:spcBef>
            </a:pPr>
            <a:r>
              <a:rPr lang="en-US" altLang="zh-TW" dirty="0">
                <a:latin typeface="微軟正黑體" pitchFamily="34" charset="-120"/>
                <a:ea typeface="微軟正黑體" pitchFamily="34" charset="-120"/>
              </a:rPr>
              <a:t>Given </a:t>
            </a:r>
            <a:r>
              <a:rPr lang="en-US" altLang="zh-TW" i="1" dirty="0">
                <a:latin typeface="微軟正黑體" pitchFamily="34" charset="-120"/>
                <a:ea typeface="微軟正黑體" pitchFamily="34" charset="-120"/>
              </a:rPr>
              <a:t>m </a:t>
            </a:r>
            <a:r>
              <a:rPr lang="en-US" altLang="zh-TW" dirty="0">
                <a:latin typeface="微軟正黑體" pitchFamily="34" charset="-120"/>
                <a:ea typeface="微軟正黑體" pitchFamily="34" charset="-120"/>
              </a:rPr>
              <a:t> functions of </a:t>
            </a:r>
            <a:r>
              <a:rPr lang="en-US" altLang="zh-TW" i="1" dirty="0">
                <a:latin typeface="微軟正黑體" pitchFamily="34" charset="-120"/>
                <a:ea typeface="微軟正黑體" pitchFamily="34" charset="-120"/>
              </a:rPr>
              <a:t>n</a:t>
            </a:r>
            <a:r>
              <a:rPr lang="en-US" altLang="zh-TW" dirty="0">
                <a:latin typeface="微軟正黑體" pitchFamily="34" charset="-120"/>
                <a:ea typeface="微軟正黑體" pitchFamily="34" charset="-120"/>
              </a:rPr>
              <a:t> variables </a:t>
            </a:r>
            <a:r>
              <a:rPr lang="en-US" altLang="zh-TW" i="1" dirty="0">
                <a:latin typeface="微軟正黑體" pitchFamily="34" charset="-120"/>
                <a:ea typeface="微軟正黑體" pitchFamily="34" charset="-120"/>
              </a:rPr>
              <a:t>X</a:t>
            </a:r>
            <a:r>
              <a:rPr lang="en-US" altLang="zh-TW" dirty="0">
                <a:latin typeface="微軟正黑體" pitchFamily="34" charset="-120"/>
                <a:ea typeface="微軟正黑體" pitchFamily="34" charset="-120"/>
              </a:rPr>
              <a:t>=(</a:t>
            </a:r>
            <a:r>
              <a:rPr lang="en-US" altLang="zh-TW" i="1" dirty="0">
                <a:latin typeface="微軟正黑體" pitchFamily="34" charset="-120"/>
                <a:ea typeface="微軟正黑體" pitchFamily="34" charset="-120"/>
              </a:rPr>
              <a:t>x</a:t>
            </a:r>
            <a:r>
              <a:rPr lang="en-US" altLang="zh-TW" baseline="-25000" dirty="0">
                <a:latin typeface="微軟正黑體" pitchFamily="34" charset="-120"/>
                <a:ea typeface="微軟正黑體" pitchFamily="34" charset="-120"/>
              </a:rPr>
              <a:t>1</a:t>
            </a:r>
            <a:r>
              <a:rPr lang="en-US" altLang="zh-TW" dirty="0">
                <a:latin typeface="微軟正黑體" pitchFamily="34" charset="-120"/>
                <a:ea typeface="微軟正黑體" pitchFamily="34" charset="-120"/>
              </a:rPr>
              <a:t>, x</a:t>
            </a:r>
            <a:r>
              <a:rPr lang="en-US" altLang="zh-TW" baseline="-25000" dirty="0">
                <a:latin typeface="微軟正黑體" pitchFamily="34" charset="-120"/>
                <a:ea typeface="微軟正黑體" pitchFamily="34" charset="-120"/>
              </a:rPr>
              <a:t>2</a:t>
            </a:r>
            <a:r>
              <a:rPr lang="en-US" altLang="zh-TW" dirty="0">
                <a:latin typeface="微軟正黑體" pitchFamily="34" charset="-120"/>
                <a:ea typeface="微軟正黑體" pitchFamily="34" charset="-120"/>
              </a:rPr>
              <a:t>,…</a:t>
            </a:r>
            <a:r>
              <a:rPr lang="en-US" altLang="zh-TW" dirty="0" err="1">
                <a:latin typeface="微軟正黑體" pitchFamily="34" charset="-120"/>
                <a:ea typeface="微軟正黑體" pitchFamily="34" charset="-120"/>
              </a:rPr>
              <a:t>x</a:t>
            </a:r>
            <a:r>
              <a:rPr lang="en-US" altLang="zh-TW" i="1" baseline="-25000" dirty="0" err="1">
                <a:latin typeface="微軟正黑體" pitchFamily="34" charset="-120"/>
                <a:ea typeface="微軟正黑體" pitchFamily="34" charset="-120"/>
              </a:rPr>
              <a:t>n</a:t>
            </a:r>
            <a:r>
              <a:rPr lang="en-US" altLang="zh-TW" dirty="0">
                <a:latin typeface="微軟正黑體" pitchFamily="34" charset="-120"/>
                <a:ea typeface="微軟正黑體" pitchFamily="34" charset="-120"/>
              </a:rPr>
              <a:t>), with </a:t>
            </a:r>
            <a:r>
              <a:rPr lang="en-US" altLang="zh-TW" dirty="0">
                <a:solidFill>
                  <a:srgbClr val="FF0000"/>
                </a:solidFill>
                <a:latin typeface="微軟正黑體" pitchFamily="34" charset="-120"/>
                <a:ea typeface="微軟正黑體" pitchFamily="34" charset="-120"/>
              </a:rPr>
              <a:t>m&gt;=n</a:t>
            </a:r>
          </a:p>
          <a:p>
            <a:pPr>
              <a:spcBef>
                <a:spcPct val="50000"/>
              </a:spcBef>
            </a:pPr>
            <a:r>
              <a:rPr lang="en-US" altLang="zh-TW" dirty="0">
                <a:latin typeface="微軟正黑體" pitchFamily="34" charset="-120"/>
                <a:ea typeface="微軟正黑體" pitchFamily="34" charset="-120"/>
              </a:rPr>
              <a:t>The algorithm finds the minimum of the sum of squares:</a:t>
            </a:r>
          </a:p>
        </p:txBody>
      </p:sp>
      <p:sp>
        <p:nvSpPr>
          <p:cNvPr id="2053" name="文字方塊 9"/>
          <p:cNvSpPr txBox="1">
            <a:spLocks noChangeArrowheads="1"/>
          </p:cNvSpPr>
          <p:nvPr/>
        </p:nvSpPr>
        <p:spPr bwMode="auto">
          <a:xfrm>
            <a:off x="2195736" y="6237312"/>
            <a:ext cx="3429000" cy="369888"/>
          </a:xfrm>
          <a:prstGeom prst="rect">
            <a:avLst/>
          </a:prstGeom>
          <a:noFill/>
          <a:ln w="9525">
            <a:noFill/>
            <a:miter lim="800000"/>
            <a:headEnd/>
            <a:tailEnd/>
          </a:ln>
        </p:spPr>
        <p:txBody>
          <a:bodyPr>
            <a:spAutoFit/>
          </a:bodyPr>
          <a:lstStyle/>
          <a:p>
            <a:r>
              <a:rPr lang="en-US" altLang="zh-TW" dirty="0" err="1"/>
              <a:t>J</a:t>
            </a:r>
            <a:r>
              <a:rPr lang="en-US" altLang="zh-TW" baseline="-25000" dirty="0" err="1"/>
              <a:t>r</a:t>
            </a:r>
            <a:r>
              <a:rPr lang="en-US" altLang="zh-TW" dirty="0"/>
              <a:t>: </a:t>
            </a:r>
            <a:r>
              <a:rPr lang="en-US" altLang="zh-TW" dirty="0" err="1"/>
              <a:t>Jacobian</a:t>
            </a:r>
            <a:r>
              <a:rPr lang="en-US" altLang="zh-TW" dirty="0"/>
              <a:t> matrix for function r</a:t>
            </a:r>
            <a:endParaRPr lang="zh-TW" altLang="en-US" dirty="0"/>
          </a:p>
        </p:txBody>
      </p:sp>
    </p:spTree>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133434" y="260648"/>
          <a:ext cx="8831054" cy="2448272"/>
        </p:xfrm>
        <a:graphic>
          <a:graphicData uri="http://schemas.openxmlformats.org/presentationml/2006/ole">
            <p:oleObj spid="_x0000_s26626" name="方程式" r:id="rId3" imgW="4178160" imgH="1269720" progId="Equation.3">
              <p:embed/>
            </p:oleObj>
          </a:graphicData>
        </a:graphic>
      </p:graphicFrame>
      <p:graphicFrame>
        <p:nvGraphicFramePr>
          <p:cNvPr id="3075" name="Object 3"/>
          <p:cNvGraphicFramePr>
            <a:graphicFrameLocks noChangeAspect="1"/>
          </p:cNvGraphicFramePr>
          <p:nvPr/>
        </p:nvGraphicFramePr>
        <p:xfrm>
          <a:off x="323528" y="2996952"/>
          <a:ext cx="8548742" cy="3672408"/>
        </p:xfrm>
        <a:graphic>
          <a:graphicData uri="http://schemas.openxmlformats.org/presentationml/2006/ole">
            <p:oleObj spid="_x0000_s26627" name="方程式" r:id="rId4" imgW="3670200" imgH="1726920" progId="Equation.3">
              <p:embed/>
            </p:oleObj>
          </a:graphicData>
        </a:graphic>
      </p:graphicFrame>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098" name="Object 2"/>
          <p:cNvGraphicFramePr>
            <a:graphicFrameLocks noChangeAspect="1"/>
          </p:cNvGraphicFramePr>
          <p:nvPr/>
        </p:nvGraphicFramePr>
        <p:xfrm>
          <a:off x="304800" y="457200"/>
          <a:ext cx="8382000" cy="6122988"/>
        </p:xfrm>
        <a:graphic>
          <a:graphicData uri="http://schemas.openxmlformats.org/presentationml/2006/ole">
            <p:oleObj spid="_x0000_s27650" name="方程式" r:id="rId3" imgW="4508280" imgH="3606480" progId="Equation.3">
              <p:embed/>
            </p:oleObj>
          </a:graphicData>
        </a:graphic>
      </p:graphicFrame>
      <p:sp>
        <p:nvSpPr>
          <p:cNvPr id="3" name="矩形 2"/>
          <p:cNvSpPr/>
          <p:nvPr/>
        </p:nvSpPr>
        <p:spPr>
          <a:xfrm>
            <a:off x="179512" y="5661248"/>
            <a:ext cx="7056784" cy="93610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122" name="Object 2"/>
          <p:cNvGraphicFramePr>
            <a:graphicFrameLocks noChangeAspect="1"/>
          </p:cNvGraphicFramePr>
          <p:nvPr/>
        </p:nvGraphicFramePr>
        <p:xfrm>
          <a:off x="533400" y="1676400"/>
          <a:ext cx="8197850" cy="2868613"/>
        </p:xfrm>
        <a:graphic>
          <a:graphicData uri="http://schemas.openxmlformats.org/presentationml/2006/ole">
            <p:oleObj spid="_x0000_s28674" name="方程式" r:id="rId3" imgW="3708360" imgH="1295280" progId="Equation.3">
              <p:embed/>
            </p:oleObj>
          </a:graphicData>
        </a:graphic>
      </p:graphicFrame>
      <p:sp>
        <p:nvSpPr>
          <p:cNvPr id="5123" name="Rectangle 2"/>
          <p:cNvSpPr>
            <a:spLocks noGrp="1" noChangeArrowheads="1"/>
          </p:cNvSpPr>
          <p:nvPr>
            <p:ph type="title"/>
          </p:nvPr>
        </p:nvSpPr>
        <p:spPr/>
        <p:txBody>
          <a:bodyPr/>
          <a:lstStyle/>
          <a:p>
            <a:pPr eaLnBrk="1" hangingPunct="1"/>
            <a:r>
              <a:rPr lang="en-US" altLang="zh-TW" dirty="0" smtClean="0"/>
              <a:t>Gauss-Newton algorithm</a:t>
            </a:r>
          </a:p>
        </p:txBody>
      </p:sp>
      <p:sp>
        <p:nvSpPr>
          <p:cNvPr id="4" name="矩形 3"/>
          <p:cNvSpPr/>
          <p:nvPr/>
        </p:nvSpPr>
        <p:spPr>
          <a:xfrm>
            <a:off x="395536" y="3429000"/>
            <a:ext cx="7848872" cy="115212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146" name="Object 4"/>
          <p:cNvGraphicFramePr>
            <a:graphicFrameLocks noChangeAspect="1"/>
          </p:cNvGraphicFramePr>
          <p:nvPr/>
        </p:nvGraphicFramePr>
        <p:xfrm>
          <a:off x="4191000" y="3124200"/>
          <a:ext cx="1881188" cy="820738"/>
        </p:xfrm>
        <a:graphic>
          <a:graphicData uri="http://schemas.openxmlformats.org/presentationml/2006/ole">
            <p:oleObj spid="_x0000_s29698" name="方程式" r:id="rId3" imgW="990360" imgH="431640" progId="Equation.3">
              <p:embed/>
            </p:oleObj>
          </a:graphicData>
        </a:graphic>
      </p:graphicFrame>
      <p:sp>
        <p:nvSpPr>
          <p:cNvPr id="6150" name="Text Box 5"/>
          <p:cNvSpPr txBox="1">
            <a:spLocks noChangeArrowheads="1"/>
          </p:cNvSpPr>
          <p:nvPr/>
        </p:nvSpPr>
        <p:spPr bwMode="auto">
          <a:xfrm>
            <a:off x="457200" y="2286000"/>
            <a:ext cx="4038600" cy="369888"/>
          </a:xfrm>
          <a:prstGeom prst="rect">
            <a:avLst/>
          </a:prstGeom>
          <a:noFill/>
          <a:ln w="9525">
            <a:noFill/>
            <a:miter lim="800000"/>
            <a:headEnd/>
            <a:tailEnd/>
          </a:ln>
        </p:spPr>
        <p:txBody>
          <a:bodyPr>
            <a:spAutoFit/>
          </a:bodyPr>
          <a:lstStyle/>
          <a:p>
            <a:pPr>
              <a:spcBef>
                <a:spcPct val="50000"/>
              </a:spcBef>
            </a:pPr>
            <a:r>
              <a:rPr lang="en-US" altLang="zh-TW" dirty="0">
                <a:latin typeface="微軟正黑體" pitchFamily="34" charset="-120"/>
                <a:ea typeface="微軟正黑體" pitchFamily="34" charset="-120"/>
              </a:rPr>
              <a:t>Find a curve model to fit the data:</a:t>
            </a:r>
          </a:p>
        </p:txBody>
      </p:sp>
      <p:graphicFrame>
        <p:nvGraphicFramePr>
          <p:cNvPr id="6147" name="Object 6"/>
          <p:cNvGraphicFramePr>
            <a:graphicFrameLocks noChangeAspect="1"/>
          </p:cNvGraphicFramePr>
          <p:nvPr/>
        </p:nvGraphicFramePr>
        <p:xfrm>
          <a:off x="4572000" y="2057400"/>
          <a:ext cx="1301750" cy="820738"/>
        </p:xfrm>
        <a:graphic>
          <a:graphicData uri="http://schemas.openxmlformats.org/presentationml/2006/ole">
            <p:oleObj spid="_x0000_s29699" name="方程式" r:id="rId4" imgW="685800" imgH="431640" progId="Equation.3">
              <p:embed/>
            </p:oleObj>
          </a:graphicData>
        </a:graphic>
      </p:graphicFrame>
      <p:sp>
        <p:nvSpPr>
          <p:cNvPr id="6151" name="Rectangle 7"/>
          <p:cNvSpPr>
            <a:spLocks noChangeArrowheads="1"/>
          </p:cNvSpPr>
          <p:nvPr/>
        </p:nvSpPr>
        <p:spPr bwMode="auto">
          <a:xfrm>
            <a:off x="2286000" y="3276600"/>
            <a:ext cx="1604963" cy="369888"/>
          </a:xfrm>
          <a:prstGeom prst="rect">
            <a:avLst/>
          </a:prstGeom>
          <a:noFill/>
          <a:ln w="9525">
            <a:noFill/>
            <a:miter lim="800000"/>
            <a:headEnd/>
            <a:tailEnd/>
          </a:ln>
        </p:spPr>
        <p:txBody>
          <a:bodyPr wrap="none">
            <a:spAutoFit/>
          </a:bodyPr>
          <a:lstStyle/>
          <a:p>
            <a:pPr>
              <a:spcBef>
                <a:spcPct val="50000"/>
              </a:spcBef>
            </a:pPr>
            <a:r>
              <a:rPr lang="en-US" altLang="zh-TW">
                <a:latin typeface="微軟正黑體" pitchFamily="34" charset="-120"/>
                <a:ea typeface="微軟正黑體" pitchFamily="34" charset="-120"/>
              </a:rPr>
              <a:t>The residual: </a:t>
            </a:r>
          </a:p>
        </p:txBody>
      </p:sp>
      <p:sp>
        <p:nvSpPr>
          <p:cNvPr id="6152" name="Rectangle 8"/>
          <p:cNvSpPr>
            <a:spLocks noChangeArrowheads="1"/>
          </p:cNvSpPr>
          <p:nvPr/>
        </p:nvSpPr>
        <p:spPr bwMode="auto">
          <a:xfrm>
            <a:off x="1905000" y="4419600"/>
            <a:ext cx="1978025" cy="369888"/>
          </a:xfrm>
          <a:prstGeom prst="rect">
            <a:avLst/>
          </a:prstGeom>
          <a:noFill/>
          <a:ln w="9525">
            <a:noFill/>
            <a:miter lim="800000"/>
            <a:headEnd/>
            <a:tailEnd/>
          </a:ln>
        </p:spPr>
        <p:txBody>
          <a:bodyPr wrap="none">
            <a:spAutoFit/>
          </a:bodyPr>
          <a:lstStyle/>
          <a:p>
            <a:pPr>
              <a:spcBef>
                <a:spcPct val="50000"/>
              </a:spcBef>
            </a:pPr>
            <a:r>
              <a:rPr lang="en-US" altLang="zh-TW">
                <a:latin typeface="微軟正黑體" pitchFamily="34" charset="-120"/>
                <a:ea typeface="微軟正黑體" pitchFamily="34" charset="-120"/>
              </a:rPr>
              <a:t>Object function: </a:t>
            </a:r>
          </a:p>
        </p:txBody>
      </p:sp>
      <p:graphicFrame>
        <p:nvGraphicFramePr>
          <p:cNvPr id="6148" name="Object 9"/>
          <p:cNvGraphicFramePr>
            <a:graphicFrameLocks noChangeAspect="1"/>
          </p:cNvGraphicFramePr>
          <p:nvPr/>
        </p:nvGraphicFramePr>
        <p:xfrm>
          <a:off x="4191000" y="4191000"/>
          <a:ext cx="2484438" cy="820738"/>
        </p:xfrm>
        <a:graphic>
          <a:graphicData uri="http://schemas.openxmlformats.org/presentationml/2006/ole">
            <p:oleObj spid="_x0000_s29700" name="方程式" r:id="rId5" imgW="1307880" imgH="431640" progId="Equation.3">
              <p:embed/>
            </p:oleObj>
          </a:graphicData>
        </a:graphic>
      </p:graphicFrame>
      <p:graphicFrame>
        <p:nvGraphicFramePr>
          <p:cNvPr id="11320" name="Group 56"/>
          <p:cNvGraphicFramePr>
            <a:graphicFrameLocks noGrp="1"/>
          </p:cNvGraphicFramePr>
          <p:nvPr/>
        </p:nvGraphicFramePr>
        <p:xfrm>
          <a:off x="1043608" y="620688"/>
          <a:ext cx="6553200" cy="1333818"/>
        </p:xfrm>
        <a:graphic>
          <a:graphicData uri="http://schemas.openxmlformats.org/drawingml/2006/table">
            <a:tbl>
              <a:tblPr/>
              <a:tblGrid>
                <a:gridCol w="819150"/>
                <a:gridCol w="819150"/>
                <a:gridCol w="819150"/>
                <a:gridCol w="819150"/>
                <a:gridCol w="819150"/>
                <a:gridCol w="819150"/>
                <a:gridCol w="819150"/>
                <a:gridCol w="819150"/>
              </a:tblGrid>
              <a:tr h="1809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1" u="none" strike="noStrike" cap="none" normalizeH="0" baseline="0" dirty="0" err="1" smtClean="0">
                          <a:ln>
                            <a:noFill/>
                          </a:ln>
                          <a:solidFill>
                            <a:schemeClr val="tx1"/>
                          </a:solidFill>
                          <a:effectLst/>
                          <a:latin typeface="微軟正黑體" pitchFamily="34" charset="-120"/>
                          <a:ea typeface="微軟正黑體" pitchFamily="34" charset="-120"/>
                        </a:rPr>
                        <a:t>i</a:t>
                      </a:r>
                      <a:endParaRPr kumimoji="1" lang="en-US" altLang="zh-TW" sz="1600" b="0" i="1" u="none" strike="noStrike" cap="none" normalizeH="0" baseline="0" dirty="0" smtClean="0">
                        <a:ln>
                          <a:noFill/>
                        </a:ln>
                        <a:solidFill>
                          <a:schemeClr val="tx1"/>
                        </a:solidFill>
                        <a:effectLst/>
                        <a:latin typeface="微軟正黑體" pitchFamily="34" charset="-120"/>
                        <a:ea typeface="微軟正黑體" pitchFamily="34" charset="-120"/>
                      </a:endParaRP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1</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28575"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498475">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1" u="none" strike="noStrike" cap="none" normalizeH="0" baseline="0" dirty="0" smtClean="0">
                          <a:ln>
                            <a:noFill/>
                          </a:ln>
                          <a:solidFill>
                            <a:schemeClr val="tx1"/>
                          </a:solidFill>
                          <a:effectLst/>
                          <a:latin typeface="微軟正黑體" pitchFamily="34" charset="-120"/>
                          <a:ea typeface="微軟正黑體" pitchFamily="34" charset="-120"/>
                        </a:rPr>
                        <a:t>x</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0.038</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0.194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0.425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0.626</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1.253</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2.500</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3.740</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a:noFill/>
                    </a:lnTlToBr>
                    <a:lnBlToTr>
                      <a:noFill/>
                    </a:lnBlToTr>
                    <a:noFill/>
                  </a:tcPr>
                </a:tc>
              </a:tr>
              <a:tr h="500063">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1" u="none" strike="noStrike" cap="none" normalizeH="0" baseline="0" dirty="0" smtClean="0">
                          <a:ln>
                            <a:noFill/>
                          </a:ln>
                          <a:solidFill>
                            <a:schemeClr val="tx1"/>
                          </a:solidFill>
                          <a:effectLst/>
                          <a:latin typeface="微軟正黑體" pitchFamily="34" charset="-120"/>
                          <a:ea typeface="微軟正黑體" pitchFamily="34" charset="-120"/>
                        </a:rPr>
                        <a:t>y</a:t>
                      </a:r>
                    </a:p>
                  </a:txBody>
                  <a:tcPr horzOverflow="overflow">
                    <a:lnL w="28575"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0.05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0.127</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0.094</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0.2122</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0.2729</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smtClean="0">
                          <a:ln>
                            <a:noFill/>
                          </a:ln>
                          <a:solidFill>
                            <a:schemeClr val="tx1"/>
                          </a:solidFill>
                          <a:effectLst/>
                          <a:latin typeface="微軟正黑體" pitchFamily="34" charset="-120"/>
                          <a:ea typeface="微軟正黑體" pitchFamily="34" charset="-120"/>
                        </a:rPr>
                        <a:t>0.2665</a:t>
                      </a:r>
                    </a:p>
                  </a:txBody>
                  <a:tcPr horzOverflow="overflow">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c>
                  <a:txBody>
                    <a:bodyPr/>
                    <a:lstStyle/>
                    <a:p>
                      <a:pPr marL="0" marR="0" lvl="0" indent="0" algn="ctr" defTabSz="914400" rtl="0" eaLnBrk="1" fontAlgn="base" latinLnBrk="0" hangingPunct="1">
                        <a:lnSpc>
                          <a:spcPct val="100000"/>
                        </a:lnSpc>
                        <a:spcBef>
                          <a:spcPct val="20000"/>
                        </a:spcBef>
                        <a:spcAft>
                          <a:spcPct val="0"/>
                        </a:spcAft>
                        <a:buClrTx/>
                        <a:buSzTx/>
                        <a:buFontTx/>
                        <a:buNone/>
                        <a:tabLst/>
                      </a:pPr>
                      <a:r>
                        <a:rPr kumimoji="1" lang="en-US" altLang="zh-TW" sz="1600" b="0" i="0" u="none" strike="noStrike" cap="none" normalizeH="0" baseline="0" dirty="0" smtClean="0">
                          <a:ln>
                            <a:noFill/>
                          </a:ln>
                          <a:solidFill>
                            <a:schemeClr val="tx1"/>
                          </a:solidFill>
                          <a:effectLst/>
                          <a:latin typeface="微軟正黑體" pitchFamily="34" charset="-120"/>
                          <a:ea typeface="微軟正黑體" pitchFamily="34" charset="-120"/>
                        </a:rPr>
                        <a:t>0.3317</a:t>
                      </a:r>
                    </a:p>
                  </a:txBody>
                  <a:tcPr horzOverflow="overflow">
                    <a:lnL w="12700" cap="flat" cmpd="sng" algn="ctr">
                      <a:solidFill>
                        <a:schemeClr val="tx1"/>
                      </a:solidFill>
                      <a:prstDash val="solid"/>
                      <a:round/>
                      <a:headEnd type="none" w="med" len="med"/>
                      <a:tailEnd type="none" w="med" len="med"/>
                    </a:lnL>
                    <a:lnR w="28575"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chemeClr val="tx1"/>
                      </a:solidFill>
                      <a:prstDash val="solid"/>
                      <a:round/>
                      <a:headEnd type="none" w="med" len="med"/>
                      <a:tailEnd type="none" w="med" len="med"/>
                    </a:lnB>
                    <a:lnTlToBr>
                      <a:noFill/>
                    </a:lnTlToBr>
                    <a:lnBlToTr>
                      <a:noFill/>
                    </a:lnBlToTr>
                    <a:noFill/>
                  </a:tcPr>
                </a:tc>
              </a:tr>
            </a:tbl>
          </a:graphicData>
        </a:graphic>
      </p:graphicFrame>
      <p:sp>
        <p:nvSpPr>
          <p:cNvPr id="6191" name="Text Box 49"/>
          <p:cNvSpPr txBox="1">
            <a:spLocks noChangeArrowheads="1"/>
          </p:cNvSpPr>
          <p:nvPr/>
        </p:nvSpPr>
        <p:spPr bwMode="auto">
          <a:xfrm>
            <a:off x="6324600" y="3124200"/>
            <a:ext cx="184150" cy="366713"/>
          </a:xfrm>
          <a:prstGeom prst="rect">
            <a:avLst/>
          </a:prstGeom>
          <a:noFill/>
          <a:ln w="9525">
            <a:noFill/>
            <a:miter lim="800000"/>
            <a:headEnd/>
            <a:tailEnd/>
          </a:ln>
        </p:spPr>
        <p:txBody>
          <a:bodyPr wrap="none">
            <a:spAutoFit/>
          </a:bodyPr>
          <a:lstStyle/>
          <a:p>
            <a:endParaRPr lang="zh-TW" altLang="zh-TW"/>
          </a:p>
        </p:txBody>
      </p:sp>
      <p:sp>
        <p:nvSpPr>
          <p:cNvPr id="6192" name="Rectangle 57"/>
          <p:cNvSpPr>
            <a:spLocks noChangeArrowheads="1"/>
          </p:cNvSpPr>
          <p:nvPr/>
        </p:nvSpPr>
        <p:spPr bwMode="auto">
          <a:xfrm>
            <a:off x="228600" y="5486400"/>
            <a:ext cx="3475038" cy="369888"/>
          </a:xfrm>
          <a:prstGeom prst="rect">
            <a:avLst/>
          </a:prstGeom>
          <a:noFill/>
          <a:ln w="9525">
            <a:noFill/>
            <a:miter lim="800000"/>
            <a:headEnd/>
            <a:tailEnd/>
          </a:ln>
        </p:spPr>
        <p:txBody>
          <a:bodyPr wrap="none">
            <a:spAutoFit/>
          </a:bodyPr>
          <a:lstStyle/>
          <a:p>
            <a:pPr>
              <a:spcBef>
                <a:spcPct val="50000"/>
              </a:spcBef>
            </a:pPr>
            <a:r>
              <a:rPr lang="en-US" altLang="zh-TW" i="1">
                <a:latin typeface="微軟正黑體" pitchFamily="34" charset="-120"/>
                <a:ea typeface="微軟正黑體" pitchFamily="34" charset="-120"/>
              </a:rPr>
              <a:t>i</a:t>
            </a:r>
            <a:r>
              <a:rPr lang="en-US" altLang="zh-TW">
                <a:latin typeface="微軟正黑體" pitchFamily="34" charset="-120"/>
                <a:ea typeface="微軟正黑體" pitchFamily="34" charset="-120"/>
              </a:rPr>
              <a:t>th row  of theJacobian matrix: </a:t>
            </a:r>
          </a:p>
        </p:txBody>
      </p:sp>
      <p:graphicFrame>
        <p:nvGraphicFramePr>
          <p:cNvPr id="6149" name="Object 58"/>
          <p:cNvGraphicFramePr>
            <a:graphicFrameLocks noChangeAspect="1"/>
          </p:cNvGraphicFramePr>
          <p:nvPr/>
        </p:nvGraphicFramePr>
        <p:xfrm>
          <a:off x="4038600" y="5257800"/>
          <a:ext cx="4486275" cy="966788"/>
        </p:xfrm>
        <a:graphic>
          <a:graphicData uri="http://schemas.openxmlformats.org/presentationml/2006/ole">
            <p:oleObj spid="_x0000_s29701" name="方程式" r:id="rId6" imgW="2361960" imgH="507960" progId="Equation.3">
              <p:embed/>
            </p:oleObj>
          </a:graphicData>
        </a:graphic>
      </p:graphicFrame>
      <p:sp>
        <p:nvSpPr>
          <p:cNvPr id="12" name="文字方塊 11"/>
          <p:cNvSpPr txBox="1"/>
          <p:nvPr/>
        </p:nvSpPr>
        <p:spPr>
          <a:xfrm>
            <a:off x="323528" y="116632"/>
            <a:ext cx="2808312" cy="369332"/>
          </a:xfrm>
          <a:prstGeom prst="rect">
            <a:avLst/>
          </a:prstGeom>
          <a:noFill/>
        </p:spPr>
        <p:txBody>
          <a:bodyPr wrap="square" rtlCol="0">
            <a:spAutoFit/>
          </a:bodyPr>
          <a:lstStyle/>
          <a:p>
            <a:r>
              <a:rPr lang="en-US" altLang="zh-TW" dirty="0" smtClean="0">
                <a:solidFill>
                  <a:srgbClr val="FF0000"/>
                </a:solidFill>
              </a:rPr>
              <a:t>Example (</a:t>
            </a:r>
            <a:r>
              <a:rPr lang="en-US" altLang="zh-TW" dirty="0" err="1" smtClean="0">
                <a:solidFill>
                  <a:srgbClr val="FF0000"/>
                </a:solidFill>
              </a:rPr>
              <a:t>wikipedia</a:t>
            </a:r>
            <a:r>
              <a:rPr lang="en-US" altLang="zh-TW" dirty="0" smtClean="0">
                <a:solidFill>
                  <a:srgbClr val="FF0000"/>
                </a:solidFill>
              </a:rPr>
              <a:t>):</a:t>
            </a:r>
            <a:endParaRPr lang="zh-TW" altLang="en-US" dirty="0">
              <a:solidFill>
                <a:srgbClr val="FF0000"/>
              </a:solidFill>
            </a:endParaRPr>
          </a:p>
        </p:txBody>
      </p:sp>
    </p:spTree>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170" name="Object 5"/>
          <p:cNvGraphicFramePr>
            <a:graphicFrameLocks noChangeAspect="1"/>
          </p:cNvGraphicFramePr>
          <p:nvPr/>
        </p:nvGraphicFramePr>
        <p:xfrm>
          <a:off x="3429000" y="533400"/>
          <a:ext cx="2435225" cy="919163"/>
        </p:xfrm>
        <a:graphic>
          <a:graphicData uri="http://schemas.openxmlformats.org/presentationml/2006/ole">
            <p:oleObj spid="_x0000_s30722" name="方程式" r:id="rId3" imgW="1282680" imgH="482400" progId="Equation.3">
              <p:embed/>
            </p:oleObj>
          </a:graphicData>
        </a:graphic>
      </p:graphicFrame>
      <p:sp>
        <p:nvSpPr>
          <p:cNvPr id="7174" name="Rectangle 6"/>
          <p:cNvSpPr>
            <a:spLocks noChangeArrowheads="1"/>
          </p:cNvSpPr>
          <p:nvPr/>
        </p:nvSpPr>
        <p:spPr bwMode="auto">
          <a:xfrm>
            <a:off x="381000" y="762000"/>
            <a:ext cx="2965450" cy="366713"/>
          </a:xfrm>
          <a:prstGeom prst="rect">
            <a:avLst/>
          </a:prstGeom>
          <a:noFill/>
          <a:ln w="9525">
            <a:noFill/>
            <a:miter lim="800000"/>
            <a:headEnd/>
            <a:tailEnd/>
          </a:ln>
        </p:spPr>
        <p:txBody>
          <a:bodyPr wrap="none">
            <a:spAutoFit/>
          </a:bodyPr>
          <a:lstStyle/>
          <a:p>
            <a:pPr>
              <a:spcBef>
                <a:spcPct val="50000"/>
              </a:spcBef>
            </a:pPr>
            <a:r>
              <a:rPr lang="en-US" altLang="zh-TW"/>
              <a:t>Randomly give initial point: </a:t>
            </a:r>
          </a:p>
        </p:txBody>
      </p:sp>
      <p:sp>
        <p:nvSpPr>
          <p:cNvPr id="7175" name="Rectangle 7"/>
          <p:cNvSpPr>
            <a:spLocks noChangeArrowheads="1"/>
          </p:cNvSpPr>
          <p:nvPr/>
        </p:nvSpPr>
        <p:spPr bwMode="auto">
          <a:xfrm>
            <a:off x="457200" y="1518171"/>
            <a:ext cx="4159250" cy="366713"/>
          </a:xfrm>
          <a:prstGeom prst="rect">
            <a:avLst/>
          </a:prstGeom>
          <a:noFill/>
          <a:ln w="9525">
            <a:noFill/>
            <a:miter lim="800000"/>
            <a:headEnd/>
            <a:tailEnd/>
          </a:ln>
        </p:spPr>
        <p:txBody>
          <a:bodyPr wrap="none">
            <a:spAutoFit/>
          </a:bodyPr>
          <a:lstStyle/>
          <a:p>
            <a:pPr>
              <a:spcBef>
                <a:spcPct val="50000"/>
              </a:spcBef>
            </a:pPr>
            <a:r>
              <a:rPr lang="en-US" altLang="zh-TW" dirty="0"/>
              <a:t>To solve the normal equation to get ∆ : </a:t>
            </a:r>
          </a:p>
        </p:txBody>
      </p:sp>
      <p:graphicFrame>
        <p:nvGraphicFramePr>
          <p:cNvPr id="7171" name="Object 8"/>
          <p:cNvGraphicFramePr>
            <a:graphicFrameLocks noChangeAspect="1"/>
          </p:cNvGraphicFramePr>
          <p:nvPr/>
        </p:nvGraphicFramePr>
        <p:xfrm>
          <a:off x="1828800" y="1975371"/>
          <a:ext cx="4930775" cy="517525"/>
        </p:xfrm>
        <a:graphic>
          <a:graphicData uri="http://schemas.openxmlformats.org/presentationml/2006/ole">
            <p:oleObj spid="_x0000_s30723" name="方程式" r:id="rId4" imgW="2184120" imgH="228600" progId="Equation.3">
              <p:embed/>
            </p:oleObj>
          </a:graphicData>
        </a:graphic>
      </p:graphicFrame>
      <p:graphicFrame>
        <p:nvGraphicFramePr>
          <p:cNvPr id="7172" name="Object 10"/>
          <p:cNvGraphicFramePr>
            <a:graphicFrameLocks noChangeAspect="1"/>
          </p:cNvGraphicFramePr>
          <p:nvPr/>
        </p:nvGraphicFramePr>
        <p:xfrm>
          <a:off x="179512" y="2492895"/>
          <a:ext cx="4680520" cy="3992155"/>
        </p:xfrm>
        <a:graphic>
          <a:graphicData uri="http://schemas.openxmlformats.org/presentationml/2006/ole">
            <p:oleObj spid="_x0000_s30724" name="方程式" r:id="rId5" imgW="3733560" imgH="3174840" progId="Equation.3">
              <p:embed/>
            </p:oleObj>
          </a:graphicData>
        </a:graphic>
      </p:graphicFrame>
      <p:graphicFrame>
        <p:nvGraphicFramePr>
          <p:cNvPr id="7173" name="Object 11"/>
          <p:cNvGraphicFramePr>
            <a:graphicFrameLocks noChangeAspect="1"/>
          </p:cNvGraphicFramePr>
          <p:nvPr/>
        </p:nvGraphicFramePr>
        <p:xfrm>
          <a:off x="5220072" y="2492896"/>
          <a:ext cx="3240360" cy="4135796"/>
        </p:xfrm>
        <a:graphic>
          <a:graphicData uri="http://schemas.openxmlformats.org/presentationml/2006/ole">
            <p:oleObj spid="_x0000_s30725" name="方程式" r:id="rId6" imgW="2336760" imgH="2971800" progId="Equation.3">
              <p:embed/>
            </p:oleObj>
          </a:graphicData>
        </a:graphic>
      </p:graphicFrame>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7" name="Rectangle 4"/>
          <p:cNvSpPr>
            <a:spLocks noChangeArrowheads="1"/>
          </p:cNvSpPr>
          <p:nvPr/>
        </p:nvSpPr>
        <p:spPr bwMode="auto">
          <a:xfrm>
            <a:off x="381000" y="381000"/>
            <a:ext cx="2076450" cy="366713"/>
          </a:xfrm>
          <a:prstGeom prst="rect">
            <a:avLst/>
          </a:prstGeom>
          <a:noFill/>
          <a:ln w="9525">
            <a:noFill/>
            <a:miter lim="800000"/>
            <a:headEnd/>
            <a:tailEnd/>
          </a:ln>
        </p:spPr>
        <p:txBody>
          <a:bodyPr wrap="none">
            <a:spAutoFit/>
          </a:bodyPr>
          <a:lstStyle/>
          <a:p>
            <a:pPr>
              <a:spcBef>
                <a:spcPct val="50000"/>
              </a:spcBef>
            </a:pPr>
            <a:r>
              <a:rPr lang="en-US" altLang="zh-TW"/>
              <a:t>The solution of ∆ : </a:t>
            </a:r>
          </a:p>
        </p:txBody>
      </p:sp>
      <p:graphicFrame>
        <p:nvGraphicFramePr>
          <p:cNvPr id="8194" name="Object 5"/>
          <p:cNvGraphicFramePr>
            <a:graphicFrameLocks noChangeAspect="1"/>
          </p:cNvGraphicFramePr>
          <p:nvPr/>
        </p:nvGraphicFramePr>
        <p:xfrm>
          <a:off x="1524000" y="914400"/>
          <a:ext cx="5303838" cy="603250"/>
        </p:xfrm>
        <a:graphic>
          <a:graphicData uri="http://schemas.openxmlformats.org/presentationml/2006/ole">
            <p:oleObj spid="_x0000_s31746" name="方程式" r:id="rId3" imgW="2349360" imgH="266400" progId="Equation.3">
              <p:embed/>
            </p:oleObj>
          </a:graphicData>
        </a:graphic>
      </p:graphicFrame>
      <p:sp>
        <p:nvSpPr>
          <p:cNvPr id="8198" name="Rectangle 6"/>
          <p:cNvSpPr>
            <a:spLocks noChangeArrowheads="1"/>
          </p:cNvSpPr>
          <p:nvPr/>
        </p:nvSpPr>
        <p:spPr bwMode="auto">
          <a:xfrm>
            <a:off x="609600" y="1905000"/>
            <a:ext cx="247650" cy="366713"/>
          </a:xfrm>
          <a:prstGeom prst="rect">
            <a:avLst/>
          </a:prstGeom>
          <a:noFill/>
          <a:ln w="9525">
            <a:noFill/>
            <a:miter lim="800000"/>
            <a:headEnd/>
            <a:tailEnd/>
          </a:ln>
        </p:spPr>
        <p:txBody>
          <a:bodyPr wrap="none">
            <a:spAutoFit/>
          </a:bodyPr>
          <a:lstStyle/>
          <a:p>
            <a:pPr>
              <a:spcBef>
                <a:spcPct val="50000"/>
              </a:spcBef>
            </a:pPr>
            <a:r>
              <a:rPr lang="en-US" altLang="zh-TW"/>
              <a:t> </a:t>
            </a:r>
          </a:p>
        </p:txBody>
      </p:sp>
      <p:graphicFrame>
        <p:nvGraphicFramePr>
          <p:cNvPr id="8195" name="Object 7"/>
          <p:cNvGraphicFramePr>
            <a:graphicFrameLocks noChangeAspect="1"/>
          </p:cNvGraphicFramePr>
          <p:nvPr/>
        </p:nvGraphicFramePr>
        <p:xfrm>
          <a:off x="2057400" y="2438400"/>
          <a:ext cx="2206625" cy="430213"/>
        </p:xfrm>
        <a:graphic>
          <a:graphicData uri="http://schemas.openxmlformats.org/presentationml/2006/ole">
            <p:oleObj spid="_x0000_s31747" name="方程式" r:id="rId4" imgW="977760" imgH="190440" progId="Equation.3">
              <p:embed/>
            </p:oleObj>
          </a:graphicData>
        </a:graphic>
      </p:graphicFrame>
      <p:sp>
        <p:nvSpPr>
          <p:cNvPr id="8199" name="Rectangle 8"/>
          <p:cNvSpPr>
            <a:spLocks noChangeArrowheads="1"/>
          </p:cNvSpPr>
          <p:nvPr/>
        </p:nvSpPr>
        <p:spPr bwMode="auto">
          <a:xfrm>
            <a:off x="457200" y="1905000"/>
            <a:ext cx="1987550" cy="366713"/>
          </a:xfrm>
          <a:prstGeom prst="rect">
            <a:avLst/>
          </a:prstGeom>
          <a:noFill/>
          <a:ln w="9525">
            <a:noFill/>
            <a:miter lim="800000"/>
            <a:headEnd/>
            <a:tailEnd/>
          </a:ln>
        </p:spPr>
        <p:txBody>
          <a:bodyPr wrap="none">
            <a:spAutoFit/>
          </a:bodyPr>
          <a:lstStyle/>
          <a:p>
            <a:pPr>
              <a:spcBef>
                <a:spcPct val="50000"/>
              </a:spcBef>
            </a:pPr>
            <a:r>
              <a:rPr lang="en-US" altLang="zh-TW"/>
              <a:t>Update the point: </a:t>
            </a:r>
          </a:p>
        </p:txBody>
      </p:sp>
      <p:sp>
        <p:nvSpPr>
          <p:cNvPr id="8200" name="Rectangle 9"/>
          <p:cNvSpPr>
            <a:spLocks noChangeArrowheads="1"/>
          </p:cNvSpPr>
          <p:nvPr/>
        </p:nvSpPr>
        <p:spPr bwMode="auto">
          <a:xfrm>
            <a:off x="381000" y="3352800"/>
            <a:ext cx="4286250" cy="366713"/>
          </a:xfrm>
          <a:prstGeom prst="rect">
            <a:avLst/>
          </a:prstGeom>
          <a:noFill/>
          <a:ln w="9525">
            <a:noFill/>
            <a:miter lim="800000"/>
            <a:headEnd/>
            <a:tailEnd/>
          </a:ln>
        </p:spPr>
        <p:txBody>
          <a:bodyPr wrap="none">
            <a:spAutoFit/>
          </a:bodyPr>
          <a:lstStyle/>
          <a:p>
            <a:pPr>
              <a:spcBef>
                <a:spcPct val="50000"/>
              </a:spcBef>
            </a:pPr>
            <a:r>
              <a:rPr lang="en-US" altLang="zh-TW"/>
              <a:t>After 5 iterations, we can optimal values:</a:t>
            </a:r>
          </a:p>
        </p:txBody>
      </p:sp>
      <p:graphicFrame>
        <p:nvGraphicFramePr>
          <p:cNvPr id="8196" name="Object 10"/>
          <p:cNvGraphicFramePr>
            <a:graphicFrameLocks noChangeAspect="1"/>
          </p:cNvGraphicFramePr>
          <p:nvPr/>
        </p:nvGraphicFramePr>
        <p:xfrm>
          <a:off x="2362200" y="4114800"/>
          <a:ext cx="3485456" cy="1186408"/>
        </p:xfrm>
        <a:graphic>
          <a:graphicData uri="http://schemas.openxmlformats.org/presentationml/2006/ole">
            <p:oleObj spid="_x0000_s31748" name="方程式" r:id="rId5" imgW="1422360" imgH="482400" progId="Equation.3">
              <p:embed/>
            </p:oleObj>
          </a:graphicData>
        </a:graphic>
      </p:graphicFrame>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381000" y="1600200"/>
            <a:ext cx="8763000" cy="2893100"/>
          </a:xfrm>
          <a:prstGeom prst="rect">
            <a:avLst/>
          </a:prstGeom>
        </p:spPr>
        <p:txBody>
          <a:bodyPr wrap="square">
            <a:spAutoFit/>
          </a:bodyPr>
          <a:lstStyle/>
          <a:p>
            <a:r>
              <a:rPr lang="en-US" altLang="zh-TW" sz="1400" dirty="0" smtClean="0">
                <a:solidFill>
                  <a:srgbClr val="000000"/>
                </a:solidFill>
                <a:latin typeface="Courier New"/>
              </a:rPr>
              <a:t>X</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err="1" smtClean="0">
                <a:solidFill>
                  <a:srgbClr val="000000"/>
                </a:solidFill>
                <a:latin typeface="Courier New"/>
              </a:rPr>
              <a:t>np</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array</a:t>
            </a:r>
            <a:r>
              <a:rPr lang="en-US" altLang="zh-TW" sz="1400" b="1" dirty="0" smtClean="0">
                <a:solidFill>
                  <a:srgbClr val="000080"/>
                </a:solidFill>
                <a:latin typeface="Courier New"/>
              </a:rPr>
              <a:t>([</a:t>
            </a:r>
            <a:r>
              <a:rPr lang="en-US" altLang="zh-TW" sz="1400" dirty="0" smtClean="0">
                <a:solidFill>
                  <a:srgbClr val="FF0000"/>
                </a:solidFill>
                <a:latin typeface="Courier New"/>
              </a:rPr>
              <a:t>0.038</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0.194</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0.425</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0.626</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1.253</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2.500</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3.740</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Y</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err="1" smtClean="0">
                <a:solidFill>
                  <a:srgbClr val="000000"/>
                </a:solidFill>
                <a:latin typeface="Courier New"/>
              </a:rPr>
              <a:t>np</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array</a:t>
            </a:r>
            <a:r>
              <a:rPr lang="en-US" altLang="zh-TW" sz="1400" b="1" dirty="0" smtClean="0">
                <a:solidFill>
                  <a:srgbClr val="000080"/>
                </a:solidFill>
                <a:latin typeface="Courier New"/>
              </a:rPr>
              <a:t>([</a:t>
            </a:r>
            <a:r>
              <a:rPr lang="en-US" altLang="zh-TW" sz="1400" dirty="0" smtClean="0">
                <a:solidFill>
                  <a:srgbClr val="FF0000"/>
                </a:solidFill>
                <a:latin typeface="Courier New"/>
              </a:rPr>
              <a:t>0.050</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0.127</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0.094</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0.2122</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0.2729</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0.2665</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0.3317</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B1</a:t>
            </a:r>
            <a:r>
              <a:rPr lang="en-US" altLang="zh-TW" sz="1400" b="1" dirty="0" smtClean="0">
                <a:solidFill>
                  <a:srgbClr val="000080"/>
                </a:solidFill>
                <a:latin typeface="Courier New"/>
              </a:rPr>
              <a:t>,</a:t>
            </a:r>
            <a:r>
              <a:rPr lang="en-US" altLang="zh-TW" sz="1400" dirty="0" smtClean="0">
                <a:solidFill>
                  <a:srgbClr val="000000"/>
                </a:solidFill>
                <a:latin typeface="Courier New"/>
              </a:rPr>
              <a:t> B2</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0.9</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smtClean="0">
                <a:solidFill>
                  <a:srgbClr val="FF0000"/>
                </a:solidFill>
                <a:latin typeface="Courier New"/>
              </a:rPr>
              <a:t>0.2</a:t>
            </a:r>
            <a:r>
              <a:rPr lang="en-US" altLang="zh-TW" sz="1400" dirty="0" smtClean="0">
                <a:solidFill>
                  <a:srgbClr val="000000"/>
                </a:solidFill>
                <a:latin typeface="Courier New"/>
              </a:rPr>
              <a:t> </a:t>
            </a:r>
          </a:p>
          <a:p>
            <a:r>
              <a:rPr lang="en-US" altLang="zh-TW" sz="1400" b="1" dirty="0" smtClean="0">
                <a:solidFill>
                  <a:srgbClr val="0000FF"/>
                </a:solidFill>
                <a:latin typeface="Courier New"/>
              </a:rPr>
              <a:t>for</a:t>
            </a:r>
            <a:r>
              <a:rPr lang="en-US" altLang="zh-TW" sz="1400" dirty="0" smtClean="0">
                <a:solidFill>
                  <a:srgbClr val="000000"/>
                </a:solidFill>
                <a:latin typeface="Courier New"/>
              </a:rPr>
              <a:t> </a:t>
            </a:r>
            <a:r>
              <a:rPr lang="en-US" altLang="zh-TW" sz="1400" dirty="0" err="1" smtClean="0">
                <a:solidFill>
                  <a:srgbClr val="000000"/>
                </a:solidFill>
                <a:latin typeface="Courier New"/>
              </a:rPr>
              <a:t>i</a:t>
            </a:r>
            <a:r>
              <a:rPr lang="en-US" altLang="zh-TW" sz="1400" dirty="0" smtClean="0">
                <a:solidFill>
                  <a:srgbClr val="000000"/>
                </a:solidFill>
                <a:latin typeface="Courier New"/>
              </a:rPr>
              <a:t> </a:t>
            </a:r>
            <a:r>
              <a:rPr lang="en-US" altLang="zh-TW" sz="1400" b="1" dirty="0" smtClean="0">
                <a:solidFill>
                  <a:srgbClr val="0000FF"/>
                </a:solidFill>
                <a:latin typeface="Courier New"/>
              </a:rPr>
              <a:t>in</a:t>
            </a:r>
            <a:r>
              <a:rPr lang="en-US" altLang="zh-TW" sz="1400" dirty="0" smtClean="0">
                <a:solidFill>
                  <a:srgbClr val="000000"/>
                </a:solidFill>
                <a:latin typeface="Courier New"/>
              </a:rPr>
              <a:t> range</a:t>
            </a:r>
            <a:r>
              <a:rPr lang="en-US" altLang="zh-TW" sz="1400" b="1" dirty="0" smtClean="0">
                <a:solidFill>
                  <a:srgbClr val="000080"/>
                </a:solidFill>
                <a:latin typeface="Courier New"/>
              </a:rPr>
              <a:t>(</a:t>
            </a:r>
            <a:r>
              <a:rPr lang="en-US" altLang="zh-TW" sz="1400" dirty="0" smtClean="0">
                <a:solidFill>
                  <a:srgbClr val="FF0000"/>
                </a:solidFill>
                <a:latin typeface="Courier New"/>
              </a:rPr>
              <a:t>6</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part </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b="1" dirty="0" smtClean="0">
                <a:solidFill>
                  <a:srgbClr val="000000"/>
                </a:solidFill>
                <a:latin typeface="Courier New"/>
              </a:rPr>
              <a:t>    </a:t>
            </a:r>
            <a:r>
              <a:rPr lang="en-US" altLang="zh-TW" sz="1400" b="1" dirty="0" smtClean="0">
                <a:solidFill>
                  <a:srgbClr val="0000FF"/>
                </a:solidFill>
                <a:latin typeface="Courier New"/>
              </a:rPr>
              <a:t>for</a:t>
            </a:r>
            <a:r>
              <a:rPr lang="en-US" altLang="zh-TW" sz="1400" dirty="0" smtClean="0">
                <a:solidFill>
                  <a:srgbClr val="000000"/>
                </a:solidFill>
                <a:latin typeface="Courier New"/>
              </a:rPr>
              <a:t> el </a:t>
            </a:r>
            <a:r>
              <a:rPr lang="en-US" altLang="zh-TW" sz="1400" b="1" dirty="0" smtClean="0">
                <a:solidFill>
                  <a:srgbClr val="0000FF"/>
                </a:solidFill>
                <a:latin typeface="Courier New"/>
              </a:rPr>
              <a:t>in</a:t>
            </a:r>
            <a:r>
              <a:rPr lang="en-US" altLang="zh-TW" sz="1400" dirty="0" smtClean="0">
                <a:solidFill>
                  <a:srgbClr val="000000"/>
                </a:solidFill>
                <a:latin typeface="Courier New"/>
              </a:rPr>
              <a:t> X</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a:t>
            </a:r>
            <a:r>
              <a:rPr lang="en-US" altLang="zh-TW" sz="1400" dirty="0" err="1" smtClean="0">
                <a:solidFill>
                  <a:srgbClr val="000000"/>
                </a:solidFill>
                <a:latin typeface="Courier New"/>
              </a:rPr>
              <a:t>part</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append</a:t>
            </a:r>
            <a:r>
              <a:rPr lang="en-US" altLang="zh-TW" sz="1400" b="1" dirty="0" smtClean="0">
                <a:solidFill>
                  <a:srgbClr val="000080"/>
                </a:solidFill>
                <a:latin typeface="Courier New"/>
              </a:rPr>
              <a:t>([-</a:t>
            </a:r>
            <a:r>
              <a:rPr lang="en-US" altLang="zh-TW" sz="1400" dirty="0" smtClean="0">
                <a:solidFill>
                  <a:srgbClr val="000000"/>
                </a:solidFill>
                <a:latin typeface="Courier New"/>
              </a:rPr>
              <a:t>el</a:t>
            </a:r>
            <a:r>
              <a:rPr lang="en-US" altLang="zh-TW" sz="1400" b="1" dirty="0" smtClean="0">
                <a:solidFill>
                  <a:srgbClr val="000080"/>
                </a:solidFill>
                <a:latin typeface="Courier New"/>
              </a:rPr>
              <a:t>/(</a:t>
            </a:r>
            <a:r>
              <a:rPr lang="en-US" altLang="zh-TW" sz="1400" dirty="0" smtClean="0">
                <a:solidFill>
                  <a:srgbClr val="000000"/>
                </a:solidFill>
                <a:latin typeface="Courier New"/>
              </a:rPr>
              <a:t>B2</a:t>
            </a:r>
            <a:r>
              <a:rPr lang="en-US" altLang="zh-TW" sz="1400" b="1" dirty="0" smtClean="0">
                <a:solidFill>
                  <a:srgbClr val="000080"/>
                </a:solidFill>
                <a:latin typeface="Courier New"/>
              </a:rPr>
              <a:t>+</a:t>
            </a:r>
            <a:r>
              <a:rPr lang="en-US" altLang="zh-TW" sz="1400" dirty="0" smtClean="0">
                <a:solidFill>
                  <a:srgbClr val="000000"/>
                </a:solidFill>
                <a:latin typeface="Courier New"/>
              </a:rPr>
              <a:t>el</a:t>
            </a:r>
            <a:r>
              <a:rPr lang="en-US" altLang="zh-TW" sz="1400" b="1" dirty="0" smtClean="0">
                <a:solidFill>
                  <a:srgbClr val="000080"/>
                </a:solidFill>
                <a:latin typeface="Courier New"/>
              </a:rPr>
              <a:t>),</a:t>
            </a:r>
            <a:r>
              <a:rPr lang="en-US" altLang="zh-TW" sz="1400" dirty="0" smtClean="0">
                <a:solidFill>
                  <a:srgbClr val="000000"/>
                </a:solidFill>
                <a:latin typeface="Courier New"/>
              </a:rPr>
              <a:t> B1</a:t>
            </a:r>
            <a:r>
              <a:rPr lang="en-US" altLang="zh-TW" sz="1400" b="1" dirty="0" smtClean="0">
                <a:solidFill>
                  <a:srgbClr val="000080"/>
                </a:solidFill>
                <a:latin typeface="Courier New"/>
              </a:rPr>
              <a:t>*</a:t>
            </a:r>
            <a:r>
              <a:rPr lang="en-US" altLang="zh-TW" sz="1400" dirty="0" smtClean="0">
                <a:solidFill>
                  <a:srgbClr val="000000"/>
                </a:solidFill>
                <a:latin typeface="Courier New"/>
              </a:rPr>
              <a:t>el</a:t>
            </a:r>
            <a:r>
              <a:rPr lang="en-US" altLang="zh-TW" sz="1400" b="1" dirty="0" smtClean="0">
                <a:solidFill>
                  <a:srgbClr val="000080"/>
                </a:solidFill>
                <a:latin typeface="Courier New"/>
              </a:rPr>
              <a:t>/((</a:t>
            </a:r>
            <a:r>
              <a:rPr lang="en-US" altLang="zh-TW" sz="1400" dirty="0" smtClean="0">
                <a:solidFill>
                  <a:srgbClr val="000000"/>
                </a:solidFill>
                <a:latin typeface="Courier New"/>
              </a:rPr>
              <a:t>B2</a:t>
            </a:r>
            <a:r>
              <a:rPr lang="en-US" altLang="zh-TW" sz="1400" b="1" dirty="0" smtClean="0">
                <a:solidFill>
                  <a:srgbClr val="000080"/>
                </a:solidFill>
                <a:latin typeface="Courier New"/>
              </a:rPr>
              <a:t>+</a:t>
            </a:r>
            <a:r>
              <a:rPr lang="en-US" altLang="zh-TW" sz="1400" dirty="0" smtClean="0">
                <a:solidFill>
                  <a:srgbClr val="000000"/>
                </a:solidFill>
                <a:latin typeface="Courier New"/>
              </a:rPr>
              <a:t>el</a:t>
            </a:r>
            <a:r>
              <a:rPr lang="en-US" altLang="zh-TW" sz="1400" b="1" dirty="0" smtClean="0">
                <a:solidFill>
                  <a:srgbClr val="000080"/>
                </a:solidFill>
                <a:latin typeface="Courier New"/>
              </a:rPr>
              <a:t>)*(</a:t>
            </a:r>
            <a:r>
              <a:rPr lang="en-US" altLang="zh-TW" sz="1400" dirty="0" smtClean="0">
                <a:solidFill>
                  <a:srgbClr val="000000"/>
                </a:solidFill>
                <a:latin typeface="Courier New"/>
              </a:rPr>
              <a:t>B2</a:t>
            </a:r>
            <a:r>
              <a:rPr lang="en-US" altLang="zh-TW" sz="1400" b="1" dirty="0" smtClean="0">
                <a:solidFill>
                  <a:srgbClr val="000080"/>
                </a:solidFill>
                <a:latin typeface="Courier New"/>
              </a:rPr>
              <a:t>+</a:t>
            </a:r>
            <a:r>
              <a:rPr lang="en-US" altLang="zh-TW" sz="1400" dirty="0" smtClean="0">
                <a:solidFill>
                  <a:srgbClr val="000000"/>
                </a:solidFill>
                <a:latin typeface="Courier New"/>
              </a:rPr>
              <a:t>el</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a:t>
            </a:r>
            <a:r>
              <a:rPr lang="en-US" altLang="zh-TW" sz="1400" dirty="0" err="1" smtClean="0">
                <a:solidFill>
                  <a:srgbClr val="000000"/>
                </a:solidFill>
                <a:latin typeface="Courier New"/>
              </a:rPr>
              <a:t>Jr</a:t>
            </a:r>
            <a:r>
              <a:rPr lang="en-US" altLang="zh-TW" sz="1400" dirty="0" smtClean="0">
                <a:solidFill>
                  <a:srgbClr val="000000"/>
                </a:solidFill>
                <a:latin typeface="Courier New"/>
              </a:rPr>
              <a:t> </a:t>
            </a:r>
            <a:r>
              <a:rPr lang="en-US" altLang="zh-TW" sz="1400" b="1" dirty="0" smtClean="0">
                <a:solidFill>
                  <a:srgbClr val="000080"/>
                </a:solidFill>
                <a:latin typeface="Courier New"/>
              </a:rPr>
              <a:t>=</a:t>
            </a:r>
            <a:r>
              <a:rPr lang="en-US" altLang="zh-TW" sz="1400" dirty="0" err="1" smtClean="0">
                <a:solidFill>
                  <a:srgbClr val="000000"/>
                </a:solidFill>
                <a:latin typeface="Courier New"/>
              </a:rPr>
              <a:t>np</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matrix</a:t>
            </a:r>
            <a:r>
              <a:rPr lang="en-US" altLang="zh-TW" sz="1400" b="1" dirty="0" smtClean="0">
                <a:solidFill>
                  <a:srgbClr val="000080"/>
                </a:solidFill>
                <a:latin typeface="Courier New"/>
              </a:rPr>
              <a:t>(</a:t>
            </a:r>
            <a:r>
              <a:rPr lang="en-US" altLang="zh-TW" sz="1400" dirty="0" smtClean="0">
                <a:solidFill>
                  <a:srgbClr val="000000"/>
                </a:solidFill>
                <a:latin typeface="Courier New"/>
              </a:rPr>
              <a:t>part</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r </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dirty="0" err="1" smtClean="0">
                <a:solidFill>
                  <a:srgbClr val="000000"/>
                </a:solidFill>
                <a:latin typeface="Courier New"/>
              </a:rPr>
              <a:t>np</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matrix</a:t>
            </a:r>
            <a:r>
              <a:rPr lang="en-US" altLang="zh-TW" sz="1400" b="1" dirty="0" smtClean="0">
                <a:solidFill>
                  <a:srgbClr val="000080"/>
                </a:solidFill>
                <a:latin typeface="Courier New"/>
              </a:rPr>
              <a:t>(</a:t>
            </a:r>
            <a:r>
              <a:rPr lang="en-US" altLang="zh-TW" sz="1400" dirty="0" smtClean="0">
                <a:solidFill>
                  <a:srgbClr val="000000"/>
                </a:solidFill>
                <a:latin typeface="Courier New"/>
              </a:rPr>
              <a:t>Y </a:t>
            </a:r>
            <a:r>
              <a:rPr lang="en-US" altLang="zh-TW" sz="1400" b="1" dirty="0" smtClean="0">
                <a:solidFill>
                  <a:srgbClr val="000080"/>
                </a:solidFill>
                <a:latin typeface="Courier New"/>
              </a:rPr>
              <a:t>-</a:t>
            </a:r>
            <a:r>
              <a:rPr lang="en-US" altLang="zh-TW" sz="1400" dirty="0" smtClean="0">
                <a:solidFill>
                  <a:srgbClr val="000000"/>
                </a:solidFill>
                <a:latin typeface="Courier New"/>
              </a:rPr>
              <a:t> B1</a:t>
            </a:r>
            <a:r>
              <a:rPr lang="en-US" altLang="zh-TW" sz="1400" b="1" dirty="0" smtClean="0">
                <a:solidFill>
                  <a:srgbClr val="000080"/>
                </a:solidFill>
                <a:latin typeface="Courier New"/>
              </a:rPr>
              <a:t>*</a:t>
            </a:r>
            <a:r>
              <a:rPr lang="en-US" altLang="zh-TW" sz="1400" dirty="0" smtClean="0">
                <a:solidFill>
                  <a:srgbClr val="000000"/>
                </a:solidFill>
                <a:latin typeface="Courier New"/>
              </a:rPr>
              <a:t>X</a:t>
            </a:r>
            <a:r>
              <a:rPr lang="en-US" altLang="zh-TW" sz="1400" b="1" dirty="0" smtClean="0">
                <a:solidFill>
                  <a:srgbClr val="000080"/>
                </a:solidFill>
                <a:latin typeface="Courier New"/>
              </a:rPr>
              <a:t>/(</a:t>
            </a:r>
            <a:r>
              <a:rPr lang="en-US" altLang="zh-TW" sz="1400" dirty="0" smtClean="0">
                <a:solidFill>
                  <a:srgbClr val="000000"/>
                </a:solidFill>
                <a:latin typeface="Courier New"/>
              </a:rPr>
              <a:t>B2</a:t>
            </a:r>
            <a:r>
              <a:rPr lang="en-US" altLang="zh-TW" sz="1400" b="1" dirty="0" smtClean="0">
                <a:solidFill>
                  <a:srgbClr val="000080"/>
                </a:solidFill>
                <a:latin typeface="Courier New"/>
              </a:rPr>
              <a:t>+</a:t>
            </a:r>
            <a:r>
              <a:rPr lang="en-US" altLang="zh-TW" sz="1400" dirty="0" smtClean="0">
                <a:solidFill>
                  <a:srgbClr val="000000"/>
                </a:solidFill>
                <a:latin typeface="Courier New"/>
              </a:rPr>
              <a:t>X</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db1</a:t>
            </a:r>
            <a:r>
              <a:rPr lang="en-US" altLang="zh-TW" sz="1400" b="1" dirty="0" smtClean="0">
                <a:solidFill>
                  <a:srgbClr val="000080"/>
                </a:solidFill>
                <a:latin typeface="Courier New"/>
              </a:rPr>
              <a:t>,</a:t>
            </a:r>
            <a:r>
              <a:rPr lang="en-US" altLang="zh-TW" sz="1400" dirty="0" smtClean="0">
                <a:solidFill>
                  <a:srgbClr val="000000"/>
                </a:solidFill>
                <a:latin typeface="Courier New"/>
              </a:rPr>
              <a:t> db2 </a:t>
            </a:r>
            <a:r>
              <a:rPr lang="en-US" altLang="zh-TW" sz="1400" b="1" dirty="0" smtClean="0">
                <a:solidFill>
                  <a:srgbClr val="000080"/>
                </a:solidFill>
                <a:latin typeface="Courier New"/>
              </a:rPr>
              <a:t>=</a:t>
            </a:r>
            <a:r>
              <a:rPr lang="en-US" altLang="zh-TW" sz="1400" dirty="0" smtClean="0">
                <a:solidFill>
                  <a:srgbClr val="000000"/>
                </a:solidFill>
                <a:latin typeface="Courier New"/>
              </a:rPr>
              <a:t> </a:t>
            </a:r>
            <a:r>
              <a:rPr lang="en-US" altLang="zh-TW" sz="1400" b="1" dirty="0" smtClean="0">
                <a:solidFill>
                  <a:srgbClr val="000080"/>
                </a:solidFill>
                <a:latin typeface="Courier New"/>
              </a:rPr>
              <a:t>(</a:t>
            </a:r>
            <a:r>
              <a:rPr lang="en-US" altLang="zh-TW" sz="1400" dirty="0" err="1" smtClean="0">
                <a:solidFill>
                  <a:srgbClr val="000000"/>
                </a:solidFill>
                <a:latin typeface="Courier New"/>
              </a:rPr>
              <a:t>Jr</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T</a:t>
            </a:r>
            <a:r>
              <a:rPr lang="en-US" altLang="zh-TW" sz="1400" b="1" dirty="0" smtClean="0">
                <a:solidFill>
                  <a:srgbClr val="000080"/>
                </a:solidFill>
                <a:latin typeface="Courier New"/>
              </a:rPr>
              <a:t>*</a:t>
            </a:r>
            <a:r>
              <a:rPr lang="en-US" altLang="zh-TW" sz="1400" dirty="0" err="1" smtClean="0">
                <a:solidFill>
                  <a:srgbClr val="000000"/>
                </a:solidFill>
                <a:latin typeface="Courier New"/>
              </a:rPr>
              <a:t>Jr</a:t>
            </a:r>
            <a:r>
              <a:rPr lang="en-US" altLang="zh-TW" sz="1400" b="1" dirty="0" smtClean="0">
                <a:solidFill>
                  <a:srgbClr val="000080"/>
                </a:solidFill>
                <a:latin typeface="Courier New"/>
              </a:rPr>
              <a:t>).</a:t>
            </a:r>
            <a:r>
              <a:rPr lang="en-US" altLang="zh-TW" sz="1400" dirty="0" smtClean="0">
                <a:solidFill>
                  <a:srgbClr val="000000"/>
                </a:solidFill>
                <a:latin typeface="Courier New"/>
              </a:rPr>
              <a:t>I</a:t>
            </a:r>
            <a:r>
              <a:rPr lang="en-US" altLang="zh-TW" sz="1400" b="1" dirty="0" smtClean="0">
                <a:solidFill>
                  <a:srgbClr val="000080"/>
                </a:solidFill>
                <a:latin typeface="Courier New"/>
              </a:rPr>
              <a:t>*</a:t>
            </a:r>
            <a:r>
              <a:rPr lang="en-US" altLang="zh-TW" sz="1400" dirty="0" err="1" smtClean="0">
                <a:solidFill>
                  <a:srgbClr val="000000"/>
                </a:solidFill>
                <a:latin typeface="Courier New"/>
              </a:rPr>
              <a:t>Jr</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T</a:t>
            </a:r>
            <a:r>
              <a:rPr lang="en-US" altLang="zh-TW" sz="1400" b="1" dirty="0" smtClean="0">
                <a:solidFill>
                  <a:srgbClr val="000080"/>
                </a:solidFill>
                <a:latin typeface="Courier New"/>
              </a:rPr>
              <a:t>*</a:t>
            </a:r>
            <a:r>
              <a:rPr lang="en-US" altLang="zh-TW" sz="1400" dirty="0" err="1" smtClean="0">
                <a:solidFill>
                  <a:srgbClr val="000000"/>
                </a:solidFill>
                <a:latin typeface="Courier New"/>
              </a:rPr>
              <a:t>r</a:t>
            </a:r>
            <a:r>
              <a:rPr lang="en-US" altLang="zh-TW" sz="1400" b="1" dirty="0" err="1" smtClean="0">
                <a:solidFill>
                  <a:srgbClr val="000080"/>
                </a:solidFill>
                <a:latin typeface="Courier New"/>
              </a:rPr>
              <a:t>.</a:t>
            </a:r>
            <a:r>
              <a:rPr lang="en-US" altLang="zh-TW" sz="1400" dirty="0" err="1" smtClean="0">
                <a:solidFill>
                  <a:srgbClr val="000000"/>
                </a:solidFill>
                <a:latin typeface="Courier New"/>
              </a:rPr>
              <a:t>T</a:t>
            </a:r>
            <a:r>
              <a:rPr lang="en-US" altLang="zh-TW" sz="1400" dirty="0" smtClean="0">
                <a:solidFill>
                  <a:srgbClr val="000000"/>
                </a:solidFill>
                <a:latin typeface="Courier New"/>
              </a:rPr>
              <a:t> </a:t>
            </a:r>
          </a:p>
          <a:p>
            <a:r>
              <a:rPr lang="en-US" altLang="zh-TW" sz="1400" dirty="0" smtClean="0">
                <a:solidFill>
                  <a:srgbClr val="000000"/>
                </a:solidFill>
                <a:latin typeface="Courier New"/>
              </a:rPr>
              <a:t>    B1 </a:t>
            </a:r>
            <a:r>
              <a:rPr lang="en-US" altLang="zh-TW" sz="1400" b="1" dirty="0" smtClean="0">
                <a:solidFill>
                  <a:srgbClr val="000080"/>
                </a:solidFill>
                <a:latin typeface="Courier New"/>
              </a:rPr>
              <a:t>=</a:t>
            </a:r>
            <a:r>
              <a:rPr lang="en-US" altLang="zh-TW" sz="1400" dirty="0" smtClean="0">
                <a:solidFill>
                  <a:srgbClr val="000000"/>
                </a:solidFill>
                <a:latin typeface="Courier New"/>
              </a:rPr>
              <a:t> float</a:t>
            </a:r>
            <a:r>
              <a:rPr lang="en-US" altLang="zh-TW" sz="1400" b="1" dirty="0" smtClean="0">
                <a:solidFill>
                  <a:srgbClr val="000080"/>
                </a:solidFill>
                <a:latin typeface="Courier New"/>
              </a:rPr>
              <a:t>(</a:t>
            </a:r>
            <a:r>
              <a:rPr lang="en-US" altLang="zh-TW" sz="1400" dirty="0" smtClean="0">
                <a:solidFill>
                  <a:srgbClr val="000000"/>
                </a:solidFill>
                <a:latin typeface="Courier New"/>
              </a:rPr>
              <a:t>B1 </a:t>
            </a:r>
            <a:r>
              <a:rPr lang="en-US" altLang="zh-TW" sz="1400" b="1" dirty="0" smtClean="0">
                <a:solidFill>
                  <a:srgbClr val="000080"/>
                </a:solidFill>
                <a:latin typeface="Courier New"/>
              </a:rPr>
              <a:t>-</a:t>
            </a:r>
            <a:r>
              <a:rPr lang="en-US" altLang="zh-TW" sz="1400" dirty="0" smtClean="0">
                <a:solidFill>
                  <a:srgbClr val="000000"/>
                </a:solidFill>
                <a:latin typeface="Courier New"/>
              </a:rPr>
              <a:t> db1</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dirty="0" smtClean="0">
                <a:solidFill>
                  <a:srgbClr val="000000"/>
                </a:solidFill>
                <a:latin typeface="Courier New"/>
              </a:rPr>
              <a:t>    B2 </a:t>
            </a:r>
            <a:r>
              <a:rPr lang="en-US" altLang="zh-TW" sz="1400" b="1" dirty="0" smtClean="0">
                <a:solidFill>
                  <a:srgbClr val="000080"/>
                </a:solidFill>
                <a:latin typeface="Courier New"/>
              </a:rPr>
              <a:t>=</a:t>
            </a:r>
            <a:r>
              <a:rPr lang="en-US" altLang="zh-TW" sz="1400" dirty="0" smtClean="0">
                <a:solidFill>
                  <a:srgbClr val="000000"/>
                </a:solidFill>
                <a:latin typeface="Courier New"/>
              </a:rPr>
              <a:t> float</a:t>
            </a:r>
            <a:r>
              <a:rPr lang="en-US" altLang="zh-TW" sz="1400" b="1" dirty="0" smtClean="0">
                <a:solidFill>
                  <a:srgbClr val="000080"/>
                </a:solidFill>
                <a:latin typeface="Courier New"/>
              </a:rPr>
              <a:t>(</a:t>
            </a:r>
            <a:r>
              <a:rPr lang="en-US" altLang="zh-TW" sz="1400" dirty="0" smtClean="0">
                <a:solidFill>
                  <a:srgbClr val="000000"/>
                </a:solidFill>
                <a:latin typeface="Courier New"/>
              </a:rPr>
              <a:t>B2 </a:t>
            </a:r>
            <a:r>
              <a:rPr lang="en-US" altLang="zh-TW" sz="1400" b="1" dirty="0" smtClean="0">
                <a:solidFill>
                  <a:srgbClr val="000080"/>
                </a:solidFill>
                <a:latin typeface="Courier New"/>
              </a:rPr>
              <a:t>-</a:t>
            </a:r>
            <a:r>
              <a:rPr lang="en-US" altLang="zh-TW" sz="1400" dirty="0" smtClean="0">
                <a:solidFill>
                  <a:srgbClr val="000000"/>
                </a:solidFill>
                <a:latin typeface="Courier New"/>
              </a:rPr>
              <a:t> db2</a:t>
            </a:r>
            <a:r>
              <a:rPr lang="en-US" altLang="zh-TW" sz="1400" b="1" dirty="0" smtClean="0">
                <a:solidFill>
                  <a:srgbClr val="000080"/>
                </a:solidFill>
                <a:latin typeface="Courier New"/>
              </a:rPr>
              <a:t>)</a:t>
            </a:r>
            <a:r>
              <a:rPr lang="en-US" altLang="zh-TW" sz="1400" dirty="0" smtClean="0">
                <a:solidFill>
                  <a:srgbClr val="000000"/>
                </a:solidFill>
                <a:latin typeface="Courier New"/>
              </a:rPr>
              <a:t> </a:t>
            </a:r>
          </a:p>
          <a:p>
            <a:r>
              <a:rPr lang="en-US" altLang="zh-TW" sz="1400" b="1" dirty="0" smtClean="0">
                <a:solidFill>
                  <a:srgbClr val="000000"/>
                </a:solidFill>
                <a:latin typeface="Courier New"/>
              </a:rPr>
              <a:t>    </a:t>
            </a:r>
            <a:r>
              <a:rPr lang="en-US" altLang="zh-TW" sz="1400" b="1" dirty="0" smtClean="0">
                <a:solidFill>
                  <a:srgbClr val="0000FF"/>
                </a:solidFill>
                <a:latin typeface="Courier New"/>
              </a:rPr>
              <a:t>print</a:t>
            </a:r>
            <a:r>
              <a:rPr lang="en-US" altLang="zh-TW" sz="1400" dirty="0" smtClean="0">
                <a:solidFill>
                  <a:srgbClr val="000000"/>
                </a:solidFill>
                <a:latin typeface="Courier New"/>
              </a:rPr>
              <a:t> </a:t>
            </a:r>
            <a:r>
              <a:rPr lang="en-US" altLang="zh-TW" sz="1400" dirty="0" smtClean="0">
                <a:solidFill>
                  <a:srgbClr val="808080"/>
                </a:solidFill>
                <a:latin typeface="Courier New"/>
              </a:rPr>
              <a:t>"%d iterations, %.4f RSS, (B1,B2)=(%.4f, %.4f)”</a:t>
            </a:r>
            <a:r>
              <a:rPr lang="en-US" altLang="zh-TW" sz="1400" b="1" dirty="0" smtClean="0">
                <a:solidFill>
                  <a:srgbClr val="000080"/>
                </a:solidFill>
                <a:latin typeface="Courier New"/>
              </a:rPr>
              <a:t>%(</a:t>
            </a:r>
            <a:r>
              <a:rPr lang="en-US" altLang="zh-TW" sz="1400" dirty="0" smtClean="0">
                <a:solidFill>
                  <a:srgbClr val="000000"/>
                </a:solidFill>
                <a:latin typeface="Courier New"/>
              </a:rPr>
              <a:t>i+1</a:t>
            </a:r>
            <a:r>
              <a:rPr lang="en-US" altLang="zh-TW" sz="1400" b="1" dirty="0" smtClean="0">
                <a:solidFill>
                  <a:srgbClr val="000080"/>
                </a:solidFill>
                <a:latin typeface="Courier New"/>
              </a:rPr>
              <a:t>,</a:t>
            </a:r>
            <a:r>
              <a:rPr lang="en-US" altLang="zh-TW" sz="1400" dirty="0" smtClean="0">
                <a:solidFill>
                  <a:srgbClr val="000000"/>
                </a:solidFill>
                <a:latin typeface="Courier New"/>
              </a:rPr>
              <a:t> r</a:t>
            </a:r>
            <a:r>
              <a:rPr lang="en-US" altLang="zh-TW" sz="1400" b="1" dirty="0" smtClean="0">
                <a:solidFill>
                  <a:srgbClr val="000080"/>
                </a:solidFill>
                <a:latin typeface="Courier New"/>
              </a:rPr>
              <a:t>.</a:t>
            </a:r>
            <a:r>
              <a:rPr lang="en-US" altLang="zh-TW" sz="1400" dirty="0" smtClean="0">
                <a:solidFill>
                  <a:srgbClr val="000000"/>
                </a:solidFill>
                <a:latin typeface="Courier New"/>
              </a:rPr>
              <a:t>sum</a:t>
            </a:r>
            <a:r>
              <a:rPr lang="en-US" altLang="zh-TW" sz="1400" b="1" dirty="0" smtClean="0">
                <a:solidFill>
                  <a:srgbClr val="000080"/>
                </a:solidFill>
                <a:latin typeface="Courier New"/>
              </a:rPr>
              <a:t>(),</a:t>
            </a:r>
            <a:r>
              <a:rPr lang="en-US" altLang="zh-TW" sz="1400" dirty="0" smtClean="0">
                <a:solidFill>
                  <a:srgbClr val="000000"/>
                </a:solidFill>
                <a:latin typeface="Courier New"/>
              </a:rPr>
              <a:t> B1</a:t>
            </a:r>
            <a:r>
              <a:rPr lang="en-US" altLang="zh-TW" sz="1400" b="1" dirty="0" smtClean="0">
                <a:solidFill>
                  <a:srgbClr val="000080"/>
                </a:solidFill>
                <a:latin typeface="Courier New"/>
              </a:rPr>
              <a:t>,</a:t>
            </a:r>
            <a:r>
              <a:rPr lang="en-US" altLang="zh-TW" sz="1400" dirty="0" smtClean="0">
                <a:solidFill>
                  <a:srgbClr val="000000"/>
                </a:solidFill>
                <a:latin typeface="Courier New"/>
              </a:rPr>
              <a:t> B2</a:t>
            </a:r>
            <a:r>
              <a:rPr lang="en-US" altLang="zh-TW" sz="1400" b="1" dirty="0" smtClean="0">
                <a:solidFill>
                  <a:srgbClr val="000080"/>
                </a:solidFill>
                <a:latin typeface="Courier New"/>
              </a:rPr>
              <a:t>)</a:t>
            </a:r>
            <a:endParaRPr lang="zh-TW" altLang="en-US" sz="1400" dirty="0"/>
          </a:p>
        </p:txBody>
      </p:sp>
      <p:sp>
        <p:nvSpPr>
          <p:cNvPr id="6" name="矩形 5"/>
          <p:cNvSpPr/>
          <p:nvPr/>
        </p:nvSpPr>
        <p:spPr>
          <a:xfrm>
            <a:off x="304800" y="4572000"/>
            <a:ext cx="8458200" cy="2031325"/>
          </a:xfrm>
          <a:prstGeom prst="rect">
            <a:avLst/>
          </a:prstGeom>
        </p:spPr>
        <p:txBody>
          <a:bodyPr wrap="square">
            <a:spAutoFit/>
          </a:bodyPr>
          <a:lstStyle/>
          <a:p>
            <a:r>
              <a:rPr lang="en-US" altLang="zh-TW" dirty="0" smtClean="0"/>
              <a:t>Results:</a:t>
            </a:r>
            <a:endParaRPr lang="en-US" altLang="zh-TW" dirty="0" smtClean="0"/>
          </a:p>
          <a:p>
            <a:r>
              <a:rPr lang="en-US" altLang="zh-TW" dirty="0" smtClean="0"/>
              <a:t>1 iterations, -2.9904 RSS, (B1,B2)=(0.3327, 0.2602)</a:t>
            </a:r>
          </a:p>
          <a:p>
            <a:r>
              <a:rPr lang="en-US" altLang="zh-TW" dirty="0" smtClean="0"/>
              <a:t>2 iterations, -0.1593 RSS, (B1,B2)=(0.3428, 0.4261)</a:t>
            </a:r>
          </a:p>
          <a:p>
            <a:r>
              <a:rPr lang="en-US" altLang="zh-TW" dirty="0" smtClean="0"/>
              <a:t>3 iterations, -0.0126 RSS, (B1,B2)=(0.3578, 0.5295)</a:t>
            </a:r>
          </a:p>
          <a:p>
            <a:r>
              <a:rPr lang="en-US" altLang="zh-TW" dirty="0" smtClean="0"/>
              <a:t>4 iterations, 0.0211 RSS, (B1,B2)=(0.3614, 0.5537)</a:t>
            </a:r>
          </a:p>
          <a:p>
            <a:r>
              <a:rPr lang="en-US" altLang="zh-TW" dirty="0" smtClean="0"/>
              <a:t>5 iterations, 0.0272 RSS, (B1,B2)=(0.3618, 0.5561)</a:t>
            </a:r>
          </a:p>
          <a:p>
            <a:r>
              <a:rPr lang="en-US" altLang="zh-TW" dirty="0" smtClean="0"/>
              <a:t>6 iterations, 0.0277 RSS, (B1,B2)=(0.3618, 0.5563)</a:t>
            </a:r>
            <a:endParaRPr lang="zh-TW" altLang="en-US" dirty="0"/>
          </a:p>
        </p:txBody>
      </p:sp>
      <p:sp>
        <p:nvSpPr>
          <p:cNvPr id="7" name="標題 6"/>
          <p:cNvSpPr>
            <a:spLocks noGrp="1"/>
          </p:cNvSpPr>
          <p:nvPr>
            <p:ph type="title"/>
          </p:nvPr>
        </p:nvSpPr>
        <p:spPr/>
        <p:txBody>
          <a:bodyPr>
            <a:normAutofit fontScale="90000"/>
          </a:bodyPr>
          <a:lstStyle/>
          <a:p>
            <a:r>
              <a:rPr lang="en-US" altLang="zh-TW" dirty="0" smtClean="0"/>
              <a:t>Gauss-Newton algorithm Python code</a:t>
            </a:r>
            <a:endParaRPr lang="zh-TW" altLang="en-US" dirty="0"/>
          </a:p>
        </p:txBody>
      </p:sp>
      <p:sp>
        <p:nvSpPr>
          <p:cNvPr id="8" name="矩形 7"/>
          <p:cNvSpPr/>
          <p:nvPr/>
        </p:nvSpPr>
        <p:spPr>
          <a:xfrm>
            <a:off x="179512" y="4581128"/>
            <a:ext cx="4968552" cy="208823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標題 3"/>
          <p:cNvSpPr>
            <a:spLocks noGrp="1"/>
          </p:cNvSpPr>
          <p:nvPr>
            <p:ph type="title"/>
          </p:nvPr>
        </p:nvSpPr>
        <p:spPr/>
        <p:txBody>
          <a:bodyPr/>
          <a:lstStyle/>
          <a:p>
            <a:r>
              <a:rPr lang="en-US" altLang="zh-TW" dirty="0" smtClean="0"/>
              <a:t>Wiberg algorithm</a:t>
            </a:r>
            <a:endParaRPr lang="zh-TW" altLang="en-US" dirty="0"/>
          </a:p>
        </p:txBody>
      </p:sp>
      <p:sp>
        <p:nvSpPr>
          <p:cNvPr id="3" name="投影片編號版面配置區 2"/>
          <p:cNvSpPr>
            <a:spLocks noGrp="1"/>
          </p:cNvSpPr>
          <p:nvPr>
            <p:ph type="sldNum" sz="quarter" idx="12"/>
          </p:nvPr>
        </p:nvSpPr>
        <p:spPr/>
        <p:txBody>
          <a:bodyPr/>
          <a:lstStyle/>
          <a:p>
            <a:fld id="{B09B2E0D-50FE-4438-82E9-98CD213A68AC}" type="slidenum">
              <a:rPr lang="zh-TW" altLang="en-US" smtClean="0"/>
              <a:pPr/>
              <a:t>28</a:t>
            </a:fld>
            <a:endParaRPr lang="zh-TW" altLang="en-US"/>
          </a:p>
        </p:txBody>
      </p:sp>
      <p:sp>
        <p:nvSpPr>
          <p:cNvPr id="5" name="文字方塊 4"/>
          <p:cNvSpPr txBox="1"/>
          <p:nvPr/>
        </p:nvSpPr>
        <p:spPr>
          <a:xfrm>
            <a:off x="323528" y="1268760"/>
            <a:ext cx="8496944" cy="369332"/>
          </a:xfrm>
          <a:prstGeom prst="rect">
            <a:avLst/>
          </a:prstGeom>
          <a:noFill/>
        </p:spPr>
        <p:txBody>
          <a:bodyPr wrap="square" rtlCol="0">
            <a:spAutoFit/>
          </a:bodyPr>
          <a:lstStyle/>
          <a:p>
            <a:r>
              <a:rPr lang="zh-TW" altLang="en-US" dirty="0" smtClean="0">
                <a:latin typeface="微軟正黑體" pitchFamily="34" charset="-120"/>
                <a:ea typeface="微軟正黑體" pitchFamily="34" charset="-120"/>
              </a:rPr>
              <a:t>由</a:t>
            </a:r>
            <a:r>
              <a:rPr lang="en-US" altLang="zh-TW" dirty="0" err="1" smtClean="0">
                <a:latin typeface="微軟正黑體" pitchFamily="34" charset="-120"/>
                <a:ea typeface="微軟正黑體" pitchFamily="34" charset="-120"/>
              </a:rPr>
              <a:t>ALS求解過程中，可知給定v</a:t>
            </a:r>
            <a:r>
              <a:rPr lang="zh-TW" altLang="en-US" dirty="0" smtClean="0">
                <a:latin typeface="微軟正黑體" pitchFamily="34" charset="-120"/>
                <a:ea typeface="微軟正黑體" pitchFamily="34" charset="-120"/>
              </a:rPr>
              <a:t>，</a:t>
            </a:r>
            <a:r>
              <a:rPr lang="en-US" altLang="zh-TW" dirty="0" err="1" smtClean="0">
                <a:latin typeface="微軟正黑體" pitchFamily="34" charset="-120"/>
                <a:ea typeface="微軟正黑體" pitchFamily="34" charset="-120"/>
              </a:rPr>
              <a:t>可計算出</a:t>
            </a:r>
            <a:r>
              <a:rPr lang="en-US" altLang="zh-TW" dirty="0" err="1" smtClean="0">
                <a:latin typeface="微軟正黑體" pitchFamily="34" charset="-120"/>
                <a:ea typeface="微軟正黑體" pitchFamily="34" charset="-120"/>
              </a:rPr>
              <a:t>u的值，</a:t>
            </a:r>
            <a:r>
              <a:rPr lang="en-US" altLang="zh-TW" dirty="0" err="1" smtClean="0">
                <a:latin typeface="微軟正黑體" pitchFamily="34" charset="-120"/>
                <a:ea typeface="微軟正黑體" pitchFamily="34" charset="-120"/>
              </a:rPr>
              <a:t>所以將</a:t>
            </a:r>
            <a:r>
              <a:rPr lang="en-US" altLang="zh-TW" dirty="0" err="1" smtClean="0">
                <a:latin typeface="微軟正黑體" pitchFamily="34" charset="-120"/>
                <a:ea typeface="微軟正黑體" pitchFamily="34" charset="-120"/>
              </a:rPr>
              <a:t>u視為v的函數</a:t>
            </a:r>
            <a:r>
              <a:rPr lang="en-US" altLang="zh-TW" dirty="0" smtClean="0">
                <a:latin typeface="微軟正黑體" pitchFamily="34" charset="-120"/>
                <a:ea typeface="微軟正黑體" pitchFamily="34" charset="-120"/>
              </a:rPr>
              <a:t>:</a:t>
            </a:r>
            <a:endParaRPr lang="zh-TW" altLang="en-US" dirty="0">
              <a:latin typeface="微軟正黑體" pitchFamily="34" charset="-120"/>
              <a:ea typeface="微軟正黑體" pitchFamily="34" charset="-120"/>
            </a:endParaRPr>
          </a:p>
        </p:txBody>
      </p:sp>
      <p:graphicFrame>
        <p:nvGraphicFramePr>
          <p:cNvPr id="36866" name="Object 2"/>
          <p:cNvGraphicFramePr>
            <a:graphicFrameLocks noChangeAspect="1"/>
          </p:cNvGraphicFramePr>
          <p:nvPr/>
        </p:nvGraphicFramePr>
        <p:xfrm>
          <a:off x="2339752" y="2492896"/>
          <a:ext cx="3665537" cy="1535113"/>
        </p:xfrm>
        <a:graphic>
          <a:graphicData uri="http://schemas.openxmlformats.org/presentationml/2006/ole">
            <p:oleObj spid="_x0000_s36866" name="方程式" r:id="rId3" imgW="2031840" imgH="850680" progId="Equation.3">
              <p:embed/>
            </p:oleObj>
          </a:graphicData>
        </a:graphic>
      </p:graphicFrame>
      <p:graphicFrame>
        <p:nvGraphicFramePr>
          <p:cNvPr id="36871" name="Object 7"/>
          <p:cNvGraphicFramePr>
            <a:graphicFrameLocks noChangeAspect="1"/>
          </p:cNvGraphicFramePr>
          <p:nvPr/>
        </p:nvGraphicFramePr>
        <p:xfrm>
          <a:off x="2915816" y="1700808"/>
          <a:ext cx="2184598" cy="483652"/>
        </p:xfrm>
        <a:graphic>
          <a:graphicData uri="http://schemas.openxmlformats.org/presentationml/2006/ole">
            <p:oleObj spid="_x0000_s36871" name="方程式" r:id="rId4" imgW="1206360" imgH="266400" progId="Equation.3">
              <p:embed/>
            </p:oleObj>
          </a:graphicData>
        </a:graphic>
      </p:graphicFrame>
      <p:sp>
        <p:nvSpPr>
          <p:cNvPr id="15" name="矩形 14"/>
          <p:cNvSpPr/>
          <p:nvPr/>
        </p:nvSpPr>
        <p:spPr>
          <a:xfrm>
            <a:off x="539552" y="2132856"/>
            <a:ext cx="4572000" cy="369332"/>
          </a:xfrm>
          <a:prstGeom prst="rect">
            <a:avLst/>
          </a:prstGeom>
        </p:spPr>
        <p:txBody>
          <a:bodyPr>
            <a:spAutoFit/>
          </a:bodyPr>
          <a:lstStyle/>
          <a:p>
            <a:r>
              <a:rPr lang="en-US" altLang="zh-TW" dirty="0" err="1" smtClean="0">
                <a:latin typeface="微軟正黑體" pitchFamily="34" charset="-120"/>
                <a:ea typeface="微軟正黑體" pitchFamily="34" charset="-120"/>
              </a:rPr>
              <a:t>改寫object</a:t>
            </a:r>
            <a:r>
              <a:rPr lang="en-US" altLang="zh-TW" dirty="0" smtClean="0">
                <a:latin typeface="微軟正黑體" pitchFamily="34" charset="-120"/>
                <a:ea typeface="微軟正黑體" pitchFamily="34" charset="-120"/>
              </a:rPr>
              <a:t> function:</a:t>
            </a:r>
            <a:endParaRPr lang="zh-TW" altLang="en-US" dirty="0">
              <a:latin typeface="微軟正黑體" pitchFamily="34" charset="-120"/>
              <a:ea typeface="微軟正黑體" pitchFamily="34" charset="-120"/>
            </a:endParaRPr>
          </a:p>
        </p:txBody>
      </p:sp>
      <p:sp>
        <p:nvSpPr>
          <p:cNvPr id="18" name="矩形 17"/>
          <p:cNvSpPr/>
          <p:nvPr/>
        </p:nvSpPr>
        <p:spPr>
          <a:xfrm>
            <a:off x="683568" y="4077072"/>
            <a:ext cx="6048672" cy="369332"/>
          </a:xfrm>
          <a:prstGeom prst="rect">
            <a:avLst/>
          </a:prstGeom>
        </p:spPr>
        <p:txBody>
          <a:bodyPr wrap="square">
            <a:spAutoFit/>
          </a:bodyPr>
          <a:lstStyle/>
          <a:p>
            <a:r>
              <a:rPr lang="en-US" altLang="zh-TW" dirty="0" smtClean="0"/>
              <a:t>If we use Gauss-Newton algorithm for solving vector v:</a:t>
            </a:r>
            <a:endParaRPr lang="zh-TW" altLang="en-US" dirty="0"/>
          </a:p>
        </p:txBody>
      </p:sp>
      <p:graphicFrame>
        <p:nvGraphicFramePr>
          <p:cNvPr id="36875" name="Object 11"/>
          <p:cNvGraphicFramePr>
            <a:graphicFrameLocks noChangeAspect="1"/>
          </p:cNvGraphicFramePr>
          <p:nvPr/>
        </p:nvGraphicFramePr>
        <p:xfrm>
          <a:off x="1890241" y="4437112"/>
          <a:ext cx="4625975" cy="2260600"/>
        </p:xfrm>
        <a:graphic>
          <a:graphicData uri="http://schemas.openxmlformats.org/presentationml/2006/ole">
            <p:oleObj spid="_x0000_s36875" name="方程式" r:id="rId5" imgW="2387520" imgH="1168200" progId="Equation.3">
              <p:embed/>
            </p:oleObj>
          </a:graphicData>
        </a:graphic>
      </p:graphicFrame>
      <p:sp>
        <p:nvSpPr>
          <p:cNvPr id="10" name="矩形 9"/>
          <p:cNvSpPr/>
          <p:nvPr/>
        </p:nvSpPr>
        <p:spPr>
          <a:xfrm>
            <a:off x="2195736" y="2996952"/>
            <a:ext cx="4032448" cy="1080120"/>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09B2E0D-50FE-4438-82E9-98CD213A68AC}" type="slidenum">
              <a:rPr lang="zh-TW" altLang="en-US" smtClean="0"/>
              <a:pPr/>
              <a:t>29</a:t>
            </a:fld>
            <a:endParaRPr lang="zh-TW" altLang="en-US"/>
          </a:p>
        </p:txBody>
      </p:sp>
      <p:graphicFrame>
        <p:nvGraphicFramePr>
          <p:cNvPr id="37890" name="Object 2"/>
          <p:cNvGraphicFramePr>
            <a:graphicFrameLocks noChangeAspect="1"/>
          </p:cNvGraphicFramePr>
          <p:nvPr/>
        </p:nvGraphicFramePr>
        <p:xfrm>
          <a:off x="2483768" y="1412776"/>
          <a:ext cx="3043237" cy="2089150"/>
        </p:xfrm>
        <a:graphic>
          <a:graphicData uri="http://schemas.openxmlformats.org/presentationml/2006/ole">
            <p:oleObj spid="_x0000_s37890" name="方程式" r:id="rId3" imgW="1396800" imgH="1269720" progId="Equation.3">
              <p:embed/>
            </p:oleObj>
          </a:graphicData>
        </a:graphic>
      </p:graphicFrame>
      <p:graphicFrame>
        <p:nvGraphicFramePr>
          <p:cNvPr id="37893" name="Object 5"/>
          <p:cNvGraphicFramePr>
            <a:graphicFrameLocks noChangeAspect="1"/>
          </p:cNvGraphicFramePr>
          <p:nvPr/>
        </p:nvGraphicFramePr>
        <p:xfrm>
          <a:off x="2915816" y="620688"/>
          <a:ext cx="2500759" cy="619936"/>
        </p:xfrm>
        <a:graphic>
          <a:graphicData uri="http://schemas.openxmlformats.org/presentationml/2006/ole">
            <p:oleObj spid="_x0000_s37893" name="方程式" r:id="rId4" imgW="1282680" imgH="317160" progId="Equation.3">
              <p:embed/>
            </p:oleObj>
          </a:graphicData>
        </a:graphic>
      </p:graphicFrame>
      <p:sp>
        <p:nvSpPr>
          <p:cNvPr id="10" name="文字方塊 9"/>
          <p:cNvSpPr txBox="1"/>
          <p:nvPr/>
        </p:nvSpPr>
        <p:spPr>
          <a:xfrm>
            <a:off x="899592" y="260648"/>
            <a:ext cx="3816424" cy="369332"/>
          </a:xfrm>
          <a:prstGeom prst="rect">
            <a:avLst/>
          </a:prstGeom>
          <a:noFill/>
        </p:spPr>
        <p:txBody>
          <a:bodyPr wrap="square" rtlCol="0">
            <a:spAutoFit/>
          </a:bodyPr>
          <a:lstStyle/>
          <a:p>
            <a:r>
              <a:rPr lang="en-US" altLang="zh-TW" dirty="0" smtClean="0"/>
              <a:t>We want to calculate the value:</a:t>
            </a:r>
            <a:endParaRPr lang="zh-TW" altLang="en-US" dirty="0"/>
          </a:p>
        </p:txBody>
      </p:sp>
      <p:graphicFrame>
        <p:nvGraphicFramePr>
          <p:cNvPr id="37894" name="Object 6"/>
          <p:cNvGraphicFramePr>
            <a:graphicFrameLocks noChangeAspect="1"/>
          </p:cNvGraphicFramePr>
          <p:nvPr/>
        </p:nvGraphicFramePr>
        <p:xfrm>
          <a:off x="2339752" y="3717032"/>
          <a:ext cx="4558829" cy="2973871"/>
        </p:xfrm>
        <a:graphic>
          <a:graphicData uri="http://schemas.openxmlformats.org/presentationml/2006/ole">
            <p:oleObj spid="_x0000_s37894" name="方程式" r:id="rId5" imgW="2603160" imgH="1701720" progId="Equation.3">
              <p:embed/>
            </p:oleObj>
          </a:graphicData>
        </a:graphic>
      </p:graphicFrame>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Abstract (2/2)</a:t>
            </a:r>
            <a:endParaRPr lang="zh-TW" altLang="en-US" dirty="0"/>
          </a:p>
        </p:txBody>
      </p:sp>
      <p:sp>
        <p:nvSpPr>
          <p:cNvPr id="3" name="內容版面配置區 2"/>
          <p:cNvSpPr>
            <a:spLocks noGrp="1"/>
          </p:cNvSpPr>
          <p:nvPr>
            <p:ph idx="1"/>
          </p:nvPr>
        </p:nvSpPr>
        <p:spPr>
          <a:xfrm>
            <a:off x="457200" y="1412776"/>
            <a:ext cx="8229600" cy="4713387"/>
          </a:xfrm>
        </p:spPr>
        <p:txBody>
          <a:bodyPr>
            <a:normAutofit fontScale="62500" lnSpcReduction="20000"/>
          </a:bodyPr>
          <a:lstStyle/>
          <a:p>
            <a:pPr marL="0" algn="just">
              <a:lnSpc>
                <a:spcPct val="140000"/>
              </a:lnSpc>
              <a:buNone/>
            </a:pPr>
            <a:r>
              <a:rPr lang="en-US" altLang="zh-TW" dirty="0" smtClean="0">
                <a:latin typeface="微軟正黑體" pitchFamily="34" charset="-120"/>
                <a:ea typeface="微軟正黑體" pitchFamily="34" charset="-120"/>
              </a:rPr>
              <a:t>The experimental results demonstrate that the Wiberg algorithm shows a considerably good performance, which should contradict the conventional view in our community, namely that minimization-based algorithms tend to fail to converge to a global minimum relatively frequently. </a:t>
            </a:r>
            <a:r>
              <a:rPr lang="en-US" altLang="zh-TW" dirty="0" smtClean="0">
                <a:solidFill>
                  <a:srgbClr val="FF0000"/>
                </a:solidFill>
                <a:latin typeface="微軟正黑體" pitchFamily="34" charset="-120"/>
                <a:ea typeface="微軟正黑體" pitchFamily="34" charset="-120"/>
              </a:rPr>
              <a:t>The performance of the </a:t>
            </a:r>
            <a:r>
              <a:rPr lang="en-US" altLang="zh-TW" dirty="0" err="1" smtClean="0">
                <a:solidFill>
                  <a:srgbClr val="FF0000"/>
                </a:solidFill>
                <a:latin typeface="微軟正黑體" pitchFamily="34" charset="-120"/>
                <a:ea typeface="微軟正黑體" pitchFamily="34" charset="-120"/>
              </a:rPr>
              <a:t>Wiberg</a:t>
            </a:r>
            <a:r>
              <a:rPr lang="en-US" altLang="zh-TW" dirty="0" smtClean="0">
                <a:solidFill>
                  <a:srgbClr val="FF0000"/>
                </a:solidFill>
                <a:latin typeface="微軟正黑體" pitchFamily="34" charset="-120"/>
                <a:ea typeface="微軟正黑體" pitchFamily="34" charset="-120"/>
              </a:rPr>
              <a:t> algorithm is such that even starting with random initial values, it converges in most cases to a correct solution, even when the matrix has many missing components and the data are contaminated with very strong noise.</a:t>
            </a:r>
            <a:r>
              <a:rPr lang="en-US" altLang="zh-TW" dirty="0" smtClean="0">
                <a:latin typeface="微軟正黑體" pitchFamily="34" charset="-120"/>
                <a:ea typeface="微軟正黑體" pitchFamily="34" charset="-120"/>
              </a:rPr>
              <a:t> Our conclusion is that the </a:t>
            </a:r>
            <a:r>
              <a:rPr lang="en-US" altLang="zh-TW" dirty="0" err="1" smtClean="0">
                <a:latin typeface="微軟正黑體" pitchFamily="34" charset="-120"/>
                <a:ea typeface="微軟正黑體" pitchFamily="34" charset="-120"/>
              </a:rPr>
              <a:t>Wiberg</a:t>
            </a:r>
            <a:r>
              <a:rPr lang="en-US" altLang="zh-TW" dirty="0" smtClean="0">
                <a:latin typeface="微軟正黑體" pitchFamily="34" charset="-120"/>
                <a:ea typeface="微軟正黑體" pitchFamily="34" charset="-120"/>
              </a:rPr>
              <a:t> algorithm can also be used as a standard algorithm for the problems of computer vision.</a:t>
            </a:r>
            <a:endParaRPr lang="zh-TW" altLang="en-US" dirty="0" smtClean="0">
              <a:latin typeface="微軟正黑體" pitchFamily="34" charset="-120"/>
              <a:ea typeface="微軟正黑體" pitchFamily="34" charset="-120"/>
            </a:endParaRPr>
          </a:p>
          <a:p>
            <a:endParaRPr lang="zh-TW" altLang="en-US" dirty="0"/>
          </a:p>
        </p:txBody>
      </p:sp>
      <p:sp>
        <p:nvSpPr>
          <p:cNvPr id="4" name="投影片編號版面配置區 3"/>
          <p:cNvSpPr>
            <a:spLocks noGrp="1"/>
          </p:cNvSpPr>
          <p:nvPr>
            <p:ph type="sldNum" sz="quarter" idx="12"/>
          </p:nvPr>
        </p:nvSpPr>
        <p:spPr/>
        <p:txBody>
          <a:bodyPr/>
          <a:lstStyle/>
          <a:p>
            <a:fld id="{B09B2E0D-50FE-4438-82E9-98CD213A68AC}" type="slidenum">
              <a:rPr lang="zh-TW" altLang="en-US" smtClean="0"/>
              <a:pPr/>
              <a:t>3</a:t>
            </a:fld>
            <a:endParaRPr lang="zh-TW" alt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30</a:t>
            </a:fld>
            <a:endParaRPr lang="zh-TW" altLang="en-US"/>
          </a:p>
        </p:txBody>
      </p:sp>
      <p:graphicFrame>
        <p:nvGraphicFramePr>
          <p:cNvPr id="38914" name="Object 2"/>
          <p:cNvGraphicFramePr>
            <a:graphicFrameLocks noChangeAspect="1"/>
          </p:cNvGraphicFramePr>
          <p:nvPr/>
        </p:nvGraphicFramePr>
        <p:xfrm>
          <a:off x="1187623" y="188640"/>
          <a:ext cx="5434643" cy="3168352"/>
        </p:xfrm>
        <a:graphic>
          <a:graphicData uri="http://schemas.openxmlformats.org/presentationml/2006/ole">
            <p:oleObj spid="_x0000_s38914" name="方程式" r:id="rId3" imgW="2654280" imgH="1549080" progId="Equation.3">
              <p:embed/>
            </p:oleObj>
          </a:graphicData>
        </a:graphic>
      </p:graphicFrame>
      <p:sp>
        <p:nvSpPr>
          <p:cNvPr id="4" name="文字方塊 3"/>
          <p:cNvSpPr txBox="1"/>
          <p:nvPr/>
        </p:nvSpPr>
        <p:spPr>
          <a:xfrm>
            <a:off x="1043608" y="3645024"/>
            <a:ext cx="6408712" cy="646331"/>
          </a:xfrm>
          <a:prstGeom prst="rect">
            <a:avLst/>
          </a:prstGeom>
          <a:noFill/>
        </p:spPr>
        <p:txBody>
          <a:bodyPr wrap="square" rtlCol="0">
            <a:spAutoFit/>
          </a:bodyPr>
          <a:lstStyle/>
          <a:p>
            <a:r>
              <a:rPr lang="en-US" altLang="zh-TW" dirty="0" smtClean="0"/>
              <a:t>Q</a:t>
            </a:r>
            <a:r>
              <a:rPr lang="en-US" altLang="zh-TW" baseline="-25000" dirty="0" smtClean="0"/>
              <a:t>F</a:t>
            </a:r>
            <a:r>
              <a:rPr lang="en-US" altLang="zh-TW" dirty="0" smtClean="0"/>
              <a:t> is a projector to the space orthogonal to the column space of F, then</a:t>
            </a:r>
            <a:endParaRPr lang="zh-TW" altLang="en-US" dirty="0"/>
          </a:p>
        </p:txBody>
      </p:sp>
      <p:graphicFrame>
        <p:nvGraphicFramePr>
          <p:cNvPr id="38915" name="Object 3"/>
          <p:cNvGraphicFramePr>
            <a:graphicFrameLocks noChangeAspect="1"/>
          </p:cNvGraphicFramePr>
          <p:nvPr/>
        </p:nvGraphicFramePr>
        <p:xfrm>
          <a:off x="1763688" y="4437112"/>
          <a:ext cx="5018087" cy="962025"/>
        </p:xfrm>
        <a:graphic>
          <a:graphicData uri="http://schemas.openxmlformats.org/presentationml/2006/ole">
            <p:oleObj spid="_x0000_s38915" name="方程式" r:id="rId4" imgW="2781000" imgH="533160" progId="Equation.3">
              <p:embed/>
            </p:oleObj>
          </a:graphicData>
        </a:graphic>
      </p:graphicFrame>
      <p:sp>
        <p:nvSpPr>
          <p:cNvPr id="6" name="文字方塊 5"/>
          <p:cNvSpPr txBox="1"/>
          <p:nvPr/>
        </p:nvSpPr>
        <p:spPr>
          <a:xfrm>
            <a:off x="827584" y="5733256"/>
            <a:ext cx="7200800" cy="707886"/>
          </a:xfrm>
          <a:prstGeom prst="rect">
            <a:avLst/>
          </a:prstGeom>
          <a:noFill/>
        </p:spPr>
        <p:txBody>
          <a:bodyPr wrap="square" rtlCol="0">
            <a:spAutoFit/>
          </a:bodyPr>
          <a:lstStyle/>
          <a:p>
            <a:r>
              <a:rPr lang="en-US" altLang="zh-TW" sz="2000" dirty="0" smtClean="0">
                <a:solidFill>
                  <a:srgbClr val="FF0000"/>
                </a:solidFill>
                <a:latin typeface="微軟正黑體" pitchFamily="34" charset="-120"/>
                <a:ea typeface="微軟正黑體" pitchFamily="34" charset="-120"/>
              </a:rPr>
              <a:t>Note</a:t>
            </a:r>
            <a:r>
              <a:rPr lang="en-US" altLang="zh-TW" sz="2000" dirty="0" smtClean="0">
                <a:latin typeface="微軟正黑體" pitchFamily="34" charset="-120"/>
                <a:ea typeface="微軟正黑體" pitchFamily="34" charset="-120"/>
              </a:rPr>
              <a:t>: the minimization does not have a unique solution, since Q</a:t>
            </a:r>
            <a:r>
              <a:rPr lang="en-US" altLang="zh-TW" sz="2000" baseline="-25000" dirty="0" smtClean="0">
                <a:latin typeface="微軟正黑體" pitchFamily="34" charset="-120"/>
                <a:ea typeface="微軟正黑體" pitchFamily="34" charset="-120"/>
              </a:rPr>
              <a:t>F</a:t>
            </a:r>
            <a:r>
              <a:rPr lang="en-US" altLang="zh-TW" sz="2000" dirty="0" smtClean="0">
                <a:latin typeface="微軟正黑體" pitchFamily="34" charset="-120"/>
                <a:ea typeface="微軟正黑體" pitchFamily="34" charset="-120"/>
              </a:rPr>
              <a:t>G is always </a:t>
            </a:r>
            <a:r>
              <a:rPr lang="en-US" altLang="zh-TW" sz="2000" dirty="0" smtClean="0">
                <a:latin typeface="微軟正黑體" pitchFamily="34" charset="-120"/>
                <a:ea typeface="微軟正黑體" pitchFamily="34" charset="-120"/>
              </a:rPr>
              <a:t>singular</a:t>
            </a:r>
            <a:endParaRPr lang="zh-TW" altLang="en-US" sz="2000" dirty="0">
              <a:latin typeface="微軟正黑體" pitchFamily="34" charset="-120"/>
              <a:ea typeface="微軟正黑體" pitchFamily="34" charset="-120"/>
            </a:endParaRPr>
          </a:p>
        </p:txBody>
      </p:sp>
      <p:sp>
        <p:nvSpPr>
          <p:cNvPr id="7" name="矩形 6"/>
          <p:cNvSpPr/>
          <p:nvPr/>
        </p:nvSpPr>
        <p:spPr>
          <a:xfrm>
            <a:off x="1619672" y="2780928"/>
            <a:ext cx="3096344" cy="576064"/>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
        <p:nvSpPr>
          <p:cNvPr id="8" name="矩形 7"/>
          <p:cNvSpPr/>
          <p:nvPr/>
        </p:nvSpPr>
        <p:spPr>
          <a:xfrm>
            <a:off x="1619672" y="4365104"/>
            <a:ext cx="5256584" cy="1008112"/>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latin typeface="微軟正黑體" pitchFamily="34" charset="-120"/>
              <a:ea typeface="微軟正黑體" pitchFamily="34" charset="-120"/>
            </a:endParaRPr>
          </a:p>
        </p:txBody>
      </p:sp>
    </p:spTree>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31</a:t>
            </a:fld>
            <a:endParaRPr lang="zh-TW" altLang="en-US"/>
          </a:p>
        </p:txBody>
      </p:sp>
      <p:pic>
        <p:nvPicPr>
          <p:cNvPr id="39938" name="Picture 2"/>
          <p:cNvPicPr>
            <a:picLocks noChangeAspect="1" noChangeArrowheads="1"/>
          </p:cNvPicPr>
          <p:nvPr/>
        </p:nvPicPr>
        <p:blipFill>
          <a:blip r:embed="rId2" cstate="print"/>
          <a:srcRect/>
          <a:stretch>
            <a:fillRect/>
          </a:stretch>
        </p:blipFill>
        <p:spPr bwMode="auto">
          <a:xfrm>
            <a:off x="323528" y="0"/>
            <a:ext cx="8483240" cy="5202202"/>
          </a:xfrm>
          <a:prstGeom prst="rect">
            <a:avLst/>
          </a:prstGeom>
          <a:noFill/>
          <a:ln w="9525">
            <a:noFill/>
            <a:miter lim="800000"/>
            <a:headEnd/>
            <a:tailEnd/>
          </a:ln>
        </p:spPr>
      </p:pic>
      <p:sp>
        <p:nvSpPr>
          <p:cNvPr id="4" name="文字方塊 3"/>
          <p:cNvSpPr txBox="1"/>
          <p:nvPr/>
        </p:nvSpPr>
        <p:spPr>
          <a:xfrm>
            <a:off x="1475656" y="5445224"/>
            <a:ext cx="6552728" cy="707886"/>
          </a:xfrm>
          <a:prstGeom prst="rect">
            <a:avLst/>
          </a:prstGeom>
          <a:noFill/>
        </p:spPr>
        <p:txBody>
          <a:bodyPr wrap="square" rtlCol="0">
            <a:spAutoFit/>
          </a:bodyPr>
          <a:lstStyle/>
          <a:p>
            <a:r>
              <a:rPr lang="en-US" altLang="zh-TW" sz="2000" dirty="0" smtClean="0">
                <a:latin typeface="微軟正黑體" pitchFamily="34" charset="-120"/>
                <a:ea typeface="微軟正黑體" pitchFamily="34" charset="-120"/>
              </a:rPr>
              <a:t>Step2: time complexity O(mnr</a:t>
            </a:r>
            <a:r>
              <a:rPr lang="en-US" altLang="zh-TW" sz="2000" baseline="30000" dirty="0" smtClean="0">
                <a:latin typeface="微軟正黑體" pitchFamily="34" charset="-120"/>
                <a:ea typeface="微軟正黑體" pitchFamily="34" charset="-120"/>
              </a:rPr>
              <a:t>2</a:t>
            </a:r>
            <a:r>
              <a:rPr lang="en-US" altLang="zh-TW" sz="2000" dirty="0" smtClean="0">
                <a:latin typeface="微軟正黑體" pitchFamily="34" charset="-120"/>
                <a:ea typeface="微軟正黑體" pitchFamily="34" charset="-120"/>
              </a:rPr>
              <a:t>)</a:t>
            </a:r>
          </a:p>
          <a:p>
            <a:r>
              <a:rPr lang="en-US" altLang="zh-TW" sz="2000" dirty="0" smtClean="0">
                <a:solidFill>
                  <a:srgbClr val="FF0000"/>
                </a:solidFill>
                <a:latin typeface="微軟正黑體" pitchFamily="34" charset="-120"/>
                <a:ea typeface="微軟正黑體" pitchFamily="34" charset="-120"/>
              </a:rPr>
              <a:t>Step4: time complexity O(pn</a:t>
            </a:r>
            <a:r>
              <a:rPr lang="en-US" altLang="zh-TW" sz="2000" baseline="30000" dirty="0" smtClean="0">
                <a:solidFill>
                  <a:srgbClr val="FF0000"/>
                </a:solidFill>
                <a:latin typeface="微軟正黑體" pitchFamily="34" charset="-120"/>
                <a:ea typeface="微軟正黑體" pitchFamily="34" charset="-120"/>
              </a:rPr>
              <a:t>2</a:t>
            </a:r>
            <a:r>
              <a:rPr lang="en-US" altLang="zh-TW" sz="2000" dirty="0" smtClean="0">
                <a:solidFill>
                  <a:srgbClr val="FF0000"/>
                </a:solidFill>
                <a:latin typeface="微軟正黑體" pitchFamily="34" charset="-120"/>
                <a:ea typeface="微軟正黑體" pitchFamily="34" charset="-120"/>
              </a:rPr>
              <a:t>r</a:t>
            </a:r>
            <a:r>
              <a:rPr lang="en-US" altLang="zh-TW" sz="2000" baseline="30000" dirty="0" smtClean="0">
                <a:solidFill>
                  <a:srgbClr val="FF0000"/>
                </a:solidFill>
                <a:latin typeface="微軟正黑體" pitchFamily="34" charset="-120"/>
                <a:ea typeface="微軟正黑體" pitchFamily="34" charset="-120"/>
              </a:rPr>
              <a:t>2</a:t>
            </a:r>
            <a:r>
              <a:rPr lang="en-US" altLang="zh-TW" sz="2000" dirty="0" smtClean="0">
                <a:solidFill>
                  <a:srgbClr val="FF0000"/>
                </a:solidFill>
                <a:latin typeface="微軟正黑體" pitchFamily="34" charset="-120"/>
                <a:ea typeface="微軟正黑體" pitchFamily="34" charset="-120"/>
              </a:rPr>
              <a:t>) (larger than step2)</a:t>
            </a:r>
            <a:endParaRPr lang="zh-TW" altLang="en-US" sz="2000" dirty="0">
              <a:solidFill>
                <a:srgbClr val="FF0000"/>
              </a:solidFill>
              <a:latin typeface="微軟正黑體" pitchFamily="34" charset="-120"/>
              <a:ea typeface="微軟正黑體" pitchFamily="34" charset="-120"/>
            </a:endParaRPr>
          </a:p>
        </p:txBody>
      </p:sp>
    </p:spTree>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32</a:t>
            </a:fld>
            <a:endParaRPr lang="zh-TW" altLang="en-US"/>
          </a:p>
        </p:txBody>
      </p:sp>
      <p:pic>
        <p:nvPicPr>
          <p:cNvPr id="40962" name="Picture 2"/>
          <p:cNvPicPr>
            <a:picLocks noChangeAspect="1" noChangeArrowheads="1"/>
          </p:cNvPicPr>
          <p:nvPr/>
        </p:nvPicPr>
        <p:blipFill>
          <a:blip r:embed="rId2" cstate="print"/>
          <a:srcRect/>
          <a:stretch>
            <a:fillRect/>
          </a:stretch>
        </p:blipFill>
        <p:spPr bwMode="auto">
          <a:xfrm>
            <a:off x="0" y="188640"/>
            <a:ext cx="9022539" cy="5832648"/>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noAutofit/>
          </a:bodyPr>
          <a:lstStyle/>
          <a:p>
            <a:r>
              <a:rPr lang="en-US" altLang="zh-TW" sz="3600" dirty="0" smtClean="0">
                <a:latin typeface="微軟正黑體" pitchFamily="34" charset="-120"/>
                <a:ea typeface="微軟正黑體" pitchFamily="34" charset="-120"/>
              </a:rPr>
              <a:t>Experimental results-synthetic data</a:t>
            </a:r>
            <a:endParaRPr lang="zh-TW" altLang="en-US" sz="3600" dirty="0">
              <a:latin typeface="微軟正黑體" pitchFamily="34" charset="-120"/>
              <a:ea typeface="微軟正黑體" pitchFamily="34" charset="-120"/>
            </a:endParaRPr>
          </a:p>
        </p:txBody>
      </p:sp>
      <p:sp>
        <p:nvSpPr>
          <p:cNvPr id="2" name="投影片編號版面配置區 1"/>
          <p:cNvSpPr>
            <a:spLocks noGrp="1"/>
          </p:cNvSpPr>
          <p:nvPr>
            <p:ph type="sldNum" sz="quarter" idx="12"/>
          </p:nvPr>
        </p:nvSpPr>
        <p:spPr/>
        <p:txBody>
          <a:bodyPr/>
          <a:lstStyle/>
          <a:p>
            <a:fld id="{B09B2E0D-50FE-4438-82E9-98CD213A68AC}" type="slidenum">
              <a:rPr lang="zh-TW" altLang="en-US" smtClean="0"/>
              <a:pPr/>
              <a:t>33</a:t>
            </a:fld>
            <a:endParaRPr lang="zh-TW" altLang="en-US"/>
          </a:p>
        </p:txBody>
      </p:sp>
      <p:sp>
        <p:nvSpPr>
          <p:cNvPr id="4" name="文字方塊 3"/>
          <p:cNvSpPr txBox="1"/>
          <p:nvPr/>
        </p:nvSpPr>
        <p:spPr>
          <a:xfrm>
            <a:off x="251520" y="1484784"/>
            <a:ext cx="8784976" cy="3970318"/>
          </a:xfrm>
          <a:prstGeom prst="rect">
            <a:avLst/>
          </a:prstGeom>
          <a:noFill/>
        </p:spPr>
        <p:txBody>
          <a:bodyPr wrap="square" rtlCol="0">
            <a:spAutoFit/>
          </a:bodyPr>
          <a:lstStyle/>
          <a:p>
            <a:pPr marL="457200" indent="-457200">
              <a:lnSpc>
                <a:spcPct val="150000"/>
              </a:lnSpc>
              <a:buFont typeface="Arial" pitchFamily="34" charset="0"/>
              <a:buChar char="•"/>
            </a:pPr>
            <a:r>
              <a:rPr lang="en-US" altLang="zh-TW" sz="2400" dirty="0" err="1" smtClean="0">
                <a:latin typeface="微軟正黑體" pitchFamily="34" charset="-120"/>
                <a:ea typeface="微軟正黑體" pitchFamily="34" charset="-120"/>
              </a:rPr>
              <a:t>Matrics</a:t>
            </a:r>
            <a:r>
              <a:rPr lang="en-US" altLang="zh-TW" sz="2400" dirty="0" smtClean="0">
                <a:latin typeface="微軟正黑體" pitchFamily="34" charset="-120"/>
                <a:ea typeface="微軟正黑體" pitchFamily="34" charset="-120"/>
              </a:rPr>
              <a:t> of 30*20 (</a:t>
            </a:r>
            <a:r>
              <a:rPr lang="en-US" altLang="zh-TW" sz="2400" i="1" dirty="0" smtClean="0">
                <a:latin typeface="微軟正黑體" pitchFamily="34" charset="-120"/>
                <a:ea typeface="微軟正黑體" pitchFamily="34" charset="-120"/>
              </a:rPr>
              <a:t>m</a:t>
            </a:r>
            <a:r>
              <a:rPr lang="en-US" altLang="zh-TW" sz="2400" dirty="0" smtClean="0">
                <a:latin typeface="微軟正黑體" pitchFamily="34" charset="-120"/>
                <a:ea typeface="微軟正黑體" pitchFamily="34" charset="-120"/>
              </a:rPr>
              <a:t>=30, </a:t>
            </a:r>
            <a:r>
              <a:rPr lang="en-US" altLang="zh-TW" sz="2400" i="1" dirty="0" smtClean="0">
                <a:latin typeface="微軟正黑體" pitchFamily="34" charset="-120"/>
                <a:ea typeface="微軟正黑體" pitchFamily="34" charset="-120"/>
              </a:rPr>
              <a:t>n</a:t>
            </a:r>
            <a:r>
              <a:rPr lang="en-US" altLang="zh-TW" sz="2400" dirty="0" smtClean="0">
                <a:latin typeface="微軟正黑體" pitchFamily="34" charset="-120"/>
                <a:ea typeface="微軟正黑體" pitchFamily="34" charset="-120"/>
              </a:rPr>
              <a:t>=20) with rank </a:t>
            </a:r>
            <a:r>
              <a:rPr lang="en-US" altLang="zh-TW" sz="2400" i="1" dirty="0" smtClean="0">
                <a:latin typeface="微軟正黑體" pitchFamily="34" charset="-120"/>
                <a:ea typeface="微軟正黑體" pitchFamily="34" charset="-120"/>
              </a:rPr>
              <a:t>r</a:t>
            </a:r>
            <a:r>
              <a:rPr lang="en-US" altLang="zh-TW" sz="2400" dirty="0" smtClean="0">
                <a:latin typeface="微軟正黑體" pitchFamily="34" charset="-120"/>
                <a:ea typeface="微軟正黑體" pitchFamily="34" charset="-120"/>
              </a:rPr>
              <a:t>= 3</a:t>
            </a: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Each component </a:t>
            </a:r>
            <a:r>
              <a:rPr lang="en-US" altLang="zh-TW" sz="2400" dirty="0" err="1" smtClean="0">
                <a:latin typeface="微軟正黑體" pitchFamily="34" charset="-120"/>
                <a:ea typeface="微軟正黑體" pitchFamily="34" charset="-120"/>
              </a:rPr>
              <a:t>y</a:t>
            </a:r>
            <a:r>
              <a:rPr lang="en-US" altLang="zh-TW" sz="2400" baseline="-25000" dirty="0" err="1" smtClean="0">
                <a:latin typeface="微軟正黑體" pitchFamily="34" charset="-120"/>
                <a:ea typeface="微軟正黑體" pitchFamily="34" charset="-120"/>
              </a:rPr>
              <a:t>ij</a:t>
            </a:r>
            <a:r>
              <a:rPr lang="en-US" altLang="zh-TW" sz="2400" dirty="0" smtClean="0">
                <a:latin typeface="微軟正黑體" pitchFamily="34" charset="-120"/>
                <a:ea typeface="微軟正黑體" pitchFamily="34" charset="-120"/>
              </a:rPr>
              <a:t> is randomly values</a:t>
            </a:r>
          </a:p>
          <a:p>
            <a:pPr marL="457200" indent="-457200">
              <a:lnSpc>
                <a:spcPct val="150000"/>
              </a:lnSpc>
              <a:buFont typeface="Arial" pitchFamily="34" charset="0"/>
              <a:buChar char="•"/>
            </a:pPr>
            <a:r>
              <a:rPr lang="en-US" altLang="zh-TW" sz="2400" dirty="0" err="1" smtClean="0">
                <a:latin typeface="微軟正黑體" pitchFamily="34" charset="-120"/>
                <a:ea typeface="微軟正黑體" pitchFamily="34" charset="-120"/>
              </a:rPr>
              <a:t>y</a:t>
            </a:r>
            <a:r>
              <a:rPr lang="en-US" altLang="zh-TW" sz="2400" baseline="-25000" dirty="0" err="1" smtClean="0">
                <a:latin typeface="微軟正黑體" pitchFamily="34" charset="-120"/>
                <a:ea typeface="微軟正黑體" pitchFamily="34" charset="-120"/>
              </a:rPr>
              <a:t>ij</a:t>
            </a:r>
            <a:r>
              <a:rPr lang="en-US" altLang="zh-TW" sz="2400" dirty="0" smtClean="0">
                <a:latin typeface="微軟正黑體" pitchFamily="34" charset="-120"/>
                <a:ea typeface="微軟正黑體" pitchFamily="34" charset="-120"/>
              </a:rPr>
              <a:t>=</a:t>
            </a:r>
            <a:r>
              <a:rPr lang="en-US" altLang="zh-TW" sz="2400" dirty="0" err="1" smtClean="0">
                <a:latin typeface="微軟正黑體" pitchFamily="34" charset="-120"/>
                <a:ea typeface="微軟正黑體" pitchFamily="34" charset="-120"/>
              </a:rPr>
              <a:t>u</a:t>
            </a:r>
            <a:r>
              <a:rPr lang="en-US" altLang="zh-TW" sz="2400" baseline="-25000" dirty="0" err="1" smtClean="0">
                <a:latin typeface="微軟正黑體" pitchFamily="34" charset="-120"/>
                <a:ea typeface="微軟正黑體" pitchFamily="34" charset="-120"/>
              </a:rPr>
              <a:t>i</a:t>
            </a:r>
            <a:r>
              <a:rPr lang="en-US" altLang="zh-TW" sz="2400" baseline="30000" dirty="0" err="1" smtClean="0">
                <a:latin typeface="微軟正黑體" pitchFamily="34" charset="-120"/>
                <a:ea typeface="微軟正黑體" pitchFamily="34" charset="-120"/>
              </a:rPr>
              <a:t>T</a:t>
            </a:r>
            <a:r>
              <a:rPr lang="en-US" altLang="zh-TW" sz="2400" dirty="0" err="1" smtClean="0">
                <a:latin typeface="微軟正黑體" pitchFamily="34" charset="-120"/>
                <a:ea typeface="微軟正黑體" pitchFamily="34" charset="-120"/>
              </a:rPr>
              <a:t>v</a:t>
            </a:r>
            <a:r>
              <a:rPr lang="en-US" altLang="zh-TW" sz="2400" baseline="-25000" dirty="0" err="1" smtClean="0">
                <a:latin typeface="微軟正黑體" pitchFamily="34" charset="-120"/>
                <a:ea typeface="微軟正黑體" pitchFamily="34" charset="-120"/>
              </a:rPr>
              <a:t>j</a:t>
            </a:r>
            <a:r>
              <a:rPr lang="en-US" altLang="zh-TW" sz="2400" dirty="0" smtClean="0">
                <a:latin typeface="微軟正黑體" pitchFamily="34" charset="-120"/>
                <a:ea typeface="微軟正黑體" pitchFamily="34" charset="-120"/>
              </a:rPr>
              <a:t>+</a:t>
            </a:r>
            <a:r>
              <a:rPr lang="el-GR" altLang="zh-TW" sz="2400" dirty="0" smtClean="0">
                <a:latin typeface="微軟正黑體" pitchFamily="34" charset="-120"/>
                <a:ea typeface="微軟正黑體" pitchFamily="34" charset="-120"/>
              </a:rPr>
              <a:t>μ</a:t>
            </a:r>
            <a:r>
              <a:rPr lang="en-US" altLang="zh-TW" sz="2400" baseline="-25000" dirty="0" smtClean="0">
                <a:latin typeface="微軟正黑體" pitchFamily="34" charset="-120"/>
                <a:ea typeface="微軟正黑體" pitchFamily="34" charset="-120"/>
              </a:rPr>
              <a:t>j</a:t>
            </a:r>
            <a:r>
              <a:rPr lang="en-US" altLang="zh-TW" sz="2400" dirty="0" smtClean="0">
                <a:latin typeface="微軟正黑體" pitchFamily="34" charset="-120"/>
                <a:ea typeface="微軟正黑體" pitchFamily="34" charset="-120"/>
              </a:rPr>
              <a:t>+</a:t>
            </a:r>
            <a:r>
              <a:rPr lang="el-GR" altLang="zh-TW" sz="2400" dirty="0" smtClean="0">
                <a:latin typeface="微軟正黑體" pitchFamily="34" charset="-120"/>
                <a:ea typeface="微軟正黑體" pitchFamily="34" charset="-120"/>
              </a:rPr>
              <a:t>ε</a:t>
            </a:r>
            <a:r>
              <a:rPr lang="en-US" altLang="zh-TW" sz="2400" baseline="-25000" dirty="0" err="1" smtClean="0">
                <a:latin typeface="微軟正黑體" pitchFamily="34" charset="-120"/>
                <a:ea typeface="微軟正黑體" pitchFamily="34" charset="-120"/>
              </a:rPr>
              <a:t>ij</a:t>
            </a:r>
            <a:r>
              <a:rPr lang="en-US" altLang="zh-TW" sz="2400" dirty="0" smtClean="0">
                <a:latin typeface="微軟正黑體" pitchFamily="34" charset="-120"/>
                <a:ea typeface="微軟正黑體" pitchFamily="34" charset="-120"/>
              </a:rPr>
              <a:t>, where </a:t>
            </a:r>
            <a:r>
              <a:rPr lang="en-US" altLang="zh-TW" sz="2400" dirty="0" err="1" smtClean="0">
                <a:latin typeface="微軟正黑體" pitchFamily="34" charset="-120"/>
                <a:ea typeface="微軟正黑體" pitchFamily="34" charset="-120"/>
              </a:rPr>
              <a:t>u</a:t>
            </a:r>
            <a:r>
              <a:rPr lang="en-US" altLang="zh-TW" sz="2400" baseline="-25000" dirty="0" err="1" smtClean="0">
                <a:latin typeface="微軟正黑體" pitchFamily="34" charset="-120"/>
                <a:ea typeface="微軟正黑體" pitchFamily="34" charset="-120"/>
              </a:rPr>
              <a:t>i</a:t>
            </a:r>
            <a:r>
              <a:rPr lang="en-US" altLang="zh-TW" sz="2400" dirty="0" smtClean="0">
                <a:latin typeface="微軟正黑體" pitchFamily="34" charset="-120"/>
                <a:ea typeface="微軟正黑體" pitchFamily="34" charset="-120"/>
              </a:rPr>
              <a:t>, </a:t>
            </a:r>
            <a:r>
              <a:rPr lang="en-US" altLang="zh-TW" sz="2400" dirty="0" err="1" smtClean="0">
                <a:latin typeface="微軟正黑體" pitchFamily="34" charset="-120"/>
                <a:ea typeface="微軟正黑體" pitchFamily="34" charset="-120"/>
              </a:rPr>
              <a:t>v</a:t>
            </a:r>
            <a:r>
              <a:rPr lang="en-US" altLang="zh-TW" sz="2400" baseline="-25000" dirty="0" err="1" smtClean="0">
                <a:latin typeface="微軟正黑體" pitchFamily="34" charset="-120"/>
                <a:ea typeface="微軟正黑體" pitchFamily="34" charset="-120"/>
              </a:rPr>
              <a:t>j</a:t>
            </a:r>
            <a:r>
              <a:rPr lang="en-US" altLang="zh-TW" sz="2400" dirty="0" smtClean="0">
                <a:latin typeface="微軟正黑體" pitchFamily="34" charset="-120"/>
                <a:ea typeface="微軟正黑體" pitchFamily="34" charset="-120"/>
              </a:rPr>
              <a:t>, </a:t>
            </a:r>
            <a:r>
              <a:rPr lang="el-GR" altLang="zh-TW" sz="2400" dirty="0" smtClean="0">
                <a:latin typeface="微軟正黑體" pitchFamily="34" charset="-120"/>
                <a:ea typeface="微軟正黑體" pitchFamily="34" charset="-120"/>
              </a:rPr>
              <a:t>μ</a:t>
            </a:r>
            <a:r>
              <a:rPr lang="en-US" altLang="zh-TW" sz="2400" baseline="-25000" dirty="0" err="1" smtClean="0">
                <a:latin typeface="微軟正黑體" pitchFamily="34" charset="-120"/>
                <a:ea typeface="微軟正黑體" pitchFamily="34" charset="-120"/>
              </a:rPr>
              <a:t>j</a:t>
            </a:r>
            <a:r>
              <a:rPr lang="en-US" altLang="zh-TW" sz="2400" dirty="0" err="1" smtClean="0">
                <a:latin typeface="微軟正黑體" pitchFamily="34" charset="-120"/>
                <a:ea typeface="微軟正黑體" pitchFamily="34" charset="-120"/>
              </a:rPr>
              <a:t>~N</a:t>
            </a:r>
            <a:r>
              <a:rPr lang="en-US" altLang="zh-TW" sz="2400" dirty="0" smtClean="0">
                <a:latin typeface="微軟正黑體" pitchFamily="34" charset="-120"/>
                <a:ea typeface="微軟正黑體" pitchFamily="34" charset="-120"/>
              </a:rPr>
              <a:t>(0, 1)</a:t>
            </a:r>
          </a:p>
          <a:p>
            <a:pPr marL="457200" indent="-457200">
              <a:lnSpc>
                <a:spcPct val="150000"/>
              </a:lnSpc>
              <a:buFont typeface="Arial" pitchFamily="34" charset="0"/>
              <a:buChar char="•"/>
            </a:pPr>
            <a:r>
              <a:rPr lang="el-GR" altLang="zh-TW" sz="2400" dirty="0" smtClean="0">
                <a:latin typeface="微軟正黑體" pitchFamily="34" charset="-120"/>
                <a:ea typeface="微軟正黑體" pitchFamily="34" charset="-120"/>
              </a:rPr>
              <a:t>ε</a:t>
            </a:r>
            <a:r>
              <a:rPr lang="en-US" altLang="zh-TW" sz="2400" baseline="-25000" dirty="0" err="1" smtClean="0">
                <a:latin typeface="微軟正黑體" pitchFamily="34" charset="-120"/>
                <a:ea typeface="微軟正黑體" pitchFamily="34" charset="-120"/>
              </a:rPr>
              <a:t>ij</a:t>
            </a:r>
            <a:r>
              <a:rPr lang="en-US" altLang="zh-TW" sz="2400" baseline="-25000" dirty="0" smtClean="0">
                <a:latin typeface="微軟正黑體" pitchFamily="34" charset="-120"/>
                <a:ea typeface="微軟正黑體" pitchFamily="34" charset="-120"/>
              </a:rPr>
              <a:t> </a:t>
            </a:r>
            <a:r>
              <a:rPr lang="en-US" altLang="zh-TW" sz="2400" dirty="0" smtClean="0">
                <a:latin typeface="微軟正黑體" pitchFamily="34" charset="-120"/>
                <a:ea typeface="微軟正黑體" pitchFamily="34" charset="-120"/>
              </a:rPr>
              <a:t>~N(0, 0.05</a:t>
            </a:r>
            <a:r>
              <a:rPr lang="en-US" altLang="zh-TW" sz="2400" baseline="30000" dirty="0" smtClean="0">
                <a:latin typeface="微軟正黑體" pitchFamily="34" charset="-120"/>
                <a:ea typeface="微軟正黑體" pitchFamily="34" charset="-120"/>
              </a:rPr>
              <a:t>2</a:t>
            </a:r>
            <a:r>
              <a:rPr lang="en-US" altLang="zh-TW" sz="2400" dirty="0" smtClean="0">
                <a:latin typeface="微軟正黑體" pitchFamily="34" charset="-120"/>
                <a:ea typeface="微軟正黑體" pitchFamily="34" charset="-120"/>
              </a:rPr>
              <a:t>) (5% noise)</a:t>
            </a: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Missing components are </a:t>
            </a:r>
            <a:r>
              <a:rPr lang="en-US" altLang="zh-TW" sz="2400" dirty="0" smtClean="0">
                <a:latin typeface="微軟正黑體" pitchFamily="34" charset="-120"/>
                <a:ea typeface="微軟正黑體" pitchFamily="34" charset="-120"/>
              </a:rPr>
              <a:t>chosen randomly</a:t>
            </a:r>
            <a:endParaRPr lang="en-US" altLang="zh-TW" sz="2400" dirty="0" smtClean="0">
              <a:latin typeface="微軟正黑體" pitchFamily="34" charset="-120"/>
              <a:ea typeface="微軟正黑體" pitchFamily="34" charset="-120"/>
            </a:endParaRP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500 trials</a:t>
            </a: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30% and 60% missing components</a:t>
            </a:r>
            <a:endParaRPr lang="zh-TW" altLang="en-US" sz="2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09B2E0D-50FE-4438-82E9-98CD213A68AC}" type="slidenum">
              <a:rPr lang="zh-TW" altLang="en-US" smtClean="0"/>
              <a:pPr/>
              <a:t>34</a:t>
            </a:fld>
            <a:endParaRPr lang="zh-TW" altLang="en-US"/>
          </a:p>
        </p:txBody>
      </p:sp>
      <p:pic>
        <p:nvPicPr>
          <p:cNvPr id="4" name="Picture 2"/>
          <p:cNvPicPr>
            <a:picLocks noChangeAspect="1" noChangeArrowheads="1"/>
          </p:cNvPicPr>
          <p:nvPr/>
        </p:nvPicPr>
        <p:blipFill>
          <a:blip r:embed="rId2" cstate="print"/>
          <a:srcRect/>
          <a:stretch>
            <a:fillRect/>
          </a:stretch>
        </p:blipFill>
        <p:spPr bwMode="auto">
          <a:xfrm>
            <a:off x="107504" y="476672"/>
            <a:ext cx="8876327" cy="5904656"/>
          </a:xfrm>
          <a:prstGeom prst="rect">
            <a:avLst/>
          </a:prstGeom>
          <a:noFill/>
          <a:ln w="9525">
            <a:noFill/>
            <a:miter lim="800000"/>
            <a:headEnd/>
            <a:tailEnd/>
          </a:ln>
        </p:spPr>
      </p:pic>
      <p:sp>
        <p:nvSpPr>
          <p:cNvPr id="5" name="文字方塊 4"/>
          <p:cNvSpPr txBox="1"/>
          <p:nvPr/>
        </p:nvSpPr>
        <p:spPr>
          <a:xfrm>
            <a:off x="323528" y="836712"/>
            <a:ext cx="1800200" cy="923330"/>
          </a:xfrm>
          <a:prstGeom prst="rect">
            <a:avLst/>
          </a:prstGeom>
          <a:noFill/>
        </p:spPr>
        <p:txBody>
          <a:bodyPr wrap="square" rtlCol="0">
            <a:spAutoFit/>
          </a:bodyPr>
          <a:lstStyle/>
          <a:p>
            <a:r>
              <a:rPr lang="en-US" altLang="zh-TW" dirty="0" smtClean="0">
                <a:solidFill>
                  <a:srgbClr val="FF0000"/>
                </a:solidFill>
                <a:latin typeface="微軟正黑體" pitchFamily="34" charset="-120"/>
                <a:ea typeface="微軟正黑體" pitchFamily="34" charset="-120"/>
              </a:rPr>
              <a:t>Wiberg algo在500次測試當中，都能很快收斂</a:t>
            </a:r>
            <a:endParaRPr lang="zh-TW" altLang="en-US" dirty="0">
              <a:solidFill>
                <a:srgbClr val="FF0000"/>
              </a:solidFill>
              <a:latin typeface="微軟正黑體" pitchFamily="34" charset="-120"/>
              <a:ea typeface="微軟正黑體" pitchFamily="34" charset="-120"/>
            </a:endParaRPr>
          </a:p>
        </p:txBody>
      </p:sp>
      <p:sp>
        <p:nvSpPr>
          <p:cNvPr id="6" name="文字方塊 5"/>
          <p:cNvSpPr txBox="1"/>
          <p:nvPr/>
        </p:nvSpPr>
        <p:spPr>
          <a:xfrm>
            <a:off x="395536" y="2708920"/>
            <a:ext cx="1944216" cy="923330"/>
          </a:xfrm>
          <a:prstGeom prst="rect">
            <a:avLst/>
          </a:prstGeom>
          <a:noFill/>
        </p:spPr>
        <p:txBody>
          <a:bodyPr wrap="square" rtlCol="0">
            <a:spAutoFit/>
          </a:bodyPr>
          <a:lstStyle/>
          <a:p>
            <a:r>
              <a:rPr lang="en-US" altLang="zh-TW" dirty="0" smtClean="0">
                <a:solidFill>
                  <a:srgbClr val="FF0000"/>
                </a:solidFill>
                <a:latin typeface="微軟正黑體" pitchFamily="34" charset="-120"/>
                <a:ea typeface="微軟正黑體" pitchFamily="34" charset="-120"/>
              </a:rPr>
              <a:t>Wiberg algo在500次測試當中，收斂性很穩定</a:t>
            </a:r>
            <a:endParaRPr lang="zh-TW" altLang="en-US" dirty="0">
              <a:solidFill>
                <a:srgbClr val="FF0000"/>
              </a:solidFill>
              <a:latin typeface="微軟正黑體" pitchFamily="34" charset="-120"/>
              <a:ea typeface="微軟正黑體" pitchFamily="34" charset="-120"/>
            </a:endParaRPr>
          </a:p>
        </p:txBody>
      </p:sp>
    </p:spTree>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35</a:t>
            </a:fld>
            <a:endParaRPr lang="zh-TW" altLang="en-US"/>
          </a:p>
        </p:txBody>
      </p:sp>
      <p:pic>
        <p:nvPicPr>
          <p:cNvPr id="43010" name="Picture 2"/>
          <p:cNvPicPr>
            <a:picLocks noChangeAspect="1" noChangeArrowheads="1"/>
          </p:cNvPicPr>
          <p:nvPr/>
        </p:nvPicPr>
        <p:blipFill>
          <a:blip r:embed="rId2" cstate="print"/>
          <a:srcRect/>
          <a:stretch>
            <a:fillRect/>
          </a:stretch>
        </p:blipFill>
        <p:spPr bwMode="auto">
          <a:xfrm>
            <a:off x="0" y="836712"/>
            <a:ext cx="9099798" cy="4536504"/>
          </a:xfrm>
          <a:prstGeom prst="rect">
            <a:avLst/>
          </a:prstGeom>
          <a:noFill/>
          <a:ln w="9525">
            <a:noFill/>
            <a:miter lim="800000"/>
            <a:headEnd/>
            <a:tailEnd/>
          </a:ln>
        </p:spPr>
      </p:pic>
    </p:spTree>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normAutofit/>
          </a:bodyPr>
          <a:lstStyle/>
          <a:p>
            <a:r>
              <a:rPr lang="en-US" altLang="zh-TW" dirty="0" smtClean="0">
                <a:latin typeface="微軟正黑體" pitchFamily="34" charset="-120"/>
                <a:ea typeface="微軟正黑體" pitchFamily="34" charset="-120"/>
              </a:rPr>
              <a:t>Experimental results-real data</a:t>
            </a:r>
            <a:endParaRPr lang="zh-TW" altLang="en-US" dirty="0"/>
          </a:p>
        </p:txBody>
      </p:sp>
      <p:sp>
        <p:nvSpPr>
          <p:cNvPr id="2" name="投影片編號版面配置區 1"/>
          <p:cNvSpPr>
            <a:spLocks noGrp="1"/>
          </p:cNvSpPr>
          <p:nvPr>
            <p:ph type="sldNum" sz="quarter" idx="12"/>
          </p:nvPr>
        </p:nvSpPr>
        <p:spPr/>
        <p:txBody>
          <a:bodyPr/>
          <a:lstStyle/>
          <a:p>
            <a:fld id="{B09B2E0D-50FE-4438-82E9-98CD213A68AC}" type="slidenum">
              <a:rPr lang="zh-TW" altLang="en-US" smtClean="0"/>
              <a:pPr/>
              <a:t>36</a:t>
            </a:fld>
            <a:endParaRPr lang="zh-TW" altLang="en-US"/>
          </a:p>
        </p:txBody>
      </p:sp>
      <p:sp>
        <p:nvSpPr>
          <p:cNvPr id="5" name="文字方塊 4"/>
          <p:cNvSpPr txBox="1"/>
          <p:nvPr/>
        </p:nvSpPr>
        <p:spPr>
          <a:xfrm>
            <a:off x="251520" y="1484784"/>
            <a:ext cx="8784976" cy="4247317"/>
          </a:xfrm>
          <a:prstGeom prst="rect">
            <a:avLst/>
          </a:prstGeom>
          <a:noFill/>
        </p:spPr>
        <p:txBody>
          <a:bodyPr wrap="square" rtlCol="0">
            <a:spAutoFit/>
          </a:bodyPr>
          <a:lstStyle/>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A image sequence of a cube rotated through 360 degrees</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177 images</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Lucas-</a:t>
            </a:r>
            <a:r>
              <a:rPr lang="en-US" altLang="zh-TW" sz="2000" dirty="0" err="1" smtClean="0">
                <a:latin typeface="微軟正黑體" pitchFamily="34" charset="-120"/>
                <a:ea typeface="微軟正黑體" pitchFamily="34" charset="-120"/>
              </a:rPr>
              <a:t>Kanade</a:t>
            </a:r>
            <a:r>
              <a:rPr lang="en-US" altLang="zh-TW" sz="2000" dirty="0" smtClean="0">
                <a:latin typeface="微軟正黑體" pitchFamily="34" charset="-120"/>
                <a:ea typeface="微軟正黑體" pitchFamily="34" charset="-120"/>
              </a:rPr>
              <a:t>-</a:t>
            </a:r>
            <a:r>
              <a:rPr lang="en-US" altLang="zh-TW" sz="2000" dirty="0" err="1" smtClean="0">
                <a:latin typeface="微軟正黑體" pitchFamily="34" charset="-120"/>
                <a:ea typeface="微軟正黑體" pitchFamily="34" charset="-120"/>
              </a:rPr>
              <a:t>Tomasi</a:t>
            </a:r>
            <a:r>
              <a:rPr lang="en-US" altLang="zh-TW" sz="2000" dirty="0" smtClean="0">
                <a:latin typeface="微軟正黑體" pitchFamily="34" charset="-120"/>
                <a:ea typeface="微軟正黑體" pitchFamily="34" charset="-120"/>
              </a:rPr>
              <a:t> tracker for extracting trajectories (</a:t>
            </a:r>
            <a:r>
              <a:rPr lang="en-US" altLang="zh-TW" sz="2000" dirty="0" err="1" smtClean="0">
                <a:latin typeface="微軟正黑體" pitchFamily="34" charset="-120"/>
                <a:ea typeface="微軟正黑體" pitchFamily="34" charset="-120"/>
              </a:rPr>
              <a:t>軌道</a:t>
            </a:r>
            <a:r>
              <a:rPr lang="en-US" altLang="zh-TW" sz="2000" dirty="0" smtClean="0">
                <a:latin typeface="微軟正黑體" pitchFamily="34" charset="-120"/>
                <a:ea typeface="微軟正黑體" pitchFamily="34" charset="-120"/>
              </a:rPr>
              <a:t>) of feature points</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A few erroneous trajectories are </a:t>
            </a:r>
            <a:r>
              <a:rPr lang="en-US" altLang="zh-TW" sz="2000" dirty="0" err="1" smtClean="0">
                <a:latin typeface="微軟正黑體" pitchFamily="34" charset="-120"/>
                <a:ea typeface="微軟正黑體" pitchFamily="34" charset="-120"/>
              </a:rPr>
              <a:t>unremoved</a:t>
            </a:r>
            <a:r>
              <a:rPr lang="en-US" altLang="zh-TW" sz="2000" dirty="0" smtClean="0">
                <a:latin typeface="微軟正黑體" pitchFamily="34" charset="-120"/>
                <a:ea typeface="微軟正黑體" pitchFamily="34" charset="-120"/>
              </a:rPr>
              <a:t>  to test the algorithm</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106 trajectories survive</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Observed data: 5550</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Missing components: 1-5550/(106-177)=70.4%</a:t>
            </a:r>
          </a:p>
          <a:p>
            <a:pPr marL="457200" indent="-457200">
              <a:lnSpc>
                <a:spcPct val="150000"/>
              </a:lnSpc>
              <a:buFont typeface="Arial" pitchFamily="34" charset="0"/>
              <a:buChar char="•"/>
            </a:pPr>
            <a:r>
              <a:rPr lang="en-US" altLang="zh-TW" sz="2000" dirty="0" smtClean="0">
                <a:latin typeface="微軟正黑體" pitchFamily="34" charset="-120"/>
                <a:ea typeface="微軟正黑體" pitchFamily="34" charset="-120"/>
              </a:rPr>
              <a:t>100 trials</a:t>
            </a:r>
          </a:p>
        </p:txBody>
      </p:sp>
    </p:spTree>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投影片編號版面配置區 2"/>
          <p:cNvSpPr>
            <a:spLocks noGrp="1"/>
          </p:cNvSpPr>
          <p:nvPr>
            <p:ph type="sldNum" sz="quarter" idx="12"/>
          </p:nvPr>
        </p:nvSpPr>
        <p:spPr/>
        <p:txBody>
          <a:bodyPr/>
          <a:lstStyle/>
          <a:p>
            <a:fld id="{B09B2E0D-50FE-4438-82E9-98CD213A68AC}" type="slidenum">
              <a:rPr lang="zh-TW" altLang="en-US" smtClean="0"/>
              <a:pPr/>
              <a:t>37</a:t>
            </a:fld>
            <a:endParaRPr lang="zh-TW" altLang="en-US"/>
          </a:p>
        </p:txBody>
      </p:sp>
      <p:pic>
        <p:nvPicPr>
          <p:cNvPr id="44034" name="Picture 2"/>
          <p:cNvPicPr>
            <a:picLocks noChangeAspect="1" noChangeArrowheads="1"/>
          </p:cNvPicPr>
          <p:nvPr/>
        </p:nvPicPr>
        <p:blipFill>
          <a:blip r:embed="rId2" cstate="print"/>
          <a:srcRect/>
          <a:stretch>
            <a:fillRect/>
          </a:stretch>
        </p:blipFill>
        <p:spPr bwMode="auto">
          <a:xfrm>
            <a:off x="0" y="188640"/>
            <a:ext cx="9056391" cy="2808312"/>
          </a:xfrm>
          <a:prstGeom prst="rect">
            <a:avLst/>
          </a:prstGeom>
          <a:noFill/>
          <a:ln w="9525">
            <a:noFill/>
            <a:miter lim="800000"/>
            <a:headEnd/>
            <a:tailEnd/>
          </a:ln>
        </p:spPr>
      </p:pic>
      <p:pic>
        <p:nvPicPr>
          <p:cNvPr id="44035" name="Picture 3"/>
          <p:cNvPicPr>
            <a:picLocks noChangeAspect="1" noChangeArrowheads="1"/>
          </p:cNvPicPr>
          <p:nvPr/>
        </p:nvPicPr>
        <p:blipFill>
          <a:blip r:embed="rId3" cstate="print"/>
          <a:srcRect/>
          <a:stretch>
            <a:fillRect/>
          </a:stretch>
        </p:blipFill>
        <p:spPr bwMode="auto">
          <a:xfrm>
            <a:off x="107504" y="3717032"/>
            <a:ext cx="8814364" cy="2232248"/>
          </a:xfrm>
          <a:prstGeom prst="rect">
            <a:avLst/>
          </a:prstGeom>
          <a:noFill/>
          <a:ln w="9525">
            <a:noFill/>
            <a:miter lim="800000"/>
            <a:headEnd/>
            <a:tailEnd/>
          </a:ln>
        </p:spPr>
      </p:pic>
    </p:spTree>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投影片編號版面配置區 1"/>
          <p:cNvSpPr>
            <a:spLocks noGrp="1"/>
          </p:cNvSpPr>
          <p:nvPr>
            <p:ph type="sldNum" sz="quarter" idx="12"/>
          </p:nvPr>
        </p:nvSpPr>
        <p:spPr/>
        <p:txBody>
          <a:bodyPr/>
          <a:lstStyle/>
          <a:p>
            <a:fld id="{B09B2E0D-50FE-4438-82E9-98CD213A68AC}" type="slidenum">
              <a:rPr lang="zh-TW" altLang="en-US" smtClean="0"/>
              <a:pPr/>
              <a:t>38</a:t>
            </a:fld>
            <a:endParaRPr lang="zh-TW" altLang="en-US"/>
          </a:p>
        </p:txBody>
      </p:sp>
      <p:pic>
        <p:nvPicPr>
          <p:cNvPr id="45058" name="Picture 2"/>
          <p:cNvPicPr>
            <a:picLocks noChangeAspect="1" noChangeArrowheads="1"/>
          </p:cNvPicPr>
          <p:nvPr/>
        </p:nvPicPr>
        <p:blipFill>
          <a:blip r:embed="rId2" cstate="print"/>
          <a:srcRect/>
          <a:stretch>
            <a:fillRect/>
          </a:stretch>
        </p:blipFill>
        <p:spPr bwMode="auto">
          <a:xfrm>
            <a:off x="179512" y="1268760"/>
            <a:ext cx="8906265" cy="3096344"/>
          </a:xfrm>
          <a:prstGeom prst="rect">
            <a:avLst/>
          </a:prstGeom>
          <a:noFill/>
          <a:ln w="9525">
            <a:noFill/>
            <a:miter lim="800000"/>
            <a:headEnd/>
            <a:tailEnd/>
          </a:ln>
        </p:spPr>
      </p:pic>
      <p:sp>
        <p:nvSpPr>
          <p:cNvPr id="4" name="文字方塊 3"/>
          <p:cNvSpPr txBox="1"/>
          <p:nvPr/>
        </p:nvSpPr>
        <p:spPr>
          <a:xfrm>
            <a:off x="611560" y="4869160"/>
            <a:ext cx="7632848" cy="830997"/>
          </a:xfrm>
          <a:prstGeom prst="rect">
            <a:avLst/>
          </a:prstGeom>
          <a:noFill/>
        </p:spPr>
        <p:txBody>
          <a:bodyPr wrap="square" rtlCol="0">
            <a:spAutoFit/>
          </a:bodyPr>
          <a:lstStyle/>
          <a:p>
            <a:r>
              <a:rPr lang="en-US" altLang="zh-TW" sz="2400" dirty="0" smtClean="0">
                <a:solidFill>
                  <a:srgbClr val="FF0000"/>
                </a:solidFill>
                <a:latin typeface="微軟正黑體" pitchFamily="34" charset="-120"/>
                <a:ea typeface="微軟正黑體" pitchFamily="34" charset="-120"/>
              </a:rPr>
              <a:t>Note:</a:t>
            </a:r>
            <a:r>
              <a:rPr lang="en-US" altLang="zh-TW" sz="2400" dirty="0" smtClean="0">
                <a:latin typeface="微軟正黑體" pitchFamily="34" charset="-120"/>
                <a:ea typeface="微軟正黑體" pitchFamily="34" charset="-120"/>
              </a:rPr>
              <a:t> the LM algorithm </a:t>
            </a:r>
            <a:r>
              <a:rPr lang="en-US" altLang="zh-TW" sz="2400" u="sng" dirty="0" smtClean="0">
                <a:latin typeface="微軟正黑體" pitchFamily="34" charset="-120"/>
                <a:ea typeface="微軟正黑體" pitchFamily="34" charset="-120"/>
              </a:rPr>
              <a:t>did not converge </a:t>
            </a:r>
            <a:r>
              <a:rPr lang="en-US" altLang="zh-TW" sz="2400" dirty="0" smtClean="0">
                <a:latin typeface="微軟正黑體" pitchFamily="34" charset="-120"/>
                <a:ea typeface="微軟正黑體" pitchFamily="34" charset="-120"/>
              </a:rPr>
              <a:t>in any 100 of the trials without giving good initial values</a:t>
            </a:r>
          </a:p>
        </p:txBody>
      </p:sp>
    </p:spTree>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標題 2"/>
          <p:cNvSpPr>
            <a:spLocks noGrp="1"/>
          </p:cNvSpPr>
          <p:nvPr>
            <p:ph type="title"/>
          </p:nvPr>
        </p:nvSpPr>
        <p:spPr/>
        <p:txBody>
          <a:bodyPr/>
          <a:lstStyle/>
          <a:p>
            <a:r>
              <a:rPr lang="en-US" altLang="zh-TW" dirty="0" smtClean="0"/>
              <a:t>Convergence performance</a:t>
            </a:r>
            <a:endParaRPr lang="zh-TW" altLang="en-US" dirty="0"/>
          </a:p>
        </p:txBody>
      </p:sp>
      <p:sp>
        <p:nvSpPr>
          <p:cNvPr id="2" name="投影片編號版面配置區 1"/>
          <p:cNvSpPr>
            <a:spLocks noGrp="1"/>
          </p:cNvSpPr>
          <p:nvPr>
            <p:ph type="sldNum" sz="quarter" idx="12"/>
          </p:nvPr>
        </p:nvSpPr>
        <p:spPr/>
        <p:txBody>
          <a:bodyPr/>
          <a:lstStyle/>
          <a:p>
            <a:fld id="{B09B2E0D-50FE-4438-82E9-98CD213A68AC}" type="slidenum">
              <a:rPr lang="zh-TW" altLang="en-US" smtClean="0"/>
              <a:pPr/>
              <a:t>39</a:t>
            </a:fld>
            <a:endParaRPr lang="zh-TW" altLang="en-US"/>
          </a:p>
        </p:txBody>
      </p:sp>
      <p:pic>
        <p:nvPicPr>
          <p:cNvPr id="46082" name="Picture 2"/>
          <p:cNvPicPr>
            <a:picLocks noChangeAspect="1" noChangeArrowheads="1"/>
          </p:cNvPicPr>
          <p:nvPr/>
        </p:nvPicPr>
        <p:blipFill>
          <a:blip r:embed="rId2" cstate="print"/>
          <a:srcRect/>
          <a:stretch>
            <a:fillRect/>
          </a:stretch>
        </p:blipFill>
        <p:spPr bwMode="auto">
          <a:xfrm>
            <a:off x="179512" y="1772816"/>
            <a:ext cx="8755493" cy="3168352"/>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latin typeface="微軟正黑體" pitchFamily="34" charset="-120"/>
                <a:ea typeface="微軟正黑體" pitchFamily="34" charset="-120"/>
              </a:rPr>
              <a:t>Data representation</a:t>
            </a:r>
            <a:endParaRPr lang="zh-TW" altLang="en-US" dirty="0">
              <a:latin typeface="微軟正黑體" pitchFamily="34" charset="-120"/>
              <a:ea typeface="微軟正黑體" pitchFamily="34" charset="-120"/>
            </a:endParaRPr>
          </a:p>
        </p:txBody>
      </p:sp>
      <p:sp>
        <p:nvSpPr>
          <p:cNvPr id="4" name="文字方塊 3"/>
          <p:cNvSpPr txBox="1"/>
          <p:nvPr/>
        </p:nvSpPr>
        <p:spPr>
          <a:xfrm>
            <a:off x="323528" y="1268760"/>
            <a:ext cx="4032448" cy="523220"/>
          </a:xfrm>
          <a:prstGeom prst="rect">
            <a:avLst/>
          </a:prstGeom>
          <a:noFill/>
        </p:spPr>
        <p:txBody>
          <a:bodyPr wrap="square" rtlCol="0">
            <a:spAutoFit/>
          </a:bodyPr>
          <a:lstStyle/>
          <a:p>
            <a:r>
              <a:rPr lang="en-US" altLang="zh-TW" sz="2800" dirty="0" smtClean="0"/>
              <a:t>Partial iris flower data set:</a:t>
            </a:r>
            <a:endParaRPr lang="zh-TW" altLang="en-US" sz="2800" dirty="0"/>
          </a:p>
        </p:txBody>
      </p:sp>
      <p:graphicFrame>
        <p:nvGraphicFramePr>
          <p:cNvPr id="5" name="表格 4"/>
          <p:cNvGraphicFramePr>
            <a:graphicFrameLocks noGrp="1"/>
          </p:cNvGraphicFramePr>
          <p:nvPr/>
        </p:nvGraphicFramePr>
        <p:xfrm>
          <a:off x="2267744" y="1988840"/>
          <a:ext cx="6264695" cy="4429125"/>
        </p:xfrm>
        <a:graphic>
          <a:graphicData uri="http://schemas.openxmlformats.org/drawingml/2006/table">
            <a:tbl>
              <a:tblPr>
                <a:tableStyleId>{616DA210-FB5B-4158-B5E0-FEB733F419BA}</a:tableStyleId>
              </a:tblPr>
              <a:tblGrid>
                <a:gridCol w="1287469"/>
                <a:gridCol w="1321999"/>
                <a:gridCol w="1346663"/>
                <a:gridCol w="1243073"/>
                <a:gridCol w="1065491"/>
              </a:tblGrid>
              <a:tr h="209550">
                <a:tc gridSpan="4">
                  <a:txBody>
                    <a:bodyPr/>
                    <a:lstStyle/>
                    <a:p>
                      <a:pPr algn="ctr" fontAlgn="ctr"/>
                      <a:r>
                        <a:rPr lang="en-US" sz="2400" b="0" i="0" u="none" strike="noStrike" dirty="0" smtClean="0">
                          <a:solidFill>
                            <a:srgbClr val="FF0000"/>
                          </a:solidFill>
                          <a:latin typeface="微軟正黑體" pitchFamily="34" charset="-120"/>
                          <a:ea typeface="微軟正黑體" pitchFamily="34" charset="-120"/>
                        </a:rPr>
                        <a:t>Attributes</a:t>
                      </a:r>
                      <a:r>
                        <a:rPr lang="en-US" sz="2400" b="0" i="0" u="none" strike="noStrike" baseline="0" dirty="0" smtClean="0">
                          <a:solidFill>
                            <a:srgbClr val="FF0000"/>
                          </a:solidFill>
                          <a:latin typeface="微軟正黑體" pitchFamily="34" charset="-120"/>
                          <a:ea typeface="微軟正黑體" pitchFamily="34" charset="-120"/>
                        </a:rPr>
                        <a:t> (features)</a:t>
                      </a:r>
                      <a:endParaRPr lang="en-US" sz="2400" b="0" i="0" u="none" strike="noStrike" dirty="0">
                        <a:solidFill>
                          <a:srgbClr val="FF0000"/>
                        </a:solidFill>
                        <a:latin typeface="微軟正黑體" pitchFamily="34" charset="-120"/>
                        <a:ea typeface="微軟正黑體" pitchFamily="34" charset="-120"/>
                      </a:endParaRPr>
                    </a:p>
                  </a:txBody>
                  <a:tcPr marL="9525" marR="9525" marT="9525" marB="0" anchor="ctr">
                    <a:solidFill>
                      <a:schemeClr val="accent1">
                        <a:lumMod val="20000"/>
                        <a:lumOff val="80000"/>
                      </a:schemeClr>
                    </a:solidFill>
                  </a:tcPr>
                </a:tc>
                <a:tc hMerge="1">
                  <a:txBody>
                    <a:bodyPr/>
                    <a:lstStyle/>
                    <a:p>
                      <a:pPr algn="l" fontAlgn="ctr"/>
                      <a:endParaRPr lang="en-US" sz="1600" b="0" i="0" u="none" strike="noStrike" dirty="0">
                        <a:solidFill>
                          <a:srgbClr val="000000"/>
                        </a:solidFill>
                        <a:latin typeface="新細明體"/>
                      </a:endParaRPr>
                    </a:p>
                  </a:txBody>
                  <a:tcPr marL="9525" marR="9525" marT="9525" marB="0" anchor="ctr"/>
                </a:tc>
                <a:tc hMerge="1">
                  <a:txBody>
                    <a:bodyPr/>
                    <a:lstStyle/>
                    <a:p>
                      <a:pPr algn="l" fontAlgn="ctr"/>
                      <a:endParaRPr lang="en-US" sz="1600" b="0" i="0" u="none" strike="noStrike" dirty="0">
                        <a:solidFill>
                          <a:srgbClr val="000000"/>
                        </a:solidFill>
                        <a:latin typeface="新細明體"/>
                      </a:endParaRPr>
                    </a:p>
                  </a:txBody>
                  <a:tcPr marL="9525" marR="9525" marT="9525" marB="0" anchor="ctr"/>
                </a:tc>
                <a:tc hMerge="1">
                  <a:txBody>
                    <a:bodyPr/>
                    <a:lstStyle/>
                    <a:p>
                      <a:pPr algn="l" fontAlgn="ctr"/>
                      <a:endParaRPr lang="en-US" sz="1600" b="0" i="0" u="none" strike="noStrike" dirty="0">
                        <a:solidFill>
                          <a:srgbClr val="000000"/>
                        </a:solidFill>
                        <a:latin typeface="新細明體"/>
                      </a:endParaRPr>
                    </a:p>
                  </a:txBody>
                  <a:tcPr marL="9525" marR="9525" marT="9525" marB="0" anchor="ctr"/>
                </a:tc>
                <a:tc>
                  <a:txBody>
                    <a:bodyPr/>
                    <a:lstStyle/>
                    <a:p>
                      <a:pPr algn="ctr" fontAlgn="ctr"/>
                      <a:r>
                        <a:rPr lang="en-US" sz="2400" b="0" i="0" u="none" strike="noStrike" dirty="0" smtClean="0">
                          <a:solidFill>
                            <a:srgbClr val="FF0000"/>
                          </a:solidFill>
                          <a:latin typeface="微軟正黑體" pitchFamily="34" charset="-120"/>
                          <a:ea typeface="微軟正黑體" pitchFamily="34" charset="-120"/>
                        </a:rPr>
                        <a:t>Class</a:t>
                      </a:r>
                      <a:endParaRPr lang="en-US" sz="2400" b="0" i="0" u="none" strike="noStrike" dirty="0">
                        <a:solidFill>
                          <a:srgbClr val="FF0000"/>
                        </a:solidFill>
                        <a:latin typeface="微軟正黑體" pitchFamily="34" charset="-120"/>
                        <a:ea typeface="微軟正黑體" pitchFamily="34" charset="-120"/>
                      </a:endParaRPr>
                    </a:p>
                  </a:txBody>
                  <a:tcPr marL="9525" marR="9525" marT="9525" marB="0" anchor="ctr">
                    <a:solidFill>
                      <a:schemeClr val="accent1">
                        <a:lumMod val="20000"/>
                        <a:lumOff val="80000"/>
                      </a:schemeClr>
                    </a:solidFill>
                  </a:tcPr>
                </a:tc>
              </a:tr>
              <a:tr h="209550">
                <a:tc>
                  <a:txBody>
                    <a:bodyPr/>
                    <a:lstStyle/>
                    <a:p>
                      <a:pPr algn="l" fontAlgn="ctr"/>
                      <a:r>
                        <a:rPr lang="en-US" sz="1600" u="none" strike="noStrike" dirty="0">
                          <a:latin typeface="微軟正黑體" pitchFamily="34" charset="-120"/>
                          <a:ea typeface="微軟正黑體" pitchFamily="34" charset="-120"/>
                        </a:rPr>
                        <a:t>Sepal Length</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l" fontAlgn="ctr"/>
                      <a:r>
                        <a:rPr lang="en-US" sz="1600" u="none" strike="noStrike" dirty="0">
                          <a:latin typeface="微軟正黑體" pitchFamily="34" charset="-120"/>
                          <a:ea typeface="微軟正黑體" pitchFamily="34" charset="-120"/>
                        </a:rPr>
                        <a:t>Sepal Width</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l" fontAlgn="ctr"/>
                      <a:r>
                        <a:rPr lang="en-US" sz="1600" u="none" strike="noStrike" dirty="0">
                          <a:latin typeface="微軟正黑體" pitchFamily="34" charset="-120"/>
                          <a:ea typeface="微軟正黑體" pitchFamily="34" charset="-120"/>
                        </a:rPr>
                        <a:t>Petal Length</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l" fontAlgn="ctr"/>
                      <a:r>
                        <a:rPr lang="en-US" sz="1600" u="none" strike="noStrike" dirty="0">
                          <a:latin typeface="微軟正黑體" pitchFamily="34" charset="-120"/>
                          <a:ea typeface="微軟正黑體" pitchFamily="34" charset="-120"/>
                        </a:rPr>
                        <a:t>Petal Width</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l" fontAlgn="ctr"/>
                      <a:r>
                        <a:rPr lang="en-US" sz="1600" u="none" strike="noStrike" dirty="0">
                          <a:latin typeface="微軟正黑體" pitchFamily="34" charset="-120"/>
                          <a:ea typeface="微軟正黑體" pitchFamily="34" charset="-120"/>
                        </a:rPr>
                        <a:t>Species</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5.1</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1.4</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0.2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setosa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4.9</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1.4</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0.2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setosa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4.7</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3.2</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1.3</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0.2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setosa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4.6</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3.1</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0.2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setosa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3.6</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1.4</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0.2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setosa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0</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3.2</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4.7</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1.4</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versicolor</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6.4</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3.2</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4.5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versicolor</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6.9</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3.1</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4.9</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a:latin typeface="微軟正黑體" pitchFamily="34" charset="-120"/>
                          <a:ea typeface="微軟正黑體" pitchFamily="34" charset="-120"/>
                        </a:rPr>
                        <a:t>versicolor</a:t>
                      </a:r>
                      <a:endParaRPr lang="en-US" sz="1600" b="0" i="0" u="none" strike="noStrike">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5.5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2.3</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4</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1.3</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versicolor</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6.5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2.8</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4.6</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versicolor</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smtClean="0">
                          <a:latin typeface="微軟正黑體" pitchFamily="34" charset="-120"/>
                          <a:ea typeface="微軟正黑體" pitchFamily="34" charset="-120"/>
                        </a:rPr>
                        <a:t>6.3</a:t>
                      </a:r>
                      <a:endParaRPr lang="zh-TW" altLang="en-US"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3.3</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6</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2.5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virginica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5.8</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2.7</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5.1</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1.9</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virginica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7.1</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3</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5.9</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2.1</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virginica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6.3</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2.9</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5.6</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1.8</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virginica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r h="209550">
                <a:tc>
                  <a:txBody>
                    <a:bodyPr/>
                    <a:lstStyle/>
                    <a:p>
                      <a:pPr algn="ctr" fontAlgn="ctr"/>
                      <a:r>
                        <a:rPr lang="en-US" altLang="zh-TW" sz="1600" u="none" strike="noStrike" dirty="0">
                          <a:latin typeface="微軟正黑體" pitchFamily="34" charset="-120"/>
                          <a:ea typeface="微軟正黑體" pitchFamily="34" charset="-120"/>
                        </a:rPr>
                        <a:t>6.5</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3</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a:latin typeface="微軟正黑體" pitchFamily="34" charset="-120"/>
                          <a:ea typeface="微軟正黑體" pitchFamily="34" charset="-120"/>
                        </a:rPr>
                        <a:t>5.8</a:t>
                      </a:r>
                      <a:endParaRPr lang="en-US" altLang="zh-TW" sz="1600" b="0" i="0" u="none" strike="noStrike">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altLang="zh-TW" sz="1600" u="none" strike="noStrike" dirty="0">
                          <a:latin typeface="微軟正黑體" pitchFamily="34" charset="-120"/>
                          <a:ea typeface="微軟正黑體" pitchFamily="34" charset="-120"/>
                        </a:rPr>
                        <a:t>2.2</a:t>
                      </a:r>
                      <a:endParaRPr lang="en-US" altLang="zh-TW" sz="1600" b="0" i="0" u="none" strike="noStrike" dirty="0">
                        <a:solidFill>
                          <a:srgbClr val="000000"/>
                        </a:solidFill>
                        <a:latin typeface="微軟正黑體" pitchFamily="34" charset="-120"/>
                        <a:ea typeface="微軟正黑體" pitchFamily="34" charset="-120"/>
                      </a:endParaRPr>
                    </a:p>
                  </a:txBody>
                  <a:tcPr marL="9525" marR="9525" marT="9525" marB="0" anchor="ctr"/>
                </a:tc>
                <a:tc>
                  <a:txBody>
                    <a:bodyPr/>
                    <a:lstStyle/>
                    <a:p>
                      <a:pPr algn="ctr" fontAlgn="ctr"/>
                      <a:r>
                        <a:rPr lang="en-US" sz="1600" u="none" strike="noStrike" dirty="0" err="1">
                          <a:latin typeface="微軟正黑體" pitchFamily="34" charset="-120"/>
                          <a:ea typeface="微軟正黑體" pitchFamily="34" charset="-120"/>
                        </a:rPr>
                        <a:t>virginica</a:t>
                      </a:r>
                      <a:endParaRPr lang="en-US" sz="1600" b="0" i="0" u="none" strike="noStrike" dirty="0">
                        <a:solidFill>
                          <a:srgbClr val="000000"/>
                        </a:solidFill>
                        <a:latin typeface="微軟正黑體" pitchFamily="34" charset="-120"/>
                        <a:ea typeface="微軟正黑體" pitchFamily="34" charset="-120"/>
                      </a:endParaRPr>
                    </a:p>
                  </a:txBody>
                  <a:tcPr marL="9525" marR="9525" marT="9525" marB="0" anchor="ctr"/>
                </a:tc>
              </a:tr>
            </a:tbl>
          </a:graphicData>
        </a:graphic>
      </p:graphicFrame>
      <p:sp>
        <p:nvSpPr>
          <p:cNvPr id="6" name="圓角矩形圖說文字 5"/>
          <p:cNvSpPr/>
          <p:nvPr/>
        </p:nvSpPr>
        <p:spPr>
          <a:xfrm>
            <a:off x="0" y="2420888"/>
            <a:ext cx="1835696" cy="1512168"/>
          </a:xfrm>
          <a:prstGeom prst="wedgeRoundRectCallout">
            <a:avLst>
              <a:gd name="adj1" fmla="val 88624"/>
              <a:gd name="adj2" fmla="val -30242"/>
              <a:gd name="adj3" fmla="val 16667"/>
            </a:avLst>
          </a:prstGeom>
        </p:spPr>
        <p:style>
          <a:lnRef idx="1">
            <a:schemeClr val="accent3"/>
          </a:lnRef>
          <a:fillRef idx="2">
            <a:schemeClr val="accent3"/>
          </a:fillRef>
          <a:effectRef idx="1">
            <a:schemeClr val="accent3"/>
          </a:effectRef>
          <a:fontRef idx="minor">
            <a:schemeClr val="dk1"/>
          </a:fontRef>
        </p:style>
        <p:txBody>
          <a:bodyPr rtlCol="0" anchor="ctr"/>
          <a:lstStyle/>
          <a:p>
            <a:pPr algn="ctr"/>
            <a:r>
              <a:rPr lang="en-US" altLang="zh-TW" sz="2000" dirty="0" smtClean="0"/>
              <a:t>One data is usually called a </a:t>
            </a:r>
            <a:r>
              <a:rPr lang="en-US" altLang="zh-TW" sz="2000" dirty="0" smtClean="0">
                <a:solidFill>
                  <a:srgbClr val="FF0000"/>
                </a:solidFill>
              </a:rPr>
              <a:t>point</a:t>
            </a:r>
            <a:r>
              <a:rPr lang="en-US" altLang="zh-TW" sz="2000" dirty="0" smtClean="0"/>
              <a:t> or an </a:t>
            </a:r>
            <a:r>
              <a:rPr lang="en-US" altLang="zh-TW" sz="2000" dirty="0" smtClean="0">
                <a:solidFill>
                  <a:srgbClr val="FF0000"/>
                </a:solidFill>
              </a:rPr>
              <a:t>instance</a:t>
            </a:r>
            <a:endParaRPr lang="zh-TW" altLang="en-US" sz="2000" dirty="0">
              <a:solidFill>
                <a:srgbClr val="FF0000"/>
              </a:solidFill>
            </a:endParaRPr>
          </a:p>
        </p:txBody>
      </p:sp>
      <p:sp>
        <p:nvSpPr>
          <p:cNvPr id="7" name="文字方塊 6"/>
          <p:cNvSpPr txBox="1"/>
          <p:nvPr/>
        </p:nvSpPr>
        <p:spPr>
          <a:xfrm>
            <a:off x="179512" y="5085184"/>
            <a:ext cx="2088232" cy="1015663"/>
          </a:xfrm>
          <a:prstGeom prst="rect">
            <a:avLst/>
          </a:prstGeom>
          <a:noFill/>
        </p:spPr>
        <p:txBody>
          <a:bodyPr wrap="square" rtlCol="0">
            <a:spAutoFit/>
          </a:bodyPr>
          <a:lstStyle/>
          <a:p>
            <a:pPr algn="ctr"/>
            <a:r>
              <a:rPr lang="en-US" altLang="zh-TW" sz="2000" dirty="0" smtClean="0">
                <a:solidFill>
                  <a:srgbClr val="FF0000"/>
                </a:solidFill>
              </a:rPr>
              <a:t>We can treat the attributes as a matrix.</a:t>
            </a:r>
            <a:endParaRPr lang="zh-TW" altLang="en-US" sz="2000" dirty="0">
              <a:solidFill>
                <a:srgbClr val="FF0000"/>
              </a:solidFill>
            </a:endParaRPr>
          </a:p>
        </p:txBody>
      </p:sp>
      <p:sp>
        <p:nvSpPr>
          <p:cNvPr id="8" name="投影片編號版面配置區 7"/>
          <p:cNvSpPr>
            <a:spLocks noGrp="1"/>
          </p:cNvSpPr>
          <p:nvPr>
            <p:ph type="sldNum" sz="quarter" idx="12"/>
          </p:nvPr>
        </p:nvSpPr>
        <p:spPr/>
        <p:txBody>
          <a:bodyPr/>
          <a:lstStyle/>
          <a:p>
            <a:fld id="{68A3FD6A-CD28-4AD1-997B-38CF7B9E77E7}" type="slidenum">
              <a:rPr lang="zh-TW" altLang="en-US" smtClean="0"/>
              <a:pPr/>
              <a:t>4</a:t>
            </a:fld>
            <a:endParaRPr lang="zh-TW" altLang="en-US"/>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Time complexity</a:t>
            </a:r>
            <a:endParaRPr lang="zh-TW" altLang="en-US" dirty="0"/>
          </a:p>
        </p:txBody>
      </p:sp>
      <p:sp>
        <p:nvSpPr>
          <p:cNvPr id="3" name="投影片編號版面配置區 2"/>
          <p:cNvSpPr>
            <a:spLocks noGrp="1"/>
          </p:cNvSpPr>
          <p:nvPr>
            <p:ph type="sldNum" sz="quarter" idx="12"/>
          </p:nvPr>
        </p:nvSpPr>
        <p:spPr/>
        <p:txBody>
          <a:bodyPr/>
          <a:lstStyle/>
          <a:p>
            <a:fld id="{B09B2E0D-50FE-4438-82E9-98CD213A68AC}" type="slidenum">
              <a:rPr lang="zh-TW" altLang="en-US" smtClean="0"/>
              <a:pPr/>
              <a:t>40</a:t>
            </a:fld>
            <a:endParaRPr lang="zh-TW" altLang="en-US"/>
          </a:p>
        </p:txBody>
      </p:sp>
      <p:sp>
        <p:nvSpPr>
          <p:cNvPr id="4" name="矩形 3"/>
          <p:cNvSpPr/>
          <p:nvPr/>
        </p:nvSpPr>
        <p:spPr>
          <a:xfrm>
            <a:off x="323528" y="1484784"/>
            <a:ext cx="8424936" cy="4339650"/>
          </a:xfrm>
          <a:prstGeom prst="rect">
            <a:avLst/>
          </a:prstGeom>
        </p:spPr>
        <p:txBody>
          <a:bodyPr wrap="square">
            <a:spAutoFit/>
          </a:bodyPr>
          <a:lstStyle/>
          <a:p>
            <a:pPr marL="457200" indent="-457200">
              <a:lnSpc>
                <a:spcPct val="150000"/>
              </a:lnSpc>
              <a:buFont typeface="Arial" pitchFamily="34" charset="0"/>
              <a:buChar char="•"/>
            </a:pPr>
            <a:r>
              <a:rPr lang="en-US" altLang="zh-TW" sz="2400" dirty="0" err="1" smtClean="0">
                <a:latin typeface="微軟正黑體" pitchFamily="34" charset="-120"/>
                <a:ea typeface="微軟正黑體" pitchFamily="34" charset="-120"/>
              </a:rPr>
              <a:t>Weiberg</a:t>
            </a:r>
            <a:r>
              <a:rPr lang="en-US" altLang="zh-TW" sz="2400" dirty="0" smtClean="0">
                <a:latin typeface="微軟正黑體" pitchFamily="34" charset="-120"/>
                <a:ea typeface="微軟正黑體" pitchFamily="34" charset="-120"/>
              </a:rPr>
              <a:t> algorithm :               O(pn</a:t>
            </a:r>
            <a:r>
              <a:rPr lang="en-US" altLang="zh-TW" sz="2400" baseline="30000" dirty="0" smtClean="0">
                <a:latin typeface="微軟正黑體" pitchFamily="34" charset="-120"/>
                <a:ea typeface="微軟正黑體" pitchFamily="34" charset="-120"/>
              </a:rPr>
              <a:t>2</a:t>
            </a:r>
            <a:r>
              <a:rPr lang="en-US" altLang="zh-TW" sz="2400" dirty="0" smtClean="0">
                <a:latin typeface="微軟正黑體" pitchFamily="34" charset="-120"/>
                <a:ea typeface="微軟正黑體" pitchFamily="34" charset="-120"/>
              </a:rPr>
              <a:t>r</a:t>
            </a:r>
            <a:r>
              <a:rPr lang="en-US" altLang="zh-TW" sz="2400" baseline="30000" dirty="0" smtClean="0">
                <a:latin typeface="微軟正黑體" pitchFamily="34" charset="-120"/>
                <a:ea typeface="微軟正黑體" pitchFamily="34" charset="-120"/>
              </a:rPr>
              <a:t>2</a:t>
            </a:r>
            <a:r>
              <a:rPr lang="en-US" altLang="zh-TW" sz="2400" dirty="0" smtClean="0">
                <a:latin typeface="微軟正黑體" pitchFamily="34" charset="-120"/>
                <a:ea typeface="微軟正黑體" pitchFamily="34" charset="-120"/>
              </a:rPr>
              <a:t>)</a:t>
            </a: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Gauss-Newton algorithm :   O(p(</a:t>
            </a:r>
            <a:r>
              <a:rPr lang="en-US" altLang="zh-TW" sz="2400" dirty="0" err="1" smtClean="0">
                <a:latin typeface="微軟正黑體" pitchFamily="34" charset="-120"/>
                <a:ea typeface="微軟正黑體" pitchFamily="34" charset="-120"/>
              </a:rPr>
              <a:t>m+n</a:t>
            </a:r>
            <a:r>
              <a:rPr lang="en-US" altLang="zh-TW" sz="2400" dirty="0" smtClean="0">
                <a:latin typeface="微軟正黑體" pitchFamily="34" charset="-120"/>
                <a:ea typeface="微軟正黑體" pitchFamily="34" charset="-120"/>
              </a:rPr>
              <a:t>)</a:t>
            </a:r>
            <a:r>
              <a:rPr lang="en-US" altLang="zh-TW" sz="2400" baseline="30000" dirty="0" smtClean="0">
                <a:latin typeface="微軟正黑體" pitchFamily="34" charset="-120"/>
                <a:ea typeface="微軟正黑體" pitchFamily="34" charset="-120"/>
              </a:rPr>
              <a:t>2</a:t>
            </a:r>
            <a:r>
              <a:rPr lang="en-US" altLang="zh-TW" sz="2400" dirty="0" smtClean="0">
                <a:latin typeface="微軟正黑體" pitchFamily="34" charset="-120"/>
                <a:ea typeface="微軟正黑體" pitchFamily="34" charset="-120"/>
              </a:rPr>
              <a:t>r</a:t>
            </a:r>
            <a:r>
              <a:rPr lang="en-US" altLang="zh-TW" sz="2400" baseline="30000" dirty="0" smtClean="0">
                <a:latin typeface="微軟正黑體" pitchFamily="34" charset="-120"/>
                <a:ea typeface="微軟正黑體" pitchFamily="34" charset="-120"/>
              </a:rPr>
              <a:t>2</a:t>
            </a:r>
            <a:r>
              <a:rPr lang="en-US" altLang="zh-TW" sz="2400" dirty="0" smtClean="0">
                <a:latin typeface="微軟正黑體" pitchFamily="34" charset="-120"/>
                <a:ea typeface="微軟正黑體" pitchFamily="34" charset="-120"/>
              </a:rPr>
              <a:t>)</a:t>
            </a:r>
          </a:p>
          <a:p>
            <a:pPr marL="457200" indent="-457200">
              <a:lnSpc>
                <a:spcPct val="150000"/>
              </a:lnSpc>
              <a:buFont typeface="Arial" pitchFamily="34" charset="0"/>
              <a:buChar char="•"/>
            </a:pPr>
            <a:r>
              <a:rPr lang="en-US" altLang="zh-TW" sz="2400" i="1" dirty="0" err="1" smtClean="0">
                <a:latin typeface="微軟正黑體" pitchFamily="34" charset="-120"/>
                <a:ea typeface="微軟正黑體" pitchFamily="34" charset="-120"/>
              </a:rPr>
              <a:t>m</a:t>
            </a:r>
            <a:r>
              <a:rPr lang="en-US" altLang="zh-TW" sz="2400" dirty="0" err="1" smtClean="0">
                <a:latin typeface="微軟正黑體" pitchFamily="34" charset="-120"/>
                <a:ea typeface="微軟正黑體" pitchFamily="34" charset="-120"/>
              </a:rPr>
              <a:t>,</a:t>
            </a:r>
            <a:r>
              <a:rPr lang="en-US" altLang="zh-TW" sz="2400" i="1" dirty="0" err="1" smtClean="0">
                <a:latin typeface="微軟正黑體" pitchFamily="34" charset="-120"/>
                <a:ea typeface="微軟正黑體" pitchFamily="34" charset="-120"/>
              </a:rPr>
              <a:t>n</a:t>
            </a:r>
            <a:r>
              <a:rPr lang="en-US" altLang="zh-TW" sz="2400" dirty="0" smtClean="0">
                <a:latin typeface="微軟正黑體" pitchFamily="34" charset="-120"/>
                <a:ea typeface="微軟正黑體" pitchFamily="34" charset="-120"/>
              </a:rPr>
              <a:t>, </a:t>
            </a:r>
            <a:r>
              <a:rPr lang="en-US" altLang="zh-TW" sz="2400" i="1" dirty="0" smtClean="0">
                <a:latin typeface="微軟正黑體" pitchFamily="34" charset="-120"/>
                <a:ea typeface="微軟正黑體" pitchFamily="34" charset="-120"/>
              </a:rPr>
              <a:t>r</a:t>
            </a:r>
            <a:r>
              <a:rPr lang="en-US" altLang="zh-TW" sz="2400" dirty="0" smtClean="0">
                <a:latin typeface="微軟正黑體" pitchFamily="34" charset="-120"/>
                <a:ea typeface="微軟正黑體" pitchFamily="34" charset="-120"/>
              </a:rPr>
              <a:t> :matrix length or width, </a:t>
            </a:r>
          </a:p>
          <a:p>
            <a:pPr marL="457200" indent="-457200">
              <a:lnSpc>
                <a:spcPct val="150000"/>
              </a:lnSpc>
              <a:buFont typeface="Arial" pitchFamily="34" charset="0"/>
              <a:buChar char="•"/>
            </a:pPr>
            <a:r>
              <a:rPr lang="en-US" altLang="zh-TW" sz="2400" i="1" dirty="0" smtClean="0">
                <a:latin typeface="微軟正黑體" pitchFamily="34" charset="-120"/>
                <a:ea typeface="微軟正黑體" pitchFamily="34" charset="-120"/>
              </a:rPr>
              <a:t>p</a:t>
            </a:r>
            <a:r>
              <a:rPr lang="en-US" altLang="zh-TW" sz="2400" dirty="0" smtClean="0">
                <a:latin typeface="微軟正黑體" pitchFamily="34" charset="-120"/>
                <a:ea typeface="微軟正黑體" pitchFamily="34" charset="-120"/>
              </a:rPr>
              <a:t>: observed components</a:t>
            </a:r>
            <a:endParaRPr lang="en-US" altLang="zh-TW" sz="2400" dirty="0" smtClean="0">
              <a:latin typeface="微軟正黑體" pitchFamily="34" charset="-120"/>
              <a:ea typeface="微軟正黑體" pitchFamily="34" charset="-120"/>
            </a:endParaRPr>
          </a:p>
          <a:p>
            <a:pPr marL="457200" indent="-457200">
              <a:lnSpc>
                <a:spcPct val="150000"/>
              </a:lnSpc>
              <a:buFont typeface="Arial" pitchFamily="34" charset="0"/>
              <a:buChar char="•"/>
            </a:pPr>
            <a:endParaRPr lang="en-US" altLang="zh-TW" sz="2400" baseline="30000" dirty="0" smtClean="0">
              <a:latin typeface="微軟正黑體" pitchFamily="34" charset="-120"/>
              <a:ea typeface="微軟正黑體" pitchFamily="34" charset="-120"/>
            </a:endParaRPr>
          </a:p>
          <a:p>
            <a:pPr marL="457200" indent="-457200">
              <a:lnSpc>
                <a:spcPct val="150000"/>
              </a:lnSpc>
              <a:buFont typeface="Arial" pitchFamily="34" charset="0"/>
              <a:buChar char="•"/>
            </a:pPr>
            <a:r>
              <a:rPr lang="en-US" altLang="zh-TW" sz="2400" dirty="0" smtClean="0">
                <a:latin typeface="微軟正黑體" pitchFamily="34" charset="-120"/>
                <a:ea typeface="微軟正黑體" pitchFamily="34" charset="-120"/>
              </a:rPr>
              <a:t>ALS algorithm: computational cost per iteration is less than </a:t>
            </a:r>
            <a:r>
              <a:rPr lang="en-US" altLang="zh-TW" sz="2400" dirty="0" err="1" smtClean="0">
                <a:latin typeface="微軟正黑體" pitchFamily="34" charset="-120"/>
                <a:ea typeface="微軟正黑體" pitchFamily="34" charset="-120"/>
              </a:rPr>
              <a:t>Weiberg</a:t>
            </a:r>
            <a:r>
              <a:rPr lang="en-US" altLang="zh-TW" sz="2400" dirty="0" smtClean="0">
                <a:latin typeface="微軟正黑體" pitchFamily="34" charset="-120"/>
                <a:ea typeface="微軟正黑體" pitchFamily="34" charset="-120"/>
              </a:rPr>
              <a:t> algorithm, but it needs many iterations to converge.</a:t>
            </a:r>
            <a:endParaRPr lang="zh-TW" altLang="en-US" sz="2400" dirty="0">
              <a:latin typeface="微軟正黑體" pitchFamily="34" charset="-120"/>
              <a:ea typeface="微軟正黑體" pitchFamily="34" charset="-120"/>
            </a:endParaRPr>
          </a:p>
        </p:txBody>
      </p:sp>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Website</a:t>
            </a:r>
            <a:endParaRPr lang="zh-TW" altLang="en-US" dirty="0"/>
          </a:p>
        </p:txBody>
      </p:sp>
      <p:sp>
        <p:nvSpPr>
          <p:cNvPr id="3" name="投影片編號版面配置區 2"/>
          <p:cNvSpPr>
            <a:spLocks noGrp="1"/>
          </p:cNvSpPr>
          <p:nvPr>
            <p:ph type="sldNum" sz="quarter" idx="12"/>
          </p:nvPr>
        </p:nvSpPr>
        <p:spPr/>
        <p:txBody>
          <a:bodyPr/>
          <a:lstStyle/>
          <a:p>
            <a:fld id="{B09B2E0D-50FE-4438-82E9-98CD213A68AC}" type="slidenum">
              <a:rPr lang="zh-TW" altLang="en-US" smtClean="0"/>
              <a:pPr/>
              <a:t>41</a:t>
            </a:fld>
            <a:endParaRPr lang="zh-TW" altLang="en-US"/>
          </a:p>
        </p:txBody>
      </p:sp>
      <p:sp>
        <p:nvSpPr>
          <p:cNvPr id="4" name="矩形 3"/>
          <p:cNvSpPr/>
          <p:nvPr/>
        </p:nvSpPr>
        <p:spPr>
          <a:xfrm>
            <a:off x="323528" y="1556792"/>
            <a:ext cx="8712968" cy="2123658"/>
          </a:xfrm>
          <a:prstGeom prst="rect">
            <a:avLst/>
          </a:prstGeom>
        </p:spPr>
        <p:txBody>
          <a:bodyPr wrap="square">
            <a:spAutoFit/>
          </a:bodyPr>
          <a:lstStyle/>
          <a:p>
            <a:pPr>
              <a:buFont typeface="Arial" pitchFamily="34" charset="0"/>
              <a:buChar char="•"/>
            </a:pPr>
            <a:r>
              <a:rPr lang="en-US" altLang="zh-TW" sz="2400" dirty="0" smtClean="0">
                <a:latin typeface="微軟正黑體" pitchFamily="34" charset="-120"/>
                <a:ea typeface="微軟正黑體" pitchFamily="34" charset="-120"/>
              </a:rPr>
              <a:t>The paper which  published on the journal had some  typos,  here is the correct version:</a:t>
            </a:r>
          </a:p>
          <a:p>
            <a:pPr>
              <a:buFont typeface="Arial" pitchFamily="34" charset="0"/>
              <a:buChar char="•"/>
            </a:pPr>
            <a:r>
              <a:rPr lang="en-US" altLang="zh-TW" sz="2000" dirty="0" smtClean="0">
                <a:latin typeface="微軟正黑體" pitchFamily="34" charset="-120"/>
                <a:ea typeface="微軟正黑體" pitchFamily="34" charset="-120"/>
                <a:hlinkClick r:id="rId2"/>
              </a:rPr>
              <a:t>http://www.fractal.is.tohoku.ac.jp/okatani/2007/06/29_155635.html</a:t>
            </a:r>
            <a:endParaRPr lang="en-US" altLang="zh-TW" sz="2000" dirty="0" smtClean="0">
              <a:latin typeface="微軟正黑體" pitchFamily="34" charset="-120"/>
              <a:ea typeface="微軟正黑體" pitchFamily="34" charset="-120"/>
            </a:endParaRPr>
          </a:p>
          <a:p>
            <a:pPr>
              <a:buFont typeface="Arial" pitchFamily="34" charset="0"/>
              <a:buChar char="•"/>
            </a:pPr>
            <a:endParaRPr lang="en-US" altLang="zh-TW" sz="2000" dirty="0" smtClean="0">
              <a:latin typeface="微軟正黑體" pitchFamily="34" charset="-120"/>
              <a:ea typeface="微軟正黑體" pitchFamily="34" charset="-120"/>
            </a:endParaRPr>
          </a:p>
          <a:p>
            <a:pPr>
              <a:buFont typeface="Arial" pitchFamily="34" charset="0"/>
              <a:buChar char="•"/>
            </a:pPr>
            <a:r>
              <a:rPr lang="en-US" altLang="zh-TW" sz="2400" dirty="0" smtClean="0">
                <a:latin typeface="微軟正黑體" pitchFamily="34" charset="-120"/>
                <a:ea typeface="微軟正黑體" pitchFamily="34" charset="-120"/>
              </a:rPr>
              <a:t>The Wiberg algorithm MATLAB code:</a:t>
            </a:r>
          </a:p>
          <a:p>
            <a:pPr>
              <a:buFont typeface="Arial" pitchFamily="34" charset="0"/>
              <a:buChar char="•"/>
            </a:pPr>
            <a:r>
              <a:rPr lang="en-US" altLang="zh-TW" sz="2000" dirty="0" smtClean="0">
                <a:latin typeface="微軟正黑體" pitchFamily="34" charset="-120"/>
                <a:ea typeface="微軟正黑體" pitchFamily="34" charset="-120"/>
                <a:hlinkClick r:id="rId3"/>
              </a:rPr>
              <a:t>http://www.fractal.is.tohoku.ac.jp/okatani/code/Wiberg.zip</a:t>
            </a:r>
            <a:endParaRPr lang="zh-TW" altLang="en-US" sz="2000" dirty="0">
              <a:latin typeface="微軟正黑體" pitchFamily="34" charset="-120"/>
              <a:ea typeface="微軟正黑體" pitchFamily="34" charset="-120"/>
            </a:endParaRPr>
          </a:p>
        </p:txBody>
      </p:sp>
    </p:spTree>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Wiberg algorithm MATLAB results</a:t>
            </a:r>
            <a:endParaRPr lang="zh-TW" altLang="en-US" dirty="0"/>
          </a:p>
        </p:txBody>
      </p:sp>
      <p:sp>
        <p:nvSpPr>
          <p:cNvPr id="3" name="投影片編號版面配置區 2"/>
          <p:cNvSpPr>
            <a:spLocks noGrp="1"/>
          </p:cNvSpPr>
          <p:nvPr>
            <p:ph type="sldNum" sz="quarter" idx="12"/>
          </p:nvPr>
        </p:nvSpPr>
        <p:spPr/>
        <p:txBody>
          <a:bodyPr/>
          <a:lstStyle/>
          <a:p>
            <a:fld id="{B09B2E0D-50FE-4438-82E9-98CD213A68AC}" type="slidenum">
              <a:rPr lang="zh-TW" altLang="en-US" smtClean="0"/>
              <a:pPr/>
              <a:t>42</a:t>
            </a:fld>
            <a:endParaRPr lang="zh-TW" altLang="en-US"/>
          </a:p>
        </p:txBody>
      </p:sp>
      <p:sp>
        <p:nvSpPr>
          <p:cNvPr id="6" name="矩形 5"/>
          <p:cNvSpPr/>
          <p:nvPr/>
        </p:nvSpPr>
        <p:spPr>
          <a:xfrm>
            <a:off x="251520" y="1628800"/>
            <a:ext cx="4572000" cy="4524315"/>
          </a:xfrm>
          <a:prstGeom prst="rect">
            <a:avLst/>
          </a:prstGeom>
        </p:spPr>
        <p:txBody>
          <a:bodyPr>
            <a:spAutoFit/>
          </a:bodyPr>
          <a:lstStyle/>
          <a:p>
            <a:r>
              <a:rPr lang="es-ES" altLang="zh-TW" dirty="0" smtClean="0"/>
              <a:t>&gt;&gt; Y=[ 4 6; 8 12; 12 18]</a:t>
            </a:r>
          </a:p>
          <a:p>
            <a:r>
              <a:rPr lang="es-ES" altLang="zh-TW" dirty="0" smtClean="0"/>
              <a:t>&gt;&gt; H=[1 0;1 1;0 1]</a:t>
            </a:r>
          </a:p>
          <a:p>
            <a:r>
              <a:rPr lang="es-ES" altLang="zh-TW" dirty="0" smtClean="0"/>
              <a:t>&gt;&gt; [U,V]=wiberg_nomean(Y,H,1)</a:t>
            </a:r>
          </a:p>
          <a:p>
            <a:r>
              <a:rPr lang="es-ES" altLang="zh-TW" dirty="0" smtClean="0"/>
              <a:t>U =</a:t>
            </a:r>
          </a:p>
          <a:p>
            <a:r>
              <a:rPr lang="es-ES" altLang="zh-TW" dirty="0" smtClean="0"/>
              <a:t>    5.8114</a:t>
            </a:r>
          </a:p>
          <a:p>
            <a:r>
              <a:rPr lang="es-ES" altLang="zh-TW" dirty="0" smtClean="0"/>
              <a:t>   11.6228</a:t>
            </a:r>
          </a:p>
          <a:p>
            <a:r>
              <a:rPr lang="es-ES" altLang="zh-TW" dirty="0" smtClean="0"/>
              <a:t>   17.4343</a:t>
            </a:r>
          </a:p>
          <a:p>
            <a:r>
              <a:rPr lang="es-ES" altLang="zh-TW" dirty="0" smtClean="0"/>
              <a:t>V =</a:t>
            </a:r>
          </a:p>
          <a:p>
            <a:r>
              <a:rPr lang="es-ES" altLang="zh-TW" dirty="0" smtClean="0"/>
              <a:t>    0.6883</a:t>
            </a:r>
          </a:p>
          <a:p>
            <a:r>
              <a:rPr lang="es-ES" altLang="zh-TW" dirty="0" smtClean="0"/>
              <a:t>    1.0324</a:t>
            </a:r>
          </a:p>
          <a:p>
            <a:r>
              <a:rPr lang="es-ES" altLang="zh-TW" dirty="0" smtClean="0"/>
              <a:t>&gt;&gt; U*V'</a:t>
            </a:r>
          </a:p>
          <a:p>
            <a:r>
              <a:rPr lang="es-ES" altLang="zh-TW" dirty="0" smtClean="0"/>
              <a:t>ans =</a:t>
            </a:r>
          </a:p>
          <a:p>
            <a:endParaRPr lang="es-ES" altLang="zh-TW" dirty="0" smtClean="0"/>
          </a:p>
          <a:p>
            <a:r>
              <a:rPr lang="es-ES" altLang="zh-TW" dirty="0" smtClean="0"/>
              <a:t>    4.0000    6.0000</a:t>
            </a:r>
          </a:p>
          <a:p>
            <a:r>
              <a:rPr lang="es-ES" altLang="zh-TW" dirty="0" smtClean="0"/>
              <a:t>    8.0000   12.0000</a:t>
            </a:r>
          </a:p>
          <a:p>
            <a:r>
              <a:rPr lang="es-ES" altLang="zh-TW" dirty="0" smtClean="0"/>
              <a:t>   12.0000   18.0000</a:t>
            </a:r>
            <a:endParaRPr lang="zh-TW" altLang="en-US" dirty="0"/>
          </a:p>
        </p:txBody>
      </p:sp>
      <p:sp>
        <p:nvSpPr>
          <p:cNvPr id="7" name="矩形 6"/>
          <p:cNvSpPr/>
          <p:nvPr/>
        </p:nvSpPr>
        <p:spPr>
          <a:xfrm>
            <a:off x="4427984" y="1556792"/>
            <a:ext cx="4176464" cy="3970318"/>
          </a:xfrm>
          <a:prstGeom prst="rect">
            <a:avLst/>
          </a:prstGeom>
        </p:spPr>
        <p:txBody>
          <a:bodyPr wrap="square">
            <a:spAutoFit/>
          </a:bodyPr>
          <a:lstStyle/>
          <a:p>
            <a:r>
              <a:rPr lang="es-ES" altLang="zh-TW" dirty="0" smtClean="0"/>
              <a:t>&gt;&gt; [U,V]=wiberg_nomean(Y,H,2)</a:t>
            </a:r>
          </a:p>
          <a:p>
            <a:r>
              <a:rPr lang="es-ES" altLang="zh-TW" dirty="0" smtClean="0"/>
              <a:t>U =</a:t>
            </a:r>
          </a:p>
          <a:p>
            <a:r>
              <a:rPr lang="es-ES" altLang="zh-TW" dirty="0" smtClean="0"/>
              <a:t>    2.5903         0</a:t>
            </a:r>
          </a:p>
          <a:p>
            <a:r>
              <a:rPr lang="es-ES" altLang="zh-TW" dirty="0" smtClean="0"/>
              <a:t>  -11.7481  -17.5259</a:t>
            </a:r>
          </a:p>
          <a:p>
            <a:r>
              <a:rPr lang="es-ES" altLang="zh-TW" dirty="0" smtClean="0"/>
              <a:t>         0  -24.2489</a:t>
            </a:r>
          </a:p>
          <a:p>
            <a:r>
              <a:rPr lang="es-ES" altLang="zh-TW" dirty="0" smtClean="0"/>
              <a:t>V =</a:t>
            </a:r>
          </a:p>
          <a:p>
            <a:r>
              <a:rPr lang="es-ES" altLang="zh-TW" dirty="0" smtClean="0"/>
              <a:t>    1.5442   -1.4916</a:t>
            </a:r>
          </a:p>
          <a:p>
            <a:r>
              <a:rPr lang="es-ES" altLang="zh-TW" dirty="0" smtClean="0"/>
              <a:t>    0.0859   -0.7423</a:t>
            </a:r>
          </a:p>
          <a:p>
            <a:r>
              <a:rPr lang="es-ES" altLang="zh-TW" dirty="0" smtClean="0"/>
              <a:t>&gt;&gt; U*V'</a:t>
            </a:r>
          </a:p>
          <a:p>
            <a:endParaRPr lang="es-ES" altLang="zh-TW" dirty="0" smtClean="0"/>
          </a:p>
          <a:p>
            <a:r>
              <a:rPr lang="es-ES" altLang="zh-TW" dirty="0" smtClean="0"/>
              <a:t>ans =</a:t>
            </a:r>
          </a:p>
          <a:p>
            <a:r>
              <a:rPr lang="es-ES" altLang="zh-TW" dirty="0" smtClean="0"/>
              <a:t>    4.0000    0.2226</a:t>
            </a:r>
          </a:p>
          <a:p>
            <a:r>
              <a:rPr lang="es-ES" altLang="zh-TW" dirty="0" smtClean="0"/>
              <a:t>    8.0000   12.0000</a:t>
            </a:r>
          </a:p>
          <a:p>
            <a:r>
              <a:rPr lang="es-ES" altLang="zh-TW" dirty="0" smtClean="0"/>
              <a:t>   36.1694   18.0000</a:t>
            </a:r>
            <a:endParaRPr lang="es-ES" altLang="zh-TW" dirty="0"/>
          </a:p>
        </p:txBody>
      </p:sp>
    </p:spTree>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圖片 4" descr="750px-GNU_Tux_Revolution_-_white_background_-1280x1024.png"/>
          <p:cNvPicPr>
            <a:picLocks noChangeAspect="1"/>
          </p:cNvPicPr>
          <p:nvPr/>
        </p:nvPicPr>
        <p:blipFill>
          <a:blip r:embed="rId2" cstate="print">
            <a:lum bright="10000"/>
          </a:blip>
          <a:srcRect/>
          <a:stretch>
            <a:fillRect/>
          </a:stretch>
        </p:blipFill>
        <p:spPr>
          <a:xfrm>
            <a:off x="323528" y="2996952"/>
            <a:ext cx="8572500" cy="3024336"/>
          </a:xfrm>
          <a:prstGeom prst="roundRect">
            <a:avLst>
              <a:gd name="adj" fmla="val 4167"/>
            </a:avLst>
          </a:prstGeom>
          <a:solidFill>
            <a:srgbClr val="FFFFFF"/>
          </a:solidFill>
          <a:ln w="76200" cap="sq">
            <a:solidFill>
              <a:srgbClr val="EAEAEA"/>
            </a:solidFill>
            <a:miter lim="800000"/>
          </a:ln>
          <a:effectLst>
            <a:reflection blurRad="12700" stA="33000" endPos="28000" dist="5000" dir="5400000" sy="-100000" algn="bl" rotWithShape="0"/>
          </a:effectLst>
          <a:scene3d>
            <a:camera prst="orthographicFront"/>
            <a:lightRig rig="threePt" dir="t">
              <a:rot lat="0" lon="0" rev="2700000"/>
            </a:lightRig>
          </a:scene3d>
          <a:sp3d contourW="6350">
            <a:bevelT h="38100"/>
            <a:contourClr>
              <a:srgbClr val="C0C0C0"/>
            </a:contourClr>
          </a:sp3d>
        </p:spPr>
      </p:pic>
      <p:sp>
        <p:nvSpPr>
          <p:cNvPr id="4" name="文字方塊 3"/>
          <p:cNvSpPr txBox="1"/>
          <p:nvPr/>
        </p:nvSpPr>
        <p:spPr>
          <a:xfrm>
            <a:off x="1475656" y="1196752"/>
            <a:ext cx="6192688" cy="1569660"/>
          </a:xfrm>
          <a:prstGeom prst="rect">
            <a:avLst/>
          </a:prstGeom>
          <a:noFill/>
        </p:spPr>
        <p:txBody>
          <a:bodyPr wrap="square" rtlCol="0">
            <a:spAutoFit/>
          </a:bodyPr>
          <a:lstStyle/>
          <a:p>
            <a:pPr algn="ctr"/>
            <a:r>
              <a:rPr lang="en-US" altLang="zh-TW" sz="9600" dirty="0" smtClean="0"/>
              <a:t>Thank you!!</a:t>
            </a:r>
            <a:endParaRPr lang="zh-TW" altLang="en-US" sz="9600" dirty="0"/>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投影片編號版面配置區 3"/>
          <p:cNvSpPr>
            <a:spLocks noGrp="1"/>
          </p:cNvSpPr>
          <p:nvPr>
            <p:ph type="sldNum" sz="quarter" idx="12"/>
          </p:nvPr>
        </p:nvSpPr>
        <p:spPr/>
        <p:txBody>
          <a:bodyPr/>
          <a:lstStyle/>
          <a:p>
            <a:fld id="{B09B2E0D-50FE-4438-82E9-98CD213A68AC}" type="slidenum">
              <a:rPr lang="zh-TW" altLang="en-US" smtClean="0"/>
              <a:pPr/>
              <a:t>5</a:t>
            </a:fld>
            <a:endParaRPr lang="zh-TW" altLang="en-US"/>
          </a:p>
        </p:txBody>
      </p:sp>
      <p:sp>
        <p:nvSpPr>
          <p:cNvPr id="5" name="文字方塊 4"/>
          <p:cNvSpPr txBox="1"/>
          <p:nvPr/>
        </p:nvSpPr>
        <p:spPr>
          <a:xfrm>
            <a:off x="179512" y="188640"/>
            <a:ext cx="5040560" cy="523220"/>
          </a:xfrm>
          <a:prstGeom prst="rect">
            <a:avLst/>
          </a:prstGeom>
          <a:noFill/>
        </p:spPr>
        <p:txBody>
          <a:bodyPr wrap="square" rtlCol="0">
            <a:spAutoFit/>
          </a:bodyPr>
          <a:lstStyle/>
          <a:p>
            <a:r>
              <a:rPr lang="en-US" altLang="zh-TW" sz="2800" dirty="0" smtClean="0"/>
              <a:t>Each image is also a matrix:</a:t>
            </a:r>
            <a:endParaRPr lang="zh-TW" altLang="en-US" sz="2800" dirty="0"/>
          </a:p>
        </p:txBody>
      </p:sp>
      <p:pic>
        <p:nvPicPr>
          <p:cNvPr id="7" name="圖片 6" descr="79_110712135659_1.jpg"/>
          <p:cNvPicPr>
            <a:picLocks noChangeAspect="1"/>
          </p:cNvPicPr>
          <p:nvPr/>
        </p:nvPicPr>
        <p:blipFill>
          <a:blip r:embed="rId2" cstate="print"/>
          <a:srcRect/>
          <a:stretch>
            <a:fillRect/>
          </a:stretch>
        </p:blipFill>
        <p:spPr>
          <a:xfrm>
            <a:off x="971600" y="3068960"/>
            <a:ext cx="3168352" cy="3477460"/>
          </a:xfrm>
          <a:prstGeom prst="rect">
            <a:avLst/>
          </a:prstGeom>
        </p:spPr>
      </p:pic>
      <p:pic>
        <p:nvPicPr>
          <p:cNvPr id="9" name="圖片 8" descr="android.jpg"/>
          <p:cNvPicPr>
            <a:picLocks noChangeAspect="1"/>
          </p:cNvPicPr>
          <p:nvPr/>
        </p:nvPicPr>
        <p:blipFill>
          <a:blip r:embed="rId3" cstate="print"/>
          <a:stretch>
            <a:fillRect/>
          </a:stretch>
        </p:blipFill>
        <p:spPr>
          <a:xfrm>
            <a:off x="1115616" y="764704"/>
            <a:ext cx="2952328" cy="2160240"/>
          </a:xfrm>
          <a:prstGeom prst="rect">
            <a:avLst/>
          </a:prstGeom>
        </p:spPr>
      </p:pic>
      <p:pic>
        <p:nvPicPr>
          <p:cNvPr id="10" name="圖片 9" descr="1188127114.jpg"/>
          <p:cNvPicPr>
            <a:picLocks noChangeAspect="1"/>
          </p:cNvPicPr>
          <p:nvPr/>
        </p:nvPicPr>
        <p:blipFill>
          <a:blip r:embed="rId4" cstate="print"/>
          <a:stretch>
            <a:fillRect/>
          </a:stretch>
        </p:blipFill>
        <p:spPr>
          <a:xfrm>
            <a:off x="4788024" y="980728"/>
            <a:ext cx="3672408" cy="5184577"/>
          </a:xfrm>
          <a:prstGeom prst="rect">
            <a:avLst/>
          </a:prstGeom>
        </p:spPr>
      </p:pic>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a:xfrm>
            <a:off x="467544" y="188640"/>
            <a:ext cx="8229600" cy="1143000"/>
          </a:xfrm>
        </p:spPr>
        <p:txBody>
          <a:bodyPr/>
          <a:lstStyle/>
          <a:p>
            <a:r>
              <a:rPr lang="en-US" altLang="zh-TW" dirty="0" smtClean="0"/>
              <a:t>Matrix decomposition </a:t>
            </a:r>
            <a:endParaRPr lang="zh-TW" altLang="en-US" dirty="0"/>
          </a:p>
        </p:txBody>
      </p:sp>
      <p:graphicFrame>
        <p:nvGraphicFramePr>
          <p:cNvPr id="4" name="物件 3"/>
          <p:cNvGraphicFramePr>
            <a:graphicFrameLocks noChangeAspect="1"/>
          </p:cNvGraphicFramePr>
          <p:nvPr/>
        </p:nvGraphicFramePr>
        <p:xfrm>
          <a:off x="3203848" y="1412776"/>
          <a:ext cx="1800200" cy="752646"/>
        </p:xfrm>
        <a:graphic>
          <a:graphicData uri="http://schemas.openxmlformats.org/presentationml/2006/ole">
            <p:oleObj spid="_x0000_s1026" name="方程式" r:id="rId4" imgW="698400" imgH="291960" progId="Equation.3">
              <p:embed/>
            </p:oleObj>
          </a:graphicData>
        </a:graphic>
      </p:graphicFrame>
      <p:graphicFrame>
        <p:nvGraphicFramePr>
          <p:cNvPr id="1027" name="Object 3"/>
          <p:cNvGraphicFramePr>
            <a:graphicFrameLocks noChangeAspect="1"/>
          </p:cNvGraphicFramePr>
          <p:nvPr/>
        </p:nvGraphicFramePr>
        <p:xfrm>
          <a:off x="4644008" y="2636912"/>
          <a:ext cx="258762" cy="487362"/>
        </p:xfrm>
        <a:graphic>
          <a:graphicData uri="http://schemas.openxmlformats.org/presentationml/2006/ole">
            <p:oleObj spid="_x0000_s1027" name="方程式" r:id="rId5" imgW="114120" imgH="215640" progId="Equation.3">
              <p:embed/>
            </p:oleObj>
          </a:graphicData>
        </a:graphic>
      </p:graphicFrame>
      <p:sp>
        <p:nvSpPr>
          <p:cNvPr id="8" name="文字方塊 7"/>
          <p:cNvSpPr txBox="1"/>
          <p:nvPr/>
        </p:nvSpPr>
        <p:spPr>
          <a:xfrm>
            <a:off x="1043608" y="6093296"/>
            <a:ext cx="6624736" cy="461665"/>
          </a:xfrm>
          <a:prstGeom prst="rect">
            <a:avLst/>
          </a:prstGeom>
          <a:noFill/>
        </p:spPr>
        <p:txBody>
          <a:bodyPr wrap="square" rtlCol="0">
            <a:spAutoFit/>
          </a:bodyPr>
          <a:lstStyle/>
          <a:p>
            <a:pPr algn="ctr"/>
            <a:r>
              <a:rPr lang="en-US" altLang="zh-TW" sz="2400" dirty="0" smtClean="0">
                <a:solidFill>
                  <a:srgbClr val="FF0000"/>
                </a:solidFill>
                <a:latin typeface="微軟正黑體" pitchFamily="34" charset="-120"/>
                <a:ea typeface="微軟正黑體" pitchFamily="34" charset="-120"/>
              </a:rPr>
              <a:t>Do the matrices U and V exist?</a:t>
            </a:r>
          </a:p>
        </p:txBody>
      </p:sp>
      <p:graphicFrame>
        <p:nvGraphicFramePr>
          <p:cNvPr id="1028" name="Object 4"/>
          <p:cNvGraphicFramePr>
            <a:graphicFrameLocks noChangeAspect="1"/>
          </p:cNvGraphicFramePr>
          <p:nvPr/>
        </p:nvGraphicFramePr>
        <p:xfrm>
          <a:off x="2051720" y="2420888"/>
          <a:ext cx="4826000" cy="2065337"/>
        </p:xfrm>
        <a:graphic>
          <a:graphicData uri="http://schemas.openxmlformats.org/presentationml/2006/ole">
            <p:oleObj spid="_x0000_s1028" name="方程式" r:id="rId6" imgW="2133360" imgH="914400" progId="Equation.3">
              <p:embed/>
            </p:oleObj>
          </a:graphicData>
        </a:graphic>
      </p:graphicFrame>
      <p:sp>
        <p:nvSpPr>
          <p:cNvPr id="9" name="文字方塊 8"/>
          <p:cNvSpPr txBox="1"/>
          <p:nvPr/>
        </p:nvSpPr>
        <p:spPr>
          <a:xfrm>
            <a:off x="2411760" y="4941168"/>
            <a:ext cx="4536504" cy="830997"/>
          </a:xfrm>
          <a:prstGeom prst="rect">
            <a:avLst/>
          </a:prstGeom>
          <a:noFill/>
        </p:spPr>
        <p:txBody>
          <a:bodyPr wrap="square" rtlCol="0">
            <a:spAutoFit/>
          </a:bodyPr>
          <a:lstStyle/>
          <a:p>
            <a:pPr>
              <a:buFont typeface="Arial" pitchFamily="34" charset="0"/>
              <a:buChar char="•"/>
            </a:pPr>
            <a:r>
              <a:rPr lang="en-US" altLang="zh-TW" sz="2400" i="1" dirty="0" smtClean="0">
                <a:solidFill>
                  <a:srgbClr val="0070C0"/>
                </a:solidFill>
                <a:latin typeface="微軟正黑體" pitchFamily="34" charset="-120"/>
                <a:ea typeface="微軟正黑體" pitchFamily="34" charset="-120"/>
              </a:rPr>
              <a:t>Y</a:t>
            </a:r>
            <a:r>
              <a:rPr lang="en-US" altLang="zh-TW" sz="2400" dirty="0" smtClean="0">
                <a:solidFill>
                  <a:srgbClr val="0070C0"/>
                </a:solidFill>
                <a:latin typeface="微軟正黑體" pitchFamily="34" charset="-120"/>
                <a:ea typeface="微軟正黑體" pitchFamily="34" charset="-120"/>
              </a:rPr>
              <a:t>: data set</a:t>
            </a:r>
          </a:p>
          <a:p>
            <a:pPr>
              <a:buFont typeface="Arial" pitchFamily="34" charset="0"/>
              <a:buChar char="•"/>
            </a:pPr>
            <a:r>
              <a:rPr lang="el-GR" altLang="zh-TW" sz="2400" i="1" dirty="0" smtClean="0">
                <a:solidFill>
                  <a:srgbClr val="0070C0"/>
                </a:solidFill>
                <a:latin typeface="微軟正黑體" pitchFamily="34" charset="-120"/>
                <a:ea typeface="微軟正黑體" pitchFamily="34" charset="-120"/>
                <a:cs typeface="Times New Roman"/>
              </a:rPr>
              <a:t>μ</a:t>
            </a:r>
            <a:r>
              <a:rPr lang="en-US" altLang="zh-TW" sz="2400" dirty="0" smtClean="0">
                <a:solidFill>
                  <a:srgbClr val="0070C0"/>
                </a:solidFill>
                <a:latin typeface="微軟正黑體" pitchFamily="34" charset="-120"/>
                <a:ea typeface="微軟正黑體" pitchFamily="34" charset="-120"/>
              </a:rPr>
              <a:t>: mean </a:t>
            </a:r>
            <a:r>
              <a:rPr lang="en-US" altLang="zh-TW" sz="2400" dirty="0" smtClean="0">
                <a:solidFill>
                  <a:srgbClr val="0070C0"/>
                </a:solidFill>
                <a:latin typeface="微軟正黑體" pitchFamily="34" charset="-120"/>
                <a:ea typeface="微軟正黑體" pitchFamily="34" charset="-120"/>
              </a:rPr>
              <a:t>vector (row vector)</a:t>
            </a:r>
          </a:p>
        </p:txBody>
      </p:sp>
      <p:sp>
        <p:nvSpPr>
          <p:cNvPr id="10" name="投影片編號版面配置區 9"/>
          <p:cNvSpPr>
            <a:spLocks noGrp="1"/>
          </p:cNvSpPr>
          <p:nvPr>
            <p:ph type="sldNum" sz="quarter" idx="12"/>
          </p:nvPr>
        </p:nvSpPr>
        <p:spPr/>
        <p:txBody>
          <a:bodyPr/>
          <a:lstStyle/>
          <a:p>
            <a:fld id="{B09B2E0D-50FE-4438-82E9-98CD213A68AC}" type="slidenum">
              <a:rPr lang="zh-TW" altLang="en-US" smtClean="0"/>
              <a:pPr/>
              <a:t>6</a:t>
            </a:fld>
            <a:endParaRPr lang="zh-TW" altLang="en-US"/>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normAutofit/>
          </a:bodyPr>
          <a:lstStyle/>
          <a:p>
            <a:r>
              <a:rPr lang="en-US" altLang="zh-TW" sz="3800" dirty="0" smtClean="0">
                <a:latin typeface="微軟正黑體" pitchFamily="34" charset="-120"/>
                <a:ea typeface="微軟正黑體" pitchFamily="34" charset="-120"/>
              </a:rPr>
              <a:t>Singular value decomposition (SVD)</a:t>
            </a:r>
            <a:endParaRPr lang="zh-TW" altLang="en-US" sz="3800" dirty="0">
              <a:latin typeface="微軟正黑體" pitchFamily="34" charset="-120"/>
              <a:ea typeface="微軟正黑體" pitchFamily="34" charset="-120"/>
            </a:endParaRPr>
          </a:p>
        </p:txBody>
      </p:sp>
      <p:graphicFrame>
        <p:nvGraphicFramePr>
          <p:cNvPr id="4" name="物件 3"/>
          <p:cNvGraphicFramePr>
            <a:graphicFrameLocks noChangeAspect="1"/>
          </p:cNvGraphicFramePr>
          <p:nvPr/>
        </p:nvGraphicFramePr>
        <p:xfrm>
          <a:off x="1057275" y="1341438"/>
          <a:ext cx="6683375" cy="1182687"/>
        </p:xfrm>
        <a:graphic>
          <a:graphicData uri="http://schemas.openxmlformats.org/presentationml/2006/ole">
            <p:oleObj spid="_x0000_s17410" name="方程式" r:id="rId3" imgW="3009600" imgH="533160" progId="Equation.3">
              <p:embed/>
            </p:oleObj>
          </a:graphicData>
        </a:graphic>
      </p:graphicFrame>
      <p:graphicFrame>
        <p:nvGraphicFramePr>
          <p:cNvPr id="2051" name="Object 3"/>
          <p:cNvGraphicFramePr>
            <a:graphicFrameLocks noChangeAspect="1"/>
          </p:cNvGraphicFramePr>
          <p:nvPr/>
        </p:nvGraphicFramePr>
        <p:xfrm>
          <a:off x="1763688" y="2708920"/>
          <a:ext cx="5112568" cy="3932744"/>
        </p:xfrm>
        <a:graphic>
          <a:graphicData uri="http://schemas.openxmlformats.org/presentationml/2006/ole">
            <p:oleObj spid="_x0000_s17411" name="方程式" r:id="rId4" imgW="3136680" imgH="2412720" progId="Equation.3">
              <p:embed/>
            </p:oleObj>
          </a:graphicData>
        </a:graphic>
      </p:graphicFrame>
      <p:sp>
        <p:nvSpPr>
          <p:cNvPr id="5" name="投影片編號版面配置區 4"/>
          <p:cNvSpPr>
            <a:spLocks noGrp="1"/>
          </p:cNvSpPr>
          <p:nvPr>
            <p:ph type="sldNum" sz="quarter" idx="12"/>
          </p:nvPr>
        </p:nvSpPr>
        <p:spPr/>
        <p:txBody>
          <a:bodyPr/>
          <a:lstStyle/>
          <a:p>
            <a:fld id="{B09B2E0D-50FE-4438-82E9-98CD213A68AC}" type="slidenum">
              <a:rPr lang="zh-TW" altLang="en-US" smtClean="0"/>
              <a:pPr/>
              <a:t>7</a:t>
            </a:fld>
            <a:endParaRPr lang="zh-TW" altLang="en-US"/>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074" name="Object 2"/>
          <p:cNvGraphicFramePr>
            <a:graphicFrameLocks noChangeAspect="1"/>
          </p:cNvGraphicFramePr>
          <p:nvPr/>
        </p:nvGraphicFramePr>
        <p:xfrm>
          <a:off x="251520" y="764704"/>
          <a:ext cx="3676650" cy="4498975"/>
        </p:xfrm>
        <a:graphic>
          <a:graphicData uri="http://schemas.openxmlformats.org/presentationml/2006/ole">
            <p:oleObj spid="_x0000_s18434" name="方程式" r:id="rId3" imgW="2450880" imgH="3022560" progId="Equation.3">
              <p:embed/>
            </p:oleObj>
          </a:graphicData>
        </a:graphic>
      </p:graphicFrame>
      <p:graphicFrame>
        <p:nvGraphicFramePr>
          <p:cNvPr id="18435" name="Object 3"/>
          <p:cNvGraphicFramePr>
            <a:graphicFrameLocks noChangeAspect="1"/>
          </p:cNvGraphicFramePr>
          <p:nvPr/>
        </p:nvGraphicFramePr>
        <p:xfrm>
          <a:off x="4427984" y="764704"/>
          <a:ext cx="4248150" cy="4835525"/>
        </p:xfrm>
        <a:graphic>
          <a:graphicData uri="http://schemas.openxmlformats.org/presentationml/2006/ole">
            <p:oleObj spid="_x0000_s18435" name="方程式" r:id="rId4" imgW="2831760" imgH="3251160" progId="Equation.3">
              <p:embed/>
            </p:oleObj>
          </a:graphicData>
        </a:graphic>
      </p:graphicFrame>
      <p:sp>
        <p:nvSpPr>
          <p:cNvPr id="4" name="投影片編號版面配置區 3"/>
          <p:cNvSpPr>
            <a:spLocks noGrp="1"/>
          </p:cNvSpPr>
          <p:nvPr>
            <p:ph type="sldNum" sz="quarter" idx="12"/>
          </p:nvPr>
        </p:nvSpPr>
        <p:spPr/>
        <p:txBody>
          <a:bodyPr/>
          <a:lstStyle/>
          <a:p>
            <a:fld id="{B09B2E0D-50FE-4438-82E9-98CD213A68AC}" type="slidenum">
              <a:rPr lang="zh-TW" altLang="en-US" smtClean="0"/>
              <a:pPr/>
              <a:t>8</a:t>
            </a:fld>
            <a:endParaRPr lang="zh-TW" altLang="en-US"/>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標題 1"/>
          <p:cNvSpPr>
            <a:spLocks noGrp="1"/>
          </p:cNvSpPr>
          <p:nvPr>
            <p:ph type="title"/>
          </p:nvPr>
        </p:nvSpPr>
        <p:spPr/>
        <p:txBody>
          <a:bodyPr/>
          <a:lstStyle/>
          <a:p>
            <a:r>
              <a:rPr lang="en-US" altLang="zh-TW" dirty="0" smtClean="0"/>
              <a:t>Object function</a:t>
            </a:r>
            <a:endParaRPr lang="zh-TW" altLang="en-US" dirty="0"/>
          </a:p>
        </p:txBody>
      </p:sp>
      <p:sp>
        <p:nvSpPr>
          <p:cNvPr id="3" name="文字方塊 2"/>
          <p:cNvSpPr txBox="1"/>
          <p:nvPr/>
        </p:nvSpPr>
        <p:spPr>
          <a:xfrm>
            <a:off x="395536" y="1340768"/>
            <a:ext cx="5904656" cy="461665"/>
          </a:xfrm>
          <a:prstGeom prst="rect">
            <a:avLst/>
          </a:prstGeom>
          <a:noFill/>
        </p:spPr>
        <p:txBody>
          <a:bodyPr wrap="square" rtlCol="0">
            <a:spAutoFit/>
          </a:bodyPr>
          <a:lstStyle/>
          <a:p>
            <a:r>
              <a:rPr lang="en-US" altLang="zh-TW" sz="2400" dirty="0" smtClean="0">
                <a:solidFill>
                  <a:srgbClr val="00B0F0"/>
                </a:solidFill>
                <a:latin typeface="微軟正黑體" pitchFamily="34" charset="-120"/>
                <a:ea typeface="微軟正黑體" pitchFamily="34" charset="-120"/>
              </a:rPr>
              <a:t>Some components of Y are missing</a:t>
            </a:r>
            <a:endParaRPr lang="zh-TW" altLang="en-US" sz="2400" dirty="0">
              <a:solidFill>
                <a:srgbClr val="00B0F0"/>
              </a:solidFill>
              <a:latin typeface="微軟正黑體" pitchFamily="34" charset="-120"/>
              <a:ea typeface="微軟正黑體" pitchFamily="34" charset="-120"/>
            </a:endParaRPr>
          </a:p>
        </p:txBody>
      </p:sp>
      <p:graphicFrame>
        <p:nvGraphicFramePr>
          <p:cNvPr id="4" name="物件 3"/>
          <p:cNvGraphicFramePr>
            <a:graphicFrameLocks noChangeAspect="1"/>
          </p:cNvGraphicFramePr>
          <p:nvPr/>
        </p:nvGraphicFramePr>
        <p:xfrm>
          <a:off x="1503363" y="2133600"/>
          <a:ext cx="5803900" cy="2887663"/>
        </p:xfrm>
        <a:graphic>
          <a:graphicData uri="http://schemas.openxmlformats.org/presentationml/2006/ole">
            <p:oleObj spid="_x0000_s19458" name="方程式" r:id="rId3" imgW="2730240" imgH="1358640" progId="Equation.3">
              <p:embed/>
            </p:oleObj>
          </a:graphicData>
        </a:graphic>
      </p:graphicFrame>
      <p:sp>
        <p:nvSpPr>
          <p:cNvPr id="7" name="文字方塊 6"/>
          <p:cNvSpPr txBox="1"/>
          <p:nvPr/>
        </p:nvSpPr>
        <p:spPr>
          <a:xfrm>
            <a:off x="1043608" y="5229200"/>
            <a:ext cx="6912768" cy="830997"/>
          </a:xfrm>
          <a:prstGeom prst="rect">
            <a:avLst/>
          </a:prstGeom>
          <a:noFill/>
        </p:spPr>
        <p:txBody>
          <a:bodyPr wrap="square" rtlCol="0">
            <a:spAutoFit/>
          </a:bodyPr>
          <a:lstStyle/>
          <a:p>
            <a:pPr>
              <a:buFont typeface="Arial" pitchFamily="34" charset="0"/>
              <a:buChar char="•"/>
            </a:pPr>
            <a:r>
              <a:rPr lang="en-US" altLang="zh-TW" sz="2400" i="1" dirty="0" smtClean="0">
                <a:latin typeface="微軟正黑體" pitchFamily="34" charset="-120"/>
                <a:ea typeface="微軟正黑體" pitchFamily="34" charset="-120"/>
              </a:rPr>
              <a:t>U</a:t>
            </a:r>
            <a:r>
              <a:rPr lang="en-US" altLang="zh-TW" sz="2400" dirty="0" smtClean="0">
                <a:latin typeface="微軟正黑體" pitchFamily="34" charset="-120"/>
                <a:ea typeface="微軟正黑體" pitchFamily="34" charset="-120"/>
              </a:rPr>
              <a:t>, </a:t>
            </a:r>
            <a:r>
              <a:rPr lang="en-US" altLang="zh-TW" sz="2400" i="1" dirty="0" smtClean="0">
                <a:latin typeface="微軟正黑體" pitchFamily="34" charset="-120"/>
                <a:ea typeface="微軟正黑體" pitchFamily="34" charset="-120"/>
              </a:rPr>
              <a:t>V</a:t>
            </a:r>
            <a:r>
              <a:rPr lang="en-US" altLang="zh-TW" sz="2400" dirty="0" smtClean="0">
                <a:latin typeface="微軟正黑體" pitchFamily="34" charset="-120"/>
                <a:ea typeface="微軟正黑體" pitchFamily="34" charset="-120"/>
              </a:rPr>
              <a:t> ,</a:t>
            </a:r>
            <a:r>
              <a:rPr lang="el-GR" altLang="zh-TW" sz="2400" dirty="0" smtClean="0">
                <a:latin typeface="微軟正黑體" pitchFamily="34" charset="-120"/>
                <a:ea typeface="微軟正黑體" pitchFamily="34" charset="-120"/>
              </a:rPr>
              <a:t> </a:t>
            </a:r>
            <a:r>
              <a:rPr lang="el-GR" altLang="zh-TW" sz="2400" i="1" dirty="0" smtClean="0">
                <a:latin typeface="微軟正黑體" pitchFamily="34" charset="-120"/>
                <a:ea typeface="微軟正黑體" pitchFamily="34" charset="-120"/>
              </a:rPr>
              <a:t>μ</a:t>
            </a:r>
            <a:r>
              <a:rPr lang="en-US" altLang="zh-TW" sz="2400" dirty="0" smtClean="0">
                <a:latin typeface="微軟正黑體" pitchFamily="34" charset="-120"/>
                <a:ea typeface="微軟正黑體" pitchFamily="34" charset="-120"/>
              </a:rPr>
              <a:t> are unknown (to be estimated)</a:t>
            </a:r>
          </a:p>
          <a:p>
            <a:pPr>
              <a:buFont typeface="Arial" pitchFamily="34" charset="0"/>
              <a:buChar char="•"/>
            </a:pPr>
            <a:r>
              <a:rPr lang="en-US" altLang="zh-TW" sz="2400" dirty="0" smtClean="0">
                <a:latin typeface="微軟正黑體" pitchFamily="34" charset="-120"/>
                <a:ea typeface="微軟正黑體" pitchFamily="34" charset="-120"/>
              </a:rPr>
              <a:t>.* component-wise product</a:t>
            </a:r>
            <a:endParaRPr lang="zh-TW" altLang="en-US" sz="2400" dirty="0">
              <a:latin typeface="微軟正黑體" pitchFamily="34" charset="-120"/>
              <a:ea typeface="微軟正黑體" pitchFamily="34" charset="-120"/>
            </a:endParaRPr>
          </a:p>
        </p:txBody>
      </p:sp>
      <p:sp>
        <p:nvSpPr>
          <p:cNvPr id="6" name="投影片編號版面配置區 5"/>
          <p:cNvSpPr>
            <a:spLocks noGrp="1"/>
          </p:cNvSpPr>
          <p:nvPr>
            <p:ph type="sldNum" sz="quarter" idx="12"/>
          </p:nvPr>
        </p:nvSpPr>
        <p:spPr/>
        <p:txBody>
          <a:bodyPr/>
          <a:lstStyle/>
          <a:p>
            <a:fld id="{B09B2E0D-50FE-4438-82E9-98CD213A68AC}" type="slidenum">
              <a:rPr lang="zh-TW" altLang="en-US" smtClean="0"/>
              <a:pPr/>
              <a:t>9</a:t>
            </a:fld>
            <a:endParaRPr lang="zh-TW" altLang="en-US"/>
          </a:p>
        </p:txBody>
      </p:sp>
      <p:sp>
        <p:nvSpPr>
          <p:cNvPr id="8" name="矩形 7"/>
          <p:cNvSpPr/>
          <p:nvPr/>
        </p:nvSpPr>
        <p:spPr>
          <a:xfrm>
            <a:off x="1187624" y="3645024"/>
            <a:ext cx="6192688" cy="1512168"/>
          </a:xfrm>
          <a:prstGeom prst="rect">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TW" altLang="en-US"/>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佈景主題">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805</TotalTime>
  <Words>2104</Words>
  <Application>Microsoft Office PowerPoint</Application>
  <PresentationFormat>如螢幕大小 (4:3)</PresentationFormat>
  <Paragraphs>364</Paragraphs>
  <Slides>43</Slides>
  <Notes>1</Notes>
  <HiddenSlides>0</HiddenSlides>
  <MMClips>0</MMClips>
  <ScaleCrop>false</ScaleCrop>
  <HeadingPairs>
    <vt:vector size="6" baseType="variant">
      <vt:variant>
        <vt:lpstr>佈景主題</vt:lpstr>
      </vt:variant>
      <vt:variant>
        <vt:i4>1</vt:i4>
      </vt:variant>
      <vt:variant>
        <vt:lpstr>內嵌 OLE 伺服程式</vt:lpstr>
      </vt:variant>
      <vt:variant>
        <vt:i4>2</vt:i4>
      </vt:variant>
      <vt:variant>
        <vt:lpstr>投影片標題</vt:lpstr>
      </vt:variant>
      <vt:variant>
        <vt:i4>43</vt:i4>
      </vt:variant>
    </vt:vector>
  </HeadingPairs>
  <TitlesOfParts>
    <vt:vector size="46" baseType="lpstr">
      <vt:lpstr>Office 佈景主題</vt:lpstr>
      <vt:lpstr>Microsoft 方程式編輯器 3.0</vt:lpstr>
      <vt:lpstr>方程式</vt:lpstr>
      <vt:lpstr>On the Wiberg Algorithm for Matrix Factorization in the Presence of  Missing Components</vt:lpstr>
      <vt:lpstr>Abstract (1/2)</vt:lpstr>
      <vt:lpstr>Abstract (2/2)</vt:lpstr>
      <vt:lpstr>Data representation</vt:lpstr>
      <vt:lpstr>投影片 5</vt:lpstr>
      <vt:lpstr>Matrix decomposition </vt:lpstr>
      <vt:lpstr>Singular value decomposition (SVD)</vt:lpstr>
      <vt:lpstr>投影片 8</vt:lpstr>
      <vt:lpstr>Object function</vt:lpstr>
      <vt:lpstr>投影片 10</vt:lpstr>
      <vt:lpstr>投影片 11</vt:lpstr>
      <vt:lpstr>投影片 12</vt:lpstr>
      <vt:lpstr>投影片 13</vt:lpstr>
      <vt:lpstr>投影片 14</vt:lpstr>
      <vt:lpstr>Alternated least square (ALS) algorithm</vt:lpstr>
      <vt:lpstr>投影片 16</vt:lpstr>
      <vt:lpstr>ALS algorithm Python code</vt:lpstr>
      <vt:lpstr>投影片 18</vt:lpstr>
      <vt:lpstr>Newton method to find extreme values</vt:lpstr>
      <vt:lpstr>Minimum of the sum of squares</vt:lpstr>
      <vt:lpstr>投影片 21</vt:lpstr>
      <vt:lpstr>投影片 22</vt:lpstr>
      <vt:lpstr>Gauss-Newton algorithm</vt:lpstr>
      <vt:lpstr>投影片 24</vt:lpstr>
      <vt:lpstr>投影片 25</vt:lpstr>
      <vt:lpstr>投影片 26</vt:lpstr>
      <vt:lpstr>Gauss-Newton algorithm Python code</vt:lpstr>
      <vt:lpstr>Wiberg algorithm</vt:lpstr>
      <vt:lpstr>投影片 29</vt:lpstr>
      <vt:lpstr>投影片 30</vt:lpstr>
      <vt:lpstr>投影片 31</vt:lpstr>
      <vt:lpstr>投影片 32</vt:lpstr>
      <vt:lpstr>Experimental results-synthetic data</vt:lpstr>
      <vt:lpstr>投影片 34</vt:lpstr>
      <vt:lpstr>投影片 35</vt:lpstr>
      <vt:lpstr>Experimental results-real data</vt:lpstr>
      <vt:lpstr>投影片 37</vt:lpstr>
      <vt:lpstr>投影片 38</vt:lpstr>
      <vt:lpstr>Convergence performance</vt:lpstr>
      <vt:lpstr>Time complexity</vt:lpstr>
      <vt:lpstr>Website</vt:lpstr>
      <vt:lpstr>Wiberg algorithm MATLAB results</vt:lpstr>
      <vt:lpstr>投影片 43</vt:lpstr>
    </vt:vector>
  </TitlesOfParts>
  <Company>comstar</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On the Wiberg Algorithm for Matrix Factorization in the Presence of Missing Components</dc:title>
  <dc:creator>chenhh</dc:creator>
  <cp:lastModifiedBy>par67vm</cp:lastModifiedBy>
  <cp:revision>346</cp:revision>
  <dcterms:created xsi:type="dcterms:W3CDTF">2011-07-12T08:47:40Z</dcterms:created>
  <dcterms:modified xsi:type="dcterms:W3CDTF">2011-07-19T05:59:34Z</dcterms:modified>
</cp:coreProperties>
</file>