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9" r:id="rId13"/>
    <p:sldId id="260" r:id="rId14"/>
    <p:sldId id="268"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58" y="-5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1743454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1717907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359772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371860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75679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326392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264008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342183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424887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410940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16972C7-822F-42B4-A2FE-7CBD41AA2C3F}" type="datetimeFigureOut">
              <a:rPr lang="zh-TW" altLang="en-US" smtClean="0"/>
              <a:t>2012/4/17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47308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972C7-822F-42B4-A2FE-7CBD41AA2C3F}" type="datetimeFigureOut">
              <a:rPr lang="zh-TW" altLang="en-US" smtClean="0"/>
              <a:t>2012/4/17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D2F0E-65BB-4B98-B5C4-3A2C5E24FF5C}" type="slidenum">
              <a:rPr lang="zh-TW" altLang="en-US" smtClean="0"/>
              <a:t>‹#›</a:t>
            </a:fld>
            <a:endParaRPr lang="zh-TW" altLang="en-US"/>
          </a:p>
        </p:txBody>
      </p:sp>
    </p:spTree>
    <p:extLst>
      <p:ext uri="{BB962C8B-B14F-4D97-AF65-F5344CB8AC3E}">
        <p14:creationId xmlns:p14="http://schemas.microsoft.com/office/powerpoint/2010/main" val="225092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iocomp.unibo.it/savojard/biocrf.html" TargetMode="External"/><Relationship Id="rId2" Type="http://schemas.openxmlformats.org/officeDocument/2006/relationships/hyperlink" Target="http://dislocate.biocomp.unibo.it/disloca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uniprot.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52000" y="2130425"/>
            <a:ext cx="8640000" cy="1470025"/>
          </a:xfrm>
        </p:spPr>
        <p:txBody>
          <a:bodyPr>
            <a:noAutofit/>
          </a:bodyPr>
          <a:lstStyle/>
          <a:p>
            <a:pPr>
              <a:lnSpc>
                <a:spcPct val="150000"/>
              </a:lnSpc>
            </a:pPr>
            <a:r>
              <a:rPr lang="en-US" altLang="zh-TW" sz="2400" dirty="0" smtClean="0"/>
              <a:t>Improving the prediction of disulfide bonds in Eukaryotes with</a:t>
            </a:r>
            <a:br>
              <a:rPr lang="en-US" altLang="zh-TW" sz="2400" dirty="0" smtClean="0"/>
            </a:br>
            <a:r>
              <a:rPr lang="en-US" altLang="zh-TW" sz="2400" dirty="0" smtClean="0"/>
              <a:t>machine learning methods and protein subcellular localization</a:t>
            </a:r>
            <a:endParaRPr lang="zh-TW" altLang="en-US" sz="2400" dirty="0"/>
          </a:p>
        </p:txBody>
      </p:sp>
      <p:sp>
        <p:nvSpPr>
          <p:cNvPr id="5" name="副標題 4"/>
          <p:cNvSpPr>
            <a:spLocks noGrp="1"/>
          </p:cNvSpPr>
          <p:nvPr>
            <p:ph type="subTitle" idx="1"/>
          </p:nvPr>
        </p:nvSpPr>
        <p:spPr>
          <a:xfrm>
            <a:off x="972000" y="3886200"/>
            <a:ext cx="7200000" cy="2304000"/>
          </a:xfrm>
        </p:spPr>
        <p:txBody>
          <a:bodyPr>
            <a:normAutofit/>
          </a:bodyPr>
          <a:lstStyle/>
          <a:p>
            <a:r>
              <a:rPr lang="en-US" altLang="zh-TW" sz="1400" dirty="0" err="1" smtClean="0">
                <a:solidFill>
                  <a:schemeClr val="tx1"/>
                </a:solidFill>
              </a:rPr>
              <a:t>Castrense</a:t>
            </a:r>
            <a:r>
              <a:rPr lang="en-US" altLang="zh-TW" sz="1400" dirty="0" smtClean="0">
                <a:solidFill>
                  <a:schemeClr val="tx1"/>
                </a:solidFill>
              </a:rPr>
              <a:t> Savojardo</a:t>
            </a:r>
            <a:r>
              <a:rPr lang="en-US" altLang="zh-TW" sz="1400" baseline="30000" dirty="0" smtClean="0">
                <a:solidFill>
                  <a:schemeClr val="tx1"/>
                </a:solidFill>
              </a:rPr>
              <a:t>1,2</a:t>
            </a:r>
            <a:r>
              <a:rPr lang="en-US" altLang="zh-TW" sz="1400" dirty="0" smtClean="0">
                <a:solidFill>
                  <a:schemeClr val="tx1"/>
                </a:solidFill>
              </a:rPr>
              <a:t>, </a:t>
            </a:r>
            <a:r>
              <a:rPr lang="en-US" altLang="zh-TW" sz="1400" dirty="0" err="1" smtClean="0">
                <a:solidFill>
                  <a:schemeClr val="tx1"/>
                </a:solidFill>
              </a:rPr>
              <a:t>Piero</a:t>
            </a:r>
            <a:r>
              <a:rPr lang="en-US" altLang="zh-TW" sz="1400" dirty="0" smtClean="0">
                <a:solidFill>
                  <a:schemeClr val="tx1"/>
                </a:solidFill>
              </a:rPr>
              <a:t> Fariselli</a:t>
            </a:r>
            <a:r>
              <a:rPr lang="en-US" altLang="zh-TW" sz="1400" baseline="30000" dirty="0" smtClean="0">
                <a:solidFill>
                  <a:schemeClr val="tx1"/>
                </a:solidFill>
              </a:rPr>
              <a:t>1,2,*</a:t>
            </a:r>
            <a:r>
              <a:rPr lang="en-US" altLang="zh-TW" sz="1400" dirty="0" smtClean="0">
                <a:solidFill>
                  <a:schemeClr val="tx1"/>
                </a:solidFill>
              </a:rPr>
              <a:t>, </a:t>
            </a:r>
            <a:r>
              <a:rPr lang="en-US" altLang="zh-TW" sz="1400" dirty="0" err="1" smtClean="0">
                <a:solidFill>
                  <a:schemeClr val="tx1"/>
                </a:solidFill>
              </a:rPr>
              <a:t>Monther</a:t>
            </a:r>
            <a:r>
              <a:rPr lang="en-US" altLang="zh-TW" sz="1400" dirty="0" smtClean="0">
                <a:solidFill>
                  <a:schemeClr val="tx1"/>
                </a:solidFill>
              </a:rPr>
              <a:t> Alhamdoosh</a:t>
            </a:r>
            <a:r>
              <a:rPr lang="en-US" altLang="zh-TW" sz="1400" baseline="30000" dirty="0" smtClean="0">
                <a:solidFill>
                  <a:schemeClr val="tx1"/>
                </a:solidFill>
              </a:rPr>
              <a:t>1</a:t>
            </a:r>
            <a:r>
              <a:rPr lang="en-US" altLang="zh-TW" sz="1400" dirty="0" smtClean="0">
                <a:solidFill>
                  <a:schemeClr val="tx1"/>
                </a:solidFill>
              </a:rPr>
              <a:t>, Pier Luigi Martelli</a:t>
            </a:r>
            <a:r>
              <a:rPr lang="en-US" altLang="zh-TW" sz="1400" baseline="30000" dirty="0" smtClean="0">
                <a:solidFill>
                  <a:schemeClr val="tx1"/>
                </a:solidFill>
              </a:rPr>
              <a:t>1</a:t>
            </a:r>
            <a:r>
              <a:rPr lang="en-US" altLang="zh-TW" sz="1400" dirty="0" smtClean="0">
                <a:solidFill>
                  <a:schemeClr val="tx1"/>
                </a:solidFill>
              </a:rPr>
              <a:t>,</a:t>
            </a:r>
          </a:p>
          <a:p>
            <a:r>
              <a:rPr lang="en-US" altLang="zh-TW" sz="1400" dirty="0" smtClean="0">
                <a:solidFill>
                  <a:schemeClr val="tx1"/>
                </a:solidFill>
              </a:rPr>
              <a:t>Andrea Pierleoni</a:t>
            </a:r>
            <a:r>
              <a:rPr lang="en-US" altLang="zh-TW" sz="1400" baseline="30000" dirty="0" smtClean="0">
                <a:solidFill>
                  <a:schemeClr val="tx1"/>
                </a:solidFill>
              </a:rPr>
              <a:t>3</a:t>
            </a:r>
            <a:r>
              <a:rPr lang="en-US" altLang="zh-TW" sz="1400" dirty="0" smtClean="0">
                <a:solidFill>
                  <a:schemeClr val="tx1"/>
                </a:solidFill>
              </a:rPr>
              <a:t> and Rita Casadio</a:t>
            </a:r>
            <a:r>
              <a:rPr lang="en-US" altLang="zh-TW" sz="1400" baseline="30000" dirty="0" smtClean="0">
                <a:solidFill>
                  <a:schemeClr val="tx1"/>
                </a:solidFill>
              </a:rPr>
              <a:t>1</a:t>
            </a:r>
          </a:p>
          <a:p>
            <a:r>
              <a:rPr lang="en-US" altLang="zh-TW" sz="1200" baseline="30000" dirty="0" smtClean="0">
                <a:solidFill>
                  <a:schemeClr val="tx1"/>
                </a:solidFill>
              </a:rPr>
              <a:t>1</a:t>
            </a:r>
            <a:r>
              <a:rPr lang="en-US" altLang="zh-TW" sz="1200" dirty="0" smtClean="0">
                <a:solidFill>
                  <a:schemeClr val="tx1"/>
                </a:solidFill>
              </a:rPr>
              <a:t>Biocomputing Group, University of Bologna, CIRI-Life Science and Health Technologies and Department of Biology, Via San </a:t>
            </a:r>
            <a:r>
              <a:rPr lang="en-US" altLang="zh-TW" sz="1200" dirty="0" err="1" smtClean="0">
                <a:solidFill>
                  <a:schemeClr val="tx1"/>
                </a:solidFill>
              </a:rPr>
              <a:t>Giacomo</a:t>
            </a:r>
            <a:r>
              <a:rPr lang="en-US" altLang="zh-TW" sz="1200" dirty="0" smtClean="0">
                <a:solidFill>
                  <a:schemeClr val="tx1"/>
                </a:solidFill>
              </a:rPr>
              <a:t> 9/2, Bologna, </a:t>
            </a:r>
            <a:r>
              <a:rPr lang="en-US" altLang="zh-TW" sz="1200" baseline="30000" dirty="0" smtClean="0">
                <a:solidFill>
                  <a:schemeClr val="tx1"/>
                </a:solidFill>
              </a:rPr>
              <a:t>2</a:t>
            </a:r>
            <a:r>
              <a:rPr lang="en-US" altLang="zh-TW" sz="1200" dirty="0" smtClean="0">
                <a:solidFill>
                  <a:schemeClr val="tx1"/>
                </a:solidFill>
              </a:rPr>
              <a:t>Department of Computer Science, Via Mura </a:t>
            </a:r>
            <a:r>
              <a:rPr lang="en-US" altLang="zh-TW" sz="1200" dirty="0" err="1" smtClean="0">
                <a:solidFill>
                  <a:schemeClr val="tx1"/>
                </a:solidFill>
              </a:rPr>
              <a:t>Anteo</a:t>
            </a:r>
            <a:r>
              <a:rPr lang="en-US" altLang="zh-TW" sz="1200" dirty="0" smtClean="0">
                <a:solidFill>
                  <a:schemeClr val="tx1"/>
                </a:solidFill>
              </a:rPr>
              <a:t> Zamboni 7, 40127 Bologna and </a:t>
            </a:r>
            <a:r>
              <a:rPr lang="en-US" altLang="zh-TW" sz="1200" baseline="30000" dirty="0" smtClean="0">
                <a:solidFill>
                  <a:schemeClr val="tx1"/>
                </a:solidFill>
              </a:rPr>
              <a:t>3</a:t>
            </a:r>
            <a:r>
              <a:rPr lang="en-US" altLang="zh-TW" sz="1200" dirty="0" smtClean="0">
                <a:solidFill>
                  <a:schemeClr val="tx1"/>
                </a:solidFill>
              </a:rPr>
              <a:t>Externautics </a:t>
            </a:r>
            <a:r>
              <a:rPr lang="en-US" altLang="zh-TW" sz="1200" dirty="0" err="1" smtClean="0">
                <a:solidFill>
                  <a:schemeClr val="tx1"/>
                </a:solidFill>
              </a:rPr>
              <a:t>s.p.a</a:t>
            </a:r>
            <a:r>
              <a:rPr lang="en-US" altLang="zh-TW" sz="1200" dirty="0" smtClean="0">
                <a:solidFill>
                  <a:schemeClr val="tx1"/>
                </a:solidFill>
              </a:rPr>
              <a:t>., Department of Bioinformatics, Via </a:t>
            </a:r>
            <a:r>
              <a:rPr lang="en-US" altLang="zh-TW" sz="1200" dirty="0" err="1" smtClean="0">
                <a:solidFill>
                  <a:schemeClr val="tx1"/>
                </a:solidFill>
              </a:rPr>
              <a:t>Fiorentina</a:t>
            </a:r>
            <a:r>
              <a:rPr lang="en-US" altLang="zh-TW" sz="1200" dirty="0" smtClean="0">
                <a:solidFill>
                  <a:schemeClr val="tx1"/>
                </a:solidFill>
              </a:rPr>
              <a:t> 1, 53100 Siena, Italy</a:t>
            </a:r>
          </a:p>
          <a:p>
            <a:r>
              <a:rPr lang="pt-BR" altLang="zh-TW" sz="1400" dirty="0" smtClean="0">
                <a:solidFill>
                  <a:schemeClr val="tx1"/>
                </a:solidFill>
              </a:rPr>
              <a:t>Bioinformatics Vol</a:t>
            </a:r>
            <a:r>
              <a:rPr lang="pt-BR" altLang="zh-TW" sz="1400" dirty="0">
                <a:solidFill>
                  <a:schemeClr val="tx1"/>
                </a:solidFill>
              </a:rPr>
              <a:t>. 27 no. 16 2011, pages 2224-2230</a:t>
            </a:r>
            <a:endParaRPr lang="en-US" altLang="zh-TW" sz="1400" dirty="0">
              <a:solidFill>
                <a:schemeClr val="tx1"/>
              </a:solidFill>
            </a:endParaRPr>
          </a:p>
          <a:p>
            <a:endParaRPr lang="en-US" altLang="zh-TW" sz="1400" dirty="0" smtClean="0">
              <a:solidFill>
                <a:schemeClr val="tx1"/>
              </a:solidFill>
            </a:endParaRPr>
          </a:p>
          <a:p>
            <a:r>
              <a:rPr lang="en-US" altLang="zh-TW" sz="1400" dirty="0" smtClean="0">
                <a:solidFill>
                  <a:schemeClr val="tx1"/>
                </a:solidFill>
              </a:rPr>
              <a:t>2012-04-17</a:t>
            </a:r>
          </a:p>
          <a:p>
            <a:r>
              <a:rPr lang="en-US" altLang="zh-TW" sz="1400" dirty="0" err="1" smtClean="0">
                <a:solidFill>
                  <a:schemeClr val="tx1"/>
                </a:solidFill>
              </a:rPr>
              <a:t>Presentor</a:t>
            </a:r>
            <a:r>
              <a:rPr lang="en-US" altLang="zh-TW" sz="1400" dirty="0" smtClean="0">
                <a:solidFill>
                  <a:schemeClr val="tx1"/>
                </a:solidFill>
              </a:rPr>
              <a:t>: Yi-</a:t>
            </a:r>
            <a:r>
              <a:rPr lang="en-US" altLang="zh-TW" sz="1400" dirty="0" err="1" smtClean="0">
                <a:solidFill>
                  <a:schemeClr val="tx1"/>
                </a:solidFill>
              </a:rPr>
              <a:t>Pu</a:t>
            </a:r>
            <a:r>
              <a:rPr lang="en-US" altLang="zh-TW" sz="1400" dirty="0" smtClean="0">
                <a:solidFill>
                  <a:schemeClr val="tx1"/>
                </a:solidFill>
              </a:rPr>
              <a:t> </a:t>
            </a:r>
            <a:r>
              <a:rPr lang="en-US" altLang="zh-TW" sz="1400" dirty="0" err="1" smtClean="0">
                <a:solidFill>
                  <a:schemeClr val="tx1"/>
                </a:solidFill>
              </a:rPr>
              <a:t>Guo</a:t>
            </a:r>
            <a:endParaRPr lang="zh-TW" altLang="en-US" sz="1400" dirty="0">
              <a:solidFill>
                <a:schemeClr val="tx1"/>
              </a:solidFill>
            </a:endParaRPr>
          </a:p>
        </p:txBody>
      </p:sp>
    </p:spTree>
    <p:extLst>
      <p:ext uri="{BB962C8B-B14F-4D97-AF65-F5344CB8AC3E}">
        <p14:creationId xmlns:p14="http://schemas.microsoft.com/office/powerpoint/2010/main" val="275675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dirty="0" smtClean="0"/>
              <a:t>Bonding state prediction with GRHCRFs</a:t>
            </a:r>
            <a:endParaRPr lang="zh-TW" altLang="en-US" sz="3600" dirty="0"/>
          </a:p>
        </p:txBody>
      </p:sp>
      <p:sp>
        <p:nvSpPr>
          <p:cNvPr id="5" name="內容版面配置區 4"/>
          <p:cNvSpPr>
            <a:spLocks noGrp="1"/>
          </p:cNvSpPr>
          <p:nvPr>
            <p:ph idx="1"/>
          </p:nvPr>
        </p:nvSpPr>
        <p:spPr/>
        <p:txBody>
          <a:bodyPr>
            <a:normAutofit/>
          </a:bodyPr>
          <a:lstStyle/>
          <a:p>
            <a:pPr>
              <a:lnSpc>
                <a:spcPct val="150000"/>
              </a:lnSpc>
            </a:pPr>
            <a:r>
              <a:rPr lang="en-US" altLang="zh-TW" sz="2400" dirty="0"/>
              <a:t>encode each cysteine with a </a:t>
            </a:r>
            <a:r>
              <a:rPr lang="en-US" altLang="zh-TW" sz="2400" dirty="0" smtClean="0"/>
              <a:t>“local vector” </a:t>
            </a:r>
            <a:r>
              <a:rPr lang="en-US" altLang="zh-TW" sz="2400" dirty="0"/>
              <a:t>representing the sequence nearest </a:t>
            </a:r>
            <a:r>
              <a:rPr lang="en-US" altLang="zh-TW" sz="2400" dirty="0" smtClean="0"/>
              <a:t>neighborhood.</a:t>
            </a:r>
          </a:p>
          <a:p>
            <a:pPr>
              <a:lnSpc>
                <a:spcPct val="150000"/>
              </a:lnSpc>
            </a:pPr>
            <a:r>
              <a:rPr lang="en-US" altLang="zh-TW" sz="2400" dirty="0"/>
              <a:t>The vector is computed starting from the PSSM as internally computed by PSI-BLAST using BLOSUM62</a:t>
            </a:r>
            <a:r>
              <a:rPr lang="en-US" altLang="zh-TW" sz="2400" dirty="0" smtClean="0"/>
              <a:t>.</a:t>
            </a:r>
          </a:p>
          <a:p>
            <a:pPr>
              <a:lnSpc>
                <a:spcPct val="150000"/>
              </a:lnSpc>
            </a:pPr>
            <a:r>
              <a:rPr lang="en-US" altLang="zh-TW" sz="2400" dirty="0" smtClean="0"/>
              <a:t>Supplemented </a:t>
            </a:r>
            <a:r>
              <a:rPr lang="en-US" altLang="zh-TW" sz="2400" dirty="0"/>
              <a:t>the local encoding (PSSM) with the piece of information provided by the subcellular localization (PSSM + SL) as obtained by the </a:t>
            </a:r>
            <a:r>
              <a:rPr lang="en-US" altLang="zh-TW" sz="2400" dirty="0" err="1"/>
              <a:t>BaCelLo</a:t>
            </a:r>
            <a:r>
              <a:rPr lang="en-US" altLang="zh-TW" sz="2400" dirty="0"/>
              <a:t> predictor.</a:t>
            </a:r>
            <a:endParaRPr lang="zh-TW" altLang="en-US" sz="2400" dirty="0"/>
          </a:p>
        </p:txBody>
      </p:sp>
    </p:spTree>
    <p:extLst>
      <p:ext uri="{BB962C8B-B14F-4D97-AF65-F5344CB8AC3E}">
        <p14:creationId xmlns:p14="http://schemas.microsoft.com/office/powerpoint/2010/main" val="2109357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4000" dirty="0"/>
              <a:t>Details on the employment of </a:t>
            </a:r>
            <a:r>
              <a:rPr lang="en-US" altLang="zh-TW" sz="4000" dirty="0" err="1" smtClean="0"/>
              <a:t>BaCelLo</a:t>
            </a:r>
            <a:endParaRPr lang="zh-TW" altLang="en-US" sz="4000"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7706" y="1600200"/>
            <a:ext cx="6548587" cy="4525963"/>
          </a:xfrm>
        </p:spPr>
      </p:pic>
    </p:spTree>
    <p:extLst>
      <p:ext uri="{BB962C8B-B14F-4D97-AF65-F5344CB8AC3E}">
        <p14:creationId xmlns:p14="http://schemas.microsoft.com/office/powerpoint/2010/main" val="2073634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Predicting connectivity patterns</a:t>
            </a:r>
            <a:endParaRPr lang="zh-TW" altLang="en-US" dirty="0"/>
          </a:p>
        </p:txBody>
      </p:sp>
      <p:sp>
        <p:nvSpPr>
          <p:cNvPr id="3" name="內容版面配置區 2"/>
          <p:cNvSpPr>
            <a:spLocks noGrp="1"/>
          </p:cNvSpPr>
          <p:nvPr>
            <p:ph idx="1"/>
          </p:nvPr>
        </p:nvSpPr>
        <p:spPr/>
        <p:txBody>
          <a:bodyPr/>
          <a:lstStyle/>
          <a:p>
            <a:r>
              <a:rPr lang="en-US" altLang="zh-TW" dirty="0" smtClean="0"/>
              <a:t>SVR</a:t>
            </a:r>
          </a:p>
          <a:p>
            <a:r>
              <a:rPr lang="en-US" altLang="zh-TW" dirty="0" smtClean="0"/>
              <a:t>20-fold cross validation procedure</a:t>
            </a:r>
          </a:p>
          <a:p>
            <a:r>
              <a:rPr lang="en-US" altLang="zh-TW" dirty="0" smtClean="0"/>
              <a:t>window size: 13</a:t>
            </a:r>
            <a:endParaRPr lang="zh-TW" altLang="en-US" dirty="0"/>
          </a:p>
        </p:txBody>
      </p:sp>
    </p:spTree>
    <p:extLst>
      <p:ext uri="{BB962C8B-B14F-4D97-AF65-F5344CB8AC3E}">
        <p14:creationId xmlns:p14="http://schemas.microsoft.com/office/powerpoint/2010/main" val="3906390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Measuring scoring efficiency</a:t>
            </a:r>
            <a:endParaRPr lang="zh-TW" altLang="en-US" dirty="0"/>
          </a:p>
        </p:txBody>
      </p:sp>
      <mc:AlternateContent xmlns:mc="http://schemas.openxmlformats.org/markup-compatibility/2006">
        <mc:Choice xmlns:a14="http://schemas.microsoft.com/office/drawing/2010/main" Requires="a14">
          <p:sp>
            <p:nvSpPr>
              <p:cNvPr id="39" name="內容版面配置區 38"/>
              <p:cNvSpPr>
                <a:spLocks noGrp="1"/>
              </p:cNvSpPr>
              <p:nvPr>
                <p:ph idx="1"/>
              </p:nvPr>
            </p:nvSpPr>
            <p:spPr/>
            <p:txBody>
              <a:bodyPr>
                <a:normAutofit/>
              </a:bodyPr>
              <a:lstStyle/>
              <a:p>
                <a14:m>
                  <m:oMath xmlns:m="http://schemas.openxmlformats.org/officeDocument/2006/math">
                    <m:sSub>
                      <m:sSubPr>
                        <m:ctrlPr>
                          <a:rPr lang="en-US" altLang="zh-TW" sz="2000" smtClean="0"/>
                        </m:ctrlPr>
                      </m:sSubPr>
                      <m:e>
                        <m:r>
                          <a:rPr lang="en-US" altLang="zh-TW" sz="2000" smtClean="0"/>
                          <m:t>𝑄</m:t>
                        </m:r>
                      </m:e>
                      <m:sub>
                        <m:r>
                          <a:rPr lang="en-US" altLang="zh-TW" sz="2000" smtClean="0"/>
                          <m:t>2</m:t>
                        </m:r>
                      </m:sub>
                    </m:sSub>
                    <m:r>
                      <a:rPr lang="en-US" altLang="zh-TW" sz="2000" smtClean="0"/>
                      <m:t>=</m:t>
                    </m:r>
                    <m:f>
                      <m:fPr>
                        <m:ctrlPr>
                          <a:rPr lang="en-US" altLang="zh-TW" sz="2000" smtClean="0"/>
                        </m:ctrlPr>
                      </m:fPr>
                      <m:num>
                        <m:sSub>
                          <m:sSubPr>
                            <m:ctrlPr>
                              <a:rPr lang="en-US" altLang="zh-TW" sz="2000" smtClean="0"/>
                            </m:ctrlPr>
                          </m:sSubPr>
                          <m:e>
                            <m:r>
                              <a:rPr lang="en-US" altLang="zh-TW" sz="2000" smtClean="0"/>
                              <m:t>𝑇</m:t>
                            </m:r>
                          </m:e>
                          <m:sub>
                            <m:r>
                              <a:rPr lang="en-US" altLang="zh-TW" sz="2000" smtClean="0"/>
                              <m:t>𝑝</m:t>
                            </m:r>
                          </m:sub>
                        </m:sSub>
                        <m:r>
                          <a:rPr lang="en-US" altLang="zh-TW" sz="2000" smtClean="0"/>
                          <m:t>+</m:t>
                        </m:r>
                        <m:sSub>
                          <m:sSubPr>
                            <m:ctrlPr>
                              <a:rPr lang="en-US" altLang="zh-TW" sz="2000" smtClean="0"/>
                            </m:ctrlPr>
                          </m:sSubPr>
                          <m:e>
                            <m:r>
                              <a:rPr lang="en-US" altLang="zh-TW" sz="2000" smtClean="0"/>
                              <m:t>𝑇</m:t>
                            </m:r>
                          </m:e>
                          <m:sub>
                            <m:r>
                              <a:rPr lang="en-US" altLang="zh-TW" sz="2000" smtClean="0"/>
                              <m:t>𝑛</m:t>
                            </m:r>
                          </m:sub>
                        </m:sSub>
                      </m:num>
                      <m:den>
                        <m:sSub>
                          <m:sSubPr>
                            <m:ctrlPr>
                              <a:rPr lang="en-US" altLang="zh-TW" sz="2000" smtClean="0"/>
                            </m:ctrlPr>
                          </m:sSubPr>
                          <m:e>
                            <m:r>
                              <a:rPr lang="en-US" altLang="zh-TW" sz="2000" smtClean="0"/>
                              <m:t>𝑇</m:t>
                            </m:r>
                          </m:e>
                          <m:sub>
                            <m:r>
                              <a:rPr lang="en-US" altLang="zh-TW" sz="2000" smtClean="0"/>
                              <m:t>𝑝</m:t>
                            </m:r>
                          </m:sub>
                        </m:sSub>
                        <m:r>
                          <a:rPr lang="en-US" altLang="zh-TW" sz="2000" smtClean="0"/>
                          <m:t>+</m:t>
                        </m:r>
                        <m:sSub>
                          <m:sSubPr>
                            <m:ctrlPr>
                              <a:rPr lang="en-US" altLang="zh-TW" sz="2000" smtClean="0"/>
                            </m:ctrlPr>
                          </m:sSubPr>
                          <m:e>
                            <m:r>
                              <a:rPr lang="en-US" altLang="zh-TW" sz="2000" smtClean="0"/>
                              <m:t>𝑇</m:t>
                            </m:r>
                          </m:e>
                          <m:sub>
                            <m:r>
                              <a:rPr lang="en-US" altLang="zh-TW" sz="2000" smtClean="0"/>
                              <m:t>𝑛</m:t>
                            </m:r>
                          </m:sub>
                        </m:sSub>
                        <m:r>
                          <a:rPr lang="en-US" altLang="zh-TW" sz="2000" smtClean="0"/>
                          <m:t>+</m:t>
                        </m:r>
                        <m:sSub>
                          <m:sSubPr>
                            <m:ctrlPr>
                              <a:rPr lang="en-US" altLang="zh-TW" sz="2000" smtClean="0"/>
                            </m:ctrlPr>
                          </m:sSubPr>
                          <m:e>
                            <m:r>
                              <a:rPr lang="en-US" altLang="zh-TW" sz="2000" smtClean="0"/>
                              <m:t>𝐹</m:t>
                            </m:r>
                          </m:e>
                          <m:sub>
                            <m:r>
                              <a:rPr lang="en-US" altLang="zh-TW" sz="2000" smtClean="0"/>
                              <m:t>𝑝</m:t>
                            </m:r>
                          </m:sub>
                        </m:sSub>
                        <m:r>
                          <a:rPr lang="en-US" altLang="zh-TW" sz="2000" smtClean="0"/>
                          <m:t>+</m:t>
                        </m:r>
                        <m:sSub>
                          <m:sSubPr>
                            <m:ctrlPr>
                              <a:rPr lang="en-US" altLang="zh-TW" sz="2000" smtClean="0"/>
                            </m:ctrlPr>
                          </m:sSubPr>
                          <m:e>
                            <m:r>
                              <a:rPr lang="en-US" altLang="zh-TW" sz="2000" smtClean="0"/>
                              <m:t>𝐹</m:t>
                            </m:r>
                          </m:e>
                          <m:sub>
                            <m:r>
                              <a:rPr lang="en-US" altLang="zh-TW" sz="2000" smtClean="0"/>
                              <m:t>𝑛</m:t>
                            </m:r>
                          </m:sub>
                        </m:sSub>
                      </m:den>
                    </m:f>
                  </m:oMath>
                </a14:m>
                <a:endParaRPr lang="en-US" altLang="zh-TW" sz="2000" dirty="0" smtClean="0"/>
              </a:p>
              <a:p>
                <a14:m>
                  <m:oMath xmlns:m="http://schemas.openxmlformats.org/officeDocument/2006/math">
                    <m:sSub>
                      <m:sSubPr>
                        <m:ctrlPr>
                          <a:rPr lang="en-US" altLang="zh-TW" sz="2000" smtClean="0"/>
                        </m:ctrlPr>
                      </m:sSubPr>
                      <m:e>
                        <m:r>
                          <a:rPr lang="en-US" altLang="zh-TW" sz="2000" smtClean="0"/>
                          <m:t>𝑃</m:t>
                        </m:r>
                      </m:e>
                      <m:sub>
                        <m:r>
                          <a:rPr lang="en-US" altLang="zh-TW" sz="2000" smtClean="0"/>
                          <m:t>𝑟</m:t>
                        </m:r>
                      </m:sub>
                    </m:sSub>
                    <m:r>
                      <a:rPr lang="en-US" altLang="zh-TW" sz="2000" smtClean="0"/>
                      <m:t>=</m:t>
                    </m:r>
                    <m:f>
                      <m:fPr>
                        <m:ctrlPr>
                          <a:rPr lang="en-US" altLang="zh-TW" sz="2000" smtClean="0"/>
                        </m:ctrlPr>
                      </m:fPr>
                      <m:num>
                        <m:sSub>
                          <m:sSubPr>
                            <m:ctrlPr>
                              <a:rPr lang="en-US" altLang="zh-TW" sz="2000" smtClean="0"/>
                            </m:ctrlPr>
                          </m:sSubPr>
                          <m:e>
                            <m:r>
                              <a:rPr lang="en-US" altLang="zh-TW" sz="2000" smtClean="0"/>
                              <m:t>𝑇</m:t>
                            </m:r>
                          </m:e>
                          <m:sub>
                            <m:r>
                              <a:rPr lang="en-US" altLang="zh-TW" sz="2000" smtClean="0"/>
                              <m:t>𝑝</m:t>
                            </m:r>
                          </m:sub>
                        </m:sSub>
                      </m:num>
                      <m:den>
                        <m:sSub>
                          <m:sSubPr>
                            <m:ctrlPr>
                              <a:rPr lang="en-US" altLang="zh-TW" sz="2000" smtClean="0"/>
                            </m:ctrlPr>
                          </m:sSubPr>
                          <m:e>
                            <m:r>
                              <a:rPr lang="en-US" altLang="zh-TW" sz="2000" smtClean="0"/>
                              <m:t>𝑇</m:t>
                            </m:r>
                          </m:e>
                          <m:sub>
                            <m:r>
                              <a:rPr lang="en-US" altLang="zh-TW" sz="2000" smtClean="0"/>
                              <m:t>𝑝</m:t>
                            </m:r>
                          </m:sub>
                        </m:sSub>
                        <m:r>
                          <a:rPr lang="en-US" altLang="zh-TW" sz="2000" smtClean="0"/>
                          <m:t>+</m:t>
                        </m:r>
                        <m:sSub>
                          <m:sSubPr>
                            <m:ctrlPr>
                              <a:rPr lang="en-US" altLang="zh-TW" sz="2000" smtClean="0"/>
                            </m:ctrlPr>
                          </m:sSubPr>
                          <m:e>
                            <m:r>
                              <a:rPr lang="en-US" altLang="zh-TW" sz="2000" smtClean="0"/>
                              <m:t>𝐹</m:t>
                            </m:r>
                          </m:e>
                          <m:sub>
                            <m:r>
                              <a:rPr lang="en-US" altLang="zh-TW" sz="2000" smtClean="0"/>
                              <m:t>𝑝</m:t>
                            </m:r>
                          </m:sub>
                        </m:sSub>
                      </m:den>
                    </m:f>
                    <m:r>
                      <a:rPr lang="en-US" altLang="zh-TW" sz="2000" smtClean="0"/>
                      <m:t>,</m:t>
                    </m:r>
                    <m:sSub>
                      <m:sSubPr>
                        <m:ctrlPr>
                          <a:rPr lang="en-US" altLang="zh-TW" sz="2000"/>
                        </m:ctrlPr>
                      </m:sSubPr>
                      <m:e>
                        <m:r>
                          <a:rPr lang="en-US" altLang="zh-TW" sz="2000" smtClean="0"/>
                          <m:t>𝑅</m:t>
                        </m:r>
                      </m:e>
                      <m:sub>
                        <m:r>
                          <a:rPr lang="en-US" altLang="zh-TW" sz="2000" smtClean="0"/>
                          <m:t>𝑐</m:t>
                        </m:r>
                      </m:sub>
                    </m:sSub>
                    <m:r>
                      <a:rPr lang="en-US" altLang="zh-TW" sz="2000"/>
                      <m:t>=</m:t>
                    </m:r>
                    <m:f>
                      <m:fPr>
                        <m:ctrlPr>
                          <a:rPr lang="en-US" altLang="zh-TW" sz="2000"/>
                        </m:ctrlPr>
                      </m:fPr>
                      <m:num>
                        <m:sSub>
                          <m:sSubPr>
                            <m:ctrlPr>
                              <a:rPr lang="en-US" altLang="zh-TW" sz="2000"/>
                            </m:ctrlPr>
                          </m:sSubPr>
                          <m:e>
                            <m:r>
                              <a:rPr lang="en-US" altLang="zh-TW" sz="2000"/>
                              <m:t>𝑇</m:t>
                            </m:r>
                          </m:e>
                          <m:sub>
                            <m:r>
                              <a:rPr lang="en-US" altLang="zh-TW" sz="2000"/>
                              <m:t>𝑝</m:t>
                            </m:r>
                          </m:sub>
                        </m:sSub>
                      </m:num>
                      <m:den>
                        <m:sSub>
                          <m:sSubPr>
                            <m:ctrlPr>
                              <a:rPr lang="en-US" altLang="zh-TW" sz="2000"/>
                            </m:ctrlPr>
                          </m:sSubPr>
                          <m:e>
                            <m:r>
                              <a:rPr lang="en-US" altLang="zh-TW" sz="2000"/>
                              <m:t>𝑇</m:t>
                            </m:r>
                          </m:e>
                          <m:sub>
                            <m:r>
                              <a:rPr lang="en-US" altLang="zh-TW" sz="2000"/>
                              <m:t>𝑝</m:t>
                            </m:r>
                          </m:sub>
                        </m:sSub>
                        <m:r>
                          <a:rPr lang="en-US" altLang="zh-TW" sz="2000"/>
                          <m:t>+</m:t>
                        </m:r>
                        <m:sSub>
                          <m:sSubPr>
                            <m:ctrlPr>
                              <a:rPr lang="en-US" altLang="zh-TW" sz="2000"/>
                            </m:ctrlPr>
                          </m:sSubPr>
                          <m:e>
                            <m:r>
                              <a:rPr lang="en-US" altLang="zh-TW" sz="2000"/>
                              <m:t>𝐹</m:t>
                            </m:r>
                          </m:e>
                          <m:sub>
                            <m:r>
                              <a:rPr lang="en-US" altLang="zh-TW" sz="2000" smtClean="0"/>
                              <m:t>𝑛</m:t>
                            </m:r>
                          </m:sub>
                        </m:sSub>
                      </m:den>
                    </m:f>
                  </m:oMath>
                </a14:m>
                <a:endParaRPr lang="zh-TW" altLang="en-US" sz="2000" dirty="0"/>
              </a:p>
              <a:p>
                <a14:m>
                  <m:oMath xmlns:m="http://schemas.openxmlformats.org/officeDocument/2006/math">
                    <m:r>
                      <a:rPr lang="en-US" altLang="zh-TW" sz="2000" smtClean="0"/>
                      <m:t>𝐹</m:t>
                    </m:r>
                    <m:r>
                      <a:rPr lang="en-US" altLang="zh-TW" sz="2000" smtClean="0"/>
                      <m:t>1=</m:t>
                    </m:r>
                    <m:f>
                      <m:fPr>
                        <m:ctrlPr>
                          <a:rPr lang="en-US" altLang="zh-TW" sz="2000" smtClean="0"/>
                        </m:ctrlPr>
                      </m:fPr>
                      <m:num>
                        <m:r>
                          <a:rPr lang="en-US" altLang="zh-TW" sz="2000" smtClean="0"/>
                          <m:t>2×</m:t>
                        </m:r>
                        <m:sSub>
                          <m:sSubPr>
                            <m:ctrlPr>
                              <a:rPr lang="en-US" altLang="zh-TW" sz="2000" smtClean="0"/>
                            </m:ctrlPr>
                          </m:sSubPr>
                          <m:e>
                            <m:r>
                              <a:rPr lang="en-US" altLang="zh-TW" sz="2000" smtClean="0"/>
                              <m:t>𝑃</m:t>
                            </m:r>
                          </m:e>
                          <m:sub>
                            <m:r>
                              <a:rPr lang="en-US" altLang="zh-TW" sz="2000" smtClean="0"/>
                              <m:t>𝑟</m:t>
                            </m:r>
                          </m:sub>
                        </m:sSub>
                        <m:r>
                          <a:rPr lang="en-US" altLang="zh-TW" sz="2000" smtClean="0"/>
                          <m:t>×</m:t>
                        </m:r>
                        <m:sSub>
                          <m:sSubPr>
                            <m:ctrlPr>
                              <a:rPr lang="en-US" altLang="zh-TW" sz="2000" smtClean="0"/>
                            </m:ctrlPr>
                          </m:sSubPr>
                          <m:e>
                            <m:r>
                              <a:rPr lang="en-US" altLang="zh-TW" sz="2000" smtClean="0"/>
                              <m:t>𝑅</m:t>
                            </m:r>
                          </m:e>
                          <m:sub>
                            <m:r>
                              <a:rPr lang="en-US" altLang="zh-TW" sz="2000" smtClean="0"/>
                              <m:t>𝑐</m:t>
                            </m:r>
                          </m:sub>
                        </m:sSub>
                      </m:num>
                      <m:den>
                        <m:sSub>
                          <m:sSubPr>
                            <m:ctrlPr>
                              <a:rPr lang="en-US" altLang="zh-TW" sz="2000" smtClean="0"/>
                            </m:ctrlPr>
                          </m:sSubPr>
                          <m:e>
                            <m:r>
                              <a:rPr lang="en-US" altLang="zh-TW" sz="2000" smtClean="0"/>
                              <m:t>𝑃</m:t>
                            </m:r>
                          </m:e>
                          <m:sub>
                            <m:r>
                              <a:rPr lang="en-US" altLang="zh-TW" sz="2000" smtClean="0"/>
                              <m:t>𝑟</m:t>
                            </m:r>
                          </m:sub>
                        </m:sSub>
                        <m:r>
                          <a:rPr lang="en-US" altLang="zh-TW" sz="2000" smtClean="0"/>
                          <m:t>+</m:t>
                        </m:r>
                        <m:sSub>
                          <m:sSubPr>
                            <m:ctrlPr>
                              <a:rPr lang="en-US" altLang="zh-TW" sz="2000" smtClean="0"/>
                            </m:ctrlPr>
                          </m:sSubPr>
                          <m:e>
                            <m:r>
                              <a:rPr lang="en-US" altLang="zh-TW" sz="2000" smtClean="0"/>
                              <m:t>𝑅</m:t>
                            </m:r>
                          </m:e>
                          <m:sub>
                            <m:r>
                              <a:rPr lang="en-US" altLang="zh-TW" sz="2000" smtClean="0"/>
                              <m:t>𝑐</m:t>
                            </m:r>
                          </m:sub>
                        </m:sSub>
                      </m:den>
                    </m:f>
                  </m:oMath>
                </a14:m>
                <a:endParaRPr lang="en-US" altLang="zh-TW" sz="2000" dirty="0" smtClean="0"/>
              </a:p>
              <a:p>
                <a14:m>
                  <m:oMath xmlns:m="http://schemas.openxmlformats.org/officeDocument/2006/math">
                    <m:r>
                      <a:rPr lang="en-US" altLang="zh-TW" sz="2000" smtClean="0"/>
                      <m:t>𝐶𝐶</m:t>
                    </m:r>
                    <m:r>
                      <a:rPr lang="en-US" altLang="zh-TW" sz="2000" smtClean="0"/>
                      <m:t>=</m:t>
                    </m:r>
                    <m:f>
                      <m:fPr>
                        <m:ctrlPr>
                          <a:rPr lang="en-US" altLang="zh-TW" sz="2000" smtClean="0"/>
                        </m:ctrlPr>
                      </m:fPr>
                      <m:num>
                        <m:sSub>
                          <m:sSubPr>
                            <m:ctrlPr>
                              <a:rPr lang="en-US" altLang="zh-TW" sz="2000" smtClean="0"/>
                            </m:ctrlPr>
                          </m:sSubPr>
                          <m:e>
                            <m:r>
                              <a:rPr lang="en-US" altLang="zh-TW" sz="2000" smtClean="0"/>
                              <m:t>𝑇</m:t>
                            </m:r>
                          </m:e>
                          <m:sub>
                            <m:r>
                              <a:rPr lang="en-US" altLang="zh-TW" sz="2000" smtClean="0"/>
                              <m:t>𝑝</m:t>
                            </m:r>
                          </m:sub>
                        </m:sSub>
                        <m:r>
                          <a:rPr lang="en-US" altLang="zh-TW" sz="2000" smtClean="0"/>
                          <m:t>×</m:t>
                        </m:r>
                        <m:sSub>
                          <m:sSubPr>
                            <m:ctrlPr>
                              <a:rPr lang="en-US" altLang="zh-TW" sz="2000" smtClean="0"/>
                            </m:ctrlPr>
                          </m:sSubPr>
                          <m:e>
                            <m:r>
                              <a:rPr lang="en-US" altLang="zh-TW" sz="2000" smtClean="0"/>
                              <m:t>𝑇</m:t>
                            </m:r>
                          </m:e>
                          <m:sub>
                            <m:r>
                              <a:rPr lang="en-US" altLang="zh-TW" sz="2000" smtClean="0"/>
                              <m:t>𝑛</m:t>
                            </m:r>
                          </m:sub>
                        </m:sSub>
                        <m:r>
                          <a:rPr lang="en-US" altLang="zh-TW" sz="2000" smtClean="0"/>
                          <m:t>−</m:t>
                        </m:r>
                        <m:sSub>
                          <m:sSubPr>
                            <m:ctrlPr>
                              <a:rPr lang="en-US" altLang="zh-TW" sz="2000" smtClean="0"/>
                            </m:ctrlPr>
                          </m:sSubPr>
                          <m:e>
                            <m:r>
                              <a:rPr lang="en-US" altLang="zh-TW" sz="2000" smtClean="0"/>
                              <m:t>𝐹</m:t>
                            </m:r>
                          </m:e>
                          <m:sub>
                            <m:r>
                              <a:rPr lang="en-US" altLang="zh-TW" sz="2000" smtClean="0"/>
                              <m:t>𝑝</m:t>
                            </m:r>
                          </m:sub>
                        </m:sSub>
                        <m:r>
                          <a:rPr lang="en-US" altLang="zh-TW" sz="2000" smtClean="0"/>
                          <m:t>×</m:t>
                        </m:r>
                        <m:sSub>
                          <m:sSubPr>
                            <m:ctrlPr>
                              <a:rPr lang="en-US" altLang="zh-TW" sz="2000" smtClean="0"/>
                            </m:ctrlPr>
                          </m:sSubPr>
                          <m:e>
                            <m:r>
                              <a:rPr lang="en-US" altLang="zh-TW" sz="2000" smtClean="0"/>
                              <m:t>𝐹</m:t>
                            </m:r>
                          </m:e>
                          <m:sub>
                            <m:r>
                              <a:rPr lang="en-US" altLang="zh-TW" sz="2000" smtClean="0"/>
                              <m:t>𝑛</m:t>
                            </m:r>
                          </m:sub>
                        </m:sSub>
                      </m:num>
                      <m:den>
                        <m:rad>
                          <m:radPr>
                            <m:degHide m:val="on"/>
                            <m:ctrlPr>
                              <a:rPr lang="en-US" altLang="zh-TW" sz="2000" smtClean="0"/>
                            </m:ctrlPr>
                          </m:radPr>
                          <m:deg/>
                          <m:e>
                            <m:d>
                              <m:dPr>
                                <m:ctrlPr>
                                  <a:rPr lang="en-US" altLang="zh-TW" sz="2000" smtClean="0"/>
                                </m:ctrlPr>
                              </m:dPr>
                              <m:e>
                                <m:sSub>
                                  <m:sSubPr>
                                    <m:ctrlPr>
                                      <a:rPr lang="en-US" altLang="zh-TW" sz="2000" smtClean="0"/>
                                    </m:ctrlPr>
                                  </m:sSubPr>
                                  <m:e>
                                    <m:r>
                                      <a:rPr lang="en-US" altLang="zh-TW" sz="2000" smtClean="0"/>
                                      <m:t>𝑇</m:t>
                                    </m:r>
                                  </m:e>
                                  <m:sub>
                                    <m:r>
                                      <a:rPr lang="en-US" altLang="zh-TW" sz="2000" smtClean="0"/>
                                      <m:t>𝑝</m:t>
                                    </m:r>
                                  </m:sub>
                                </m:sSub>
                                <m:r>
                                  <a:rPr lang="en-US" altLang="zh-TW" sz="2000" smtClean="0"/>
                                  <m:t>+</m:t>
                                </m:r>
                                <m:sSub>
                                  <m:sSubPr>
                                    <m:ctrlPr>
                                      <a:rPr lang="en-US" altLang="zh-TW" sz="2000" smtClean="0"/>
                                    </m:ctrlPr>
                                  </m:sSubPr>
                                  <m:e>
                                    <m:r>
                                      <a:rPr lang="en-US" altLang="zh-TW" sz="2000" smtClean="0"/>
                                      <m:t>𝐹</m:t>
                                    </m:r>
                                  </m:e>
                                  <m:sub>
                                    <m:r>
                                      <a:rPr lang="en-US" altLang="zh-TW" sz="2000" smtClean="0"/>
                                      <m:t>𝑝</m:t>
                                    </m:r>
                                  </m:sub>
                                </m:sSub>
                              </m:e>
                            </m:d>
                            <m:r>
                              <a:rPr lang="en-US" altLang="zh-TW" sz="2000" smtClean="0"/>
                              <m:t>×</m:t>
                            </m:r>
                            <m:d>
                              <m:dPr>
                                <m:ctrlPr>
                                  <a:rPr lang="en-US" altLang="zh-TW" sz="2000"/>
                                </m:ctrlPr>
                              </m:dPr>
                              <m:e>
                                <m:sSub>
                                  <m:sSubPr>
                                    <m:ctrlPr>
                                      <a:rPr lang="en-US" altLang="zh-TW" sz="2000"/>
                                    </m:ctrlPr>
                                  </m:sSubPr>
                                  <m:e>
                                    <m:r>
                                      <a:rPr lang="en-US" altLang="zh-TW" sz="2000"/>
                                      <m:t>𝑇</m:t>
                                    </m:r>
                                  </m:e>
                                  <m:sub>
                                    <m:r>
                                      <a:rPr lang="en-US" altLang="zh-TW" sz="2000" smtClean="0"/>
                                      <m:t>𝑝</m:t>
                                    </m:r>
                                  </m:sub>
                                </m:sSub>
                                <m:r>
                                  <a:rPr lang="en-US" altLang="zh-TW" sz="2000"/>
                                  <m:t>+</m:t>
                                </m:r>
                                <m:sSub>
                                  <m:sSubPr>
                                    <m:ctrlPr>
                                      <a:rPr lang="en-US" altLang="zh-TW" sz="2000"/>
                                    </m:ctrlPr>
                                  </m:sSubPr>
                                  <m:e>
                                    <m:r>
                                      <a:rPr lang="en-US" altLang="zh-TW" sz="2000"/>
                                      <m:t>𝐹</m:t>
                                    </m:r>
                                  </m:e>
                                  <m:sub>
                                    <m:r>
                                      <a:rPr lang="en-US" altLang="zh-TW" sz="2000" smtClean="0"/>
                                      <m:t>𝑛</m:t>
                                    </m:r>
                                  </m:sub>
                                </m:sSub>
                              </m:e>
                            </m:d>
                            <m:r>
                              <a:rPr lang="en-US" altLang="zh-TW" sz="2000"/>
                              <m:t>×</m:t>
                            </m:r>
                            <m:d>
                              <m:dPr>
                                <m:ctrlPr>
                                  <a:rPr lang="en-US" altLang="zh-TW" sz="2000"/>
                                </m:ctrlPr>
                              </m:dPr>
                              <m:e>
                                <m:sSub>
                                  <m:sSubPr>
                                    <m:ctrlPr>
                                      <a:rPr lang="en-US" altLang="zh-TW" sz="2000"/>
                                    </m:ctrlPr>
                                  </m:sSubPr>
                                  <m:e>
                                    <m:r>
                                      <a:rPr lang="en-US" altLang="zh-TW" sz="2000"/>
                                      <m:t>𝑇</m:t>
                                    </m:r>
                                  </m:e>
                                  <m:sub>
                                    <m:r>
                                      <a:rPr lang="en-US" altLang="zh-TW" sz="2000" smtClean="0"/>
                                      <m:t>𝑛</m:t>
                                    </m:r>
                                  </m:sub>
                                </m:sSub>
                                <m:r>
                                  <a:rPr lang="en-US" altLang="zh-TW" sz="2000"/>
                                  <m:t>+</m:t>
                                </m:r>
                                <m:sSub>
                                  <m:sSubPr>
                                    <m:ctrlPr>
                                      <a:rPr lang="en-US" altLang="zh-TW" sz="2000"/>
                                    </m:ctrlPr>
                                  </m:sSubPr>
                                  <m:e>
                                    <m:r>
                                      <a:rPr lang="en-US" altLang="zh-TW" sz="2000"/>
                                      <m:t>𝐹</m:t>
                                    </m:r>
                                  </m:e>
                                  <m:sub>
                                    <m:r>
                                      <a:rPr lang="en-US" altLang="zh-TW" sz="2000" smtClean="0"/>
                                      <m:t>𝑝</m:t>
                                    </m:r>
                                  </m:sub>
                                </m:sSub>
                              </m:e>
                            </m:d>
                            <m:r>
                              <a:rPr lang="en-US" altLang="zh-TW" sz="2000"/>
                              <m:t>×</m:t>
                            </m:r>
                            <m:d>
                              <m:dPr>
                                <m:ctrlPr>
                                  <a:rPr lang="en-US" altLang="zh-TW" sz="2000"/>
                                </m:ctrlPr>
                              </m:dPr>
                              <m:e>
                                <m:sSub>
                                  <m:sSubPr>
                                    <m:ctrlPr>
                                      <a:rPr lang="en-US" altLang="zh-TW" sz="2000"/>
                                    </m:ctrlPr>
                                  </m:sSubPr>
                                  <m:e>
                                    <m:r>
                                      <a:rPr lang="en-US" altLang="zh-TW" sz="2000"/>
                                      <m:t>𝑇</m:t>
                                    </m:r>
                                  </m:e>
                                  <m:sub>
                                    <m:r>
                                      <a:rPr lang="en-US" altLang="zh-TW" sz="2000" smtClean="0"/>
                                      <m:t>𝑛</m:t>
                                    </m:r>
                                  </m:sub>
                                </m:sSub>
                                <m:r>
                                  <a:rPr lang="en-US" altLang="zh-TW" sz="2000"/>
                                  <m:t>+</m:t>
                                </m:r>
                                <m:sSub>
                                  <m:sSubPr>
                                    <m:ctrlPr>
                                      <a:rPr lang="en-US" altLang="zh-TW" sz="2000"/>
                                    </m:ctrlPr>
                                  </m:sSubPr>
                                  <m:e>
                                    <m:r>
                                      <a:rPr lang="en-US" altLang="zh-TW" sz="2000"/>
                                      <m:t>𝐹</m:t>
                                    </m:r>
                                  </m:e>
                                  <m:sub>
                                    <m:r>
                                      <a:rPr lang="en-US" altLang="zh-TW" sz="2000" smtClean="0"/>
                                      <m:t>𝑛</m:t>
                                    </m:r>
                                  </m:sub>
                                </m:sSub>
                              </m:e>
                            </m:d>
                          </m:e>
                        </m:rad>
                      </m:den>
                    </m:f>
                  </m:oMath>
                </a14:m>
                <a:endParaRPr lang="en-US" altLang="zh-TW" sz="2000" dirty="0" smtClean="0"/>
              </a:p>
              <a:p>
                <a14:m>
                  <m:oMath xmlns:m="http://schemas.openxmlformats.org/officeDocument/2006/math">
                    <m:sSub>
                      <m:sSubPr>
                        <m:ctrlPr>
                          <a:rPr lang="en-US" altLang="zh-TW" sz="2000" i="1" smtClean="0">
                            <a:latin typeface="Cambria Math"/>
                          </a:rPr>
                        </m:ctrlPr>
                      </m:sSubPr>
                      <m:e>
                        <m:r>
                          <a:rPr lang="en-US" altLang="zh-TW" sz="2000" b="0" i="1" smtClean="0">
                            <a:latin typeface="Cambria Math"/>
                          </a:rPr>
                          <m:t>𝑄</m:t>
                        </m:r>
                      </m:e>
                      <m:sub>
                        <m:r>
                          <a:rPr lang="en-US" altLang="zh-TW" sz="2000" b="0" i="1" smtClean="0">
                            <a:latin typeface="Cambria Math"/>
                          </a:rPr>
                          <m:t>𝑝𝑟𝑜𝑡</m:t>
                        </m:r>
                      </m:sub>
                    </m:sSub>
                    <m:r>
                      <a:rPr lang="en-US" altLang="zh-TW" sz="2000" b="0" i="1" smtClean="0">
                        <a:latin typeface="Cambria Math"/>
                      </a:rPr>
                      <m:t>=</m:t>
                    </m:r>
                    <m:f>
                      <m:fPr>
                        <m:ctrlPr>
                          <a:rPr lang="en-US" altLang="zh-TW" sz="2000" b="0" i="1" smtClean="0">
                            <a:latin typeface="Cambria Math"/>
                          </a:rPr>
                        </m:ctrlPr>
                      </m:fPr>
                      <m:num>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𝑐𝑝</m:t>
                            </m:r>
                          </m:sub>
                        </m:sSub>
                      </m:num>
                      <m:den>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𝑝</m:t>
                            </m:r>
                          </m:sub>
                        </m:sSub>
                      </m:den>
                    </m:f>
                  </m:oMath>
                </a14:m>
                <a:endParaRPr lang="en-US" altLang="zh-TW" sz="2000" dirty="0" smtClean="0"/>
              </a:p>
              <a:p>
                <a14:m>
                  <m:oMath xmlns:m="http://schemas.openxmlformats.org/officeDocument/2006/math">
                    <m:sSub>
                      <m:sSubPr>
                        <m:ctrlPr>
                          <a:rPr lang="en-US" altLang="zh-TW" sz="2000" i="1" smtClean="0">
                            <a:latin typeface="Cambria Math"/>
                          </a:rPr>
                        </m:ctrlPr>
                      </m:sSubPr>
                      <m:e>
                        <m:r>
                          <a:rPr lang="en-US" altLang="zh-TW" sz="2000" b="0" i="1" smtClean="0">
                            <a:latin typeface="Cambria Math"/>
                          </a:rPr>
                          <m:t>𝑃</m:t>
                        </m:r>
                      </m:e>
                      <m:sub>
                        <m:r>
                          <a:rPr lang="en-US" altLang="zh-TW" sz="2000" b="0" i="1" smtClean="0">
                            <a:latin typeface="Cambria Math"/>
                          </a:rPr>
                          <m:t>𝑏</m:t>
                        </m:r>
                      </m:sub>
                    </m:sSub>
                    <m:r>
                      <a:rPr lang="en-US" altLang="zh-TW" sz="2000" b="0" i="1" smtClean="0">
                        <a:latin typeface="Cambria Math"/>
                      </a:rPr>
                      <m:t>=,</m:t>
                    </m:r>
                    <m:f>
                      <m:fPr>
                        <m:ctrlPr>
                          <a:rPr lang="en-US" altLang="zh-TW" sz="2000" b="0" i="1" smtClean="0">
                            <a:latin typeface="Cambria Math"/>
                          </a:rPr>
                        </m:ctrlPr>
                      </m:fPr>
                      <m:num>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𝑐</m:t>
                            </m:r>
                          </m:sub>
                        </m:sSub>
                      </m:num>
                      <m:den>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𝑝</m:t>
                            </m:r>
                          </m:sub>
                        </m:sSub>
                      </m:den>
                    </m:f>
                    <m:r>
                      <a:rPr lang="en-US" altLang="zh-TW" sz="2000" b="0" i="1" smtClean="0">
                        <a:latin typeface="Cambria Math"/>
                      </a:rPr>
                      <m:t> </m:t>
                    </m:r>
                    <m:sSub>
                      <m:sSubPr>
                        <m:ctrlPr>
                          <a:rPr lang="en-US" altLang="zh-TW" sz="2000" b="0" i="1" smtClean="0">
                            <a:latin typeface="Cambria Math"/>
                          </a:rPr>
                        </m:ctrlPr>
                      </m:sSubPr>
                      <m:e>
                        <m:r>
                          <a:rPr lang="en-US" altLang="zh-TW" sz="2000" b="0" i="1" smtClean="0">
                            <a:latin typeface="Cambria Math"/>
                          </a:rPr>
                          <m:t>𝑅</m:t>
                        </m:r>
                      </m:e>
                      <m:sub>
                        <m:r>
                          <a:rPr lang="en-US" altLang="zh-TW" sz="2000" b="0" i="1" smtClean="0">
                            <a:latin typeface="Cambria Math"/>
                          </a:rPr>
                          <m:t>𝑏</m:t>
                        </m:r>
                      </m:sub>
                    </m:sSub>
                    <m:r>
                      <a:rPr lang="en-US" altLang="zh-TW" sz="2000" b="0" i="1" smtClean="0">
                        <a:latin typeface="Cambria Math"/>
                      </a:rPr>
                      <m:t>=</m:t>
                    </m:r>
                    <m:f>
                      <m:fPr>
                        <m:ctrlPr>
                          <a:rPr lang="en-US" altLang="zh-TW" sz="2000" b="0" i="1" smtClean="0">
                            <a:latin typeface="Cambria Math"/>
                          </a:rPr>
                        </m:ctrlPr>
                      </m:fPr>
                      <m:num>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𝑐</m:t>
                            </m:r>
                          </m:sub>
                        </m:sSub>
                      </m:num>
                      <m:den>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𝑏</m:t>
                            </m:r>
                          </m:sub>
                        </m:sSub>
                      </m:den>
                    </m:f>
                    <m:r>
                      <a:rPr lang="en-US" altLang="zh-TW" sz="2000" b="0" i="1" smtClean="0">
                        <a:latin typeface="Cambria Math"/>
                      </a:rPr>
                      <m:t>,</m:t>
                    </m:r>
                    <m:sSub>
                      <m:sSubPr>
                        <m:ctrlPr>
                          <a:rPr lang="en-US" altLang="zh-TW" sz="2000" i="1" smtClean="0">
                            <a:latin typeface="Cambria Math"/>
                          </a:rPr>
                        </m:ctrlPr>
                      </m:sSubPr>
                      <m:e>
                        <m:r>
                          <a:rPr lang="en-US" altLang="zh-TW" sz="2000" b="0" i="1" smtClean="0">
                            <a:latin typeface="Cambria Math"/>
                          </a:rPr>
                          <m:t>𝑄</m:t>
                        </m:r>
                      </m:e>
                      <m:sub>
                        <m:r>
                          <a:rPr lang="en-US" altLang="zh-TW" sz="2000" b="0" i="1" smtClean="0">
                            <a:latin typeface="Cambria Math"/>
                          </a:rPr>
                          <m:t>𝑝</m:t>
                        </m:r>
                      </m:sub>
                    </m:sSub>
                    <m:r>
                      <a:rPr lang="en-US" altLang="zh-TW" sz="2000" b="0" i="1" smtClean="0">
                        <a:latin typeface="Cambria Math"/>
                      </a:rPr>
                      <m:t>=</m:t>
                    </m:r>
                    <m:f>
                      <m:fPr>
                        <m:ctrlPr>
                          <a:rPr lang="en-US" altLang="zh-TW" sz="2000" b="0" i="1" smtClean="0">
                            <a:latin typeface="Cambria Math"/>
                          </a:rPr>
                        </m:ctrlPr>
                      </m:fPr>
                      <m:num>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𝑝𝑎𝑡</m:t>
                            </m:r>
                          </m:sub>
                        </m:sSub>
                      </m:num>
                      <m:den>
                        <m:sSub>
                          <m:sSubPr>
                            <m:ctrlPr>
                              <a:rPr lang="en-US" altLang="zh-TW" sz="2000" b="0" i="1" smtClean="0">
                                <a:latin typeface="Cambria Math"/>
                              </a:rPr>
                            </m:ctrlPr>
                          </m:sSubPr>
                          <m:e>
                            <m:r>
                              <a:rPr lang="en-US" altLang="zh-TW" sz="2000" b="0" i="1" smtClean="0">
                                <a:latin typeface="Cambria Math"/>
                              </a:rPr>
                              <m:t>𝑁</m:t>
                            </m:r>
                          </m:e>
                          <m:sub>
                            <m:r>
                              <a:rPr lang="en-US" altLang="zh-TW" sz="2000" b="0" i="1" smtClean="0">
                                <a:latin typeface="Cambria Math"/>
                              </a:rPr>
                              <m:t>𝑝</m:t>
                            </m:r>
                          </m:sub>
                        </m:sSub>
                      </m:den>
                    </m:f>
                  </m:oMath>
                </a14:m>
                <a:endParaRPr lang="zh-TW" altLang="en-US" sz="2000" dirty="0"/>
              </a:p>
            </p:txBody>
          </p:sp>
        </mc:Choice>
        <mc:Fallback>
          <p:sp>
            <p:nvSpPr>
              <p:cNvPr id="39" name="內容版面配置區 38"/>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80606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2039" y="1600200"/>
            <a:ext cx="7419921" cy="4525963"/>
          </a:xfrm>
        </p:spPr>
      </p:pic>
    </p:spTree>
    <p:extLst>
      <p:ext uri="{BB962C8B-B14F-4D97-AF65-F5344CB8AC3E}">
        <p14:creationId xmlns:p14="http://schemas.microsoft.com/office/powerpoint/2010/main" val="316414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Abstract (1/3)</a:t>
            </a:r>
            <a:endParaRPr lang="zh-TW" altLang="en-US" dirty="0"/>
          </a:p>
        </p:txBody>
      </p:sp>
      <p:sp>
        <p:nvSpPr>
          <p:cNvPr id="13" name="內容版面配置區 12"/>
          <p:cNvSpPr>
            <a:spLocks noGrp="1"/>
          </p:cNvSpPr>
          <p:nvPr>
            <p:ph idx="1"/>
          </p:nvPr>
        </p:nvSpPr>
        <p:spPr/>
        <p:txBody>
          <a:bodyPr>
            <a:noAutofit/>
          </a:bodyPr>
          <a:lstStyle/>
          <a:p>
            <a:pPr marL="0" indent="457200">
              <a:lnSpc>
                <a:spcPct val="150000"/>
              </a:lnSpc>
              <a:buNone/>
            </a:pPr>
            <a:r>
              <a:rPr lang="en-US" altLang="zh-TW" sz="2000" b="1" dirty="0" smtClean="0"/>
              <a:t>Motivation:</a:t>
            </a:r>
            <a:r>
              <a:rPr lang="en-US" altLang="zh-TW" sz="2000" dirty="0" smtClean="0"/>
              <a:t> Disulfide bonds stabilize protein structures and play relevant roles in their functions. Their formation requires an oxidizing environment and their stability is consequently depending on the redox ambient potential, which may differ according to the subcellular compartment. Several methods are available to predict cysteine-bonding state and connectivity patterns. However, none of them takes into consideration the relevance of protein subcellular localization.</a:t>
            </a:r>
            <a:endParaRPr lang="zh-TW" altLang="en-US" sz="2000" dirty="0"/>
          </a:p>
        </p:txBody>
      </p:sp>
    </p:spTree>
    <p:extLst>
      <p:ext uri="{BB962C8B-B14F-4D97-AF65-F5344CB8AC3E}">
        <p14:creationId xmlns:p14="http://schemas.microsoft.com/office/powerpoint/2010/main" val="145301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 (2/3)</a:t>
            </a:r>
            <a:endParaRPr lang="zh-TW" altLang="en-US" dirty="0"/>
          </a:p>
        </p:txBody>
      </p:sp>
      <p:sp>
        <p:nvSpPr>
          <p:cNvPr id="13" name="內容版面配置區 12"/>
          <p:cNvSpPr>
            <a:spLocks noGrp="1"/>
          </p:cNvSpPr>
          <p:nvPr>
            <p:ph idx="1"/>
          </p:nvPr>
        </p:nvSpPr>
        <p:spPr/>
        <p:txBody>
          <a:bodyPr>
            <a:noAutofit/>
          </a:bodyPr>
          <a:lstStyle/>
          <a:p>
            <a:pPr marL="0" indent="457200">
              <a:lnSpc>
                <a:spcPct val="150000"/>
              </a:lnSpc>
              <a:buNone/>
            </a:pPr>
            <a:r>
              <a:rPr lang="en-US" altLang="zh-TW" sz="2000" b="1" dirty="0" smtClean="0"/>
              <a:t>Results:</a:t>
            </a:r>
            <a:r>
              <a:rPr lang="en-US" altLang="zh-TW" sz="2000" dirty="0" smtClean="0"/>
              <a:t> Here we develop DISLOCATE, a two-step method based on machine learning models for predicting both the bonding state and the connectivity patterns of cysteine residues in a protein chain. We find that the inclusion of protein subcellular localization improves the performance of these predictive steps by 3 and 2 percentage points, respectively. When compared with previously developed methods for predicting disulfide bonds from sequence, DISLOCATE improves the overall performance by more than 10 percentage points.</a:t>
            </a:r>
            <a:endParaRPr lang="zh-TW" altLang="en-US" sz="2000" dirty="0"/>
          </a:p>
        </p:txBody>
      </p:sp>
    </p:spTree>
    <p:extLst>
      <p:ext uri="{BB962C8B-B14F-4D97-AF65-F5344CB8AC3E}">
        <p14:creationId xmlns:p14="http://schemas.microsoft.com/office/powerpoint/2010/main" val="3953110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 (3/3)</a:t>
            </a:r>
            <a:endParaRPr lang="zh-TW" altLang="en-US" dirty="0"/>
          </a:p>
        </p:txBody>
      </p:sp>
      <p:sp>
        <p:nvSpPr>
          <p:cNvPr id="13" name="內容版面配置區 12"/>
          <p:cNvSpPr>
            <a:spLocks noGrp="1"/>
          </p:cNvSpPr>
          <p:nvPr>
            <p:ph idx="1"/>
          </p:nvPr>
        </p:nvSpPr>
        <p:spPr/>
        <p:txBody>
          <a:bodyPr>
            <a:normAutofit/>
          </a:bodyPr>
          <a:lstStyle/>
          <a:p>
            <a:pPr marL="0" indent="457200">
              <a:lnSpc>
                <a:spcPct val="150000"/>
              </a:lnSpc>
              <a:buNone/>
            </a:pPr>
            <a:r>
              <a:rPr lang="en-US" altLang="zh-TW" sz="2000" b="1" dirty="0" smtClean="0"/>
              <a:t>Availability:</a:t>
            </a:r>
            <a:r>
              <a:rPr lang="en-US" altLang="zh-TW" sz="2000" dirty="0" smtClean="0"/>
              <a:t> The method and the dataset are available at the Web page </a:t>
            </a:r>
            <a:r>
              <a:rPr lang="en-US" altLang="zh-TW" sz="2000" dirty="0" smtClean="0">
                <a:hlinkClick r:id="rId2"/>
              </a:rPr>
              <a:t>http://www.biocomp.unibo.it/savojard/Dislocate.html</a:t>
            </a:r>
            <a:r>
              <a:rPr lang="en-US" altLang="zh-TW" sz="2000" dirty="0" smtClean="0"/>
              <a:t>. GRHCRF code is available at </a:t>
            </a:r>
            <a:r>
              <a:rPr lang="en-US" altLang="zh-TW" sz="2000" dirty="0" smtClean="0">
                <a:hlinkClick r:id="rId3"/>
              </a:rPr>
              <a:t>http://www.biocomp.unibo.it/savojard/biocrf.html</a:t>
            </a:r>
            <a:r>
              <a:rPr lang="en-US" altLang="zh-TW" sz="2000" dirty="0" smtClean="0"/>
              <a:t>.</a:t>
            </a:r>
            <a:endParaRPr lang="zh-TW" altLang="en-US" sz="2000" dirty="0"/>
          </a:p>
        </p:txBody>
      </p:sp>
    </p:spTree>
    <p:extLst>
      <p:ext uri="{BB962C8B-B14F-4D97-AF65-F5344CB8AC3E}">
        <p14:creationId xmlns:p14="http://schemas.microsoft.com/office/powerpoint/2010/main" val="393255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Database: PDBCYS</a:t>
            </a:r>
            <a:endParaRPr lang="zh-TW" altLang="en-US" dirty="0"/>
          </a:p>
        </p:txBody>
      </p:sp>
      <p:sp>
        <p:nvSpPr>
          <p:cNvPr id="5" name="內容版面配置區 4"/>
          <p:cNvSpPr>
            <a:spLocks noGrp="1"/>
          </p:cNvSpPr>
          <p:nvPr>
            <p:ph idx="1"/>
          </p:nvPr>
        </p:nvSpPr>
        <p:spPr/>
        <p:txBody>
          <a:bodyPr>
            <a:normAutofit/>
          </a:bodyPr>
          <a:lstStyle/>
          <a:p>
            <a:pPr>
              <a:lnSpc>
                <a:spcPct val="150000"/>
              </a:lnSpc>
            </a:pPr>
            <a:r>
              <a:rPr lang="en-US" altLang="zh-TW" sz="2000" dirty="0" smtClean="0"/>
              <a:t>from PDB (release May 2010)</a:t>
            </a:r>
          </a:p>
          <a:p>
            <a:pPr>
              <a:lnSpc>
                <a:spcPct val="150000"/>
              </a:lnSpc>
            </a:pPr>
            <a:r>
              <a:rPr lang="en-US" altLang="zh-TW" sz="2000" dirty="0" smtClean="0"/>
              <a:t>extracted 1797 eukaryotic(</a:t>
            </a:r>
            <a:r>
              <a:rPr lang="zh-TW" altLang="en-US" sz="1600" dirty="0" smtClean="0"/>
              <a:t>真核生物</a:t>
            </a:r>
            <a:r>
              <a:rPr lang="en-US" altLang="zh-TW" sz="1600" dirty="0" smtClean="0"/>
              <a:t>)</a:t>
            </a:r>
            <a:r>
              <a:rPr lang="en-US" altLang="zh-TW" sz="2000" dirty="0" smtClean="0"/>
              <a:t> protein structures</a:t>
            </a:r>
          </a:p>
          <a:p>
            <a:pPr>
              <a:lnSpc>
                <a:spcPct val="150000"/>
              </a:lnSpc>
            </a:pPr>
            <a:r>
              <a:rPr lang="en-US" altLang="zh-TW" sz="2000" dirty="0" smtClean="0"/>
              <a:t>with resolution &lt;2.5Å</a:t>
            </a:r>
          </a:p>
          <a:p>
            <a:pPr>
              <a:lnSpc>
                <a:spcPct val="150000"/>
              </a:lnSpc>
            </a:pPr>
            <a:r>
              <a:rPr lang="en-US" altLang="zh-TW" sz="2000" dirty="0" smtClean="0"/>
              <a:t>with at least two cysteine residues</a:t>
            </a:r>
          </a:p>
          <a:p>
            <a:pPr>
              <a:lnSpc>
                <a:spcPct val="150000"/>
              </a:lnSpc>
            </a:pPr>
            <a:r>
              <a:rPr lang="en-US" altLang="zh-TW" sz="2000" dirty="0" smtClean="0"/>
              <a:t>global pairwise sequence similarity &lt;25%</a:t>
            </a:r>
            <a:endParaRPr lang="zh-TW" altLang="en-US" sz="2000" dirty="0"/>
          </a:p>
        </p:txBody>
      </p:sp>
    </p:spTree>
    <p:extLst>
      <p:ext uri="{BB962C8B-B14F-4D97-AF65-F5344CB8AC3E}">
        <p14:creationId xmlns:p14="http://schemas.microsoft.com/office/powerpoint/2010/main" val="196897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PDBCYS subcellular localization</a:t>
            </a:r>
            <a:endParaRPr lang="zh-TW" altLang="en-US" dirty="0"/>
          </a:p>
        </p:txBody>
      </p:sp>
      <p:sp>
        <p:nvSpPr>
          <p:cNvPr id="7" name="內容版面配置區 6"/>
          <p:cNvSpPr>
            <a:spLocks noGrp="1"/>
          </p:cNvSpPr>
          <p:nvPr>
            <p:ph idx="1"/>
          </p:nvPr>
        </p:nvSpPr>
        <p:spPr/>
        <p:txBody>
          <a:bodyPr>
            <a:normAutofit/>
          </a:bodyPr>
          <a:lstStyle/>
          <a:p>
            <a:pPr marL="0" indent="457200">
              <a:lnSpc>
                <a:spcPct val="150000"/>
              </a:lnSpc>
              <a:buNone/>
            </a:pPr>
            <a:r>
              <a:rPr lang="en-US" altLang="zh-TW" sz="2400" dirty="0" smtClean="0"/>
              <a:t>For each protein in PDBCYS, we extracted from the corresponding </a:t>
            </a:r>
            <a:r>
              <a:rPr lang="en-US" altLang="zh-TW" sz="2400" dirty="0" err="1" smtClean="0">
                <a:hlinkClick r:id="rId2"/>
              </a:rPr>
              <a:t>UniProt</a:t>
            </a:r>
            <a:r>
              <a:rPr lang="en-US" altLang="zh-TW" sz="2400" dirty="0" smtClean="0"/>
              <a:t> file the annotated subcellular localization.</a:t>
            </a:r>
          </a:p>
        </p:txBody>
      </p:sp>
      <p:graphicFrame>
        <p:nvGraphicFramePr>
          <p:cNvPr id="22" name="表格 21"/>
          <p:cNvGraphicFramePr>
            <a:graphicFrameLocks noGrp="1"/>
          </p:cNvGraphicFramePr>
          <p:nvPr>
            <p:extLst>
              <p:ext uri="{D42A27DB-BD31-4B8C-83A1-F6EECF244321}">
                <p14:modId xmlns:p14="http://schemas.microsoft.com/office/powerpoint/2010/main" val="3317144819"/>
              </p:ext>
            </p:extLst>
          </p:nvPr>
        </p:nvGraphicFramePr>
        <p:xfrm>
          <a:off x="1908000" y="3356992"/>
          <a:ext cx="5328000" cy="2376000"/>
        </p:xfrm>
        <a:graphic>
          <a:graphicData uri="http://schemas.openxmlformats.org/drawingml/2006/table">
            <a:tbl>
              <a:tblPr firstRow="1" firstCol="1" bandRow="1">
                <a:tableStyleId>{3B4B98B0-60AC-42C2-AFA5-B58CD77FA1E5}</a:tableStyleId>
              </a:tblPr>
              <a:tblGrid>
                <a:gridCol w="1872000"/>
                <a:gridCol w="1152000"/>
                <a:gridCol w="1152000"/>
                <a:gridCol w="1152000"/>
              </a:tblGrid>
              <a:tr h="576000">
                <a:tc>
                  <a:txBody>
                    <a:bodyPr/>
                    <a:lstStyle/>
                    <a:p>
                      <a:pPr algn="l">
                        <a:spcAft>
                          <a:spcPts val="0"/>
                        </a:spcAft>
                      </a:pPr>
                      <a:r>
                        <a:rPr lang="en-US" sz="1200" kern="100" dirty="0">
                          <a:effectLst/>
                        </a:rPr>
                        <a:t>Localization</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Bonded </a:t>
                      </a:r>
                      <a:r>
                        <a:rPr lang="en-US" sz="1200" kern="100" dirty="0" err="1">
                          <a:effectLst/>
                        </a:rPr>
                        <a:t>Cysteines</a:t>
                      </a:r>
                      <a:r>
                        <a:rPr lang="en-US" sz="1200" kern="100" dirty="0">
                          <a:effectLst/>
                        </a:rPr>
                        <a:t> (%)</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Free </a:t>
                      </a:r>
                      <a:r>
                        <a:rPr lang="en-US" sz="1200" kern="100" dirty="0" err="1">
                          <a:effectLst/>
                        </a:rPr>
                        <a:t>Cysteines</a:t>
                      </a:r>
                      <a:r>
                        <a:rPr lang="en-US" sz="1200" kern="100" dirty="0">
                          <a:effectLst/>
                        </a:rPr>
                        <a:t> (%)</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 of proteins</a:t>
                      </a:r>
                      <a:endParaRPr lang="zh-TW" sz="1200" kern="100" dirty="0">
                        <a:effectLst/>
                        <a:latin typeface="Calibri"/>
                        <a:ea typeface="新細明體"/>
                        <a:cs typeface="Times New Roman"/>
                      </a:endParaRPr>
                    </a:p>
                  </a:txBody>
                  <a:tcPr marL="68580" marR="68580" marT="0" marB="0" anchor="ctr"/>
                </a:tc>
              </a:tr>
              <a:tr h="360000">
                <a:tc>
                  <a:txBody>
                    <a:bodyPr/>
                    <a:lstStyle/>
                    <a:p>
                      <a:pPr algn="l">
                        <a:spcAft>
                          <a:spcPts val="0"/>
                        </a:spcAft>
                      </a:pPr>
                      <a:r>
                        <a:rPr lang="en-US" sz="1200" kern="100" dirty="0" smtClean="0">
                          <a:effectLst/>
                        </a:rPr>
                        <a:t>Chloroplast (</a:t>
                      </a:r>
                      <a:r>
                        <a:rPr lang="zh-TW" altLang="en-US" sz="1200" kern="100" dirty="0" smtClean="0">
                          <a:effectLst/>
                        </a:rPr>
                        <a:t>葉綠體</a:t>
                      </a:r>
                      <a:r>
                        <a:rPr lang="en-US" sz="1200" kern="100" dirty="0" smtClean="0">
                          <a:effectLst/>
                        </a:rPr>
                        <a:t>)</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11</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89</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28</a:t>
                      </a:r>
                      <a:endParaRPr lang="zh-TW" sz="1200" kern="100" dirty="0">
                        <a:effectLst/>
                        <a:latin typeface="Calibri"/>
                        <a:ea typeface="新細明體"/>
                        <a:cs typeface="Times New Roman"/>
                      </a:endParaRPr>
                    </a:p>
                  </a:txBody>
                  <a:tcPr marL="68580" marR="68580" marT="0" marB="0" anchor="ctr"/>
                </a:tc>
              </a:tr>
              <a:tr h="360000">
                <a:tc>
                  <a:txBody>
                    <a:bodyPr/>
                    <a:lstStyle/>
                    <a:p>
                      <a:pPr algn="l">
                        <a:spcAft>
                          <a:spcPts val="0"/>
                        </a:spcAft>
                      </a:pPr>
                      <a:r>
                        <a:rPr lang="en-US" sz="1200" kern="100" dirty="0" smtClean="0">
                          <a:effectLst/>
                        </a:rPr>
                        <a:t>Cytoplasm (</a:t>
                      </a:r>
                      <a:r>
                        <a:rPr lang="zh-TW" altLang="en-US" sz="1200" kern="100" dirty="0" smtClean="0">
                          <a:effectLst/>
                        </a:rPr>
                        <a:t>細胞質</a:t>
                      </a:r>
                      <a:r>
                        <a:rPr lang="en-US" sz="1200" kern="100" dirty="0" smtClean="0">
                          <a:effectLst/>
                        </a:rPr>
                        <a:t>)</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9</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91</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472</a:t>
                      </a:r>
                      <a:endParaRPr lang="zh-TW" sz="1200" kern="100" dirty="0">
                        <a:effectLst/>
                        <a:latin typeface="Calibri"/>
                        <a:ea typeface="新細明體"/>
                        <a:cs typeface="Times New Roman"/>
                      </a:endParaRPr>
                    </a:p>
                  </a:txBody>
                  <a:tcPr marL="68580" marR="68580" marT="0" marB="0" anchor="ctr"/>
                </a:tc>
              </a:tr>
              <a:tr h="360000">
                <a:tc>
                  <a:txBody>
                    <a:bodyPr/>
                    <a:lstStyle/>
                    <a:p>
                      <a:pPr algn="l">
                        <a:spcAft>
                          <a:spcPts val="0"/>
                        </a:spcAft>
                      </a:pPr>
                      <a:r>
                        <a:rPr lang="en-US" sz="1200" kern="100" dirty="0" smtClean="0">
                          <a:effectLst/>
                        </a:rPr>
                        <a:t>Mitochondrion (</a:t>
                      </a:r>
                      <a:r>
                        <a:rPr lang="zh-TW" altLang="en-US" sz="1200" kern="100" dirty="0" smtClean="0">
                          <a:effectLst/>
                        </a:rPr>
                        <a:t>線粒體</a:t>
                      </a:r>
                      <a:r>
                        <a:rPr lang="en-US" sz="1200" kern="100" dirty="0" smtClean="0">
                          <a:effectLst/>
                        </a:rPr>
                        <a:t>)</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a:effectLst/>
                        </a:rPr>
                        <a:t>2</a:t>
                      </a:r>
                      <a:endParaRPr lang="zh-TW" sz="1200" kern="10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98</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62</a:t>
                      </a:r>
                      <a:endParaRPr lang="zh-TW" sz="1200" kern="100" dirty="0">
                        <a:effectLst/>
                        <a:latin typeface="Calibri"/>
                        <a:ea typeface="新細明體"/>
                        <a:cs typeface="Times New Roman"/>
                      </a:endParaRPr>
                    </a:p>
                  </a:txBody>
                  <a:tcPr marL="68580" marR="68580" marT="0" marB="0" anchor="ctr"/>
                </a:tc>
              </a:tr>
              <a:tr h="360000">
                <a:tc>
                  <a:txBody>
                    <a:bodyPr/>
                    <a:lstStyle/>
                    <a:p>
                      <a:pPr algn="l">
                        <a:spcAft>
                          <a:spcPts val="0"/>
                        </a:spcAft>
                      </a:pPr>
                      <a:r>
                        <a:rPr lang="en-US" sz="1200" kern="100" dirty="0" smtClean="0">
                          <a:effectLst/>
                        </a:rPr>
                        <a:t>Nucleus (</a:t>
                      </a:r>
                      <a:r>
                        <a:rPr lang="zh-TW" altLang="en-US" sz="1200" kern="100" dirty="0" smtClean="0">
                          <a:effectLst/>
                        </a:rPr>
                        <a:t>細胞核</a:t>
                      </a:r>
                      <a:r>
                        <a:rPr lang="en-US" sz="1200" kern="100" dirty="0" smtClean="0">
                          <a:effectLst/>
                        </a:rPr>
                        <a:t>)</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a:effectLst/>
                        </a:rPr>
                        <a:t>5</a:t>
                      </a:r>
                      <a:endParaRPr lang="zh-TW" sz="1200" kern="100">
                        <a:effectLst/>
                        <a:latin typeface="Calibri"/>
                        <a:ea typeface="新細明體"/>
                        <a:cs typeface="Times New Roman"/>
                      </a:endParaRPr>
                    </a:p>
                  </a:txBody>
                  <a:tcPr marL="68580" marR="68580" marT="0" marB="0" anchor="ctr"/>
                </a:tc>
                <a:tc>
                  <a:txBody>
                    <a:bodyPr/>
                    <a:lstStyle/>
                    <a:p>
                      <a:pPr algn="ctr">
                        <a:spcAft>
                          <a:spcPts val="0"/>
                        </a:spcAft>
                      </a:pPr>
                      <a:r>
                        <a:rPr lang="en-US" sz="1200" kern="100">
                          <a:effectLst/>
                        </a:rPr>
                        <a:t>95</a:t>
                      </a:r>
                      <a:endParaRPr lang="zh-TW" sz="1200" kern="10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322</a:t>
                      </a:r>
                      <a:endParaRPr lang="zh-TW" sz="1200" kern="100" dirty="0">
                        <a:effectLst/>
                        <a:latin typeface="Calibri"/>
                        <a:ea typeface="新細明體"/>
                        <a:cs typeface="Times New Roman"/>
                      </a:endParaRPr>
                    </a:p>
                  </a:txBody>
                  <a:tcPr marL="68580" marR="68580" marT="0" marB="0" anchor="ctr"/>
                </a:tc>
              </a:tr>
              <a:tr h="360000">
                <a:tc>
                  <a:txBody>
                    <a:bodyPr/>
                    <a:lstStyle/>
                    <a:p>
                      <a:pPr algn="l">
                        <a:spcAft>
                          <a:spcPts val="0"/>
                        </a:spcAft>
                      </a:pPr>
                      <a:r>
                        <a:rPr lang="en-US" sz="1200" kern="100" dirty="0" smtClean="0">
                          <a:effectLst/>
                        </a:rPr>
                        <a:t>Secreted (</a:t>
                      </a:r>
                      <a:r>
                        <a:rPr lang="zh-TW" altLang="en-US" sz="1200" kern="100" dirty="0" smtClean="0">
                          <a:effectLst/>
                        </a:rPr>
                        <a:t>分泌</a:t>
                      </a:r>
                      <a:r>
                        <a:rPr lang="en-US" sz="1200" kern="100" dirty="0" smtClean="0">
                          <a:effectLst/>
                        </a:rPr>
                        <a:t>)</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79</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21</a:t>
                      </a:r>
                      <a:endParaRPr lang="zh-TW" sz="1200" kern="100" dirty="0">
                        <a:effectLst/>
                        <a:latin typeface="Calibri"/>
                        <a:ea typeface="新細明體"/>
                        <a:cs typeface="Times New Roman"/>
                      </a:endParaRPr>
                    </a:p>
                  </a:txBody>
                  <a:tcPr marL="68580" marR="68580" marT="0" marB="0" anchor="ctr"/>
                </a:tc>
                <a:tc>
                  <a:txBody>
                    <a:bodyPr/>
                    <a:lstStyle/>
                    <a:p>
                      <a:pPr algn="ctr">
                        <a:spcAft>
                          <a:spcPts val="0"/>
                        </a:spcAft>
                      </a:pPr>
                      <a:r>
                        <a:rPr lang="en-US" sz="1200" kern="100" dirty="0">
                          <a:effectLst/>
                        </a:rPr>
                        <a:t>227</a:t>
                      </a:r>
                      <a:endParaRPr lang="zh-TW" sz="1200" kern="100" dirty="0">
                        <a:effectLst/>
                        <a:latin typeface="Calibri"/>
                        <a:ea typeface="新細明體"/>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3245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Predicting disulfide bonding state</a:t>
            </a:r>
            <a:endParaRPr lang="zh-TW" altLang="en-US" dirty="0"/>
          </a:p>
        </p:txBody>
      </p:sp>
      <p:sp>
        <p:nvSpPr>
          <p:cNvPr id="13" name="內容版面配置區 12"/>
          <p:cNvSpPr>
            <a:spLocks noGrp="1"/>
          </p:cNvSpPr>
          <p:nvPr>
            <p:ph idx="1"/>
          </p:nvPr>
        </p:nvSpPr>
        <p:spPr/>
        <p:txBody>
          <a:bodyPr>
            <a:normAutofit/>
          </a:bodyPr>
          <a:lstStyle/>
          <a:p>
            <a:pPr>
              <a:lnSpc>
                <a:spcPct val="150000"/>
              </a:lnSpc>
            </a:pPr>
            <a:r>
              <a:rPr lang="en-US" altLang="zh-TW" sz="2400" dirty="0"/>
              <a:t>From HMMs to CRFs</a:t>
            </a:r>
          </a:p>
          <a:p>
            <a:pPr>
              <a:lnSpc>
                <a:spcPct val="150000"/>
              </a:lnSpc>
            </a:pPr>
            <a:r>
              <a:rPr lang="en-US" altLang="zh-TW" sz="2400" dirty="0"/>
              <a:t>From CRFs to GRHCRFs</a:t>
            </a:r>
          </a:p>
          <a:p>
            <a:pPr>
              <a:lnSpc>
                <a:spcPct val="150000"/>
              </a:lnSpc>
            </a:pPr>
            <a:r>
              <a:rPr lang="en-US" altLang="zh-TW" sz="2400" dirty="0"/>
              <a:t>Bonding state prediction with GRHCRFs</a:t>
            </a:r>
          </a:p>
          <a:p>
            <a:pPr>
              <a:lnSpc>
                <a:spcPct val="150000"/>
              </a:lnSpc>
            </a:pPr>
            <a:r>
              <a:rPr lang="en-US" altLang="zh-TW" sz="2400" dirty="0"/>
              <a:t>Details on the employment of </a:t>
            </a:r>
            <a:r>
              <a:rPr lang="en-US" altLang="zh-TW" sz="2400" dirty="0" err="1" smtClean="0"/>
              <a:t>BaCelLo</a:t>
            </a:r>
            <a:endParaRPr lang="en-US" altLang="zh-TW" sz="2400" dirty="0"/>
          </a:p>
        </p:txBody>
      </p:sp>
    </p:spTree>
    <p:extLst>
      <p:ext uri="{BB962C8B-B14F-4D97-AF65-F5344CB8AC3E}">
        <p14:creationId xmlns:p14="http://schemas.microsoft.com/office/powerpoint/2010/main" val="7751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From HMMs to CRFs</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p:txBody>
              <a:bodyPr>
                <a:noAutofit/>
              </a:bodyPr>
              <a:lstStyle/>
              <a:p>
                <a:r>
                  <a:rPr lang="en-US" altLang="zh-TW" sz="2000" dirty="0" smtClean="0"/>
                  <a:t>Hidden Markov Models</a:t>
                </a:r>
              </a:p>
              <a:p>
                <a:r>
                  <a:rPr lang="en-US" altLang="zh-TW" sz="2000" dirty="0" smtClean="0"/>
                  <a:t>Conditional Random Fields</a:t>
                </a:r>
              </a:p>
              <a:p>
                <a:pPr marL="0" indent="0">
                  <a:buNone/>
                </a:pPr>
                <a:endParaRPr lang="en-US" altLang="zh-TW" sz="2000" dirty="0" smtClean="0"/>
              </a:p>
              <a:p>
                <a:pPr marL="0" indent="0">
                  <a:buNone/>
                </a:pPr>
                <a14:m>
                  <m:oMath xmlns:m="http://schemas.openxmlformats.org/officeDocument/2006/math">
                    <m:sSub>
                      <m:sSubPr>
                        <m:ctrlPr>
                          <a:rPr lang="en-US" altLang="zh-TW" sz="2000" smtClean="0"/>
                        </m:ctrlPr>
                      </m:sSubPr>
                      <m:e>
                        <m:r>
                          <a:rPr lang="en-US" altLang="zh-TW" sz="2000" smtClean="0"/>
                          <m:t>𝑎</m:t>
                        </m:r>
                      </m:e>
                      <m:sub>
                        <m:r>
                          <a:rPr lang="en-US" altLang="zh-TW" sz="2000" smtClean="0"/>
                          <m:t>𝑠</m:t>
                        </m:r>
                        <m:r>
                          <a:rPr lang="en-US" altLang="zh-TW" sz="2000" smtClean="0"/>
                          <m:t>,</m:t>
                        </m:r>
                        <m:r>
                          <a:rPr lang="en-US" altLang="zh-TW" sz="2000" smtClean="0"/>
                          <m:t>𝑡</m:t>
                        </m:r>
                      </m:sub>
                    </m:sSub>
                  </m:oMath>
                </a14:m>
                <a:r>
                  <a:rPr lang="en-US" altLang="zh-TW" sz="2000" dirty="0" smtClean="0"/>
                  <a:t>: HMM’s transition</a:t>
                </a:r>
              </a:p>
              <a:p>
                <a:pPr marL="0" indent="0">
                  <a:buNone/>
                </a:pPr>
                <a14:m>
                  <m:oMath xmlns:m="http://schemas.openxmlformats.org/officeDocument/2006/math">
                    <m:sSub>
                      <m:sSubPr>
                        <m:ctrlPr>
                          <a:rPr lang="en-US" altLang="zh-TW" sz="2000" smtClean="0"/>
                        </m:ctrlPr>
                      </m:sSubPr>
                      <m:e>
                        <m:r>
                          <a:rPr lang="en-US" altLang="zh-TW" sz="2000" smtClean="0"/>
                          <m:t>𝑒</m:t>
                        </m:r>
                      </m:e>
                      <m:sub>
                        <m:r>
                          <a:rPr lang="en-US" altLang="zh-TW" sz="2000" smtClean="0"/>
                          <m:t>𝑠</m:t>
                        </m:r>
                      </m:sub>
                    </m:sSub>
                    <m:r>
                      <a:rPr lang="en-US" altLang="zh-TW" sz="2000" smtClean="0"/>
                      <m:t>(</m:t>
                    </m:r>
                    <m:r>
                      <a:rPr lang="en-US" altLang="zh-TW" sz="2000" smtClean="0"/>
                      <m:t>𝑐</m:t>
                    </m:r>
                    <m:r>
                      <a:rPr lang="en-US" altLang="zh-TW" sz="2000" smtClean="0"/>
                      <m:t>)</m:t>
                    </m:r>
                  </m:oMath>
                </a14:m>
                <a:r>
                  <a:rPr lang="en-US" altLang="zh-TW" sz="2000" dirty="0" smtClean="0"/>
                  <a:t>: HMM’s emission</a:t>
                </a:r>
              </a:p>
              <a:p>
                <a:pPr marL="0" indent="0">
                  <a:buNone/>
                </a:pPr>
                <a14:m>
                  <m:oMath xmlns:m="http://schemas.openxmlformats.org/officeDocument/2006/math">
                    <m:r>
                      <a:rPr lang="en-US" altLang="zh-TW" sz="2000" smtClean="0"/>
                      <m:t>𝑋</m:t>
                    </m:r>
                    <m:r>
                      <a:rPr lang="en-US" altLang="zh-TW" sz="2000" smtClean="0"/>
                      <m:t>={</m:t>
                    </m:r>
                    <m:sSub>
                      <m:sSubPr>
                        <m:ctrlPr>
                          <a:rPr lang="en-US" altLang="zh-TW" sz="2000" smtClean="0"/>
                        </m:ctrlPr>
                      </m:sSubPr>
                      <m:e>
                        <m:r>
                          <a:rPr lang="en-US" altLang="zh-TW" sz="2000" smtClean="0"/>
                          <m:t>𝑥</m:t>
                        </m:r>
                      </m:e>
                      <m:sub>
                        <m:r>
                          <a:rPr lang="en-US" altLang="zh-TW" sz="2000" smtClean="0"/>
                          <m:t>1</m:t>
                        </m:r>
                      </m:sub>
                    </m:sSub>
                    <m:r>
                      <a:rPr lang="en-US" altLang="zh-TW" sz="2000" smtClean="0"/>
                      <m:t>,…</m:t>
                    </m:r>
                    <m:sSub>
                      <m:sSubPr>
                        <m:ctrlPr>
                          <a:rPr lang="en-US" altLang="zh-TW" sz="2000" smtClean="0"/>
                        </m:ctrlPr>
                      </m:sSubPr>
                      <m:e>
                        <m:r>
                          <a:rPr lang="en-US" altLang="zh-TW" sz="2000" smtClean="0"/>
                          <m:t>𝑥</m:t>
                        </m:r>
                      </m:e>
                      <m:sub>
                        <m:r>
                          <a:rPr lang="en-US" altLang="zh-TW" sz="2000" smtClean="0"/>
                          <m:t>𝐿</m:t>
                        </m:r>
                      </m:sub>
                    </m:sSub>
                    <m:r>
                      <a:rPr lang="en-US" altLang="zh-TW" sz="2000" smtClean="0"/>
                      <m:t>}</m:t>
                    </m:r>
                  </m:oMath>
                </a14:m>
                <a:r>
                  <a:rPr lang="en-US" altLang="zh-TW" sz="2000" dirty="0" smtClean="0"/>
                  <a:t>: an observed sequence</a:t>
                </a:r>
              </a:p>
              <a:p>
                <a:pPr marL="0" indent="0">
                  <a:buNone/>
                </a:pPr>
                <a14:m>
                  <m:oMath xmlns:m="http://schemas.openxmlformats.org/officeDocument/2006/math">
                    <m:r>
                      <a:rPr lang="en-US" altLang="zh-TW" sz="2000" smtClean="0"/>
                      <m:t>𝑌</m:t>
                    </m:r>
                    <m:r>
                      <a:rPr lang="en-US" altLang="zh-TW" sz="2000" smtClean="0"/>
                      <m:t>={</m:t>
                    </m:r>
                    <m:sSub>
                      <m:sSubPr>
                        <m:ctrlPr>
                          <a:rPr lang="en-US" altLang="zh-TW" sz="2000" smtClean="0"/>
                        </m:ctrlPr>
                      </m:sSubPr>
                      <m:e>
                        <m:r>
                          <a:rPr lang="en-US" altLang="zh-TW" sz="2000" smtClean="0"/>
                          <m:t>𝑦</m:t>
                        </m:r>
                      </m:e>
                      <m:sub>
                        <m:r>
                          <a:rPr lang="en-US" altLang="zh-TW" sz="2000" smtClean="0"/>
                          <m:t>1</m:t>
                        </m:r>
                      </m:sub>
                    </m:sSub>
                    <m:r>
                      <a:rPr lang="en-US" altLang="zh-TW" sz="2000" smtClean="0"/>
                      <m:t>,…</m:t>
                    </m:r>
                    <m:sSub>
                      <m:sSubPr>
                        <m:ctrlPr>
                          <a:rPr lang="en-US" altLang="zh-TW" sz="2000" smtClean="0"/>
                        </m:ctrlPr>
                      </m:sSubPr>
                      <m:e>
                        <m:r>
                          <a:rPr lang="en-US" altLang="zh-TW" sz="2000" smtClean="0"/>
                          <m:t>𝑦</m:t>
                        </m:r>
                      </m:e>
                      <m:sub>
                        <m:r>
                          <a:rPr lang="en-US" altLang="zh-TW" sz="2000" smtClean="0"/>
                          <m:t>𝐿</m:t>
                        </m:r>
                      </m:sub>
                    </m:sSub>
                    <m:r>
                      <a:rPr lang="en-US" altLang="zh-TW" sz="2000" smtClean="0"/>
                      <m:t>}</m:t>
                    </m:r>
                  </m:oMath>
                </a14:m>
                <a:r>
                  <a:rPr lang="en-US" altLang="zh-TW" sz="2000" dirty="0" smtClean="0"/>
                  <a:t>: a sequence of </a:t>
                </a:r>
                <a:r>
                  <a:rPr lang="en-US" altLang="zh-TW" sz="2000" dirty="0" smtClean="0"/>
                  <a:t>states</a:t>
                </a:r>
              </a:p>
              <a:p>
                <a:pPr marL="0" indent="0">
                  <a:buNone/>
                </a:pPr>
                <a:endParaRPr lang="en-US" altLang="zh-TW" sz="2000" dirty="0" smtClean="0"/>
              </a:p>
              <a:p>
                <a:pPr marL="0" indent="0">
                  <a:buNone/>
                </a:pPr>
                <a:r>
                  <a:rPr lang="en-US" altLang="zh-TW" sz="2000" dirty="0" smtClean="0"/>
                  <a:t>The </a:t>
                </a:r>
                <a:r>
                  <a:rPr lang="en-US" altLang="zh-TW" sz="2000" dirty="0"/>
                  <a:t>joint probability of X and </a:t>
                </a:r>
                <a:r>
                  <a:rPr lang="en-US" altLang="zh-TW" sz="2000" dirty="0" smtClean="0"/>
                  <a:t>Y (</a:t>
                </a:r>
                <a:r>
                  <a:rPr lang="en-US" altLang="zh-TW" sz="2000" dirty="0"/>
                  <a:t>by HMM</a:t>
                </a:r>
                <a:r>
                  <a:rPr lang="en-US" altLang="zh-TW" sz="2000" dirty="0" smtClean="0"/>
                  <a:t>):</a:t>
                </a:r>
              </a:p>
              <a:p>
                <a:pPr marL="0" indent="0">
                  <a:buNone/>
                </a:pPr>
                <a14:m>
                  <m:oMathPara xmlns:m="http://schemas.openxmlformats.org/officeDocument/2006/math">
                    <m:oMathParaPr>
                      <m:jc m:val="centerGroup"/>
                    </m:oMathParaPr>
                    <m:oMath xmlns:m="http://schemas.openxmlformats.org/officeDocument/2006/math">
                      <m:r>
                        <a:rPr lang="en-US" altLang="zh-TW" sz="2000" smtClean="0"/>
                        <m:t>𝑝</m:t>
                      </m:r>
                      <m:d>
                        <m:dPr>
                          <m:ctrlPr>
                            <a:rPr lang="en-US" altLang="zh-TW" sz="2000" smtClean="0"/>
                          </m:ctrlPr>
                        </m:dPr>
                        <m:e>
                          <m:r>
                            <a:rPr lang="en-US" altLang="zh-TW" sz="2000" smtClean="0"/>
                            <m:t>𝑌</m:t>
                          </m:r>
                          <m:r>
                            <a:rPr lang="en-US" altLang="zh-TW" sz="2000" smtClean="0"/>
                            <m:t>,</m:t>
                          </m:r>
                          <m:r>
                            <a:rPr lang="en-US" altLang="zh-TW" sz="2000" smtClean="0"/>
                            <m:t>𝑋</m:t>
                          </m:r>
                        </m:e>
                      </m:d>
                      <m:r>
                        <a:rPr lang="en-US" altLang="zh-TW" sz="2000" smtClean="0"/>
                        <m:t>=</m:t>
                      </m:r>
                      <m:nary>
                        <m:naryPr>
                          <m:chr m:val="∏"/>
                          <m:ctrlPr>
                            <a:rPr lang="en-US" altLang="zh-TW" sz="2000" smtClean="0"/>
                          </m:ctrlPr>
                        </m:naryPr>
                        <m:sub>
                          <m:r>
                            <m:rPr>
                              <m:brk m:alnAt="23"/>
                            </m:rPr>
                            <a:rPr lang="en-US" altLang="zh-TW" sz="2000" smtClean="0"/>
                            <m:t>𝑗</m:t>
                          </m:r>
                          <m:r>
                            <a:rPr lang="en-US" altLang="zh-TW" sz="2000" smtClean="0"/>
                            <m:t>=1</m:t>
                          </m:r>
                        </m:sub>
                        <m:sup>
                          <m:r>
                            <a:rPr lang="en-US" altLang="zh-TW" sz="2000" smtClean="0"/>
                            <m:t>𝐿</m:t>
                          </m:r>
                        </m:sup>
                        <m:e>
                          <m:sSub>
                            <m:sSubPr>
                              <m:ctrlPr>
                                <a:rPr lang="en-US" altLang="zh-TW" sz="2000" smtClean="0"/>
                              </m:ctrlPr>
                            </m:sSubPr>
                            <m:e>
                              <m:r>
                                <a:rPr lang="en-US" altLang="zh-TW" sz="2000" smtClean="0"/>
                                <m:t>𝑎</m:t>
                              </m:r>
                            </m:e>
                            <m:sub>
                              <m:sSub>
                                <m:sSubPr>
                                  <m:ctrlPr>
                                    <a:rPr lang="en-US" altLang="zh-TW" sz="2000" smtClean="0"/>
                                  </m:ctrlPr>
                                </m:sSubPr>
                                <m:e>
                                  <m:r>
                                    <a:rPr lang="en-US" altLang="zh-TW" sz="2000" smtClean="0"/>
                                    <m:t>𝑦</m:t>
                                  </m:r>
                                </m:e>
                                <m:sub>
                                  <m:r>
                                    <a:rPr lang="en-US" altLang="zh-TW" sz="2000" smtClean="0"/>
                                    <m:t>𝑗</m:t>
                                  </m:r>
                                  <m:r>
                                    <a:rPr lang="en-US" altLang="zh-TW" sz="2000" smtClean="0"/>
                                    <m:t>−1</m:t>
                                  </m:r>
                                </m:sub>
                              </m:sSub>
                              <m:r>
                                <a:rPr lang="en-US" altLang="zh-TW" sz="2000" smtClean="0"/>
                                <m:t>,</m:t>
                              </m:r>
                              <m:sSub>
                                <m:sSubPr>
                                  <m:ctrlPr>
                                    <a:rPr lang="en-US" altLang="zh-TW" sz="2000" smtClean="0"/>
                                  </m:ctrlPr>
                                </m:sSubPr>
                                <m:e>
                                  <m:r>
                                    <a:rPr lang="en-US" altLang="zh-TW" sz="2000" smtClean="0"/>
                                    <m:t>𝑦</m:t>
                                  </m:r>
                                </m:e>
                                <m:sub>
                                  <m:r>
                                    <a:rPr lang="en-US" altLang="zh-TW" sz="2000" smtClean="0"/>
                                    <m:t>𝑗</m:t>
                                  </m:r>
                                </m:sub>
                              </m:sSub>
                            </m:sub>
                          </m:sSub>
                          <m:sSub>
                            <m:sSubPr>
                              <m:ctrlPr>
                                <a:rPr lang="en-US" altLang="zh-TW" sz="2000" smtClean="0"/>
                              </m:ctrlPr>
                            </m:sSubPr>
                            <m:e>
                              <m:r>
                                <a:rPr lang="en-US" altLang="zh-TW" sz="2000" smtClean="0"/>
                                <m:t>𝑒</m:t>
                              </m:r>
                            </m:e>
                            <m:sub>
                              <m:sSub>
                                <m:sSubPr>
                                  <m:ctrlPr>
                                    <a:rPr lang="en-US" altLang="zh-TW" sz="2000" smtClean="0"/>
                                  </m:ctrlPr>
                                </m:sSubPr>
                                <m:e>
                                  <m:r>
                                    <a:rPr lang="en-US" altLang="zh-TW" sz="2000" smtClean="0"/>
                                    <m:t>𝑦</m:t>
                                  </m:r>
                                </m:e>
                                <m:sub>
                                  <m:r>
                                    <a:rPr lang="en-US" altLang="zh-TW" sz="2000" smtClean="0"/>
                                    <m:t>𝑗</m:t>
                                  </m:r>
                                </m:sub>
                              </m:sSub>
                            </m:sub>
                          </m:sSub>
                          <m:r>
                            <a:rPr lang="en-US" altLang="zh-TW" sz="2000" b="0" i="0" smtClean="0">
                              <a:latin typeface="Cambria Math"/>
                            </a:rPr>
                            <m:t>(</m:t>
                          </m:r>
                          <m:sSub>
                            <m:sSubPr>
                              <m:ctrlPr>
                                <a:rPr lang="en-US" altLang="zh-TW" sz="2000" b="0" i="1" smtClean="0">
                                  <a:latin typeface="Cambria Math"/>
                                </a:rPr>
                              </m:ctrlPr>
                            </m:sSubPr>
                            <m:e>
                              <m:r>
                                <a:rPr lang="en-US" altLang="zh-TW" sz="2000" b="0" i="1" smtClean="0">
                                  <a:latin typeface="Cambria Math"/>
                                </a:rPr>
                                <m:t>𝑥</m:t>
                              </m:r>
                            </m:e>
                            <m:sub>
                              <m:r>
                                <a:rPr lang="en-US" altLang="zh-TW" sz="2000" b="0" i="1" smtClean="0">
                                  <a:latin typeface="Cambria Math"/>
                                </a:rPr>
                                <m:t>𝑗</m:t>
                              </m:r>
                            </m:sub>
                          </m:sSub>
                          <m:r>
                            <a:rPr lang="en-US" altLang="zh-TW" sz="2000" b="0" i="0" smtClean="0">
                              <a:latin typeface="Cambria Math"/>
                            </a:rPr>
                            <m:t>)</m:t>
                          </m:r>
                        </m:e>
                      </m:nary>
                    </m:oMath>
                  </m:oMathPara>
                </a14:m>
                <a:endParaRPr lang="zh-TW" altLang="en-US" sz="2000"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741" t="-674"/>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812056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From CRFs to GRHCRFs</a:t>
            </a:r>
            <a:endParaRPr lang="zh-TW" altLang="en-US" dirty="0"/>
          </a:p>
        </p:txBody>
      </p:sp>
      <mc:AlternateContent xmlns:mc="http://schemas.openxmlformats.org/markup-compatibility/2006">
        <mc:Choice xmlns:a14="http://schemas.microsoft.com/office/drawing/2010/main" Requires="a14">
          <p:sp>
            <p:nvSpPr>
              <p:cNvPr id="9" name="內容版面配置區 8"/>
              <p:cNvSpPr>
                <a:spLocks noGrp="1"/>
              </p:cNvSpPr>
              <p:nvPr>
                <p:ph idx="1"/>
              </p:nvPr>
            </p:nvSpPr>
            <p:spPr/>
            <p:txBody>
              <a:bodyPr>
                <a:normAutofit/>
              </a:bodyPr>
              <a:lstStyle/>
              <a:p>
                <a:pPr marL="0" indent="457200">
                  <a:lnSpc>
                    <a:spcPct val="150000"/>
                  </a:lnSpc>
                  <a:buNone/>
                </a:pPr>
                <a:r>
                  <a:rPr lang="en-US" altLang="zh-TW" sz="2400" dirty="0" smtClean="0"/>
                  <a:t>One of the problems with linear CRFs is the fact that the set of observed labels </a:t>
                </a:r>
                <a14:m>
                  <m:oMath xmlns:m="http://schemas.openxmlformats.org/officeDocument/2006/math">
                    <m:r>
                      <a:rPr lang="en-US" altLang="zh-TW" sz="2400" i="1" dirty="0" smtClean="0">
                        <a:latin typeface="Cambria Math"/>
                      </a:rPr>
                      <m:t>{</m:t>
                    </m:r>
                    <m:sSub>
                      <m:sSubPr>
                        <m:ctrlPr>
                          <a:rPr lang="en-US" altLang="zh-TW" sz="2400" i="1" dirty="0" smtClean="0">
                            <a:latin typeface="Cambria Math"/>
                          </a:rPr>
                        </m:ctrlPr>
                      </m:sSubPr>
                      <m:e>
                        <m:r>
                          <a:rPr lang="en-US" altLang="zh-TW" sz="2400" b="0" i="1" dirty="0" smtClean="0">
                            <a:latin typeface="Cambria Math"/>
                          </a:rPr>
                          <m:t>𝑦</m:t>
                        </m:r>
                      </m:e>
                      <m:sub>
                        <m:r>
                          <a:rPr lang="en-US" altLang="zh-TW" sz="2400" b="0" i="1" dirty="0" smtClean="0">
                            <a:latin typeface="Cambria Math"/>
                          </a:rPr>
                          <m:t>𝑗</m:t>
                        </m:r>
                      </m:sub>
                    </m:sSub>
                    <m:r>
                      <a:rPr lang="en-US" altLang="zh-TW" sz="2400" i="1" dirty="0">
                        <a:latin typeface="Cambria Math"/>
                      </a:rPr>
                      <m:t>}</m:t>
                    </m:r>
                  </m:oMath>
                </a14:m>
                <a:r>
                  <a:rPr lang="en-US" altLang="zh-TW" sz="2400" dirty="0"/>
                  <a:t> coincides with the set of states </a:t>
                </a:r>
                <a14:m>
                  <m:oMath xmlns:m="http://schemas.openxmlformats.org/officeDocument/2006/math">
                    <m:r>
                      <a:rPr lang="en-US" altLang="zh-TW" sz="2400" i="1" dirty="0" smtClean="0">
                        <a:latin typeface="Cambria Math"/>
                      </a:rPr>
                      <m:t>{</m:t>
                    </m:r>
                    <m:sSub>
                      <m:sSubPr>
                        <m:ctrlPr>
                          <a:rPr lang="en-US" altLang="zh-TW" sz="2400" i="1" dirty="0" smtClean="0">
                            <a:latin typeface="Cambria Math"/>
                          </a:rPr>
                        </m:ctrlPr>
                      </m:sSubPr>
                      <m:e>
                        <m:r>
                          <a:rPr lang="en-US" altLang="zh-TW" sz="2400" b="0" i="1" dirty="0" smtClean="0">
                            <a:latin typeface="Cambria Math"/>
                          </a:rPr>
                          <m:t>𝑠</m:t>
                        </m:r>
                      </m:e>
                      <m:sub>
                        <m:r>
                          <a:rPr lang="en-US" altLang="zh-TW" sz="2400" b="0" i="1" dirty="0" smtClean="0">
                            <a:latin typeface="Cambria Math"/>
                          </a:rPr>
                          <m:t>𝑗</m:t>
                        </m:r>
                      </m:sub>
                    </m:sSub>
                    <m:r>
                      <a:rPr lang="en-US" altLang="zh-TW" sz="2400" i="1" dirty="0">
                        <a:latin typeface="Cambria Math"/>
                      </a:rPr>
                      <m:t>}</m:t>
                    </m:r>
                  </m:oMath>
                </a14:m>
                <a:r>
                  <a:rPr lang="en-US" altLang="zh-TW" sz="2400" dirty="0"/>
                  <a:t>.</a:t>
                </a:r>
                <a:endParaRPr lang="en-US" altLang="zh-TW" sz="2400" dirty="0" smtClean="0"/>
              </a:p>
              <a:p>
                <a:pPr marL="0" indent="457200">
                  <a:lnSpc>
                    <a:spcPct val="150000"/>
                  </a:lnSpc>
                  <a:buNone/>
                </a:pPr>
                <a:r>
                  <a:rPr lang="en-US" altLang="zh-TW" sz="2400" dirty="0"/>
                  <a:t>To overcome these limitations, we introduced the GRHCRFs (</a:t>
                </a:r>
                <a:r>
                  <a:rPr lang="en-US" altLang="zh-TW" sz="2400" dirty="0" err="1"/>
                  <a:t>Fariselli</a:t>
                </a:r>
                <a:r>
                  <a:rPr lang="en-US" altLang="zh-TW" sz="2400" dirty="0"/>
                  <a:t> et al., 2009).</a:t>
                </a:r>
                <a:endParaRPr lang="zh-TW" altLang="en-US" sz="2400" dirty="0"/>
              </a:p>
            </p:txBody>
          </p:sp>
        </mc:Choice>
        <mc:Fallback>
          <p:sp>
            <p:nvSpPr>
              <p:cNvPr id="9" name="內容版面配置區 8"/>
              <p:cNvSpPr>
                <a:spLocks noGrp="1" noRot="1" noChangeAspect="1" noMove="1" noResize="1" noEditPoints="1" noAdjustHandles="1" noChangeArrowheads="1" noChangeShapeType="1" noTextEdit="1"/>
              </p:cNvSpPr>
              <p:nvPr>
                <p:ph idx="1"/>
              </p:nvPr>
            </p:nvSpPr>
            <p:spPr>
              <a:blipFill rotWithShape="1">
                <a:blip r:embed="rId2"/>
                <a:stretch>
                  <a:fillRect l="-111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28993375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837</Words>
  <Application>Microsoft Office PowerPoint</Application>
  <PresentationFormat>如螢幕大小 (4:3)</PresentationFormat>
  <Paragraphs>82</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Improving the prediction of disulfide bonds in Eukaryotes with machine learning methods and protein subcellular localization</vt:lpstr>
      <vt:lpstr>Abstract (1/3)</vt:lpstr>
      <vt:lpstr>Abstract (2/3)</vt:lpstr>
      <vt:lpstr>Abstract (3/3)</vt:lpstr>
      <vt:lpstr>Database: PDBCYS</vt:lpstr>
      <vt:lpstr>PDBCYS subcellular localization</vt:lpstr>
      <vt:lpstr>Predicting disulfide bonding state</vt:lpstr>
      <vt:lpstr>From HMMs to CRFs</vt:lpstr>
      <vt:lpstr>From CRFs to GRHCRFs</vt:lpstr>
      <vt:lpstr>Bonding state prediction with GRHCRFs</vt:lpstr>
      <vt:lpstr>Details on the employment of BaCelLo</vt:lpstr>
      <vt:lpstr>Predicting connectivity patterns</vt:lpstr>
      <vt:lpstr>Measuring scoring efficiency</vt:lpstr>
      <vt:lpstr>Result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prediction of disulfide bonds in Eukaryotes with machine learning methods and protein subcellular localization</dc:title>
  <dc:creator>YiPo</dc:creator>
  <cp:lastModifiedBy>YiPo</cp:lastModifiedBy>
  <cp:revision>22</cp:revision>
  <dcterms:created xsi:type="dcterms:W3CDTF">2012-04-16T18:50:53Z</dcterms:created>
  <dcterms:modified xsi:type="dcterms:W3CDTF">2012-04-17T10:37:50Z</dcterms:modified>
</cp:coreProperties>
</file>