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57" r:id="rId3"/>
    <p:sldId id="258" r:id="rId4"/>
    <p:sldId id="260" r:id="rId5"/>
    <p:sldId id="261" r:id="rId6"/>
    <p:sldId id="262" r:id="rId7"/>
    <p:sldId id="263" r:id="rId8"/>
    <p:sldId id="266" r:id="rId9"/>
    <p:sldId id="272" r:id="rId10"/>
    <p:sldId id="273" r:id="rId11"/>
    <p:sldId id="274" r:id="rId12"/>
    <p:sldId id="278" r:id="rId13"/>
    <p:sldId id="279" r:id="rId14"/>
    <p:sldId id="280" r:id="rId15"/>
    <p:sldId id="281" r:id="rId16"/>
    <p:sldId id="283" r:id="rId17"/>
    <p:sldId id="284" r:id="rId18"/>
    <p:sldId id="286" r:id="rId19"/>
    <p:sldId id="282" r:id="rId20"/>
    <p:sldId id="264" r:id="rId21"/>
    <p:sldId id="265" r:id="rId22"/>
    <p:sldId id="269" r:id="rId23"/>
    <p:sldId id="276" r:id="rId24"/>
    <p:sldId id="277" r:id="rId25"/>
    <p:sldId id="287" r:id="rId26"/>
    <p:sldId id="288" r:id="rId27"/>
    <p:sldId id="289" r:id="rId28"/>
    <p:sldId id="290" r:id="rId29"/>
    <p:sldId id="271" r:id="rId30"/>
    <p:sldId id="275" r:id="rId31"/>
    <p:sldId id="259" r:id="rId3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22BB7-FE60-4A5A-937A-60C11CF4DE7D}" type="datetimeFigureOut">
              <a:rPr lang="zh-TW" altLang="en-US" smtClean="0"/>
              <a:t>2012/7/3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E0A3DE-B1D2-48E1-8580-19DEE4726F4E}" type="slidenum">
              <a:rPr lang="zh-TW" altLang="en-US" smtClean="0"/>
              <a:t>‹#›</a:t>
            </a:fld>
            <a:endParaRPr lang="zh-TW" altLang="en-US"/>
          </a:p>
        </p:txBody>
      </p:sp>
    </p:spTree>
    <p:extLst>
      <p:ext uri="{BB962C8B-B14F-4D97-AF65-F5344CB8AC3E}">
        <p14:creationId xmlns:p14="http://schemas.microsoft.com/office/powerpoint/2010/main" val="1169956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67FFA30B-41F9-4803-851A-1DE87B301222}" type="datetime1">
              <a:rPr lang="zh-TW" altLang="en-US" smtClean="0"/>
              <a:t>2012/7/3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5EBAA4-32D4-4A91-B891-1CF913949CAB}" type="slidenum">
              <a:rPr lang="zh-TW" altLang="en-US" smtClean="0"/>
              <a:t>‹#›</a:t>
            </a:fld>
            <a:endParaRPr lang="zh-TW" altLang="en-US"/>
          </a:p>
        </p:txBody>
      </p:sp>
    </p:spTree>
    <p:extLst>
      <p:ext uri="{BB962C8B-B14F-4D97-AF65-F5344CB8AC3E}">
        <p14:creationId xmlns:p14="http://schemas.microsoft.com/office/powerpoint/2010/main" val="259883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EBB1F64-EA01-4FD2-AFFE-50D53A37525E}" type="datetime1">
              <a:rPr lang="zh-TW" altLang="en-US" smtClean="0"/>
              <a:t>2012/7/3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5EBAA4-32D4-4A91-B891-1CF913949CAB}" type="slidenum">
              <a:rPr lang="zh-TW" altLang="en-US" smtClean="0"/>
              <a:t>‹#›</a:t>
            </a:fld>
            <a:endParaRPr lang="zh-TW" altLang="en-US"/>
          </a:p>
        </p:txBody>
      </p:sp>
    </p:spTree>
    <p:extLst>
      <p:ext uri="{BB962C8B-B14F-4D97-AF65-F5344CB8AC3E}">
        <p14:creationId xmlns:p14="http://schemas.microsoft.com/office/powerpoint/2010/main" val="433702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2ABFF40-DA69-429B-BFE7-FCD48EA7E73D}" type="datetime1">
              <a:rPr lang="zh-TW" altLang="en-US" smtClean="0"/>
              <a:t>2012/7/3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5EBAA4-32D4-4A91-B891-1CF913949CAB}" type="slidenum">
              <a:rPr lang="zh-TW" altLang="en-US" smtClean="0"/>
              <a:t>‹#›</a:t>
            </a:fld>
            <a:endParaRPr lang="zh-TW" altLang="en-US"/>
          </a:p>
        </p:txBody>
      </p:sp>
    </p:spTree>
    <p:extLst>
      <p:ext uri="{BB962C8B-B14F-4D97-AF65-F5344CB8AC3E}">
        <p14:creationId xmlns:p14="http://schemas.microsoft.com/office/powerpoint/2010/main" val="355706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D96A6FD-FBBF-4881-8381-5974FBC2A011}" type="datetime1">
              <a:rPr lang="zh-TW" altLang="en-US" smtClean="0"/>
              <a:t>2012/7/3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5EBAA4-32D4-4A91-B891-1CF913949CAB}" type="slidenum">
              <a:rPr lang="zh-TW" altLang="en-US" smtClean="0"/>
              <a:t>‹#›</a:t>
            </a:fld>
            <a:endParaRPr lang="zh-TW" altLang="en-US"/>
          </a:p>
        </p:txBody>
      </p:sp>
    </p:spTree>
    <p:extLst>
      <p:ext uri="{BB962C8B-B14F-4D97-AF65-F5344CB8AC3E}">
        <p14:creationId xmlns:p14="http://schemas.microsoft.com/office/powerpoint/2010/main" val="3076833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C6EF222-6D2C-4696-8B06-F7DDB61DEEA1}" type="datetime1">
              <a:rPr lang="zh-TW" altLang="en-US" smtClean="0"/>
              <a:t>2012/7/3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5EBAA4-32D4-4A91-B891-1CF913949CAB}" type="slidenum">
              <a:rPr lang="zh-TW" altLang="en-US" smtClean="0"/>
              <a:t>‹#›</a:t>
            </a:fld>
            <a:endParaRPr lang="zh-TW" altLang="en-US"/>
          </a:p>
        </p:txBody>
      </p:sp>
    </p:spTree>
    <p:extLst>
      <p:ext uri="{BB962C8B-B14F-4D97-AF65-F5344CB8AC3E}">
        <p14:creationId xmlns:p14="http://schemas.microsoft.com/office/powerpoint/2010/main" val="2038078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D98C89E-07AD-4411-876D-F1CC8B4BD6E7}" type="datetime1">
              <a:rPr lang="zh-TW" altLang="en-US" smtClean="0"/>
              <a:t>2012/7/3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5EBAA4-32D4-4A91-B891-1CF913949CAB}" type="slidenum">
              <a:rPr lang="zh-TW" altLang="en-US" smtClean="0"/>
              <a:t>‹#›</a:t>
            </a:fld>
            <a:endParaRPr lang="zh-TW" altLang="en-US"/>
          </a:p>
        </p:txBody>
      </p:sp>
    </p:spTree>
    <p:extLst>
      <p:ext uri="{BB962C8B-B14F-4D97-AF65-F5344CB8AC3E}">
        <p14:creationId xmlns:p14="http://schemas.microsoft.com/office/powerpoint/2010/main" val="114356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BDC7B62-700E-4994-BA54-9F0CCC3F3A07}" type="datetime1">
              <a:rPr lang="zh-TW" altLang="en-US" smtClean="0"/>
              <a:t>2012/7/3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D5EBAA4-32D4-4A91-B891-1CF913949CAB}" type="slidenum">
              <a:rPr lang="zh-TW" altLang="en-US" smtClean="0"/>
              <a:t>‹#›</a:t>
            </a:fld>
            <a:endParaRPr lang="zh-TW" altLang="en-US"/>
          </a:p>
        </p:txBody>
      </p:sp>
    </p:spTree>
    <p:extLst>
      <p:ext uri="{BB962C8B-B14F-4D97-AF65-F5344CB8AC3E}">
        <p14:creationId xmlns:p14="http://schemas.microsoft.com/office/powerpoint/2010/main" val="194713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4E813234-5C56-4493-BD8B-6E46983A6815}" type="datetime1">
              <a:rPr lang="zh-TW" altLang="en-US" smtClean="0"/>
              <a:t>2012/7/3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D5EBAA4-32D4-4A91-B891-1CF913949CAB}" type="slidenum">
              <a:rPr lang="zh-TW" altLang="en-US" smtClean="0"/>
              <a:t>‹#›</a:t>
            </a:fld>
            <a:endParaRPr lang="zh-TW" altLang="en-US"/>
          </a:p>
        </p:txBody>
      </p:sp>
    </p:spTree>
    <p:extLst>
      <p:ext uri="{BB962C8B-B14F-4D97-AF65-F5344CB8AC3E}">
        <p14:creationId xmlns:p14="http://schemas.microsoft.com/office/powerpoint/2010/main" val="896107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0B92CCC-C014-4B9A-B259-E9A54B8EFE5B}" type="datetime1">
              <a:rPr lang="zh-TW" altLang="en-US" smtClean="0"/>
              <a:t>2012/7/3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D5EBAA4-32D4-4A91-B891-1CF913949CAB}" type="slidenum">
              <a:rPr lang="zh-TW" altLang="en-US" smtClean="0"/>
              <a:t>‹#›</a:t>
            </a:fld>
            <a:endParaRPr lang="zh-TW" altLang="en-US"/>
          </a:p>
        </p:txBody>
      </p:sp>
    </p:spTree>
    <p:extLst>
      <p:ext uri="{BB962C8B-B14F-4D97-AF65-F5344CB8AC3E}">
        <p14:creationId xmlns:p14="http://schemas.microsoft.com/office/powerpoint/2010/main" val="2505308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31EAFF7-60DC-48E7-B449-ECB972D35ECA}" type="datetime1">
              <a:rPr lang="zh-TW" altLang="en-US" smtClean="0"/>
              <a:t>2012/7/3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5EBAA4-32D4-4A91-B891-1CF913949CAB}" type="slidenum">
              <a:rPr lang="zh-TW" altLang="en-US" smtClean="0"/>
              <a:t>‹#›</a:t>
            </a:fld>
            <a:endParaRPr lang="zh-TW" altLang="en-US"/>
          </a:p>
        </p:txBody>
      </p:sp>
    </p:spTree>
    <p:extLst>
      <p:ext uri="{BB962C8B-B14F-4D97-AF65-F5344CB8AC3E}">
        <p14:creationId xmlns:p14="http://schemas.microsoft.com/office/powerpoint/2010/main" val="415063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BE12887-D32C-41C3-AB95-A61793163739}" type="datetime1">
              <a:rPr lang="zh-TW" altLang="en-US" smtClean="0"/>
              <a:t>2012/7/3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5EBAA4-32D4-4A91-B891-1CF913949CAB}" type="slidenum">
              <a:rPr lang="zh-TW" altLang="en-US" smtClean="0"/>
              <a:t>‹#›</a:t>
            </a:fld>
            <a:endParaRPr lang="zh-TW" altLang="en-US"/>
          </a:p>
        </p:txBody>
      </p:sp>
    </p:spTree>
    <p:extLst>
      <p:ext uri="{BB962C8B-B14F-4D97-AF65-F5344CB8AC3E}">
        <p14:creationId xmlns:p14="http://schemas.microsoft.com/office/powerpoint/2010/main" val="3030090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ED11B-0CC7-4329-909B-F1102ECEEE8D}" type="datetime1">
              <a:rPr lang="zh-TW" altLang="en-US" smtClean="0"/>
              <a:t>2012/7/3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EBAA4-32D4-4A91-B891-1CF913949CAB}" type="slidenum">
              <a:rPr lang="zh-TW" altLang="en-US" smtClean="0"/>
              <a:t>‹#›</a:t>
            </a:fld>
            <a:endParaRPr lang="zh-TW" altLang="en-US"/>
          </a:p>
        </p:txBody>
      </p:sp>
    </p:spTree>
    <p:extLst>
      <p:ext uri="{BB962C8B-B14F-4D97-AF65-F5344CB8AC3E}">
        <p14:creationId xmlns:p14="http://schemas.microsoft.com/office/powerpoint/2010/main" val="2048403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abel.ee.ucla.edu/cvxopt/userguide/coneprog.html"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80.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1.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40.png"/><Relationship Id="rId4" Type="http://schemas.openxmlformats.org/officeDocument/2006/relationships/image" Target="../media/image230.png"/></Relationships>
</file>

<file path=ppt/slides/_rels/slide24.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tanford.edu/class/ee364b/" TargetMode="External"/><Relationship Id="rId2" Type="http://schemas.openxmlformats.org/officeDocument/2006/relationships/hyperlink" Target="http://www.stanford.edu/class/ee364a/" TargetMode="External"/><Relationship Id="rId1" Type="http://schemas.openxmlformats.org/officeDocument/2006/relationships/slideLayout" Target="../slideLayouts/slideLayout6.xml"/><Relationship Id="rId6" Type="http://schemas.openxmlformats.org/officeDocument/2006/relationships/hyperlink" Target="http://abel.ee.ucla.edu/cvxopt/" TargetMode="External"/><Relationship Id="rId5" Type="http://schemas.openxmlformats.org/officeDocument/2006/relationships/hyperlink" Target="http://robustopt.com/" TargetMode="External"/><Relationship Id="rId4" Type="http://schemas.openxmlformats.org/officeDocument/2006/relationships/hyperlink" Target="http://www.stanford.edu/~boyd/cvxbook/"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7504" y="260648"/>
            <a:ext cx="8928992" cy="1470025"/>
          </a:xfrm>
        </p:spPr>
        <p:txBody>
          <a:bodyPr>
            <a:normAutofit/>
          </a:bodyPr>
          <a:lstStyle/>
          <a:p>
            <a:r>
              <a:rPr lang="en-US" altLang="zh-TW" sz="4000" dirty="0" smtClean="0"/>
              <a:t>Robust solutions of uncertain </a:t>
            </a:r>
            <a:br>
              <a:rPr lang="en-US" altLang="zh-TW" sz="4000" dirty="0" smtClean="0"/>
            </a:br>
            <a:r>
              <a:rPr lang="en-US" altLang="zh-TW" sz="4000" dirty="0" smtClean="0"/>
              <a:t>linear programs</a:t>
            </a:r>
            <a:endParaRPr lang="zh-TW" altLang="en-US" sz="4000" dirty="0"/>
          </a:p>
        </p:txBody>
      </p:sp>
      <p:sp>
        <p:nvSpPr>
          <p:cNvPr id="3" name="副標題 2"/>
          <p:cNvSpPr>
            <a:spLocks noGrp="1"/>
          </p:cNvSpPr>
          <p:nvPr>
            <p:ph type="subTitle" idx="1"/>
          </p:nvPr>
        </p:nvSpPr>
        <p:spPr>
          <a:xfrm>
            <a:off x="179512" y="1916832"/>
            <a:ext cx="8712968" cy="1752600"/>
          </a:xfrm>
        </p:spPr>
        <p:txBody>
          <a:bodyPr>
            <a:normAutofit/>
          </a:bodyPr>
          <a:lstStyle/>
          <a:p>
            <a:r>
              <a:rPr lang="en-US" altLang="zh-TW" dirty="0" err="1" smtClean="0">
                <a:solidFill>
                  <a:schemeClr val="tx1"/>
                </a:solidFill>
              </a:rPr>
              <a:t>Aharon</a:t>
            </a:r>
            <a:r>
              <a:rPr lang="en-US" altLang="zh-TW" dirty="0" smtClean="0">
                <a:solidFill>
                  <a:schemeClr val="tx1"/>
                </a:solidFill>
              </a:rPr>
              <a:t> Ben-Tal and </a:t>
            </a:r>
            <a:r>
              <a:rPr lang="en-US" altLang="zh-TW" dirty="0" err="1" smtClean="0">
                <a:solidFill>
                  <a:schemeClr val="tx1"/>
                </a:solidFill>
              </a:rPr>
              <a:t>Arkadi</a:t>
            </a:r>
            <a:r>
              <a:rPr lang="en-US" altLang="zh-TW" dirty="0" smtClean="0">
                <a:solidFill>
                  <a:schemeClr val="tx1"/>
                </a:solidFill>
              </a:rPr>
              <a:t> </a:t>
            </a:r>
            <a:r>
              <a:rPr lang="en-US" altLang="zh-TW" dirty="0" err="1" smtClean="0">
                <a:solidFill>
                  <a:schemeClr val="tx1"/>
                </a:solidFill>
              </a:rPr>
              <a:t>Nemirovski</a:t>
            </a:r>
            <a:endParaRPr lang="en-US" altLang="zh-TW" dirty="0" smtClean="0">
              <a:solidFill>
                <a:schemeClr val="tx1"/>
              </a:solidFill>
            </a:endParaRPr>
          </a:p>
          <a:p>
            <a:r>
              <a:rPr lang="en-US" altLang="zh-TW" sz="2600" dirty="0" err="1" smtClean="0"/>
              <a:t>Technion</a:t>
            </a:r>
            <a:r>
              <a:rPr lang="en-US" altLang="zh-TW" sz="2600" dirty="0" smtClean="0"/>
              <a:t>-Israel Institute of Technology (</a:t>
            </a:r>
            <a:r>
              <a:rPr lang="zh-TW" altLang="en-US" sz="2800" dirty="0"/>
              <a:t>以色列</a:t>
            </a:r>
            <a:r>
              <a:rPr lang="zh-TW" altLang="en-US" sz="2800" dirty="0" smtClean="0"/>
              <a:t>理工學院</a:t>
            </a:r>
            <a:r>
              <a:rPr lang="en-US" altLang="zh-TW" sz="2800" dirty="0" smtClean="0"/>
              <a:t>)</a:t>
            </a:r>
            <a:r>
              <a:rPr lang="en-US" altLang="zh-TW" sz="2600" dirty="0" smtClean="0"/>
              <a:t>, Faculty of Industrial Engineering and Management, Haifa, Israel</a:t>
            </a:r>
            <a:endParaRPr lang="zh-TW" altLang="en-US" sz="2600" dirty="0"/>
          </a:p>
        </p:txBody>
      </p:sp>
      <p:sp>
        <p:nvSpPr>
          <p:cNvPr id="4" name="文字方塊 6"/>
          <p:cNvSpPr txBox="1"/>
          <p:nvPr/>
        </p:nvSpPr>
        <p:spPr>
          <a:xfrm>
            <a:off x="3635896" y="5445224"/>
            <a:ext cx="5400600" cy="83099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2400" dirty="0" smtClean="0"/>
              <a:t>Presenter: Hung-</a:t>
            </a:r>
            <a:r>
              <a:rPr lang="en-US" altLang="zh-TW" sz="2400" dirty="0" err="1" smtClean="0"/>
              <a:t>Hsin</a:t>
            </a:r>
            <a:r>
              <a:rPr lang="en-US" altLang="zh-TW" sz="2400" dirty="0" smtClean="0"/>
              <a:t> Chen (</a:t>
            </a:r>
            <a:r>
              <a:rPr lang="en-US" altLang="zh-TW" sz="2400" dirty="0" err="1" smtClean="0">
                <a:latin typeface="微軟正黑體" pitchFamily="34" charset="-120"/>
                <a:ea typeface="微軟正黑體" pitchFamily="34" charset="-120"/>
              </a:rPr>
              <a:t>陳紘昕</a:t>
            </a:r>
            <a:r>
              <a:rPr lang="en-US" altLang="zh-TW" sz="2400" dirty="0" smtClean="0"/>
              <a:t>)</a:t>
            </a:r>
          </a:p>
          <a:p>
            <a:r>
              <a:rPr lang="en-US" altLang="zh-TW" sz="2400" dirty="0" smtClean="0"/>
              <a:t>Date: July 3, 2012</a:t>
            </a:r>
            <a:endParaRPr lang="zh-TW" altLang="en-US" sz="2400" dirty="0"/>
          </a:p>
        </p:txBody>
      </p:sp>
      <p:sp>
        <p:nvSpPr>
          <p:cNvPr id="5" name="文字方塊 4"/>
          <p:cNvSpPr txBox="1"/>
          <p:nvPr/>
        </p:nvSpPr>
        <p:spPr>
          <a:xfrm>
            <a:off x="755576" y="4077072"/>
            <a:ext cx="7776864" cy="523220"/>
          </a:xfrm>
          <a:prstGeom prst="rect">
            <a:avLst/>
          </a:prstGeom>
          <a:noFill/>
        </p:spPr>
        <p:txBody>
          <a:bodyPr wrap="square" rtlCol="0">
            <a:spAutoFit/>
          </a:bodyPr>
          <a:lstStyle/>
          <a:p>
            <a:pPr algn="ctr"/>
            <a:r>
              <a:rPr lang="en-US" altLang="zh-TW" sz="2800" dirty="0" smtClean="0"/>
              <a:t>Operations Research Letters, Vol. 25, pp. 1-13, 1999</a:t>
            </a:r>
            <a:endParaRPr lang="zh-TW" altLang="en-US" sz="2800"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414" y="5575651"/>
            <a:ext cx="2413155" cy="570141"/>
          </a:xfrm>
          <a:prstGeom prst="rect">
            <a:avLst/>
          </a:prstGeom>
        </p:spPr>
      </p:pic>
    </p:spTree>
    <p:extLst>
      <p:ext uri="{BB962C8B-B14F-4D97-AF65-F5344CB8AC3E}">
        <p14:creationId xmlns:p14="http://schemas.microsoft.com/office/powerpoint/2010/main" val="1754019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dirty="0" smtClean="0"/>
              <a:t>Second-order cone programming (SOCP)</a:t>
            </a:r>
            <a:endParaRPr lang="zh-TW" altLang="en-US" sz="3600" dirty="0"/>
          </a:p>
        </p:txBody>
      </p:sp>
      <p:sp>
        <p:nvSpPr>
          <p:cNvPr id="3" name="投影片編號版面配置區 2"/>
          <p:cNvSpPr>
            <a:spLocks noGrp="1"/>
          </p:cNvSpPr>
          <p:nvPr>
            <p:ph type="sldNum" sz="quarter" idx="12"/>
          </p:nvPr>
        </p:nvSpPr>
        <p:spPr/>
        <p:txBody>
          <a:bodyPr/>
          <a:lstStyle/>
          <a:p>
            <a:fld id="{0D5EBAA4-32D4-4A91-B891-1CF913949CAB}" type="slidenum">
              <a:rPr lang="zh-TW" altLang="en-US" smtClean="0"/>
              <a:t>10</a:t>
            </a:fld>
            <a:endParaRPr lang="zh-TW" altLang="en-US"/>
          </a:p>
        </p:txBody>
      </p:sp>
      <mc:AlternateContent xmlns:mc="http://schemas.openxmlformats.org/markup-compatibility/2006" xmlns:a14="http://schemas.microsoft.com/office/drawing/2010/main">
        <mc:Choice Requires="a14">
          <p:sp>
            <p:nvSpPr>
              <p:cNvPr id="4" name="文字方塊 3"/>
              <p:cNvSpPr txBox="1"/>
              <p:nvPr/>
            </p:nvSpPr>
            <p:spPr>
              <a:xfrm>
                <a:off x="646010" y="1316760"/>
                <a:ext cx="7920880" cy="276094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unc>
                        <m:funcPr>
                          <m:ctrlPr>
                            <a:rPr lang="en-US" altLang="zh-TW" sz="2000" b="0" i="1" smtClean="0">
                              <a:latin typeface="Cambria Math"/>
                            </a:rPr>
                          </m:ctrlPr>
                        </m:funcPr>
                        <m:fName>
                          <m:r>
                            <m:rPr>
                              <m:sty m:val="p"/>
                            </m:rPr>
                            <a:rPr lang="en-US" altLang="zh-TW" sz="2000" b="0" i="0" smtClean="0">
                              <a:latin typeface="Cambria Math"/>
                            </a:rPr>
                            <m:t>min</m:t>
                          </m:r>
                        </m:fName>
                        <m:e>
                          <m:r>
                            <a:rPr lang="en-US" altLang="zh-TW" sz="2000" b="0" i="1" smtClean="0">
                              <a:latin typeface="Cambria Math"/>
                            </a:rPr>
                            <m:t> </m:t>
                          </m:r>
                          <m:sSup>
                            <m:sSupPr>
                              <m:ctrlPr>
                                <a:rPr lang="en-US" altLang="zh-TW" sz="2000" b="0" i="1" smtClean="0">
                                  <a:latin typeface="Cambria Math"/>
                                </a:rPr>
                              </m:ctrlPr>
                            </m:sSupPr>
                            <m:e>
                              <m:r>
                                <a:rPr lang="en-US" altLang="zh-TW" sz="2000" b="0" i="1" smtClean="0">
                                  <a:latin typeface="Cambria Math"/>
                                </a:rPr>
                                <m:t>𝑓</m:t>
                              </m:r>
                            </m:e>
                            <m:sup>
                              <m:r>
                                <a:rPr lang="en-US" altLang="zh-TW" sz="2000" b="0" i="1" smtClean="0">
                                  <a:latin typeface="Cambria Math"/>
                                </a:rPr>
                                <m:t>𝑇</m:t>
                              </m:r>
                            </m:sup>
                          </m:sSup>
                          <m:r>
                            <a:rPr lang="en-US" altLang="zh-TW" sz="2000" b="0" i="1" smtClean="0">
                              <a:latin typeface="Cambria Math"/>
                            </a:rPr>
                            <m:t>𝑥</m:t>
                          </m:r>
                        </m:e>
                      </m:func>
                      <m:r>
                        <a:rPr lang="en-US" altLang="zh-TW" sz="2000" b="0" i="0" smtClean="0">
                          <a:latin typeface="Cambria Math"/>
                        </a:rPr>
                        <m:t>,    </m:t>
                      </m:r>
                      <m:r>
                        <m:rPr>
                          <m:sty m:val="p"/>
                        </m:rPr>
                        <a:rPr lang="en-US" altLang="zh-TW" sz="2000" b="0" i="0" smtClean="0">
                          <a:latin typeface="Cambria Math"/>
                        </a:rPr>
                        <m:t>x</m:t>
                      </m:r>
                      <m:r>
                        <a:rPr lang="en-US" altLang="zh-TW" sz="2000" b="0" i="1" smtClean="0">
                          <a:latin typeface="Cambria Math"/>
                        </a:rPr>
                        <m:t>∈</m:t>
                      </m:r>
                      <m:sSup>
                        <m:sSupPr>
                          <m:ctrlPr>
                            <a:rPr lang="en-US" altLang="zh-TW" sz="2000" b="0" i="1" smtClean="0">
                              <a:latin typeface="Cambria Math"/>
                            </a:rPr>
                          </m:ctrlPr>
                        </m:sSupPr>
                        <m:e>
                          <m:r>
                            <a:rPr lang="en-US" altLang="zh-TW" sz="2000" b="0" i="1" smtClean="0">
                              <a:latin typeface="Cambria Math"/>
                            </a:rPr>
                            <m:t>ℝ</m:t>
                          </m:r>
                        </m:e>
                        <m:sup>
                          <m:r>
                            <a:rPr lang="en-US" altLang="zh-TW" sz="2000" b="0" i="1" smtClean="0">
                              <a:latin typeface="Cambria Math"/>
                            </a:rPr>
                            <m:t>𝑛</m:t>
                          </m:r>
                        </m:sup>
                      </m:sSup>
                    </m:oMath>
                  </m:oMathPara>
                </a14:m>
                <a:endParaRPr lang="en-US" altLang="zh-TW" sz="2000" b="0" dirty="0" smtClean="0"/>
              </a:p>
              <a:p>
                <a:pPr/>
                <a14:m>
                  <m:oMathPara xmlns:m="http://schemas.openxmlformats.org/officeDocument/2006/math">
                    <m:oMathParaPr>
                      <m:jc m:val="left"/>
                    </m:oMathParaPr>
                    <m:oMath xmlns:m="http://schemas.openxmlformats.org/officeDocument/2006/math">
                      <m:r>
                        <a:rPr lang="en-US" altLang="zh-TW" sz="2000" b="0" i="1" smtClean="0">
                          <a:latin typeface="Cambria Math"/>
                        </a:rPr>
                        <m:t>𝑠𝑢𝑏𝑗𝑒𝑐𝑡</m:t>
                      </m:r>
                      <m:r>
                        <a:rPr lang="en-US" altLang="zh-TW" sz="2000" b="0" i="1" smtClean="0">
                          <a:latin typeface="Cambria Math"/>
                        </a:rPr>
                        <m:t> </m:t>
                      </m:r>
                      <m:r>
                        <a:rPr lang="en-US" altLang="zh-TW" sz="2000" b="0" i="1" smtClean="0">
                          <a:latin typeface="Cambria Math"/>
                        </a:rPr>
                        <m:t>𝑡𝑜</m:t>
                      </m:r>
                      <m:r>
                        <a:rPr lang="en-US" altLang="zh-TW" sz="2000" b="0" i="1" smtClean="0">
                          <a:latin typeface="Cambria Math"/>
                        </a:rPr>
                        <m:t>:</m:t>
                      </m:r>
                    </m:oMath>
                  </m:oMathPara>
                </a14:m>
                <a:endParaRPr lang="en-US" altLang="zh-TW" sz="2000" b="0" dirty="0" smtClean="0"/>
              </a:p>
              <a:p>
                <a:pPr/>
                <a14:m>
                  <m:oMathPara xmlns:m="http://schemas.openxmlformats.org/officeDocument/2006/math">
                    <m:oMathParaPr>
                      <m:jc m:val="left"/>
                    </m:oMathParaPr>
                    <m:oMath xmlns:m="http://schemas.openxmlformats.org/officeDocument/2006/math">
                      <m:r>
                        <a:rPr lang="en-US" altLang="zh-TW" sz="2000" b="0" i="1" smtClean="0">
                          <a:latin typeface="Cambria Math"/>
                        </a:rPr>
                        <m:t>     </m:t>
                      </m:r>
                      <m:sSub>
                        <m:sSubPr>
                          <m:ctrlPr>
                            <a:rPr lang="en-US" altLang="zh-TW" sz="2000" b="0" i="1" smtClean="0">
                              <a:solidFill>
                                <a:srgbClr val="FF0000"/>
                              </a:solidFill>
                              <a:latin typeface="Cambria Math"/>
                            </a:rPr>
                          </m:ctrlPr>
                        </m:sSubPr>
                        <m:e>
                          <m:d>
                            <m:dPr>
                              <m:begChr m:val="‖"/>
                              <m:endChr m:val="‖"/>
                              <m:ctrlPr>
                                <a:rPr lang="en-US" altLang="zh-TW" sz="2000" i="1" smtClean="0">
                                  <a:solidFill>
                                    <a:srgbClr val="FF0000"/>
                                  </a:solidFill>
                                  <a:latin typeface="Cambria Math"/>
                                </a:rPr>
                              </m:ctrlPr>
                            </m:dPr>
                            <m:e>
                              <m:sSub>
                                <m:sSubPr>
                                  <m:ctrlPr>
                                    <a:rPr lang="en-US" altLang="zh-TW" sz="2000" b="0" i="1" smtClean="0">
                                      <a:solidFill>
                                        <a:srgbClr val="FF0000"/>
                                      </a:solidFill>
                                      <a:latin typeface="Cambria Math"/>
                                    </a:rPr>
                                  </m:ctrlPr>
                                </m:sSubPr>
                                <m:e>
                                  <m:r>
                                    <a:rPr lang="en-US" altLang="zh-TW" sz="2000" b="0" i="1" smtClean="0">
                                      <a:solidFill>
                                        <a:srgbClr val="FF0000"/>
                                      </a:solidFill>
                                      <a:latin typeface="Cambria Math"/>
                                    </a:rPr>
                                    <m:t>𝐴</m:t>
                                  </m:r>
                                </m:e>
                                <m:sub>
                                  <m:r>
                                    <a:rPr lang="en-US" altLang="zh-TW" sz="2000" b="0" i="1" smtClean="0">
                                      <a:solidFill>
                                        <a:srgbClr val="FF0000"/>
                                      </a:solidFill>
                                      <a:latin typeface="Cambria Math"/>
                                    </a:rPr>
                                    <m:t>𝑖</m:t>
                                  </m:r>
                                </m:sub>
                              </m:sSub>
                              <m:r>
                                <a:rPr lang="en-US" altLang="zh-TW" sz="2000" b="0" i="1" smtClean="0">
                                  <a:solidFill>
                                    <a:srgbClr val="FF0000"/>
                                  </a:solidFill>
                                  <a:latin typeface="Cambria Math"/>
                                </a:rPr>
                                <m:t>𝑥</m:t>
                              </m:r>
                              <m:r>
                                <a:rPr lang="en-US" altLang="zh-TW" sz="2000" b="0" i="1" smtClean="0">
                                  <a:solidFill>
                                    <a:srgbClr val="FF0000"/>
                                  </a:solidFill>
                                  <a:latin typeface="Cambria Math"/>
                                </a:rPr>
                                <m:t>+</m:t>
                              </m:r>
                              <m:sSub>
                                <m:sSubPr>
                                  <m:ctrlPr>
                                    <a:rPr lang="en-US" altLang="zh-TW" sz="2000" b="0" i="1" smtClean="0">
                                      <a:solidFill>
                                        <a:srgbClr val="FF0000"/>
                                      </a:solidFill>
                                      <a:latin typeface="Cambria Math"/>
                                    </a:rPr>
                                  </m:ctrlPr>
                                </m:sSubPr>
                                <m:e>
                                  <m:r>
                                    <a:rPr lang="en-US" altLang="zh-TW" sz="2000" b="0" i="1" smtClean="0">
                                      <a:solidFill>
                                        <a:srgbClr val="FF0000"/>
                                      </a:solidFill>
                                      <a:latin typeface="Cambria Math"/>
                                    </a:rPr>
                                    <m:t>𝑏</m:t>
                                  </m:r>
                                </m:e>
                                <m:sub>
                                  <m:r>
                                    <a:rPr lang="en-US" altLang="zh-TW" sz="2000" b="0" i="1" smtClean="0">
                                      <a:solidFill>
                                        <a:srgbClr val="FF0000"/>
                                      </a:solidFill>
                                      <a:latin typeface="Cambria Math"/>
                                    </a:rPr>
                                    <m:t>𝑖</m:t>
                                  </m:r>
                                </m:sub>
                              </m:sSub>
                            </m:e>
                          </m:d>
                        </m:e>
                        <m:sub>
                          <m:r>
                            <a:rPr lang="en-US" altLang="zh-TW" sz="2000" b="0" i="1" smtClean="0">
                              <a:solidFill>
                                <a:srgbClr val="FF0000"/>
                              </a:solidFill>
                              <a:latin typeface="Cambria Math"/>
                            </a:rPr>
                            <m:t>2</m:t>
                          </m:r>
                        </m:sub>
                      </m:sSub>
                      <m:r>
                        <a:rPr lang="en-US" altLang="zh-TW" sz="2000" b="0" i="1" smtClean="0">
                          <a:solidFill>
                            <a:srgbClr val="FF0000"/>
                          </a:solidFill>
                          <a:latin typeface="Cambria Math"/>
                        </a:rPr>
                        <m:t>≤</m:t>
                      </m:r>
                      <m:sSubSup>
                        <m:sSubSupPr>
                          <m:ctrlPr>
                            <a:rPr lang="en-US" altLang="zh-TW" sz="2000" b="0" i="1" smtClean="0">
                              <a:solidFill>
                                <a:srgbClr val="FF0000"/>
                              </a:solidFill>
                              <a:latin typeface="Cambria Math"/>
                            </a:rPr>
                          </m:ctrlPr>
                        </m:sSubSupPr>
                        <m:e>
                          <m:r>
                            <a:rPr lang="en-US" altLang="zh-TW" sz="2000" b="0" i="1" smtClean="0">
                              <a:solidFill>
                                <a:srgbClr val="FF0000"/>
                              </a:solidFill>
                              <a:latin typeface="Cambria Math"/>
                            </a:rPr>
                            <m:t>𝑐</m:t>
                          </m:r>
                        </m:e>
                        <m:sub>
                          <m:r>
                            <a:rPr lang="en-US" altLang="zh-TW" sz="2000" b="0" i="1" smtClean="0">
                              <a:solidFill>
                                <a:srgbClr val="FF0000"/>
                              </a:solidFill>
                              <a:latin typeface="Cambria Math"/>
                            </a:rPr>
                            <m:t>𝑖</m:t>
                          </m:r>
                        </m:sub>
                        <m:sup>
                          <m:r>
                            <a:rPr lang="en-US" altLang="zh-TW" sz="2000" b="0" i="1" smtClean="0">
                              <a:solidFill>
                                <a:srgbClr val="FF0000"/>
                              </a:solidFill>
                              <a:latin typeface="Cambria Math"/>
                            </a:rPr>
                            <m:t>𝑇</m:t>
                          </m:r>
                        </m:sup>
                      </m:sSubSup>
                      <m:r>
                        <a:rPr lang="en-US" altLang="zh-TW" sz="2000" b="0" i="1" smtClean="0">
                          <a:solidFill>
                            <a:srgbClr val="FF0000"/>
                          </a:solidFill>
                          <a:latin typeface="Cambria Math"/>
                        </a:rPr>
                        <m:t>𝑥</m:t>
                      </m:r>
                      <m:r>
                        <a:rPr lang="en-US" altLang="zh-TW" sz="2000" b="0" i="1" smtClean="0">
                          <a:solidFill>
                            <a:srgbClr val="FF0000"/>
                          </a:solidFill>
                          <a:latin typeface="Cambria Math"/>
                        </a:rPr>
                        <m:t>+</m:t>
                      </m:r>
                      <m:sSub>
                        <m:sSubPr>
                          <m:ctrlPr>
                            <a:rPr lang="en-US" altLang="zh-TW" sz="2000" b="0" i="1" smtClean="0">
                              <a:solidFill>
                                <a:srgbClr val="FF0000"/>
                              </a:solidFill>
                              <a:latin typeface="Cambria Math"/>
                            </a:rPr>
                          </m:ctrlPr>
                        </m:sSubPr>
                        <m:e>
                          <m:r>
                            <a:rPr lang="en-US" altLang="zh-TW" sz="2000" b="0" i="1" smtClean="0">
                              <a:solidFill>
                                <a:srgbClr val="FF0000"/>
                              </a:solidFill>
                              <a:latin typeface="Cambria Math"/>
                            </a:rPr>
                            <m:t>𝑑</m:t>
                          </m:r>
                        </m:e>
                        <m:sub>
                          <m:r>
                            <a:rPr lang="en-US" altLang="zh-TW" sz="2000" b="0" i="1" smtClean="0">
                              <a:solidFill>
                                <a:srgbClr val="FF0000"/>
                              </a:solidFill>
                              <a:latin typeface="Cambria Math"/>
                            </a:rPr>
                            <m:t>𝑖</m:t>
                          </m:r>
                        </m:sub>
                      </m:sSub>
                      <m:r>
                        <a:rPr lang="en-US" altLang="zh-TW" sz="2000" b="0" i="1" smtClean="0">
                          <a:solidFill>
                            <a:srgbClr val="FF0000"/>
                          </a:solidFill>
                          <a:latin typeface="Cambria Math"/>
                        </a:rPr>
                        <m:t> </m:t>
                      </m:r>
                      <m:r>
                        <a:rPr lang="en-US" altLang="zh-TW" sz="2000" b="0" i="1" smtClean="0">
                          <a:solidFill>
                            <a:srgbClr val="FF0000"/>
                          </a:solidFill>
                          <a:latin typeface="Cambria Math"/>
                        </a:rPr>
                        <m:t>𝑖</m:t>
                      </m:r>
                      <m:r>
                        <a:rPr lang="en-US" altLang="zh-TW" sz="2000" b="0" i="1" smtClean="0">
                          <a:solidFill>
                            <a:srgbClr val="FF0000"/>
                          </a:solidFill>
                          <a:latin typeface="Cambria Math"/>
                        </a:rPr>
                        <m:t>=1,2,⋯,</m:t>
                      </m:r>
                      <m:r>
                        <a:rPr lang="en-US" altLang="zh-TW" sz="2000" b="0" i="1" smtClean="0">
                          <a:solidFill>
                            <a:srgbClr val="FF0000"/>
                          </a:solidFill>
                          <a:latin typeface="Cambria Math"/>
                        </a:rPr>
                        <m:t>𝑚</m:t>
                      </m:r>
                      <m:r>
                        <a:rPr lang="en-US" altLang="zh-TW" sz="2000" b="0" i="1" smtClean="0">
                          <a:solidFill>
                            <a:srgbClr val="FF0000"/>
                          </a:solidFill>
                          <a:latin typeface="Cambria Math"/>
                        </a:rPr>
                        <m:t>,   </m:t>
                      </m:r>
                      <m:sSub>
                        <m:sSubPr>
                          <m:ctrlPr>
                            <a:rPr lang="en-US" altLang="zh-TW" sz="2000" b="0" i="1" smtClean="0">
                              <a:solidFill>
                                <a:srgbClr val="FF0000"/>
                              </a:solidFill>
                              <a:latin typeface="Cambria Math"/>
                            </a:rPr>
                          </m:ctrlPr>
                        </m:sSubPr>
                        <m:e>
                          <m:r>
                            <a:rPr lang="en-US" altLang="zh-TW" sz="2000" b="0" i="1" smtClean="0">
                              <a:solidFill>
                                <a:srgbClr val="FF0000"/>
                              </a:solidFill>
                              <a:latin typeface="Cambria Math"/>
                            </a:rPr>
                            <m:t>𝐴</m:t>
                          </m:r>
                        </m:e>
                        <m:sub>
                          <m:r>
                            <a:rPr lang="en-US" altLang="zh-TW" sz="2000" b="0" i="1" smtClean="0">
                              <a:solidFill>
                                <a:srgbClr val="FF0000"/>
                              </a:solidFill>
                              <a:latin typeface="Cambria Math"/>
                            </a:rPr>
                            <m:t>𝑖</m:t>
                          </m:r>
                        </m:sub>
                      </m:sSub>
                      <m:r>
                        <a:rPr lang="en-US" altLang="zh-TW" sz="2000" b="0" i="1" smtClean="0">
                          <a:solidFill>
                            <a:srgbClr val="FF0000"/>
                          </a:solidFill>
                          <a:latin typeface="Cambria Math"/>
                        </a:rPr>
                        <m:t>∈</m:t>
                      </m:r>
                      <m:sSup>
                        <m:sSupPr>
                          <m:ctrlPr>
                            <a:rPr lang="en-US" altLang="zh-TW" sz="2000" b="0" i="1" smtClean="0">
                              <a:solidFill>
                                <a:srgbClr val="FF0000"/>
                              </a:solidFill>
                              <a:latin typeface="Cambria Math"/>
                            </a:rPr>
                          </m:ctrlPr>
                        </m:sSupPr>
                        <m:e>
                          <m:r>
                            <a:rPr lang="en-US" altLang="zh-TW" sz="2000" b="0" i="1" smtClean="0">
                              <a:solidFill>
                                <a:srgbClr val="FF0000"/>
                              </a:solidFill>
                              <a:latin typeface="Cambria Math"/>
                            </a:rPr>
                            <m:t>ℝ</m:t>
                          </m:r>
                        </m:e>
                        <m:sup>
                          <m:sSub>
                            <m:sSubPr>
                              <m:ctrlPr>
                                <a:rPr lang="en-US" altLang="zh-TW" sz="2000" b="0" i="1" smtClean="0">
                                  <a:solidFill>
                                    <a:srgbClr val="FF0000"/>
                                  </a:solidFill>
                                  <a:latin typeface="Cambria Math"/>
                                </a:rPr>
                              </m:ctrlPr>
                            </m:sSubPr>
                            <m:e>
                              <m:r>
                                <a:rPr lang="en-US" altLang="zh-TW" sz="2000" b="0" i="1" smtClean="0">
                                  <a:solidFill>
                                    <a:srgbClr val="FF0000"/>
                                  </a:solidFill>
                                  <a:latin typeface="Cambria Math"/>
                                </a:rPr>
                                <m:t>𝑛</m:t>
                              </m:r>
                            </m:e>
                            <m:sub>
                              <m:r>
                                <a:rPr lang="en-US" altLang="zh-TW" sz="2000" b="0" i="1" smtClean="0">
                                  <a:solidFill>
                                    <a:srgbClr val="FF0000"/>
                                  </a:solidFill>
                                  <a:latin typeface="Cambria Math"/>
                                </a:rPr>
                                <m:t>𝑖</m:t>
                              </m:r>
                            </m:sub>
                          </m:sSub>
                          <m:r>
                            <a:rPr lang="en-US" altLang="zh-TW" sz="2000" b="0" i="1" smtClean="0">
                              <a:solidFill>
                                <a:srgbClr val="FF0000"/>
                              </a:solidFill>
                              <a:latin typeface="Cambria Math"/>
                            </a:rPr>
                            <m:t>×</m:t>
                          </m:r>
                          <m:r>
                            <a:rPr lang="en-US" altLang="zh-TW" sz="2000" b="0" i="1" smtClean="0">
                              <a:solidFill>
                                <a:srgbClr val="FF0000"/>
                              </a:solidFill>
                              <a:latin typeface="Cambria Math"/>
                            </a:rPr>
                            <m:t>𝑛</m:t>
                          </m:r>
                        </m:sup>
                      </m:sSup>
                    </m:oMath>
                  </m:oMathPara>
                </a14:m>
                <a:endParaRPr lang="en-US" altLang="zh-TW" sz="2000" b="0" dirty="0" smtClean="0"/>
              </a:p>
              <a:p>
                <a:pPr/>
                <a14:m>
                  <m:oMathPara xmlns:m="http://schemas.openxmlformats.org/officeDocument/2006/math">
                    <m:oMathParaPr>
                      <m:jc m:val="left"/>
                    </m:oMathParaPr>
                    <m:oMath xmlns:m="http://schemas.openxmlformats.org/officeDocument/2006/math">
                      <m:r>
                        <a:rPr lang="en-US" altLang="zh-TW" sz="2000" b="0" i="1" smtClean="0">
                          <a:latin typeface="Cambria Math"/>
                        </a:rPr>
                        <m:t>      </m:t>
                      </m:r>
                      <m:r>
                        <a:rPr lang="en-US" altLang="zh-TW" sz="2000" b="0" i="1" smtClean="0">
                          <a:latin typeface="Cambria Math"/>
                        </a:rPr>
                        <m:t>𝐹𝑥</m:t>
                      </m:r>
                      <m:r>
                        <a:rPr lang="en-US" altLang="zh-TW" sz="2000" b="0" i="1" smtClean="0">
                          <a:latin typeface="Cambria Math"/>
                        </a:rPr>
                        <m:t>=</m:t>
                      </m:r>
                      <m:r>
                        <a:rPr lang="en-US" altLang="zh-TW" sz="2000" b="0" i="1" smtClean="0">
                          <a:latin typeface="Cambria Math"/>
                        </a:rPr>
                        <m:t>𝑔</m:t>
                      </m:r>
                      <m:r>
                        <a:rPr lang="en-US" altLang="zh-TW" sz="2000" b="0" i="1" smtClean="0">
                          <a:latin typeface="Cambria Math"/>
                        </a:rPr>
                        <m:t>,        </m:t>
                      </m:r>
                      <m:r>
                        <a:rPr lang="en-US" altLang="zh-TW" sz="2000" b="0" i="1" smtClean="0">
                          <a:latin typeface="Cambria Math"/>
                        </a:rPr>
                        <m:t>𝐹</m:t>
                      </m:r>
                      <m:r>
                        <a:rPr lang="en-US" altLang="zh-TW" sz="2000" b="0" i="1" smtClean="0">
                          <a:latin typeface="Cambria Math"/>
                        </a:rPr>
                        <m:t>∈</m:t>
                      </m:r>
                      <m:sSup>
                        <m:sSupPr>
                          <m:ctrlPr>
                            <a:rPr lang="en-US" altLang="zh-TW" sz="2000" b="0" i="1" smtClean="0">
                              <a:latin typeface="Cambria Math"/>
                            </a:rPr>
                          </m:ctrlPr>
                        </m:sSupPr>
                        <m:e>
                          <m:r>
                            <a:rPr lang="en-US" altLang="zh-TW" sz="2000" b="0" i="1" smtClean="0">
                              <a:latin typeface="Cambria Math"/>
                            </a:rPr>
                            <m:t>ℝ</m:t>
                          </m:r>
                        </m:e>
                        <m:sup>
                          <m:r>
                            <a:rPr lang="en-US" altLang="zh-TW" sz="2000" b="0" i="1" smtClean="0">
                              <a:latin typeface="Cambria Math"/>
                            </a:rPr>
                            <m:t>𝑝</m:t>
                          </m:r>
                          <m:r>
                            <a:rPr lang="en-US" altLang="zh-TW" sz="2000" b="0" i="1" smtClean="0">
                              <a:latin typeface="Cambria Math"/>
                            </a:rPr>
                            <m:t>×</m:t>
                          </m:r>
                          <m:r>
                            <a:rPr lang="en-US" altLang="zh-TW" sz="2000" b="0" i="1" smtClean="0">
                              <a:latin typeface="Cambria Math"/>
                            </a:rPr>
                            <m:t>𝑛</m:t>
                          </m:r>
                        </m:sup>
                      </m:sSup>
                    </m:oMath>
                  </m:oMathPara>
                </a14:m>
                <a:endParaRPr lang="en-US" altLang="zh-TW" sz="2000" dirty="0" smtClean="0"/>
              </a:p>
              <a:p>
                <a:endParaRPr lang="en-US" altLang="zh-TW" dirty="0"/>
              </a:p>
              <a:p>
                <a:endParaRPr lang="en-US" altLang="zh-TW" dirty="0" smtClean="0"/>
              </a:p>
              <a:p>
                <a:pPr/>
                <a14:m>
                  <m:oMathPara xmlns:m="http://schemas.openxmlformats.org/officeDocument/2006/math">
                    <m:oMathParaPr>
                      <m:jc m:val="left"/>
                    </m:oMathParaPr>
                    <m:oMath xmlns:m="http://schemas.openxmlformats.org/officeDocument/2006/math">
                      <m:d>
                        <m:dPr>
                          <m:ctrlPr>
                            <a:rPr lang="en-US" altLang="zh-TW" b="0" i="1" smtClean="0">
                              <a:latin typeface="Cambria Math"/>
                            </a:rPr>
                          </m:ctrlPr>
                        </m:dPr>
                        <m:e>
                          <m:sSub>
                            <m:sSubPr>
                              <m:ctrlPr>
                                <a:rPr lang="en-US" altLang="zh-TW" b="0" i="1" smtClean="0">
                                  <a:latin typeface="Cambria Math"/>
                                </a:rPr>
                              </m:ctrlPr>
                            </m:sSubPr>
                            <m:e>
                              <m:r>
                                <a:rPr lang="en-US" altLang="zh-TW" b="0" i="1" smtClean="0">
                                  <a:latin typeface="Cambria Math"/>
                                </a:rPr>
                                <m:t>𝐴</m:t>
                              </m:r>
                            </m:e>
                            <m:sub>
                              <m:r>
                                <a:rPr lang="en-US" altLang="zh-TW" b="0" i="1" smtClean="0">
                                  <a:latin typeface="Cambria Math"/>
                                </a:rPr>
                                <m:t>𝑖</m:t>
                              </m:r>
                            </m:sub>
                          </m:sSub>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𝑏</m:t>
                              </m:r>
                            </m:e>
                            <m:sub>
                              <m:r>
                                <a:rPr lang="en-US" altLang="zh-TW" b="0" i="1" smtClean="0">
                                  <a:latin typeface="Cambria Math"/>
                                </a:rPr>
                                <m:t>𝑖</m:t>
                              </m:r>
                            </m:sub>
                          </m:sSub>
                          <m:r>
                            <a:rPr lang="en-US" altLang="zh-TW" b="0" i="1" smtClean="0">
                              <a:latin typeface="Cambria Math"/>
                            </a:rPr>
                            <m:t>, </m:t>
                          </m:r>
                          <m:sSubSup>
                            <m:sSubSupPr>
                              <m:ctrlPr>
                                <a:rPr lang="en-US" altLang="zh-TW" b="0" i="1" smtClean="0">
                                  <a:latin typeface="Cambria Math"/>
                                </a:rPr>
                              </m:ctrlPr>
                            </m:sSubSupPr>
                            <m:e>
                              <m:r>
                                <a:rPr lang="en-US" altLang="zh-TW" b="0" i="1" smtClean="0">
                                  <a:latin typeface="Cambria Math"/>
                                </a:rPr>
                                <m:t>𝑐</m:t>
                              </m:r>
                            </m:e>
                            <m:sub>
                              <m:r>
                                <a:rPr lang="en-US" altLang="zh-TW" b="0" i="1" smtClean="0">
                                  <a:latin typeface="Cambria Math"/>
                                </a:rPr>
                                <m:t>𝑖</m:t>
                              </m:r>
                            </m:sub>
                            <m:sup>
                              <m:r>
                                <a:rPr lang="en-US" altLang="zh-TW" b="0" i="1" smtClean="0">
                                  <a:latin typeface="Cambria Math"/>
                                </a:rPr>
                                <m:t>𝑇</m:t>
                              </m:r>
                            </m:sup>
                          </m:sSubSup>
                          <m:r>
                            <a:rPr lang="en-US" altLang="zh-TW" b="0" i="1" smtClean="0">
                              <a:latin typeface="Cambria Math"/>
                            </a:rPr>
                            <m:t>𝑥</m:t>
                          </m:r>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𝑑</m:t>
                              </m:r>
                            </m:e>
                            <m:sub>
                              <m:r>
                                <a:rPr lang="en-US" altLang="zh-TW" b="0" i="1" smtClean="0">
                                  <a:latin typeface="Cambria Math"/>
                                </a:rPr>
                                <m:t>𝑖</m:t>
                              </m:r>
                            </m:sub>
                          </m:sSub>
                        </m:e>
                      </m:d>
                      <m:r>
                        <a:rPr lang="en-US" altLang="zh-TW" b="0" i="1" smtClean="0">
                          <a:latin typeface="Cambria Math"/>
                        </a:rPr>
                        <m:t>∈</m:t>
                      </m:r>
                      <m:r>
                        <a:rPr lang="en-US" altLang="zh-TW" b="0" i="1" smtClean="0">
                          <a:latin typeface="Cambria Math"/>
                        </a:rPr>
                        <m:t>𝑠𝑒𝑐𝑜𝑛𝑑</m:t>
                      </m:r>
                      <m:r>
                        <a:rPr lang="en-US" altLang="zh-TW" b="0" i="1" smtClean="0">
                          <a:latin typeface="Cambria Math"/>
                        </a:rPr>
                        <m:t>−</m:t>
                      </m:r>
                      <m:r>
                        <a:rPr lang="en-US" altLang="zh-TW" b="0" i="1" smtClean="0">
                          <a:latin typeface="Cambria Math"/>
                        </a:rPr>
                        <m:t>𝑜𝑟𝑑𝑒𝑟</m:t>
                      </m:r>
                      <m:r>
                        <a:rPr lang="en-US" altLang="zh-TW" b="0" i="1" smtClean="0">
                          <a:latin typeface="Cambria Math"/>
                        </a:rPr>
                        <m:t> (</m:t>
                      </m:r>
                      <m:r>
                        <a:rPr lang="en-US" altLang="zh-TW" b="0" i="1" smtClean="0">
                          <a:latin typeface="Cambria Math"/>
                        </a:rPr>
                        <m:t>𝑞𝑢𝑎𝑑𝑟𝑎𝑡𝑖𝑐</m:t>
                      </m:r>
                      <m:r>
                        <a:rPr lang="en-US" altLang="zh-TW" b="0" i="1" smtClean="0">
                          <a:latin typeface="Cambria Math"/>
                        </a:rPr>
                        <m:t>) </m:t>
                      </m:r>
                      <m:r>
                        <a:rPr lang="en-US" altLang="zh-TW" b="0" i="1" smtClean="0">
                          <a:latin typeface="Cambria Math"/>
                        </a:rPr>
                        <m:t>𝑐𝑜𝑛𝑒</m:t>
                      </m:r>
                      <m:r>
                        <a:rPr lang="en-US" altLang="zh-TW" b="0" i="1" smtClean="0">
                          <a:latin typeface="Cambria Math"/>
                        </a:rPr>
                        <m:t> </m:t>
                      </m:r>
                      <m:r>
                        <a:rPr lang="en-US" altLang="zh-TW" b="0" i="1" smtClean="0">
                          <a:latin typeface="Cambria Math"/>
                        </a:rPr>
                        <m:t>𝑖𝑛</m:t>
                      </m:r>
                      <m:r>
                        <a:rPr lang="en-US" altLang="zh-TW" b="0" i="1" smtClean="0">
                          <a:latin typeface="Cambria Math"/>
                        </a:rPr>
                        <m:t> </m:t>
                      </m:r>
                      <m:sSup>
                        <m:sSupPr>
                          <m:ctrlPr>
                            <a:rPr lang="en-US" altLang="zh-TW" b="0" i="1" smtClean="0">
                              <a:latin typeface="Cambria Math"/>
                            </a:rPr>
                          </m:ctrlPr>
                        </m:sSupPr>
                        <m:e>
                          <m:r>
                            <a:rPr lang="en-US" altLang="zh-TW" b="0" i="1" smtClean="0">
                              <a:latin typeface="Cambria Math"/>
                            </a:rPr>
                            <m:t>ℝ</m:t>
                          </m:r>
                        </m:e>
                        <m:sup>
                          <m:sSub>
                            <m:sSubPr>
                              <m:ctrlPr>
                                <a:rPr lang="en-US" altLang="zh-TW" b="0" i="1" smtClean="0">
                                  <a:latin typeface="Cambria Math"/>
                                </a:rPr>
                              </m:ctrlPr>
                            </m:sSubPr>
                            <m:e>
                              <m:r>
                                <a:rPr lang="en-US" altLang="zh-TW" b="0" i="1" smtClean="0">
                                  <a:latin typeface="Cambria Math"/>
                                </a:rPr>
                                <m:t>𝑛</m:t>
                              </m:r>
                            </m:e>
                            <m:sub>
                              <m:r>
                                <a:rPr lang="en-US" altLang="zh-TW" b="0" i="1" smtClean="0">
                                  <a:latin typeface="Cambria Math"/>
                                </a:rPr>
                                <m:t>𝑖</m:t>
                              </m:r>
                            </m:sub>
                          </m:sSub>
                          <m:r>
                            <a:rPr lang="en-US" altLang="zh-TW" b="0" i="1" smtClean="0">
                              <a:latin typeface="Cambria Math"/>
                            </a:rPr>
                            <m:t>+1</m:t>
                          </m:r>
                        </m:sup>
                      </m:sSup>
                    </m:oMath>
                  </m:oMathPara>
                </a14:m>
                <a:endParaRPr lang="en-US" altLang="zh-TW" b="0" dirty="0" smtClean="0"/>
              </a:p>
              <a:p>
                <a:pPr/>
                <a14:m>
                  <m:oMathPara xmlns:m="http://schemas.openxmlformats.org/officeDocument/2006/math">
                    <m:oMathParaPr>
                      <m:jc m:val="left"/>
                    </m:oMathParaPr>
                    <m:oMath xmlns:m="http://schemas.openxmlformats.org/officeDocument/2006/math">
                      <m:r>
                        <a:rPr lang="en-US" altLang="zh-TW" b="0" i="1" smtClean="0">
                          <a:solidFill>
                            <a:srgbClr val="FF0000"/>
                          </a:solidFill>
                          <a:latin typeface="Cambria Math"/>
                        </a:rPr>
                        <m:t>𝑖𝑓</m:t>
                      </m:r>
                      <m:r>
                        <a:rPr lang="en-US" altLang="zh-TW" b="0" i="1" smtClean="0">
                          <a:solidFill>
                            <a:srgbClr val="FF0000"/>
                          </a:solidFill>
                          <a:latin typeface="Cambria Math"/>
                        </a:rPr>
                        <m:t> </m:t>
                      </m:r>
                      <m:sSub>
                        <m:sSubPr>
                          <m:ctrlPr>
                            <a:rPr lang="en-US" altLang="zh-TW" b="0" i="1" smtClean="0">
                              <a:solidFill>
                                <a:srgbClr val="FF0000"/>
                              </a:solidFill>
                              <a:latin typeface="Cambria Math"/>
                            </a:rPr>
                          </m:ctrlPr>
                        </m:sSubPr>
                        <m:e>
                          <m:r>
                            <a:rPr lang="en-US" altLang="zh-TW" b="0" i="1" smtClean="0">
                              <a:solidFill>
                                <a:srgbClr val="FF0000"/>
                              </a:solidFill>
                              <a:latin typeface="Cambria Math"/>
                            </a:rPr>
                            <m:t>𝑛</m:t>
                          </m:r>
                        </m:e>
                        <m:sub>
                          <m:r>
                            <a:rPr lang="en-US" altLang="zh-TW" b="0" i="1" smtClean="0">
                              <a:solidFill>
                                <a:srgbClr val="FF0000"/>
                              </a:solidFill>
                              <a:latin typeface="Cambria Math"/>
                            </a:rPr>
                            <m:t>𝑖</m:t>
                          </m:r>
                        </m:sub>
                      </m:sSub>
                      <m:r>
                        <a:rPr lang="en-US" altLang="zh-TW" b="0" i="1" smtClean="0">
                          <a:solidFill>
                            <a:srgbClr val="FF0000"/>
                          </a:solidFill>
                          <a:latin typeface="Cambria Math"/>
                        </a:rPr>
                        <m:t>=0, </m:t>
                      </m:r>
                      <m:sSub>
                        <m:sSubPr>
                          <m:ctrlPr>
                            <a:rPr lang="en-US" altLang="zh-TW" b="0" i="1" smtClean="0">
                              <a:solidFill>
                                <a:srgbClr val="FF0000"/>
                              </a:solidFill>
                              <a:latin typeface="Cambria Math"/>
                            </a:rPr>
                          </m:ctrlPr>
                        </m:sSubPr>
                        <m:e>
                          <m:r>
                            <a:rPr lang="en-US" altLang="zh-TW" b="0" i="1" smtClean="0">
                              <a:solidFill>
                                <a:srgbClr val="FF0000"/>
                              </a:solidFill>
                              <a:latin typeface="Cambria Math"/>
                            </a:rPr>
                            <m:t>∀</m:t>
                          </m:r>
                        </m:e>
                        <m:sub>
                          <m:r>
                            <a:rPr lang="en-US" altLang="zh-TW" b="0" i="1" smtClean="0">
                              <a:solidFill>
                                <a:srgbClr val="FF0000"/>
                              </a:solidFill>
                              <a:latin typeface="Cambria Math"/>
                            </a:rPr>
                            <m:t>𝑖</m:t>
                          </m:r>
                        </m:sub>
                      </m:sSub>
                      <m:r>
                        <a:rPr lang="en-US" altLang="zh-TW" b="0" i="1" smtClean="0">
                          <a:solidFill>
                            <a:srgbClr val="FF0000"/>
                          </a:solidFill>
                          <a:latin typeface="Cambria Math"/>
                          <a:ea typeface="Cambria Math"/>
                        </a:rPr>
                        <m:t>⟹</m:t>
                      </m:r>
                      <m:r>
                        <a:rPr lang="en-US" altLang="zh-TW" b="0" i="1" smtClean="0">
                          <a:solidFill>
                            <a:srgbClr val="FF0000"/>
                          </a:solidFill>
                          <a:latin typeface="Cambria Math"/>
                          <a:ea typeface="Cambria Math"/>
                        </a:rPr>
                        <m:t>𝑙𝑖𝑛𝑒𝑎𝑟</m:t>
                      </m:r>
                      <m:r>
                        <a:rPr lang="en-US" altLang="zh-TW" b="0" i="1" smtClean="0">
                          <a:solidFill>
                            <a:srgbClr val="FF0000"/>
                          </a:solidFill>
                          <a:latin typeface="Cambria Math"/>
                          <a:ea typeface="Cambria Math"/>
                        </a:rPr>
                        <m:t> </m:t>
                      </m:r>
                      <m:r>
                        <a:rPr lang="en-US" altLang="zh-TW" b="0" i="1" smtClean="0">
                          <a:solidFill>
                            <a:srgbClr val="FF0000"/>
                          </a:solidFill>
                          <a:latin typeface="Cambria Math"/>
                          <a:ea typeface="Cambria Math"/>
                        </a:rPr>
                        <m:t>𝑝𝑟𝑜𝑔𝑟𝑎𝑚𝑚𝑖𝑛𝑔</m:t>
                      </m:r>
                      <m:r>
                        <a:rPr lang="en-US" altLang="zh-TW" b="0" i="1" smtClean="0">
                          <a:solidFill>
                            <a:srgbClr val="FF0000"/>
                          </a:solidFill>
                          <a:latin typeface="Cambria Math"/>
                          <a:ea typeface="Cambria Math"/>
                        </a:rPr>
                        <m:t> (</m:t>
                      </m:r>
                      <m:r>
                        <a:rPr lang="en-US" altLang="zh-TW" b="0" i="1" smtClean="0">
                          <a:solidFill>
                            <a:srgbClr val="FF0000"/>
                          </a:solidFill>
                          <a:latin typeface="Cambria Math"/>
                          <a:ea typeface="Cambria Math"/>
                        </a:rPr>
                        <m:t>𝐿𝑃</m:t>
                      </m:r>
                      <m:r>
                        <a:rPr lang="en-US" altLang="zh-TW" b="0" i="1" smtClean="0">
                          <a:solidFill>
                            <a:srgbClr val="FF0000"/>
                          </a:solidFill>
                          <a:latin typeface="Cambria Math"/>
                          <a:ea typeface="Cambria Math"/>
                        </a:rPr>
                        <m:t>)</m:t>
                      </m:r>
                    </m:oMath>
                  </m:oMathPara>
                </a14:m>
                <a:endParaRPr lang="en-US" altLang="zh-TW" b="0" dirty="0" smtClean="0">
                  <a:solidFill>
                    <a:srgbClr val="FF0000"/>
                  </a:solidFill>
                  <a:ea typeface="Cambria Math"/>
                </a:endParaRPr>
              </a:p>
              <a:p>
                <a:pPr/>
                <a14:m>
                  <m:oMathPara xmlns:m="http://schemas.openxmlformats.org/officeDocument/2006/math">
                    <m:oMathParaPr>
                      <m:jc m:val="left"/>
                    </m:oMathParaPr>
                    <m:oMath xmlns:m="http://schemas.openxmlformats.org/officeDocument/2006/math">
                      <m:r>
                        <a:rPr lang="en-US" altLang="zh-TW" b="0" i="1" smtClean="0">
                          <a:solidFill>
                            <a:srgbClr val="FF0000"/>
                          </a:solidFill>
                          <a:latin typeface="Cambria Math"/>
                        </a:rPr>
                        <m:t>𝑖𝑓</m:t>
                      </m:r>
                      <m:r>
                        <a:rPr lang="en-US" altLang="zh-TW" b="0" i="1" smtClean="0">
                          <a:solidFill>
                            <a:srgbClr val="FF0000"/>
                          </a:solidFill>
                          <a:latin typeface="Cambria Math"/>
                        </a:rPr>
                        <m:t> </m:t>
                      </m:r>
                      <m:sSub>
                        <m:sSubPr>
                          <m:ctrlPr>
                            <a:rPr lang="en-US" altLang="zh-TW" b="0" i="1" smtClean="0">
                              <a:solidFill>
                                <a:srgbClr val="FF0000"/>
                              </a:solidFill>
                              <a:latin typeface="Cambria Math"/>
                            </a:rPr>
                          </m:ctrlPr>
                        </m:sSubPr>
                        <m:e>
                          <m:r>
                            <a:rPr lang="en-US" altLang="zh-TW" b="0" i="1" smtClean="0">
                              <a:solidFill>
                                <a:srgbClr val="FF0000"/>
                              </a:solidFill>
                              <a:latin typeface="Cambria Math"/>
                            </a:rPr>
                            <m:t>𝑐</m:t>
                          </m:r>
                        </m:e>
                        <m:sub>
                          <m:r>
                            <a:rPr lang="en-US" altLang="zh-TW" b="0" i="1" smtClean="0">
                              <a:solidFill>
                                <a:srgbClr val="FF0000"/>
                              </a:solidFill>
                              <a:latin typeface="Cambria Math"/>
                            </a:rPr>
                            <m:t>𝑖</m:t>
                          </m:r>
                        </m:sub>
                      </m:sSub>
                      <m:r>
                        <a:rPr lang="en-US" altLang="zh-TW" b="0" i="1" smtClean="0">
                          <a:solidFill>
                            <a:srgbClr val="FF0000"/>
                          </a:solidFill>
                          <a:latin typeface="Cambria Math"/>
                        </a:rPr>
                        <m:t>=0, ∀</m:t>
                      </m:r>
                      <m:r>
                        <a:rPr lang="en-US" altLang="zh-TW" b="0" i="1" smtClean="0">
                          <a:solidFill>
                            <a:srgbClr val="FF0000"/>
                          </a:solidFill>
                          <a:latin typeface="Cambria Math"/>
                        </a:rPr>
                        <m:t>𝑖</m:t>
                      </m:r>
                      <m:r>
                        <a:rPr lang="en-US" altLang="zh-TW" b="0" i="1" smtClean="0">
                          <a:solidFill>
                            <a:srgbClr val="FF0000"/>
                          </a:solidFill>
                          <a:latin typeface="Cambria Math"/>
                          <a:ea typeface="Cambria Math"/>
                        </a:rPr>
                        <m:t>⟹</m:t>
                      </m:r>
                      <m:r>
                        <a:rPr lang="en-US" altLang="zh-TW" b="0" i="1" smtClean="0">
                          <a:solidFill>
                            <a:srgbClr val="FF0000"/>
                          </a:solidFill>
                          <a:latin typeface="Cambria Math"/>
                          <a:ea typeface="Cambria Math"/>
                        </a:rPr>
                        <m:t>𝑞𝑢𝑎𝑑𝑟𝑎𝑡𝑖𝑐</m:t>
                      </m:r>
                      <m:r>
                        <a:rPr lang="en-US" altLang="zh-TW" b="0" i="1" smtClean="0">
                          <a:solidFill>
                            <a:srgbClr val="FF0000"/>
                          </a:solidFill>
                          <a:latin typeface="Cambria Math"/>
                          <a:ea typeface="Cambria Math"/>
                        </a:rPr>
                        <m:t> </m:t>
                      </m:r>
                      <m:r>
                        <a:rPr lang="en-US" altLang="zh-TW" b="0" i="1" smtClean="0">
                          <a:solidFill>
                            <a:srgbClr val="FF0000"/>
                          </a:solidFill>
                          <a:latin typeface="Cambria Math"/>
                          <a:ea typeface="Cambria Math"/>
                        </a:rPr>
                        <m:t>𝑐𝑜𝑛𝑠𝑡𝑟𝑎𝑖𝑛𝑒𝑑</m:t>
                      </m:r>
                      <m:r>
                        <a:rPr lang="en-US" altLang="zh-TW" b="0" i="1" smtClean="0">
                          <a:solidFill>
                            <a:srgbClr val="FF0000"/>
                          </a:solidFill>
                          <a:latin typeface="Cambria Math"/>
                          <a:ea typeface="Cambria Math"/>
                        </a:rPr>
                        <m:t> </m:t>
                      </m:r>
                      <m:r>
                        <a:rPr lang="en-US" altLang="zh-TW" b="0" i="1" smtClean="0">
                          <a:solidFill>
                            <a:srgbClr val="FF0000"/>
                          </a:solidFill>
                          <a:latin typeface="Cambria Math"/>
                          <a:ea typeface="Cambria Math"/>
                        </a:rPr>
                        <m:t>𝑞𝑢𝑎𝑑𝑟𝑎𝑡𝑖𝑐</m:t>
                      </m:r>
                      <m:r>
                        <a:rPr lang="en-US" altLang="zh-TW" b="0" i="1" smtClean="0">
                          <a:solidFill>
                            <a:srgbClr val="FF0000"/>
                          </a:solidFill>
                          <a:latin typeface="Cambria Math"/>
                          <a:ea typeface="Cambria Math"/>
                        </a:rPr>
                        <m:t> </m:t>
                      </m:r>
                      <m:r>
                        <a:rPr lang="en-US" altLang="zh-TW" b="0" i="1" smtClean="0">
                          <a:solidFill>
                            <a:srgbClr val="FF0000"/>
                          </a:solidFill>
                          <a:latin typeface="Cambria Math"/>
                          <a:ea typeface="Cambria Math"/>
                        </a:rPr>
                        <m:t>𝑝𝑟𝑜𝑔𝑟𝑎𝑚</m:t>
                      </m:r>
                      <m:r>
                        <a:rPr lang="en-US" altLang="zh-TW" b="0" i="1" smtClean="0">
                          <a:solidFill>
                            <a:srgbClr val="FF0000"/>
                          </a:solidFill>
                          <a:latin typeface="Cambria Math"/>
                          <a:ea typeface="Cambria Math"/>
                        </a:rPr>
                        <m:t> (</m:t>
                      </m:r>
                      <m:r>
                        <a:rPr lang="en-US" altLang="zh-TW" b="0" i="1" smtClean="0">
                          <a:solidFill>
                            <a:srgbClr val="FF0000"/>
                          </a:solidFill>
                          <a:latin typeface="Cambria Math"/>
                          <a:ea typeface="Cambria Math"/>
                        </a:rPr>
                        <m:t>𝑄𝐶𝑄𝑃</m:t>
                      </m:r>
                      <m:r>
                        <a:rPr lang="en-US" altLang="zh-TW" b="0" i="1" smtClean="0">
                          <a:solidFill>
                            <a:srgbClr val="FF0000"/>
                          </a:solidFill>
                          <a:latin typeface="Cambria Math"/>
                          <a:ea typeface="Cambria Math"/>
                        </a:rPr>
                        <m:t>)</m:t>
                      </m:r>
                    </m:oMath>
                  </m:oMathPara>
                </a14:m>
                <a:endParaRPr lang="zh-TW" altLang="en-US" dirty="0">
                  <a:solidFill>
                    <a:srgbClr val="FF0000"/>
                  </a:solidFill>
                </a:endParaRPr>
              </a:p>
            </p:txBody>
          </p:sp>
        </mc:Choice>
        <mc:Fallback xmlns="">
          <p:sp>
            <p:nvSpPr>
              <p:cNvPr id="4" name="文字方塊 3"/>
              <p:cNvSpPr txBox="1">
                <a:spLocks noRot="1" noChangeAspect="1" noMove="1" noResize="1" noEditPoints="1" noAdjustHandles="1" noChangeArrowheads="1" noChangeShapeType="1" noTextEdit="1"/>
              </p:cNvSpPr>
              <p:nvPr/>
            </p:nvSpPr>
            <p:spPr>
              <a:xfrm>
                <a:off x="646010" y="1316760"/>
                <a:ext cx="7920880" cy="2760949"/>
              </a:xfrm>
              <a:prstGeom prst="rect">
                <a:avLst/>
              </a:prstGeom>
              <a:blipFill rotWithShape="1">
                <a:blip r:embed="rId2"/>
                <a:stretch>
                  <a:fillRect l="-385" b="-88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683568" y="4354708"/>
                <a:ext cx="3096344" cy="929550"/>
              </a:xfrm>
              <a:prstGeom prst="rect">
                <a:avLst/>
              </a:prstGeom>
              <a:noFill/>
            </p:spPr>
            <p:txBody>
              <a:bodyPr wrap="square" rtlCol="0">
                <a:spAutoFit/>
              </a:bodyPr>
              <a:lstStyle/>
              <a:p>
                <a:r>
                  <a:rPr lang="en-US" altLang="zh-TW" b="1" dirty="0" smtClean="0">
                    <a:solidFill>
                      <a:srgbClr val="FF0000"/>
                    </a:solidFill>
                  </a:rPr>
                  <a:t>Second-order cone in </a:t>
                </a:r>
                <a14:m>
                  <m:oMath xmlns:m="http://schemas.openxmlformats.org/officeDocument/2006/math">
                    <m:sSup>
                      <m:sSupPr>
                        <m:ctrlPr>
                          <a:rPr lang="en-US" altLang="zh-TW" b="1" i="1" smtClean="0">
                            <a:solidFill>
                              <a:srgbClr val="FF0000"/>
                            </a:solidFill>
                            <a:latin typeface="Cambria Math"/>
                          </a:rPr>
                        </m:ctrlPr>
                      </m:sSupPr>
                      <m:e>
                        <m:r>
                          <a:rPr lang="en-US" altLang="zh-TW" b="1" i="1" smtClean="0">
                            <a:solidFill>
                              <a:srgbClr val="FF0000"/>
                            </a:solidFill>
                            <a:latin typeface="Cambria Math"/>
                          </a:rPr>
                          <m:t>ℝ</m:t>
                        </m:r>
                      </m:e>
                      <m:sup>
                        <m:r>
                          <a:rPr lang="en-US" altLang="zh-TW" b="1" i="1" smtClean="0">
                            <a:solidFill>
                              <a:srgbClr val="FF0000"/>
                            </a:solidFill>
                            <a:latin typeface="Cambria Math"/>
                          </a:rPr>
                          <m:t>𝒏</m:t>
                        </m:r>
                        <m:r>
                          <a:rPr lang="en-US" altLang="zh-TW" b="1" i="1" smtClean="0">
                            <a:solidFill>
                              <a:srgbClr val="FF0000"/>
                            </a:solidFill>
                            <a:latin typeface="Cambria Math"/>
                          </a:rPr>
                          <m:t>+</m:t>
                        </m:r>
                        <m:r>
                          <a:rPr lang="en-US" altLang="zh-TW" b="1" i="1" smtClean="0">
                            <a:solidFill>
                              <a:srgbClr val="FF0000"/>
                            </a:solidFill>
                            <a:latin typeface="Cambria Math"/>
                          </a:rPr>
                          <m:t>𝟏</m:t>
                        </m:r>
                      </m:sup>
                    </m:sSup>
                  </m:oMath>
                </a14:m>
                <a:r>
                  <a:rPr lang="en-US" altLang="zh-TW" b="1" dirty="0" smtClean="0"/>
                  <a:t> (convex set):</a:t>
                </a:r>
              </a:p>
              <a:p>
                <a:pPr/>
                <a14:m>
                  <m:oMathPara xmlns:m="http://schemas.openxmlformats.org/officeDocument/2006/math">
                    <m:oMathParaPr>
                      <m:jc m:val="left"/>
                    </m:oMathParaPr>
                    <m:oMath xmlns:m="http://schemas.openxmlformats.org/officeDocument/2006/math">
                      <m:d>
                        <m:dPr>
                          <m:begChr m:val="{"/>
                          <m:endChr m:val="}"/>
                          <m:ctrlPr>
                            <a:rPr lang="en-US" altLang="zh-TW" b="0" i="1" smtClean="0">
                              <a:latin typeface="Cambria Math"/>
                            </a:rPr>
                          </m:ctrlPr>
                        </m:dPr>
                        <m:e>
                          <m:d>
                            <m:dPr>
                              <m:ctrlPr>
                                <a:rPr lang="en-US" altLang="zh-TW" b="0" i="1" smtClean="0">
                                  <a:latin typeface="Cambria Math"/>
                                </a:rPr>
                              </m:ctrlPr>
                            </m:dPr>
                            <m:e>
                              <m:r>
                                <a:rPr lang="en-US" altLang="zh-TW" b="0" i="1" smtClean="0">
                                  <a:latin typeface="Cambria Math"/>
                                </a:rPr>
                                <m:t>𝑥</m:t>
                              </m:r>
                              <m:r>
                                <a:rPr lang="en-US" altLang="zh-TW" b="0" i="1" smtClean="0">
                                  <a:latin typeface="Cambria Math"/>
                                </a:rPr>
                                <m:t>, </m:t>
                              </m:r>
                              <m:r>
                                <a:rPr lang="en-US" altLang="zh-TW" b="0" i="1" smtClean="0">
                                  <a:latin typeface="Cambria Math"/>
                                </a:rPr>
                                <m:t>𝑡</m:t>
                              </m:r>
                            </m:e>
                          </m:d>
                          <m:r>
                            <a:rPr lang="en-US" altLang="zh-TW" b="0" i="1" smtClean="0">
                              <a:latin typeface="Cambria Math"/>
                            </a:rPr>
                            <m:t>| </m:t>
                          </m:r>
                          <m:d>
                            <m:dPr>
                              <m:begChr m:val="‖"/>
                              <m:endChr m:val="‖"/>
                              <m:ctrlPr>
                                <a:rPr lang="en-US" altLang="zh-TW" b="0" i="1" smtClean="0">
                                  <a:latin typeface="Cambria Math"/>
                                </a:rPr>
                              </m:ctrlPr>
                            </m:dPr>
                            <m:e>
                              <m:r>
                                <a:rPr lang="en-US" altLang="zh-TW" b="0" i="1" smtClean="0">
                                  <a:latin typeface="Cambria Math"/>
                                </a:rPr>
                                <m:t>𝑥</m:t>
                              </m:r>
                            </m:e>
                          </m:d>
                          <m:r>
                            <a:rPr lang="en-US" altLang="zh-TW" b="0" i="1" smtClean="0">
                              <a:latin typeface="Cambria Math"/>
                            </a:rPr>
                            <m:t>≤</m:t>
                          </m:r>
                          <m:r>
                            <a:rPr lang="en-US" altLang="zh-TW" b="0" i="1" smtClean="0">
                              <a:latin typeface="Cambria Math"/>
                            </a:rPr>
                            <m:t>𝑡</m:t>
                          </m:r>
                          <m:r>
                            <a:rPr lang="en-US" altLang="zh-TW" b="0" i="1" smtClean="0">
                              <a:latin typeface="Cambria Math"/>
                            </a:rPr>
                            <m:t>, </m:t>
                          </m:r>
                          <m:r>
                            <a:rPr lang="en-US" altLang="zh-TW" b="0" i="1" smtClean="0">
                              <a:latin typeface="Cambria Math"/>
                            </a:rPr>
                            <m:t>𝑥</m:t>
                          </m:r>
                          <m:r>
                            <a:rPr lang="en-US" altLang="zh-TW" b="0" i="1" smtClean="0">
                              <a:latin typeface="Cambria Math"/>
                            </a:rPr>
                            <m:t>∈</m:t>
                          </m:r>
                          <m:sSup>
                            <m:sSupPr>
                              <m:ctrlPr>
                                <a:rPr lang="en-US" altLang="zh-TW" b="0" i="1" smtClean="0">
                                  <a:latin typeface="Cambria Math"/>
                                </a:rPr>
                              </m:ctrlPr>
                            </m:sSupPr>
                            <m:e>
                              <m:r>
                                <a:rPr lang="en-US" altLang="zh-TW" b="0" i="1" smtClean="0">
                                  <a:latin typeface="Cambria Math"/>
                                </a:rPr>
                                <m:t>ℝ</m:t>
                              </m:r>
                            </m:e>
                            <m:sup>
                              <m:r>
                                <a:rPr lang="en-US" altLang="zh-TW" b="0" i="1" smtClean="0">
                                  <a:latin typeface="Cambria Math"/>
                                </a:rPr>
                                <m:t>𝑛</m:t>
                              </m:r>
                            </m:sup>
                          </m:sSup>
                        </m:e>
                      </m:d>
                    </m:oMath>
                  </m:oMathPara>
                </a14:m>
                <a:endParaRPr lang="zh-TW" altLang="en-US"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683568" y="4354708"/>
                <a:ext cx="3096344" cy="929550"/>
              </a:xfrm>
              <a:prstGeom prst="rect">
                <a:avLst/>
              </a:prstGeom>
              <a:blipFill rotWithShape="1">
                <a:blip r:embed="rId3"/>
                <a:stretch>
                  <a:fillRect l="-1575" t="-2614" b="-3922"/>
                </a:stretch>
              </a:blipFill>
            </p:spPr>
            <p:txBody>
              <a:bodyPr/>
              <a:lstStyle/>
              <a:p>
                <a:r>
                  <a:rPr lang="zh-TW" alt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4430186"/>
            <a:ext cx="2916155" cy="195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文字方塊 5"/>
              <p:cNvSpPr txBox="1"/>
              <p:nvPr/>
            </p:nvSpPr>
            <p:spPr>
              <a:xfrm>
                <a:off x="646010" y="5407492"/>
                <a:ext cx="3671421" cy="987193"/>
              </a:xfrm>
              <a:prstGeom prst="rect">
                <a:avLst/>
              </a:prstGeom>
              <a:noFill/>
            </p:spPr>
            <p:txBody>
              <a:bodyPr wrap="square" rtlCol="0">
                <a:spAutoFit/>
              </a:bodyPr>
              <a:lstStyle/>
              <a:p>
                <a:r>
                  <a:rPr lang="en-US" altLang="zh-TW" b="0" i="1" dirty="0" smtClean="0">
                    <a:latin typeface="Cambria Math"/>
                  </a:rPr>
                  <a:t>Example: second-order cone in  </a:t>
                </a:r>
                <a14:m>
                  <m:oMath xmlns:m="http://schemas.openxmlformats.org/officeDocument/2006/math">
                    <m:sSup>
                      <m:sSupPr>
                        <m:ctrlPr>
                          <a:rPr lang="en-US" altLang="zh-TW" b="0" i="1" smtClean="0">
                            <a:latin typeface="Cambria Math"/>
                          </a:rPr>
                        </m:ctrlPr>
                      </m:sSupPr>
                      <m:e>
                        <m:r>
                          <a:rPr lang="en-US" altLang="zh-TW" b="0" i="1" smtClean="0">
                            <a:latin typeface="Cambria Math"/>
                          </a:rPr>
                          <m:t>ℝ</m:t>
                        </m:r>
                      </m:e>
                      <m:sup>
                        <m:r>
                          <a:rPr lang="en-US" altLang="zh-TW" b="0" i="1" smtClean="0">
                            <a:latin typeface="Cambria Math"/>
                          </a:rPr>
                          <m:t>3</m:t>
                        </m:r>
                      </m:sup>
                    </m:sSup>
                  </m:oMath>
                </a14:m>
                <a:endParaRPr lang="en-US" altLang="zh-TW" b="0" i="1" dirty="0" smtClean="0">
                  <a:latin typeface="Cambria Math"/>
                </a:endParaRPr>
              </a:p>
              <a:p>
                <a:pPr/>
                <a14:m>
                  <m:oMathPara xmlns:m="http://schemas.openxmlformats.org/officeDocument/2006/math">
                    <m:oMathParaPr>
                      <m:jc m:val="left"/>
                    </m:oMathParaPr>
                    <m:oMath xmlns:m="http://schemas.openxmlformats.org/officeDocument/2006/math">
                      <m:d>
                        <m:dPr>
                          <m:begChr m:val="{"/>
                          <m:endChr m:val="}"/>
                          <m:ctrlPr>
                            <a:rPr lang="en-US" altLang="zh-TW" b="0" i="1" smtClean="0">
                              <a:latin typeface="Cambria Math"/>
                            </a:rPr>
                          </m:ctrlPr>
                        </m:dPr>
                        <m:e>
                          <m:d>
                            <m:dPr>
                              <m:ctrlPr>
                                <a:rPr lang="en-US" altLang="zh-TW" i="1">
                                  <a:latin typeface="Cambria Math"/>
                                </a:rPr>
                              </m:ctrlPr>
                            </m:dPr>
                            <m:e>
                              <m:sSub>
                                <m:sSubPr>
                                  <m:ctrlPr>
                                    <a:rPr lang="en-US" altLang="zh-TW" i="1">
                                      <a:latin typeface="Cambria Math"/>
                                    </a:rPr>
                                  </m:ctrlPr>
                                </m:sSubPr>
                                <m:e>
                                  <m:r>
                                    <a:rPr lang="en-US" altLang="zh-TW" i="1">
                                      <a:latin typeface="Cambria Math"/>
                                    </a:rPr>
                                    <m:t>𝑥</m:t>
                                  </m:r>
                                </m:e>
                                <m:sub>
                                  <m:r>
                                    <a:rPr lang="en-US" altLang="zh-TW" i="1">
                                      <a:latin typeface="Cambria Math"/>
                                    </a:rPr>
                                    <m:t>1</m:t>
                                  </m:r>
                                </m:sub>
                              </m:sSub>
                              <m:r>
                                <a:rPr lang="en-US" altLang="zh-TW" i="1">
                                  <a:latin typeface="Cambria Math"/>
                                </a:rPr>
                                <m:t>, </m:t>
                              </m:r>
                              <m:sSub>
                                <m:sSubPr>
                                  <m:ctrlPr>
                                    <a:rPr lang="en-US" altLang="zh-TW" i="1">
                                      <a:latin typeface="Cambria Math"/>
                                    </a:rPr>
                                  </m:ctrlPr>
                                </m:sSubPr>
                                <m:e>
                                  <m:r>
                                    <a:rPr lang="en-US" altLang="zh-TW" i="1">
                                      <a:latin typeface="Cambria Math"/>
                                    </a:rPr>
                                    <m:t>𝑥</m:t>
                                  </m:r>
                                </m:e>
                                <m:sub>
                                  <m:r>
                                    <a:rPr lang="en-US" altLang="zh-TW" i="1">
                                      <a:latin typeface="Cambria Math"/>
                                    </a:rPr>
                                    <m:t>2</m:t>
                                  </m:r>
                                </m:sub>
                              </m:sSub>
                              <m:r>
                                <a:rPr lang="en-US" altLang="zh-TW" b="0" i="1" smtClean="0">
                                  <a:latin typeface="Cambria Math"/>
                                </a:rPr>
                                <m:t>, </m:t>
                              </m:r>
                              <m:r>
                                <a:rPr lang="en-US" altLang="zh-TW" b="0" i="1" smtClean="0">
                                  <a:latin typeface="Cambria Math"/>
                                </a:rPr>
                                <m:t>𝑡</m:t>
                              </m:r>
                            </m:e>
                          </m:d>
                          <m:r>
                            <a:rPr lang="en-US" altLang="zh-TW" b="0" i="1" smtClean="0">
                              <a:latin typeface="Cambria Math"/>
                            </a:rPr>
                            <m:t>| </m:t>
                          </m:r>
                          <m:rad>
                            <m:radPr>
                              <m:degHide m:val="on"/>
                              <m:ctrlPr>
                                <a:rPr lang="en-US" altLang="zh-TW" i="1">
                                  <a:latin typeface="Cambria Math"/>
                                </a:rPr>
                              </m:ctrlPr>
                            </m:radPr>
                            <m:deg/>
                            <m:e>
                              <m:sSubSup>
                                <m:sSubSupPr>
                                  <m:ctrlPr>
                                    <a:rPr lang="en-US" altLang="zh-TW" i="1">
                                      <a:latin typeface="Cambria Math"/>
                                    </a:rPr>
                                  </m:ctrlPr>
                                </m:sSubSupPr>
                                <m:e>
                                  <m:r>
                                    <a:rPr lang="en-US" altLang="zh-TW" i="1">
                                      <a:latin typeface="Cambria Math"/>
                                    </a:rPr>
                                    <m:t>𝑥</m:t>
                                  </m:r>
                                </m:e>
                                <m:sub>
                                  <m:r>
                                    <a:rPr lang="en-US" altLang="zh-TW" i="1">
                                      <a:latin typeface="Cambria Math"/>
                                    </a:rPr>
                                    <m:t>1</m:t>
                                  </m:r>
                                </m:sub>
                                <m:sup>
                                  <m:r>
                                    <a:rPr lang="en-US" altLang="zh-TW" i="1">
                                      <a:latin typeface="Cambria Math"/>
                                    </a:rPr>
                                    <m:t>2</m:t>
                                  </m:r>
                                </m:sup>
                              </m:sSubSup>
                              <m:r>
                                <a:rPr lang="en-US" altLang="zh-TW" i="1">
                                  <a:latin typeface="Cambria Math"/>
                                </a:rPr>
                                <m:t>+</m:t>
                              </m:r>
                              <m:sSubSup>
                                <m:sSubSupPr>
                                  <m:ctrlPr>
                                    <a:rPr lang="en-US" altLang="zh-TW" i="1">
                                      <a:latin typeface="Cambria Math"/>
                                    </a:rPr>
                                  </m:ctrlPr>
                                </m:sSubSupPr>
                                <m:e>
                                  <m:r>
                                    <a:rPr lang="en-US" altLang="zh-TW" i="1">
                                      <a:latin typeface="Cambria Math"/>
                                    </a:rPr>
                                    <m:t>𝑥</m:t>
                                  </m:r>
                                </m:e>
                                <m:sub>
                                  <m:r>
                                    <a:rPr lang="en-US" altLang="zh-TW" i="1">
                                      <a:latin typeface="Cambria Math"/>
                                    </a:rPr>
                                    <m:t>2</m:t>
                                  </m:r>
                                </m:sub>
                                <m:sup>
                                  <m:r>
                                    <a:rPr lang="en-US" altLang="zh-TW" i="1">
                                      <a:latin typeface="Cambria Math"/>
                                    </a:rPr>
                                    <m:t>2</m:t>
                                  </m:r>
                                </m:sup>
                              </m:sSubSup>
                            </m:e>
                          </m:rad>
                          <m:r>
                            <a:rPr lang="en-US" altLang="zh-TW" i="1">
                              <a:latin typeface="Cambria Math"/>
                            </a:rPr>
                            <m:t>≤</m:t>
                          </m:r>
                          <m:r>
                            <a:rPr lang="en-US" altLang="zh-TW" i="1">
                              <a:latin typeface="Cambria Math"/>
                            </a:rPr>
                            <m:t>𝑡</m:t>
                          </m:r>
                        </m:e>
                      </m:d>
                    </m:oMath>
                  </m:oMathPara>
                </a14:m>
                <a:endParaRPr lang="zh-TW" altLang="en-US"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646010" y="5407492"/>
                <a:ext cx="3671421" cy="987193"/>
              </a:xfrm>
              <a:prstGeom prst="rect">
                <a:avLst/>
              </a:prstGeom>
              <a:blipFill rotWithShape="1">
                <a:blip r:embed="rId5"/>
                <a:stretch>
                  <a:fillRect l="-1495" t="-3704"/>
                </a:stretch>
              </a:blipFill>
            </p:spPr>
            <p:txBody>
              <a:bodyPr/>
              <a:lstStyle/>
              <a:p>
                <a:r>
                  <a:rPr lang="zh-TW" altLang="en-US">
                    <a:noFill/>
                  </a:rPr>
                  <a:t> </a:t>
                </a:r>
              </a:p>
            </p:txBody>
          </p:sp>
        </mc:Fallback>
      </mc:AlternateContent>
      <p:pic>
        <p:nvPicPr>
          <p:cNvPr id="7" name="圖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8115" y="4533782"/>
            <a:ext cx="1932079" cy="1533396"/>
          </a:xfrm>
          <a:prstGeom prst="rect">
            <a:avLst/>
          </a:prstGeom>
        </p:spPr>
      </p:pic>
    </p:spTree>
    <p:extLst>
      <p:ext uri="{BB962C8B-B14F-4D97-AF65-F5344CB8AC3E}">
        <p14:creationId xmlns:p14="http://schemas.microsoft.com/office/powerpoint/2010/main" val="143154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SOCP Example</a:t>
            </a:r>
            <a:endParaRPr lang="zh-TW" altLang="en-US" dirty="0"/>
          </a:p>
        </p:txBody>
      </p:sp>
      <p:sp>
        <p:nvSpPr>
          <p:cNvPr id="3" name="投影片編號版面配置區 2"/>
          <p:cNvSpPr>
            <a:spLocks noGrp="1"/>
          </p:cNvSpPr>
          <p:nvPr>
            <p:ph type="sldNum" sz="quarter" idx="12"/>
          </p:nvPr>
        </p:nvSpPr>
        <p:spPr/>
        <p:txBody>
          <a:bodyPr/>
          <a:lstStyle/>
          <a:p>
            <a:fld id="{0D5EBAA4-32D4-4A91-B891-1CF913949CAB}" type="slidenum">
              <a:rPr lang="zh-TW" altLang="en-US" smtClean="0"/>
              <a:t>11</a:t>
            </a:fld>
            <a:endParaRPr lang="zh-TW" altLang="en-US"/>
          </a:p>
        </p:txBody>
      </p:sp>
      <p:pic>
        <p:nvPicPr>
          <p:cNvPr id="4" name="圖片 3" descr="socp-exp.png"/>
          <p:cNvPicPr>
            <a:picLocks noChangeAspect="1"/>
          </p:cNvPicPr>
          <p:nvPr/>
        </p:nvPicPr>
        <p:blipFill>
          <a:blip r:embed="rId2" cstate="print"/>
          <a:stretch>
            <a:fillRect/>
          </a:stretch>
        </p:blipFill>
        <p:spPr>
          <a:xfrm>
            <a:off x="107505" y="1556792"/>
            <a:ext cx="8879922" cy="2736304"/>
          </a:xfrm>
          <a:prstGeom prst="rect">
            <a:avLst/>
          </a:prstGeom>
        </p:spPr>
      </p:pic>
      <p:sp>
        <p:nvSpPr>
          <p:cNvPr id="5" name="矩形 4"/>
          <p:cNvSpPr/>
          <p:nvPr/>
        </p:nvSpPr>
        <p:spPr>
          <a:xfrm>
            <a:off x="304437" y="5137531"/>
            <a:ext cx="8712968" cy="369332"/>
          </a:xfrm>
          <a:prstGeom prst="rect">
            <a:avLst/>
          </a:prstGeom>
        </p:spPr>
        <p:txBody>
          <a:bodyPr wrap="square">
            <a:spAutoFit/>
          </a:bodyPr>
          <a:lstStyle/>
          <a:p>
            <a:r>
              <a:rPr lang="en-US" altLang="zh-TW" dirty="0">
                <a:hlinkClick r:id="rId3"/>
              </a:rPr>
              <a:t>http://abel.ee.ucla.edu/cvxopt/userguide/coneprog.html#second-order-cone-programming</a:t>
            </a:r>
            <a:endParaRPr lang="zh-TW" altLang="en-US" dirty="0"/>
          </a:p>
        </p:txBody>
      </p:sp>
    </p:spTree>
    <p:extLst>
      <p:ext uri="{BB962C8B-B14F-4D97-AF65-F5344CB8AC3E}">
        <p14:creationId xmlns:p14="http://schemas.microsoft.com/office/powerpoint/2010/main" val="1052499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Simple linear constraint</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fontScale="92500"/>
              </a:bodyPr>
              <a:lstStyle/>
              <a:p>
                <a:pPr marL="0" indent="0">
                  <a:buNone/>
                </a:pPr>
                <a14:m>
                  <m:oMathPara xmlns:m="http://schemas.openxmlformats.org/officeDocument/2006/math">
                    <m:oMathParaPr>
                      <m:jc m:val="left"/>
                    </m:oMathParaPr>
                    <m:oMath xmlns:m="http://schemas.openxmlformats.org/officeDocument/2006/math">
                      <m:r>
                        <a:rPr lang="en-US" altLang="zh-TW" b="0" i="1" smtClean="0">
                          <a:solidFill>
                            <a:srgbClr val="0070C0"/>
                          </a:solidFill>
                          <a:latin typeface="Cambria Math"/>
                        </a:rPr>
                        <m:t>𝑎𝑥</m:t>
                      </m:r>
                      <m:r>
                        <a:rPr lang="en-US" altLang="zh-TW" b="0" i="1" smtClean="0">
                          <a:solidFill>
                            <a:srgbClr val="0070C0"/>
                          </a:solidFill>
                          <a:latin typeface="Cambria Math"/>
                        </a:rPr>
                        <m:t>≤1 </m:t>
                      </m:r>
                      <m:r>
                        <a:rPr lang="en-US" altLang="zh-TW" b="0" i="1" smtClean="0">
                          <a:solidFill>
                            <a:srgbClr val="0070C0"/>
                          </a:solidFill>
                          <a:latin typeface="Cambria Math"/>
                        </a:rPr>
                        <m:t>𝑎𝑛𝑑</m:t>
                      </m:r>
                      <m:r>
                        <a:rPr lang="en-US" altLang="zh-TW" b="0" i="1" smtClean="0">
                          <a:solidFill>
                            <a:srgbClr val="0070C0"/>
                          </a:solidFill>
                          <a:latin typeface="Cambria Math"/>
                        </a:rPr>
                        <m:t> </m:t>
                      </m:r>
                      <m:r>
                        <a:rPr lang="en-US" altLang="zh-TW" b="0" i="1" smtClean="0">
                          <a:solidFill>
                            <a:srgbClr val="0070C0"/>
                          </a:solidFill>
                          <a:latin typeface="Cambria Math"/>
                        </a:rPr>
                        <m:t>𝑥</m:t>
                      </m:r>
                      <m:r>
                        <a:rPr lang="en-US" altLang="zh-TW" b="0" i="1" smtClean="0">
                          <a:solidFill>
                            <a:srgbClr val="0070C0"/>
                          </a:solidFill>
                          <a:latin typeface="Cambria Math"/>
                        </a:rPr>
                        <m:t>≥0</m:t>
                      </m:r>
                    </m:oMath>
                  </m:oMathPara>
                </a14:m>
                <a:endParaRPr lang="en-US" altLang="zh-TW" b="0" dirty="0" smtClean="0">
                  <a:solidFill>
                    <a:srgbClr val="0070C0"/>
                  </a:solidFill>
                </a:endParaRPr>
              </a:p>
              <a:p>
                <a:pPr marL="0" indent="0">
                  <a:buNone/>
                </a:pPr>
                <a:r>
                  <a:rPr lang="en-US" altLang="zh-TW" b="0" dirty="0" smtClean="0"/>
                  <a:t>What (robust) x to work for all </a:t>
                </a:r>
                <a14:m>
                  <m:oMath xmlns:m="http://schemas.openxmlformats.org/officeDocument/2006/math">
                    <m:r>
                      <a:rPr lang="en-US" altLang="zh-TW" b="0" i="1" smtClean="0">
                        <a:solidFill>
                          <a:srgbClr val="0070C0"/>
                        </a:solidFill>
                        <a:latin typeface="Cambria Math"/>
                      </a:rPr>
                      <m:t>0≤</m:t>
                    </m:r>
                    <m:r>
                      <a:rPr lang="en-US" altLang="zh-TW" b="0" i="1" smtClean="0">
                        <a:solidFill>
                          <a:srgbClr val="0070C0"/>
                        </a:solidFill>
                        <a:latin typeface="Cambria Math"/>
                      </a:rPr>
                      <m:t>𝑎</m:t>
                    </m:r>
                    <m:r>
                      <a:rPr lang="en-US" altLang="zh-TW" b="0" i="1" smtClean="0">
                        <a:solidFill>
                          <a:srgbClr val="0070C0"/>
                        </a:solidFill>
                        <a:latin typeface="Cambria Math"/>
                      </a:rPr>
                      <m:t>≤2?</m:t>
                    </m:r>
                  </m:oMath>
                </a14:m>
                <a:endParaRPr lang="en-US" altLang="zh-TW" b="0" dirty="0" smtClean="0"/>
              </a:p>
              <a:p>
                <a:pPr marL="0" indent="0">
                  <a:buNone/>
                </a:pPr>
                <a:endParaRPr lang="en-US" altLang="zh-TW" dirty="0"/>
              </a:p>
              <a:p>
                <a:pPr marL="0" indent="0">
                  <a:buNone/>
                </a:pPr>
                <a14:m>
                  <m:oMathPara xmlns:m="http://schemas.openxmlformats.org/officeDocument/2006/math">
                    <m:oMathParaPr>
                      <m:jc m:val="left"/>
                    </m:oMathParaPr>
                    <m:oMath xmlns:m="http://schemas.openxmlformats.org/officeDocument/2006/math">
                      <m:r>
                        <a:rPr lang="en-US" altLang="zh-TW" b="0" i="1" smtClean="0">
                          <a:latin typeface="Cambria Math"/>
                          <a:ea typeface="Cambria Math"/>
                        </a:rPr>
                        <m:t>⇔</m:t>
                      </m:r>
                      <m:func>
                        <m:funcPr>
                          <m:ctrlPr>
                            <a:rPr lang="en-US" altLang="zh-TW" b="0" i="1" smtClean="0">
                              <a:latin typeface="Cambria Math"/>
                              <a:ea typeface="Cambria Math"/>
                            </a:rPr>
                          </m:ctrlPr>
                        </m:funcPr>
                        <m:fName>
                          <m:limLow>
                            <m:limLowPr>
                              <m:ctrlPr>
                                <a:rPr lang="en-US" altLang="zh-TW" b="0" i="1" smtClean="0">
                                  <a:latin typeface="Cambria Math"/>
                                  <a:ea typeface="Cambria Math"/>
                                </a:rPr>
                              </m:ctrlPr>
                            </m:limLowPr>
                            <m:e>
                              <m:r>
                                <m:rPr>
                                  <m:sty m:val="p"/>
                                </m:rPr>
                                <a:rPr lang="en-US" altLang="zh-TW" b="0" i="0" smtClean="0">
                                  <a:latin typeface="Cambria Math"/>
                                  <a:ea typeface="Cambria Math"/>
                                </a:rPr>
                                <m:t>max</m:t>
                              </m:r>
                            </m:e>
                            <m:lim>
                              <m:r>
                                <a:rPr lang="en-US" altLang="zh-TW" b="0" i="1" smtClean="0">
                                  <a:latin typeface="Cambria Math"/>
                                  <a:ea typeface="Cambria Math"/>
                                </a:rPr>
                                <m:t>0≤</m:t>
                              </m:r>
                              <m:r>
                                <a:rPr lang="en-US" altLang="zh-TW" b="0" i="1" smtClean="0">
                                  <a:latin typeface="Cambria Math"/>
                                  <a:ea typeface="Cambria Math"/>
                                </a:rPr>
                                <m:t>𝑎</m:t>
                              </m:r>
                              <m:r>
                                <a:rPr lang="en-US" altLang="zh-TW" b="0" i="1" smtClean="0">
                                  <a:latin typeface="Cambria Math"/>
                                  <a:ea typeface="Cambria Math"/>
                                </a:rPr>
                                <m:t>≤2, </m:t>
                              </m:r>
                              <m:r>
                                <a:rPr lang="en-US" altLang="zh-TW" b="0" i="1" smtClean="0">
                                  <a:latin typeface="Cambria Math"/>
                                  <a:ea typeface="Cambria Math"/>
                                </a:rPr>
                                <m:t>𝑥</m:t>
                              </m:r>
                              <m:r>
                                <a:rPr lang="en-US" altLang="zh-TW" b="0" i="1" smtClean="0">
                                  <a:latin typeface="Cambria Math"/>
                                  <a:ea typeface="Cambria Math"/>
                                </a:rPr>
                                <m:t>≥0</m:t>
                              </m:r>
                            </m:lim>
                          </m:limLow>
                        </m:fName>
                        <m:e>
                          <m:r>
                            <a:rPr lang="en-US" altLang="zh-TW" b="0" i="1" smtClean="0">
                              <a:latin typeface="Cambria Math"/>
                              <a:ea typeface="Cambria Math"/>
                            </a:rPr>
                            <m:t>𝑎𝑥</m:t>
                          </m:r>
                          <m:r>
                            <a:rPr lang="en-US" altLang="zh-TW" b="0" i="1" smtClean="0">
                              <a:latin typeface="Cambria Math"/>
                              <a:ea typeface="Cambria Math"/>
                            </a:rPr>
                            <m:t>≤1</m:t>
                          </m:r>
                        </m:e>
                      </m:func>
                    </m:oMath>
                  </m:oMathPara>
                </a14:m>
                <a:endParaRPr lang="en-US" altLang="zh-TW" b="0" dirty="0" smtClean="0">
                  <a:ea typeface="Cambria Math"/>
                </a:endParaRPr>
              </a:p>
              <a:p>
                <a:pPr marL="0" indent="0">
                  <a:buNone/>
                </a:pPr>
                <a14:m>
                  <m:oMathPara xmlns:m="http://schemas.openxmlformats.org/officeDocument/2006/math">
                    <m:oMathParaPr>
                      <m:jc m:val="left"/>
                    </m:oMathParaPr>
                    <m:oMath xmlns:m="http://schemas.openxmlformats.org/officeDocument/2006/math">
                      <m:r>
                        <a:rPr lang="en-US" altLang="zh-TW" b="0" i="1" smtClean="0">
                          <a:latin typeface="Cambria Math"/>
                          <a:ea typeface="Cambria Math"/>
                        </a:rPr>
                        <m:t>⟺2</m:t>
                      </m:r>
                      <m:r>
                        <a:rPr lang="en-US" altLang="zh-TW" b="0" i="1" smtClean="0">
                          <a:latin typeface="Cambria Math"/>
                          <a:ea typeface="Cambria Math"/>
                        </a:rPr>
                        <m:t>𝑥</m:t>
                      </m:r>
                      <m:r>
                        <a:rPr lang="en-US" altLang="zh-TW" b="0" i="1" smtClean="0">
                          <a:latin typeface="Cambria Math"/>
                          <a:ea typeface="Cambria Math"/>
                        </a:rPr>
                        <m:t>≤1, </m:t>
                      </m:r>
                      <m:r>
                        <a:rPr lang="en-US" altLang="zh-TW" b="0" i="1" smtClean="0">
                          <a:latin typeface="Cambria Math"/>
                          <a:ea typeface="Cambria Math"/>
                        </a:rPr>
                        <m:t>𝑥</m:t>
                      </m:r>
                      <m:r>
                        <a:rPr lang="en-US" altLang="zh-TW" b="0" i="1" smtClean="0">
                          <a:latin typeface="Cambria Math"/>
                          <a:ea typeface="Cambria Math"/>
                        </a:rPr>
                        <m:t>≥0</m:t>
                      </m:r>
                    </m:oMath>
                  </m:oMathPara>
                </a14:m>
                <a:endParaRPr lang="en-US" altLang="zh-TW" b="0" dirty="0" smtClean="0">
                  <a:ea typeface="Cambria Math"/>
                </a:endParaRPr>
              </a:p>
              <a:p>
                <a:pPr marL="0" indent="0">
                  <a:buNone/>
                </a:pPr>
                <a14:m>
                  <m:oMathPara xmlns:m="http://schemas.openxmlformats.org/officeDocument/2006/math">
                    <m:oMathParaPr>
                      <m:jc m:val="left"/>
                    </m:oMathParaPr>
                    <m:oMath xmlns:m="http://schemas.openxmlformats.org/officeDocument/2006/math">
                      <m:r>
                        <a:rPr lang="en-US" altLang="zh-TW" b="0" i="1" smtClean="0">
                          <a:latin typeface="Cambria Math"/>
                          <a:ea typeface="Cambria Math"/>
                        </a:rPr>
                        <m:t>⟺</m:t>
                      </m:r>
                      <m:r>
                        <a:rPr lang="en-US" altLang="zh-TW" b="0" i="1" smtClean="0">
                          <a:latin typeface="Cambria Math"/>
                          <a:ea typeface="Cambria Math"/>
                        </a:rPr>
                        <m:t>𝑥</m:t>
                      </m:r>
                      <m:r>
                        <a:rPr lang="en-US" altLang="zh-TW" b="0" i="1" smtClean="0">
                          <a:latin typeface="Cambria Math"/>
                          <a:ea typeface="Cambria Math"/>
                        </a:rPr>
                        <m:t>≤</m:t>
                      </m:r>
                      <m:f>
                        <m:fPr>
                          <m:ctrlPr>
                            <a:rPr lang="en-US" altLang="zh-TW" b="0" i="1" smtClean="0">
                              <a:latin typeface="Cambria Math"/>
                              <a:ea typeface="Cambria Math"/>
                            </a:rPr>
                          </m:ctrlPr>
                        </m:fPr>
                        <m:num>
                          <m:r>
                            <a:rPr lang="en-US" altLang="zh-TW" b="0" i="1" smtClean="0">
                              <a:latin typeface="Cambria Math"/>
                              <a:ea typeface="Cambria Math"/>
                            </a:rPr>
                            <m:t>1</m:t>
                          </m:r>
                        </m:num>
                        <m:den>
                          <m:r>
                            <a:rPr lang="en-US" altLang="zh-TW" b="0" i="1" smtClean="0">
                              <a:latin typeface="Cambria Math"/>
                              <a:ea typeface="Cambria Math"/>
                            </a:rPr>
                            <m:t>2</m:t>
                          </m:r>
                        </m:den>
                      </m:f>
                      <m:r>
                        <a:rPr lang="en-US" altLang="zh-TW" b="0" i="1" smtClean="0">
                          <a:latin typeface="Cambria Math"/>
                          <a:ea typeface="Cambria Math"/>
                        </a:rPr>
                        <m:t>, </m:t>
                      </m:r>
                      <m:r>
                        <a:rPr lang="en-US" altLang="zh-TW" b="0" i="1" smtClean="0">
                          <a:latin typeface="Cambria Math"/>
                          <a:ea typeface="Cambria Math"/>
                        </a:rPr>
                        <m:t>𝑥</m:t>
                      </m:r>
                      <m:r>
                        <a:rPr lang="en-US" altLang="zh-TW" b="0" i="1" smtClean="0">
                          <a:latin typeface="Cambria Math"/>
                          <a:ea typeface="Cambria Math"/>
                        </a:rPr>
                        <m:t>≥0</m:t>
                      </m:r>
                    </m:oMath>
                  </m:oMathPara>
                </a14:m>
                <a:endParaRPr lang="en-US" altLang="zh-TW" b="0" dirty="0" smtClean="0">
                  <a:ea typeface="Cambria Math"/>
                </a:endParaRPr>
              </a:p>
              <a:p>
                <a:pPr marL="0" indent="0">
                  <a:buNone/>
                </a:pPr>
                <a14:m>
                  <m:oMathPara xmlns:m="http://schemas.openxmlformats.org/officeDocument/2006/math">
                    <m:oMathParaPr>
                      <m:jc m:val="left"/>
                    </m:oMathParaPr>
                    <m:oMath xmlns:m="http://schemas.openxmlformats.org/officeDocument/2006/math">
                      <m:r>
                        <a:rPr lang="en-US" altLang="zh-TW" b="0" i="1" smtClean="0">
                          <a:latin typeface="Cambria Math"/>
                          <a:ea typeface="Cambria Math"/>
                        </a:rPr>
                        <m:t>⟺0≤</m:t>
                      </m:r>
                      <m:r>
                        <a:rPr lang="en-US" altLang="zh-TW" b="0" i="1" smtClean="0">
                          <a:latin typeface="Cambria Math"/>
                          <a:ea typeface="Cambria Math"/>
                        </a:rPr>
                        <m:t>𝑥</m:t>
                      </m:r>
                      <m:r>
                        <a:rPr lang="en-US" altLang="zh-TW" b="0" i="1" smtClean="0">
                          <a:latin typeface="Cambria Math"/>
                          <a:ea typeface="Cambria Math"/>
                        </a:rPr>
                        <m:t>≤</m:t>
                      </m:r>
                      <m:f>
                        <m:fPr>
                          <m:ctrlPr>
                            <a:rPr lang="en-US" altLang="zh-TW" b="0" i="1" smtClean="0">
                              <a:latin typeface="Cambria Math"/>
                              <a:ea typeface="Cambria Math"/>
                            </a:rPr>
                          </m:ctrlPr>
                        </m:fPr>
                        <m:num>
                          <m:r>
                            <a:rPr lang="en-US" altLang="zh-TW" b="0" i="1" smtClean="0">
                              <a:latin typeface="Cambria Math"/>
                              <a:ea typeface="Cambria Math"/>
                            </a:rPr>
                            <m:t>1</m:t>
                          </m:r>
                        </m:num>
                        <m:den>
                          <m:r>
                            <a:rPr lang="en-US" altLang="zh-TW" b="0" i="1" smtClean="0">
                              <a:latin typeface="Cambria Math"/>
                              <a:ea typeface="Cambria Math"/>
                            </a:rPr>
                            <m:t>2</m:t>
                          </m:r>
                        </m:den>
                      </m:f>
                    </m:oMath>
                  </m:oMathPara>
                </a14:m>
                <a:endParaRPr lang="en-US" altLang="zh-TW" b="0" dirty="0" smtClean="0"/>
              </a:p>
              <a:p>
                <a:pPr marL="0" indent="0">
                  <a:buNone/>
                </a:pP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704"/>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0D5EBAA4-32D4-4A91-B891-1CF913949CAB}" type="slidenum">
              <a:rPr lang="zh-TW" altLang="en-US" smtClean="0"/>
              <a:t>12</a:t>
            </a:fld>
            <a:endParaRPr lang="zh-TW" altLang="en-US"/>
          </a:p>
        </p:txBody>
      </p:sp>
    </p:spTree>
    <p:extLst>
      <p:ext uri="{BB962C8B-B14F-4D97-AF65-F5344CB8AC3E}">
        <p14:creationId xmlns:p14="http://schemas.microsoft.com/office/powerpoint/2010/main" val="1877807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Slightly more involved example</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395536" y="1204511"/>
                <a:ext cx="8229600" cy="4525963"/>
              </a:xfrm>
            </p:spPr>
            <p:txBody>
              <a:bodyPr>
                <a:normAutofit/>
              </a:bodyPr>
              <a:lstStyle/>
              <a:p>
                <a:pPr marL="0" indent="0">
                  <a:buNone/>
                </a:pPr>
                <a14:m>
                  <m:oMathPara xmlns:m="http://schemas.openxmlformats.org/officeDocument/2006/math">
                    <m:oMathParaPr>
                      <m:jc m:val="center"/>
                    </m:oMathParaPr>
                    <m:oMath xmlns:m="http://schemas.openxmlformats.org/officeDocument/2006/math">
                      <m:r>
                        <a:rPr lang="en-US" altLang="zh-TW" sz="2800" b="0" i="1" smtClean="0">
                          <a:solidFill>
                            <a:srgbClr val="0070C0"/>
                          </a:solidFill>
                          <a:latin typeface="Cambria Math"/>
                        </a:rPr>
                        <m:t>𝑎𝑥</m:t>
                      </m:r>
                      <m:r>
                        <a:rPr lang="en-US" altLang="zh-TW" sz="2800" b="0" i="1" smtClean="0">
                          <a:solidFill>
                            <a:srgbClr val="0070C0"/>
                          </a:solidFill>
                          <a:latin typeface="Cambria Math"/>
                        </a:rPr>
                        <m:t>+</m:t>
                      </m:r>
                      <m:r>
                        <a:rPr lang="en-US" altLang="zh-TW" sz="2800" b="0" i="1" smtClean="0">
                          <a:solidFill>
                            <a:srgbClr val="0070C0"/>
                          </a:solidFill>
                          <a:latin typeface="Cambria Math"/>
                        </a:rPr>
                        <m:t>𝑏𝑦</m:t>
                      </m:r>
                      <m:r>
                        <a:rPr lang="en-US" altLang="zh-TW" sz="2800" b="0" i="1" smtClean="0">
                          <a:solidFill>
                            <a:srgbClr val="0070C0"/>
                          </a:solidFill>
                          <a:latin typeface="Cambria Math"/>
                        </a:rPr>
                        <m:t>≤1</m:t>
                      </m:r>
                    </m:oMath>
                  </m:oMathPara>
                </a14:m>
                <a:endParaRPr lang="en-US" altLang="zh-TW" sz="2800" b="0" dirty="0" smtClean="0">
                  <a:solidFill>
                    <a:srgbClr val="0070C0"/>
                  </a:solidFill>
                </a:endParaRPr>
              </a:p>
              <a:p>
                <a:pPr marL="0" indent="0">
                  <a:buNone/>
                </a:pPr>
                <a14:m>
                  <m:oMathPara xmlns:m="http://schemas.openxmlformats.org/officeDocument/2006/math">
                    <m:oMathParaPr>
                      <m:jc m:val="centerGroup"/>
                    </m:oMathParaPr>
                    <m:oMath xmlns:m="http://schemas.openxmlformats.org/officeDocument/2006/math">
                      <m:d>
                        <m:dPr>
                          <m:ctrlPr>
                            <a:rPr lang="en-US" altLang="zh-TW" sz="2800" b="0" i="1" smtClean="0">
                              <a:latin typeface="Cambria Math"/>
                            </a:rPr>
                          </m:ctrlPr>
                        </m:dPr>
                        <m:e>
                          <m:r>
                            <a:rPr lang="en-US" altLang="zh-TW" sz="2800" b="0" i="1" smtClean="0">
                              <a:latin typeface="Cambria Math"/>
                            </a:rPr>
                            <m:t>𝑎</m:t>
                          </m:r>
                          <m:r>
                            <a:rPr lang="en-US" altLang="zh-TW" sz="2800" b="0" i="1" smtClean="0">
                              <a:latin typeface="Cambria Math"/>
                            </a:rPr>
                            <m:t>, </m:t>
                          </m:r>
                          <m:r>
                            <a:rPr lang="en-US" altLang="zh-TW" sz="2800" b="0" i="1" smtClean="0">
                              <a:latin typeface="Cambria Math"/>
                            </a:rPr>
                            <m:t>𝑏</m:t>
                          </m:r>
                        </m:e>
                      </m:d>
                      <m:r>
                        <a:rPr lang="en-US" altLang="zh-TW" sz="2800" b="0" i="1" smtClean="0">
                          <a:latin typeface="Cambria Math"/>
                        </a:rPr>
                        <m:t> </m:t>
                      </m:r>
                      <m:r>
                        <a:rPr lang="en-US" altLang="zh-TW" sz="2800" b="0" i="1" smtClean="0">
                          <a:latin typeface="Cambria Math"/>
                        </a:rPr>
                        <m:t>𝑐𝑙𝑜𝑠𝑒</m:t>
                      </m:r>
                      <m:r>
                        <a:rPr lang="en-US" altLang="zh-TW" sz="2800" b="0" i="1" smtClean="0">
                          <a:latin typeface="Cambria Math"/>
                        </a:rPr>
                        <m:t> </m:t>
                      </m:r>
                      <m:r>
                        <a:rPr lang="en-US" altLang="zh-TW" sz="2800" b="0" i="1" smtClean="0">
                          <a:latin typeface="Cambria Math"/>
                        </a:rPr>
                        <m:t>𝑡𝑜</m:t>
                      </m:r>
                      <m:r>
                        <a:rPr lang="en-US" altLang="zh-TW" sz="2800" b="0" i="1" smtClean="0">
                          <a:latin typeface="Cambria Math"/>
                        </a:rPr>
                        <m:t> </m:t>
                      </m:r>
                      <m:d>
                        <m:dPr>
                          <m:ctrlPr>
                            <a:rPr lang="en-US" altLang="zh-TW" sz="2800" b="0" i="1" smtClean="0">
                              <a:latin typeface="Cambria Math"/>
                            </a:rPr>
                          </m:ctrlPr>
                        </m:dPr>
                        <m:e>
                          <m:r>
                            <a:rPr lang="en-US" altLang="zh-TW" sz="2800" b="0" i="1" smtClean="0">
                              <a:latin typeface="Cambria Math"/>
                            </a:rPr>
                            <m:t>1, 1</m:t>
                          </m:r>
                        </m:e>
                      </m:d>
                    </m:oMath>
                  </m:oMathPara>
                </a14:m>
                <a:endParaRPr lang="en-US" altLang="zh-TW" sz="2800"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altLang="zh-TW" sz="2800" b="0" i="0" smtClean="0">
                          <a:latin typeface="Cambria Math"/>
                        </a:rPr>
                        <m:t> </m:t>
                      </m:r>
                      <m:r>
                        <m:rPr>
                          <m:sty m:val="p"/>
                        </m:rPr>
                        <a:rPr lang="en-US" altLang="zh-TW" sz="2800" b="0" i="0" smtClean="0">
                          <a:latin typeface="Cambria Math"/>
                        </a:rPr>
                        <m:t>i</m:t>
                      </m:r>
                      <m:r>
                        <a:rPr lang="en-US" altLang="zh-TW" sz="2800" b="0" i="0" smtClean="0">
                          <a:latin typeface="Cambria Math"/>
                        </a:rPr>
                        <m:t>.</m:t>
                      </m:r>
                      <m:r>
                        <m:rPr>
                          <m:sty m:val="p"/>
                        </m:rPr>
                        <a:rPr lang="en-US" altLang="zh-TW" sz="2800" b="0" i="0" smtClean="0">
                          <a:latin typeface="Cambria Math"/>
                        </a:rPr>
                        <m:t>e</m:t>
                      </m:r>
                      <m:r>
                        <a:rPr lang="en-US" altLang="zh-TW" sz="2800" b="0" i="0" smtClean="0">
                          <a:latin typeface="Cambria Math"/>
                        </a:rPr>
                        <m:t>. </m:t>
                      </m:r>
                      <m:r>
                        <m:rPr>
                          <m:sty m:val="p"/>
                        </m:rPr>
                        <a:rPr lang="en-US" altLang="zh-TW" sz="2800" b="0" i="0" smtClean="0">
                          <a:latin typeface="Cambria Math"/>
                        </a:rPr>
                        <m:t>in</m:t>
                      </m:r>
                      <m:r>
                        <a:rPr lang="en-US" altLang="zh-TW" sz="2800" b="0" i="0" smtClean="0">
                          <a:latin typeface="Cambria Math"/>
                        </a:rPr>
                        <m:t> </m:t>
                      </m:r>
                      <m:r>
                        <m:rPr>
                          <m:sty m:val="p"/>
                        </m:rPr>
                        <a:rPr lang="en-US" altLang="zh-TW" sz="2800" b="0" i="0" smtClean="0">
                          <a:latin typeface="Cambria Math"/>
                        </a:rPr>
                        <m:t>ellipsoidal</m:t>
                      </m:r>
                      <m:r>
                        <a:rPr lang="en-US" altLang="zh-TW" sz="2800" b="0" i="0" smtClean="0">
                          <a:latin typeface="Cambria Math"/>
                        </a:rPr>
                        <m:t> </m:t>
                      </m:r>
                      <m:r>
                        <m:rPr>
                          <m:sty m:val="p"/>
                        </m:rPr>
                        <a:rPr lang="en-US" altLang="zh-TW" sz="2800" b="0" i="0" smtClean="0">
                          <a:latin typeface="Cambria Math"/>
                        </a:rPr>
                        <m:t>uncertainty</m:t>
                      </m:r>
                      <m:r>
                        <a:rPr lang="en-US" altLang="zh-TW" sz="2800" b="0" i="0" smtClean="0">
                          <a:latin typeface="Cambria Math"/>
                        </a:rPr>
                        <m:t>  </m:t>
                      </m:r>
                      <m:r>
                        <m:rPr>
                          <m:sty m:val="p"/>
                        </m:rPr>
                        <a:rPr lang="en-US" altLang="zh-TW" sz="2800" b="0" i="0" smtClean="0">
                          <a:latin typeface="Cambria Math"/>
                        </a:rPr>
                        <m:t>set</m:t>
                      </m:r>
                      <m:r>
                        <a:rPr lang="en-US" altLang="zh-TW" sz="2800" b="0" i="0" smtClean="0">
                          <a:latin typeface="Cambria Math"/>
                        </a:rPr>
                        <m:t> </m:t>
                      </m:r>
                      <m:r>
                        <a:rPr lang="en-US" altLang="zh-TW" sz="2800" b="0" i="1" smtClean="0">
                          <a:latin typeface="Cambria Math"/>
                        </a:rPr>
                        <m:t>𝑈</m:t>
                      </m:r>
                    </m:oMath>
                  </m:oMathPara>
                </a14:m>
                <a:endParaRPr lang="en-US" altLang="zh-TW" sz="2800" i="1" dirty="0" smtClean="0"/>
              </a:p>
              <a:p>
                <a:pPr marL="0" indent="0">
                  <a:buNone/>
                </a:pPr>
                <a14:m>
                  <m:oMathPara xmlns:m="http://schemas.openxmlformats.org/officeDocument/2006/math">
                    <m:oMathParaPr>
                      <m:jc m:val="left"/>
                    </m:oMathParaPr>
                    <m:oMath xmlns:m="http://schemas.openxmlformats.org/officeDocument/2006/math">
                      <m:d>
                        <m:dPr>
                          <m:ctrlPr>
                            <a:rPr lang="en-US" altLang="zh-TW" sz="2800" b="0" i="1" smtClean="0">
                              <a:latin typeface="Cambria Math"/>
                            </a:rPr>
                          </m:ctrlPr>
                        </m:dPr>
                        <m:e>
                          <m:r>
                            <a:rPr lang="en-US" altLang="zh-TW" sz="2800" b="0" i="1" smtClean="0">
                              <a:latin typeface="Cambria Math"/>
                            </a:rPr>
                            <m:t>𝑎</m:t>
                          </m:r>
                          <m:r>
                            <a:rPr lang="en-US" altLang="zh-TW" sz="2800" b="0" i="1" smtClean="0">
                              <a:latin typeface="Cambria Math"/>
                            </a:rPr>
                            <m:t>,</m:t>
                          </m:r>
                          <m:r>
                            <a:rPr lang="en-US" altLang="zh-TW" sz="2800" b="0" i="1" smtClean="0">
                              <a:latin typeface="Cambria Math"/>
                            </a:rPr>
                            <m:t>𝑏</m:t>
                          </m:r>
                        </m:e>
                      </m:d>
                      <m:r>
                        <a:rPr lang="en-US" altLang="zh-TW" sz="2800" b="0" i="1" smtClean="0">
                          <a:latin typeface="Cambria Math"/>
                        </a:rPr>
                        <m:t>∈</m:t>
                      </m:r>
                      <m:r>
                        <a:rPr lang="en-US" altLang="zh-TW" sz="2800" b="0" i="1" smtClean="0">
                          <a:latin typeface="Cambria Math"/>
                        </a:rPr>
                        <m:t>𝑈</m:t>
                      </m:r>
                    </m:oMath>
                  </m:oMathPara>
                </a14:m>
                <a:endParaRPr lang="en-US" altLang="zh-TW" sz="2800" b="0" dirty="0" smtClean="0"/>
              </a:p>
              <a:p>
                <a:pPr marL="0" indent="0">
                  <a:buNone/>
                </a:pPr>
                <a14:m>
                  <m:oMathPara xmlns:m="http://schemas.openxmlformats.org/officeDocument/2006/math">
                    <m:oMathParaPr>
                      <m:jc m:val="left"/>
                    </m:oMathParaPr>
                    <m:oMath xmlns:m="http://schemas.openxmlformats.org/officeDocument/2006/math">
                      <m:r>
                        <a:rPr lang="zh-TW" altLang="en-US" sz="2800" i="1" smtClean="0">
                          <a:latin typeface="Cambria Math"/>
                        </a:rPr>
                        <m:t>⟹</m:t>
                      </m:r>
                      <m:d>
                        <m:dPr>
                          <m:ctrlPr>
                            <a:rPr lang="en-US" altLang="zh-TW" sz="2800" b="0" i="1" smtClean="0">
                              <a:latin typeface="Cambria Math"/>
                            </a:rPr>
                          </m:ctrlPr>
                        </m:dPr>
                        <m:e>
                          <m:r>
                            <a:rPr lang="en-US" altLang="zh-TW" sz="2800" b="0" i="1" smtClean="0">
                              <a:latin typeface="Cambria Math"/>
                            </a:rPr>
                            <m:t>𝑎</m:t>
                          </m:r>
                          <m:r>
                            <a:rPr lang="en-US" altLang="zh-TW" sz="2800" b="0" i="1" smtClean="0">
                              <a:latin typeface="Cambria Math"/>
                            </a:rPr>
                            <m:t>,</m:t>
                          </m:r>
                          <m:r>
                            <a:rPr lang="en-US" altLang="zh-TW" sz="2800" b="0" i="1" smtClean="0">
                              <a:latin typeface="Cambria Math"/>
                            </a:rPr>
                            <m:t>𝑏</m:t>
                          </m:r>
                        </m:e>
                      </m:d>
                      <m:r>
                        <a:rPr lang="en-US" altLang="zh-TW" sz="2800" b="0" i="1" smtClean="0">
                          <a:latin typeface="Cambria Math"/>
                        </a:rPr>
                        <m:t>=</m:t>
                      </m:r>
                      <m:d>
                        <m:dPr>
                          <m:ctrlPr>
                            <a:rPr lang="en-US" altLang="zh-TW" sz="2800" b="0" i="1" smtClean="0">
                              <a:latin typeface="Cambria Math"/>
                            </a:rPr>
                          </m:ctrlPr>
                        </m:dPr>
                        <m:e>
                          <m:sSub>
                            <m:sSubPr>
                              <m:ctrlPr>
                                <a:rPr lang="en-US" altLang="zh-TW" sz="2800" b="0" i="1" smtClean="0">
                                  <a:latin typeface="Cambria Math"/>
                                </a:rPr>
                              </m:ctrlPr>
                            </m:sSubPr>
                            <m:e>
                              <m:r>
                                <a:rPr lang="en-US" altLang="zh-TW" sz="2800" b="0" i="1" smtClean="0">
                                  <a:latin typeface="Cambria Math"/>
                                </a:rPr>
                                <m:t>𝑎</m:t>
                              </m:r>
                            </m:e>
                            <m:sub>
                              <m:r>
                                <a:rPr lang="en-US" altLang="zh-TW" sz="2800" b="0" i="1" smtClean="0">
                                  <a:latin typeface="Cambria Math"/>
                                </a:rPr>
                                <m:t>0</m:t>
                              </m:r>
                            </m:sub>
                          </m:sSub>
                          <m:r>
                            <a:rPr lang="en-US" altLang="zh-TW" sz="2800" b="0" i="1" smtClean="0">
                              <a:latin typeface="Cambria Math"/>
                            </a:rPr>
                            <m:t>, </m:t>
                          </m:r>
                          <m:sSub>
                            <m:sSubPr>
                              <m:ctrlPr>
                                <a:rPr lang="en-US" altLang="zh-TW" sz="2800" b="0" i="1" smtClean="0">
                                  <a:latin typeface="Cambria Math"/>
                                </a:rPr>
                              </m:ctrlPr>
                            </m:sSubPr>
                            <m:e>
                              <m:r>
                                <a:rPr lang="en-US" altLang="zh-TW" sz="2800" b="0" i="1" smtClean="0">
                                  <a:latin typeface="Cambria Math"/>
                                </a:rPr>
                                <m:t>𝑏</m:t>
                              </m:r>
                            </m:e>
                            <m:sub>
                              <m:r>
                                <a:rPr lang="en-US" altLang="zh-TW" sz="2800" b="0" i="1" smtClean="0">
                                  <a:latin typeface="Cambria Math"/>
                                </a:rPr>
                                <m:t>0</m:t>
                              </m:r>
                            </m:sub>
                          </m:sSub>
                        </m:e>
                      </m:d>
                      <m:r>
                        <a:rPr lang="en-US" altLang="zh-TW" sz="2800" b="0" i="1" smtClean="0">
                          <a:latin typeface="Cambria Math"/>
                        </a:rPr>
                        <m:t>+</m:t>
                      </m:r>
                      <m:d>
                        <m:dPr>
                          <m:ctrlPr>
                            <a:rPr lang="en-US" altLang="zh-TW" sz="2800" b="0" i="1" smtClean="0">
                              <a:latin typeface="Cambria Math"/>
                            </a:rPr>
                          </m:ctrlPr>
                        </m:dPr>
                        <m:e>
                          <m:r>
                            <m:rPr>
                              <m:sty m:val="p"/>
                            </m:rPr>
                            <a:rPr lang="en-US" altLang="zh-TW" sz="2800" b="0" i="0" smtClean="0">
                              <a:latin typeface="Cambria Math"/>
                            </a:rPr>
                            <m:t>Δ</m:t>
                          </m:r>
                          <m:r>
                            <a:rPr lang="en-US" altLang="zh-TW" sz="2800" b="0" i="1" smtClean="0">
                              <a:latin typeface="Cambria Math"/>
                            </a:rPr>
                            <m:t>𝑎</m:t>
                          </m:r>
                          <m:r>
                            <a:rPr lang="en-US" altLang="zh-TW" sz="2800" b="0" i="1" smtClean="0">
                              <a:latin typeface="Cambria Math"/>
                            </a:rPr>
                            <m:t>,</m:t>
                          </m:r>
                          <m:r>
                            <m:rPr>
                              <m:sty m:val="p"/>
                            </m:rPr>
                            <a:rPr lang="en-US" altLang="zh-TW" sz="2800" b="0" i="0" smtClean="0">
                              <a:latin typeface="Cambria Math"/>
                            </a:rPr>
                            <m:t>Δ</m:t>
                          </m:r>
                          <m:r>
                            <a:rPr lang="en-US" altLang="zh-TW" sz="2800" b="0" i="1" smtClean="0">
                              <a:latin typeface="Cambria Math"/>
                            </a:rPr>
                            <m:t>𝑏</m:t>
                          </m:r>
                        </m:e>
                      </m:d>
                    </m:oMath>
                  </m:oMathPara>
                </a14:m>
                <a:endParaRPr lang="en-US" altLang="zh-TW" sz="2800" b="0" dirty="0" smtClean="0"/>
              </a:p>
              <a:p>
                <a:pPr marL="0" indent="0">
                  <a:buNone/>
                </a:pPr>
                <a14:m>
                  <m:oMathPara xmlns:m="http://schemas.openxmlformats.org/officeDocument/2006/math">
                    <m:oMathParaPr>
                      <m:jc m:val="left"/>
                    </m:oMathParaPr>
                    <m:oMath xmlns:m="http://schemas.openxmlformats.org/officeDocument/2006/math">
                      <m:r>
                        <a:rPr lang="en-US" altLang="zh-TW" sz="2800" b="0" i="1" smtClean="0">
                          <a:latin typeface="Cambria Math"/>
                        </a:rPr>
                        <m:t>𝑤𝑖𝑡h𝑖𝑛</m:t>
                      </m:r>
                      <m:r>
                        <a:rPr lang="en-US" altLang="zh-TW" sz="2800" b="0" i="1" smtClean="0">
                          <a:latin typeface="Cambria Math"/>
                        </a:rPr>
                        <m:t> </m:t>
                      </m:r>
                      <m:d>
                        <m:dPr>
                          <m:ctrlPr>
                            <a:rPr lang="en-US" altLang="zh-TW" sz="2800" b="0" i="1" smtClean="0">
                              <a:latin typeface="Cambria Math"/>
                            </a:rPr>
                          </m:ctrlPr>
                        </m:dPr>
                        <m:e>
                          <m:sSub>
                            <m:sSubPr>
                              <m:ctrlPr>
                                <a:rPr lang="en-US" altLang="zh-TW" sz="2800" b="0" i="1" smtClean="0">
                                  <a:latin typeface="Cambria Math"/>
                                </a:rPr>
                              </m:ctrlPr>
                            </m:sSubPr>
                            <m:e>
                              <m:r>
                                <a:rPr lang="en-US" altLang="zh-TW" sz="2800" b="0" i="1" smtClean="0">
                                  <a:latin typeface="Cambria Math"/>
                                </a:rPr>
                                <m:t>𝑎</m:t>
                              </m:r>
                            </m:e>
                            <m:sub>
                              <m:r>
                                <a:rPr lang="en-US" altLang="zh-TW" sz="2800" b="0" i="1" smtClean="0">
                                  <a:latin typeface="Cambria Math"/>
                                </a:rPr>
                                <m:t>0</m:t>
                              </m:r>
                            </m:sub>
                          </m:sSub>
                          <m:r>
                            <a:rPr lang="en-US" altLang="zh-TW" sz="2800" b="0" i="1" smtClean="0">
                              <a:latin typeface="Cambria Math"/>
                            </a:rPr>
                            <m:t>, </m:t>
                          </m:r>
                          <m:sSub>
                            <m:sSubPr>
                              <m:ctrlPr>
                                <a:rPr lang="en-US" altLang="zh-TW" sz="2800" b="0" i="1" smtClean="0">
                                  <a:latin typeface="Cambria Math"/>
                                </a:rPr>
                              </m:ctrlPr>
                            </m:sSubPr>
                            <m:e>
                              <m:r>
                                <a:rPr lang="en-US" altLang="zh-TW" sz="2800" b="0" i="1" smtClean="0">
                                  <a:latin typeface="Cambria Math"/>
                                </a:rPr>
                                <m:t>𝑏</m:t>
                              </m:r>
                            </m:e>
                            <m:sub>
                              <m:r>
                                <a:rPr lang="en-US" altLang="zh-TW" sz="2800" b="0" i="1" smtClean="0">
                                  <a:latin typeface="Cambria Math"/>
                                </a:rPr>
                                <m:t>0</m:t>
                              </m:r>
                            </m:sub>
                          </m:sSub>
                        </m:e>
                      </m:d>
                      <m:r>
                        <a:rPr lang="en-US" altLang="zh-TW" sz="2800" b="0" i="1" smtClean="0">
                          <a:latin typeface="Cambria Math"/>
                        </a:rPr>
                        <m:t>=</m:t>
                      </m:r>
                      <m:d>
                        <m:dPr>
                          <m:ctrlPr>
                            <a:rPr lang="en-US" altLang="zh-TW" sz="2800" b="0" i="1" smtClean="0">
                              <a:latin typeface="Cambria Math"/>
                            </a:rPr>
                          </m:ctrlPr>
                        </m:dPr>
                        <m:e>
                          <m:r>
                            <a:rPr lang="en-US" altLang="zh-TW" sz="2800" b="0" i="1" smtClean="0">
                              <a:latin typeface="Cambria Math"/>
                            </a:rPr>
                            <m:t>1,1</m:t>
                          </m:r>
                        </m:e>
                      </m:d>
                      <m:r>
                        <a:rPr lang="en-US" altLang="zh-TW" sz="2800" b="0" i="1" smtClean="0">
                          <a:latin typeface="Cambria Math"/>
                        </a:rPr>
                        <m:t> </m:t>
                      </m:r>
                      <m:r>
                        <a:rPr lang="en-US" altLang="zh-TW" sz="2800" b="0" i="1" smtClean="0">
                          <a:latin typeface="Cambria Math"/>
                        </a:rPr>
                        <m:t>𝑎𝑛𝑑</m:t>
                      </m:r>
                      <m:r>
                        <a:rPr lang="en-US" altLang="zh-TW" sz="2800" b="0" i="1" smtClean="0">
                          <a:latin typeface="Cambria Math"/>
                        </a:rPr>
                        <m:t> </m:t>
                      </m:r>
                      <m:r>
                        <m:rPr>
                          <m:sty m:val="p"/>
                        </m:rPr>
                        <a:rPr lang="en-US" altLang="zh-TW" sz="2800" b="0" i="0" smtClean="0">
                          <a:latin typeface="Cambria Math"/>
                        </a:rPr>
                        <m:t>Δ</m:t>
                      </m:r>
                      <m:sSup>
                        <m:sSupPr>
                          <m:ctrlPr>
                            <a:rPr lang="en-US" altLang="zh-TW" sz="2800" b="0" i="1" smtClean="0">
                              <a:latin typeface="Cambria Math"/>
                            </a:rPr>
                          </m:ctrlPr>
                        </m:sSupPr>
                        <m:e>
                          <m:r>
                            <a:rPr lang="en-US" altLang="zh-TW" sz="2800" b="0" i="1" smtClean="0">
                              <a:latin typeface="Cambria Math"/>
                            </a:rPr>
                            <m:t>𝑎</m:t>
                          </m:r>
                        </m:e>
                        <m:sup>
                          <m:r>
                            <a:rPr lang="en-US" altLang="zh-TW" sz="2800" b="0" i="1" smtClean="0">
                              <a:latin typeface="Cambria Math"/>
                            </a:rPr>
                            <m:t>2</m:t>
                          </m:r>
                        </m:sup>
                      </m:sSup>
                      <m:r>
                        <a:rPr lang="en-US" altLang="zh-TW" sz="2800" b="0" i="1" smtClean="0">
                          <a:latin typeface="Cambria Math"/>
                        </a:rPr>
                        <m:t>+</m:t>
                      </m:r>
                      <m:r>
                        <m:rPr>
                          <m:sty m:val="p"/>
                        </m:rPr>
                        <a:rPr lang="en-US" altLang="zh-TW" sz="2800" b="0" i="0" smtClean="0">
                          <a:latin typeface="Cambria Math"/>
                        </a:rPr>
                        <m:t>Δ</m:t>
                      </m:r>
                      <m:sSup>
                        <m:sSupPr>
                          <m:ctrlPr>
                            <a:rPr lang="en-US" altLang="zh-TW" sz="2800" b="0" i="1" smtClean="0">
                              <a:latin typeface="Cambria Math"/>
                            </a:rPr>
                          </m:ctrlPr>
                        </m:sSupPr>
                        <m:e>
                          <m:r>
                            <a:rPr lang="en-US" altLang="zh-TW" sz="2800" b="0" i="1" smtClean="0">
                              <a:latin typeface="Cambria Math"/>
                            </a:rPr>
                            <m:t>𝑏</m:t>
                          </m:r>
                        </m:e>
                        <m:sup>
                          <m:r>
                            <a:rPr lang="en-US" altLang="zh-TW" sz="2800" b="0" i="1" smtClean="0">
                              <a:latin typeface="Cambria Math"/>
                            </a:rPr>
                            <m:t>2</m:t>
                          </m:r>
                        </m:sup>
                      </m:sSup>
                      <m:r>
                        <a:rPr lang="en-US" altLang="zh-TW" sz="2800" b="0" i="1" smtClean="0">
                          <a:latin typeface="Cambria Math"/>
                        </a:rPr>
                        <m:t>≤1</m:t>
                      </m:r>
                    </m:oMath>
                  </m:oMathPara>
                </a14:m>
                <a:endParaRPr lang="zh-TW" altLang="en-US" sz="28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395536" y="1204511"/>
                <a:ext cx="8229600" cy="4525963"/>
              </a:xfrm>
              <a:blipFill rotWithShape="1">
                <a:blip r:embed="rId2"/>
                <a:stretch>
                  <a:fillRect/>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0D5EBAA4-32D4-4A91-B891-1CF913949CAB}" type="slidenum">
              <a:rPr lang="zh-TW" altLang="en-US" smtClean="0"/>
              <a:t>13</a:t>
            </a:fld>
            <a:endParaRPr lang="zh-TW" altLang="en-US"/>
          </a:p>
        </p:txBody>
      </p:sp>
      <p:grpSp>
        <p:nvGrpSpPr>
          <p:cNvPr id="22" name="群組 21"/>
          <p:cNvGrpSpPr/>
          <p:nvPr/>
        </p:nvGrpSpPr>
        <p:grpSpPr>
          <a:xfrm>
            <a:off x="1043608" y="4005063"/>
            <a:ext cx="2478356" cy="2607499"/>
            <a:chOff x="5105400" y="1763713"/>
            <a:chExt cx="3505200" cy="3265487"/>
          </a:xfrm>
        </p:grpSpPr>
        <p:grpSp>
          <p:nvGrpSpPr>
            <p:cNvPr id="23" name="Group 4"/>
            <p:cNvGrpSpPr>
              <a:grpSpLocks/>
            </p:cNvGrpSpPr>
            <p:nvPr/>
          </p:nvGrpSpPr>
          <p:grpSpPr bwMode="auto">
            <a:xfrm>
              <a:off x="5105400" y="1981200"/>
              <a:ext cx="3505200" cy="3048000"/>
              <a:chOff x="2400" y="1248"/>
              <a:chExt cx="2880" cy="2496"/>
            </a:xfrm>
          </p:grpSpPr>
          <p:sp>
            <p:nvSpPr>
              <p:cNvPr id="30" name="Line 5"/>
              <p:cNvSpPr>
                <a:spLocks noChangeShapeType="1"/>
              </p:cNvSpPr>
              <p:nvPr/>
            </p:nvSpPr>
            <p:spPr bwMode="auto">
              <a:xfrm>
                <a:off x="2592" y="1248"/>
                <a:ext cx="0" cy="24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1" name="Line 6"/>
              <p:cNvSpPr>
                <a:spLocks noChangeShapeType="1"/>
              </p:cNvSpPr>
              <p:nvPr/>
            </p:nvSpPr>
            <p:spPr bwMode="auto">
              <a:xfrm>
                <a:off x="2400" y="3552"/>
                <a:ext cx="28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24" name="Group 16"/>
            <p:cNvGrpSpPr>
              <a:grpSpLocks/>
            </p:cNvGrpSpPr>
            <p:nvPr/>
          </p:nvGrpSpPr>
          <p:grpSpPr bwMode="auto">
            <a:xfrm>
              <a:off x="5356225" y="1763713"/>
              <a:ext cx="3230563" cy="3006725"/>
              <a:chOff x="2688" y="1440"/>
              <a:chExt cx="2208" cy="2131"/>
            </a:xfrm>
          </p:grpSpPr>
          <p:sp>
            <p:nvSpPr>
              <p:cNvPr id="28" name="Oval 17"/>
              <p:cNvSpPr>
                <a:spLocks noChangeArrowheads="1"/>
              </p:cNvSpPr>
              <p:nvPr/>
            </p:nvSpPr>
            <p:spPr bwMode="auto">
              <a:xfrm>
                <a:off x="2688" y="1440"/>
                <a:ext cx="2208" cy="2131"/>
              </a:xfrm>
              <a:prstGeom prst="ellipse">
                <a:avLst/>
              </a:prstGeom>
              <a:solidFill>
                <a:srgbClr val="00FFFF">
                  <a:alpha val="27000"/>
                </a:srgbClr>
              </a:solidFill>
              <a:ln w="9525" algn="ctr">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endParaRPr lang="zh-TW" altLang="zh-TW"/>
              </a:p>
            </p:txBody>
          </p:sp>
          <p:sp>
            <p:nvSpPr>
              <p:cNvPr id="29" name="Rectangle 18"/>
              <p:cNvSpPr>
                <a:spLocks noChangeArrowheads="1"/>
              </p:cNvSpPr>
              <p:nvPr/>
            </p:nvSpPr>
            <p:spPr bwMode="auto">
              <a:xfrm>
                <a:off x="4104" y="1967"/>
                <a:ext cx="284" cy="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buFontTx/>
                  <a:buNone/>
                </a:pPr>
                <a:r>
                  <a:rPr lang="en-US" altLang="zh-TW" sz="2800" dirty="0">
                    <a:solidFill>
                      <a:srgbClr val="FF0000"/>
                    </a:solidFill>
                    <a:ea typeface="新細明體" charset="-120"/>
                  </a:rPr>
                  <a:t>U</a:t>
                </a:r>
              </a:p>
            </p:txBody>
          </p:sp>
        </p:grpSp>
        <p:grpSp>
          <p:nvGrpSpPr>
            <p:cNvPr id="25" name="Group 10"/>
            <p:cNvGrpSpPr>
              <a:grpSpLocks/>
            </p:cNvGrpSpPr>
            <p:nvPr/>
          </p:nvGrpSpPr>
          <p:grpSpPr bwMode="auto">
            <a:xfrm>
              <a:off x="6858000" y="3124200"/>
              <a:ext cx="1493838" cy="844550"/>
              <a:chOff x="3648" y="2400"/>
              <a:chExt cx="1037" cy="612"/>
            </a:xfrm>
          </p:grpSpPr>
          <p:sp>
            <p:nvSpPr>
              <p:cNvPr id="26" name="Oval 7"/>
              <p:cNvSpPr>
                <a:spLocks noChangeArrowheads="1"/>
              </p:cNvSpPr>
              <p:nvPr/>
            </p:nvSpPr>
            <p:spPr bwMode="auto">
              <a:xfrm>
                <a:off x="3648" y="2400"/>
                <a:ext cx="192" cy="192"/>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 name="Rectangle 9"/>
              <p:cNvSpPr>
                <a:spLocks noChangeArrowheads="1"/>
              </p:cNvSpPr>
              <p:nvPr/>
            </p:nvSpPr>
            <p:spPr bwMode="auto">
              <a:xfrm>
                <a:off x="3648" y="2592"/>
                <a:ext cx="1037"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lgn="l">
                  <a:buFontTx/>
                  <a:buNone/>
                </a:pPr>
                <a:r>
                  <a:rPr lang="en-US" altLang="zh-TW" dirty="0">
                    <a:solidFill>
                      <a:srgbClr val="0000CC"/>
                    </a:solidFill>
                    <a:ea typeface="新細明體" charset="-120"/>
                  </a:rPr>
                  <a:t>(a</a:t>
                </a:r>
                <a:r>
                  <a:rPr lang="en-US" altLang="zh-TW" baseline="-25000" dirty="0">
                    <a:solidFill>
                      <a:srgbClr val="0000CC"/>
                    </a:solidFill>
                    <a:ea typeface="新細明體" charset="-120"/>
                  </a:rPr>
                  <a:t>0</a:t>
                </a:r>
                <a:r>
                  <a:rPr lang="en-US" altLang="zh-TW" dirty="0">
                    <a:solidFill>
                      <a:srgbClr val="0000CC"/>
                    </a:solidFill>
                    <a:ea typeface="新細明體" charset="-120"/>
                  </a:rPr>
                  <a:t>, b</a:t>
                </a:r>
                <a:r>
                  <a:rPr lang="en-US" altLang="zh-TW" baseline="-25000" dirty="0">
                    <a:solidFill>
                      <a:srgbClr val="0000CC"/>
                    </a:solidFill>
                    <a:ea typeface="新細明體" charset="-120"/>
                  </a:rPr>
                  <a:t>0</a:t>
                </a:r>
                <a:r>
                  <a:rPr lang="en-US" altLang="zh-TW" dirty="0">
                    <a:solidFill>
                      <a:srgbClr val="0000CC"/>
                    </a:solidFill>
                    <a:ea typeface="新細明體" charset="-120"/>
                  </a:rPr>
                  <a:t>)</a:t>
                </a:r>
              </a:p>
            </p:txBody>
          </p:sp>
        </p:grpSp>
      </p:grpSp>
      <p:sp>
        <p:nvSpPr>
          <p:cNvPr id="32" name="矩形 31"/>
          <p:cNvSpPr/>
          <p:nvPr/>
        </p:nvSpPr>
        <p:spPr>
          <a:xfrm>
            <a:off x="3923928" y="4565461"/>
            <a:ext cx="4320480" cy="1384995"/>
          </a:xfrm>
          <a:prstGeom prst="rect">
            <a:avLst/>
          </a:prstGeom>
        </p:spPr>
        <p:txBody>
          <a:bodyPr wrap="square">
            <a:spAutoFit/>
          </a:bodyPr>
          <a:lstStyle/>
          <a:p>
            <a:pPr>
              <a:buFontTx/>
              <a:buNone/>
            </a:pPr>
            <a:r>
              <a:rPr lang="en-US" altLang="zh-TW" sz="2800" dirty="0">
                <a:solidFill>
                  <a:srgbClr val="FF0000"/>
                </a:solidFill>
                <a:ea typeface="新細明體" charset="-120"/>
                <a:sym typeface="Symbol" pitchFamily="18" charset="2"/>
              </a:rPr>
              <a:t>Want (x, y) to satisfy</a:t>
            </a:r>
          </a:p>
          <a:p>
            <a:pPr>
              <a:buFontTx/>
              <a:buNone/>
            </a:pPr>
            <a:r>
              <a:rPr lang="en-US" altLang="zh-TW" sz="2800" dirty="0">
                <a:solidFill>
                  <a:srgbClr val="FF0000"/>
                </a:solidFill>
                <a:ea typeface="新細明體" charset="-120"/>
              </a:rPr>
              <a:t>a x + b </a:t>
            </a:r>
            <a:r>
              <a:rPr lang="en-US" altLang="zh-TW" sz="2800" dirty="0" smtClean="0">
                <a:solidFill>
                  <a:srgbClr val="FF0000"/>
                </a:solidFill>
                <a:ea typeface="新細明體" charset="-120"/>
              </a:rPr>
              <a:t>y</a:t>
            </a:r>
            <a:r>
              <a:rPr lang="en-US" altLang="zh-TW" sz="2800" dirty="0" smtClean="0">
                <a:solidFill>
                  <a:srgbClr val="FF0000"/>
                </a:solidFill>
                <a:ea typeface="新細明體" charset="-120"/>
                <a:sym typeface="Symbol" pitchFamily="18" charset="2"/>
              </a:rPr>
              <a:t>  </a:t>
            </a:r>
            <a:r>
              <a:rPr lang="en-US" altLang="zh-TW" sz="2800" dirty="0">
                <a:solidFill>
                  <a:srgbClr val="FF0000"/>
                </a:solidFill>
                <a:ea typeface="新細明體" charset="-120"/>
                <a:sym typeface="Symbol" pitchFamily="18" charset="2"/>
              </a:rPr>
              <a:t>1,  </a:t>
            </a:r>
          </a:p>
          <a:p>
            <a:pPr>
              <a:buFontTx/>
              <a:buNone/>
            </a:pPr>
            <a:r>
              <a:rPr lang="en-US" altLang="zh-TW" sz="2800" dirty="0">
                <a:solidFill>
                  <a:srgbClr val="FF0000"/>
                </a:solidFill>
                <a:ea typeface="新細明體" charset="-120"/>
                <a:sym typeface="Symbol" pitchFamily="18" charset="2"/>
              </a:rPr>
              <a:t>for all (a, b) from U</a:t>
            </a:r>
          </a:p>
        </p:txBody>
      </p:sp>
    </p:spTree>
    <p:extLst>
      <p:ext uri="{BB962C8B-B14F-4D97-AF65-F5344CB8AC3E}">
        <p14:creationId xmlns:p14="http://schemas.microsoft.com/office/powerpoint/2010/main" val="1008890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D5EBAA4-32D4-4A91-B891-1CF913949CAB}" type="slidenum">
              <a:rPr lang="zh-TW" altLang="en-US" smtClean="0"/>
              <a:t>14</a:t>
            </a:fld>
            <a:endParaRPr lang="zh-TW" altLang="en-US"/>
          </a:p>
        </p:txBody>
      </p:sp>
      <mc:AlternateContent xmlns:mc="http://schemas.openxmlformats.org/markup-compatibility/2006" xmlns:a14="http://schemas.microsoft.com/office/drawing/2010/main">
        <mc:Choice Requires="a14">
          <p:sp>
            <p:nvSpPr>
              <p:cNvPr id="5" name="矩形 4"/>
              <p:cNvSpPr/>
              <p:nvPr/>
            </p:nvSpPr>
            <p:spPr>
              <a:xfrm>
                <a:off x="467544" y="703004"/>
                <a:ext cx="8280920" cy="5551200"/>
              </a:xfrm>
              <a:prstGeom prst="rect">
                <a:avLst/>
              </a:prstGeom>
            </p:spPr>
            <p:txBody>
              <a:bodyPr wrap="square">
                <a:spAutoFit/>
              </a:bodyPr>
              <a:lstStyle/>
              <a:p>
                <a:pPr>
                  <a:lnSpc>
                    <a:spcPct val="120000"/>
                  </a:lnSpc>
                </a:pPr>
                <a14:m>
                  <m:oMathPara xmlns:m="http://schemas.openxmlformats.org/officeDocument/2006/math">
                    <m:oMathParaPr>
                      <m:jc m:val="left"/>
                    </m:oMathParaPr>
                    <m:oMath xmlns:m="http://schemas.openxmlformats.org/officeDocument/2006/math">
                      <m:r>
                        <a:rPr lang="en-US" altLang="zh-TW" sz="2400" i="1" smtClean="0">
                          <a:solidFill>
                            <a:srgbClr val="00B0F0"/>
                          </a:solidFill>
                          <a:latin typeface="Cambria Math"/>
                        </a:rPr>
                        <m:t>𝑎𝑥</m:t>
                      </m:r>
                      <m:r>
                        <a:rPr lang="en-US" altLang="zh-TW" sz="2400" i="1" smtClean="0">
                          <a:solidFill>
                            <a:srgbClr val="00B0F0"/>
                          </a:solidFill>
                          <a:latin typeface="Cambria Math"/>
                        </a:rPr>
                        <m:t>+</m:t>
                      </m:r>
                      <m:r>
                        <a:rPr lang="en-US" altLang="zh-TW" sz="2400" i="1" smtClean="0">
                          <a:solidFill>
                            <a:srgbClr val="00B0F0"/>
                          </a:solidFill>
                          <a:latin typeface="Cambria Math"/>
                        </a:rPr>
                        <m:t>𝑏𝑦</m:t>
                      </m:r>
                      <m:r>
                        <a:rPr lang="en-US" altLang="zh-TW" sz="2400" i="1" smtClean="0">
                          <a:solidFill>
                            <a:srgbClr val="00B0F0"/>
                          </a:solidFill>
                          <a:latin typeface="Cambria Math"/>
                        </a:rPr>
                        <m:t>≤1 ∀</m:t>
                      </m:r>
                      <m:d>
                        <m:dPr>
                          <m:ctrlPr>
                            <a:rPr lang="en-US" altLang="zh-TW" sz="2400" b="0" i="1" smtClean="0">
                              <a:solidFill>
                                <a:srgbClr val="00B0F0"/>
                              </a:solidFill>
                              <a:latin typeface="Cambria Math"/>
                            </a:rPr>
                          </m:ctrlPr>
                        </m:dPr>
                        <m:e>
                          <m:r>
                            <a:rPr lang="en-US" altLang="zh-TW" sz="2400" b="0" i="1" smtClean="0">
                              <a:solidFill>
                                <a:srgbClr val="00B0F0"/>
                              </a:solidFill>
                              <a:latin typeface="Cambria Math"/>
                            </a:rPr>
                            <m:t>𝑎</m:t>
                          </m:r>
                          <m:r>
                            <a:rPr lang="en-US" altLang="zh-TW" sz="2400" b="0" i="1" smtClean="0">
                              <a:solidFill>
                                <a:srgbClr val="00B0F0"/>
                              </a:solidFill>
                              <a:latin typeface="Cambria Math"/>
                            </a:rPr>
                            <m:t>,</m:t>
                          </m:r>
                          <m:r>
                            <a:rPr lang="en-US" altLang="zh-TW" sz="2400" b="0" i="1" smtClean="0">
                              <a:solidFill>
                                <a:srgbClr val="00B0F0"/>
                              </a:solidFill>
                              <a:latin typeface="Cambria Math"/>
                            </a:rPr>
                            <m:t>𝑏</m:t>
                          </m:r>
                        </m:e>
                      </m:d>
                      <m:r>
                        <a:rPr lang="en-US" altLang="zh-TW" sz="2400" b="0" i="1" smtClean="0">
                          <a:solidFill>
                            <a:srgbClr val="00B0F0"/>
                          </a:solidFill>
                          <a:latin typeface="Cambria Math"/>
                        </a:rPr>
                        <m:t>∈</m:t>
                      </m:r>
                      <m:r>
                        <a:rPr lang="en-US" altLang="zh-TW" sz="2400" b="0" i="1" smtClean="0">
                          <a:solidFill>
                            <a:srgbClr val="00B0F0"/>
                          </a:solidFill>
                          <a:latin typeface="Cambria Math"/>
                        </a:rPr>
                        <m:t>𝑈</m:t>
                      </m:r>
                    </m:oMath>
                  </m:oMathPara>
                </a14:m>
                <a:endParaRPr lang="en-US" altLang="zh-TW" sz="2400" b="0" dirty="0" smtClean="0">
                  <a:solidFill>
                    <a:srgbClr val="00B0F0"/>
                  </a:solidFill>
                </a:endParaRPr>
              </a:p>
              <a:p>
                <a:pPr>
                  <a:lnSpc>
                    <a:spcPct val="120000"/>
                  </a:lnSpc>
                </a:pPr>
                <a14:m>
                  <m:oMathPara xmlns:m="http://schemas.openxmlformats.org/officeDocument/2006/math">
                    <m:oMathParaPr>
                      <m:jc m:val="left"/>
                    </m:oMathParaPr>
                    <m:oMath xmlns:m="http://schemas.openxmlformats.org/officeDocument/2006/math">
                      <m:r>
                        <a:rPr lang="en-US" altLang="zh-TW" sz="2400" i="1" smtClean="0">
                          <a:solidFill>
                            <a:schemeClr val="tx1"/>
                          </a:solidFill>
                          <a:latin typeface="Cambria Math"/>
                          <a:ea typeface="Cambria Math"/>
                        </a:rPr>
                        <m:t>⟺</m:t>
                      </m:r>
                      <m:func>
                        <m:funcPr>
                          <m:ctrlPr>
                            <a:rPr lang="en-US" altLang="zh-TW" sz="2400" i="1" smtClean="0">
                              <a:solidFill>
                                <a:schemeClr val="tx1"/>
                              </a:solidFill>
                              <a:latin typeface="Cambria Math"/>
                              <a:ea typeface="Cambria Math"/>
                            </a:rPr>
                          </m:ctrlPr>
                        </m:funcPr>
                        <m:fName>
                          <m:limLow>
                            <m:limLowPr>
                              <m:ctrlPr>
                                <a:rPr lang="en-US" altLang="zh-TW" sz="2400" i="1" smtClean="0">
                                  <a:solidFill>
                                    <a:schemeClr val="tx1"/>
                                  </a:solidFill>
                                  <a:latin typeface="Cambria Math"/>
                                  <a:ea typeface="Cambria Math"/>
                                </a:rPr>
                              </m:ctrlPr>
                            </m:limLowPr>
                            <m:e>
                              <m:r>
                                <m:rPr>
                                  <m:sty m:val="p"/>
                                </m:rPr>
                                <a:rPr lang="en-US" altLang="zh-TW" sz="2400" i="0" smtClean="0">
                                  <a:solidFill>
                                    <a:schemeClr val="tx1"/>
                                  </a:solidFill>
                                  <a:latin typeface="Cambria Math"/>
                                  <a:ea typeface="Cambria Math"/>
                                </a:rPr>
                                <m:t>max</m:t>
                              </m:r>
                            </m:e>
                            <m:lim>
                              <m:d>
                                <m:dPr>
                                  <m:ctrlPr>
                                    <a:rPr lang="en-US" altLang="zh-TW" sz="2400" b="0" i="1" smtClean="0">
                                      <a:solidFill>
                                        <a:schemeClr val="tx1"/>
                                      </a:solidFill>
                                      <a:latin typeface="Cambria Math"/>
                                      <a:ea typeface="Cambria Math"/>
                                    </a:rPr>
                                  </m:ctrlPr>
                                </m:dPr>
                                <m:e>
                                  <m:r>
                                    <a:rPr lang="en-US" altLang="zh-TW" sz="2400" b="0" i="1" smtClean="0">
                                      <a:solidFill>
                                        <a:schemeClr val="tx1"/>
                                      </a:solidFill>
                                      <a:latin typeface="Cambria Math"/>
                                      <a:ea typeface="Cambria Math"/>
                                    </a:rPr>
                                    <m:t>𝑎</m:t>
                                  </m:r>
                                  <m:r>
                                    <a:rPr lang="en-US" altLang="zh-TW" sz="2400" b="0" i="1" smtClean="0">
                                      <a:solidFill>
                                        <a:schemeClr val="tx1"/>
                                      </a:solidFill>
                                      <a:latin typeface="Cambria Math"/>
                                      <a:ea typeface="Cambria Math"/>
                                    </a:rPr>
                                    <m:t>,</m:t>
                                  </m:r>
                                  <m:r>
                                    <a:rPr lang="en-US" altLang="zh-TW" sz="2400" b="0" i="1" smtClean="0">
                                      <a:solidFill>
                                        <a:schemeClr val="tx1"/>
                                      </a:solidFill>
                                      <a:latin typeface="Cambria Math"/>
                                      <a:ea typeface="Cambria Math"/>
                                    </a:rPr>
                                    <m:t>𝑏</m:t>
                                  </m:r>
                                </m:e>
                              </m:d>
                              <m:r>
                                <a:rPr lang="en-US" altLang="zh-TW" sz="2400" b="0" i="1" smtClean="0">
                                  <a:solidFill>
                                    <a:schemeClr val="tx1"/>
                                  </a:solidFill>
                                  <a:latin typeface="Cambria Math"/>
                                  <a:ea typeface="Cambria Math"/>
                                </a:rPr>
                                <m:t>∈</m:t>
                              </m:r>
                              <m:r>
                                <a:rPr lang="en-US" altLang="zh-TW" sz="2400" b="0" i="1" smtClean="0">
                                  <a:solidFill>
                                    <a:schemeClr val="tx1"/>
                                  </a:solidFill>
                                  <a:latin typeface="Cambria Math"/>
                                  <a:ea typeface="Cambria Math"/>
                                </a:rPr>
                                <m:t>𝑈</m:t>
                              </m:r>
                            </m:lim>
                          </m:limLow>
                        </m:fName>
                        <m:e>
                          <m:r>
                            <a:rPr lang="en-US" altLang="zh-TW" sz="2400" b="0" i="1" smtClean="0">
                              <a:solidFill>
                                <a:schemeClr val="tx1"/>
                              </a:solidFill>
                              <a:latin typeface="Cambria Math"/>
                              <a:ea typeface="Cambria Math"/>
                            </a:rPr>
                            <m:t>𝑎𝑥</m:t>
                          </m:r>
                          <m:r>
                            <a:rPr lang="en-US" altLang="zh-TW" sz="2400" b="0" i="1" smtClean="0">
                              <a:solidFill>
                                <a:schemeClr val="tx1"/>
                              </a:solidFill>
                              <a:latin typeface="Cambria Math"/>
                              <a:ea typeface="Cambria Math"/>
                            </a:rPr>
                            <m:t>+</m:t>
                          </m:r>
                          <m:r>
                            <a:rPr lang="en-US" altLang="zh-TW" sz="2400" b="0" i="1" smtClean="0">
                              <a:solidFill>
                                <a:schemeClr val="tx1"/>
                              </a:solidFill>
                              <a:latin typeface="Cambria Math"/>
                              <a:ea typeface="Cambria Math"/>
                            </a:rPr>
                            <m:t>𝑏𝑦</m:t>
                          </m:r>
                          <m:r>
                            <a:rPr lang="en-US" altLang="zh-TW" sz="2400" b="0" i="1" smtClean="0">
                              <a:solidFill>
                                <a:schemeClr val="tx1"/>
                              </a:solidFill>
                              <a:latin typeface="Cambria Math"/>
                              <a:ea typeface="Cambria Math"/>
                            </a:rPr>
                            <m:t>≤1</m:t>
                          </m:r>
                        </m:e>
                      </m:func>
                    </m:oMath>
                  </m:oMathPara>
                </a14:m>
                <a:endParaRPr lang="en-US" altLang="zh-TW" sz="2400" dirty="0" smtClean="0">
                  <a:solidFill>
                    <a:schemeClr val="tx1"/>
                  </a:solidFill>
                </a:endParaRPr>
              </a:p>
              <a:p>
                <a:pPr>
                  <a:lnSpc>
                    <a:spcPct val="120000"/>
                  </a:lnSpc>
                </a:pPr>
                <a:endParaRPr lang="en-US" altLang="zh-TW" sz="2400" dirty="0" smtClean="0">
                  <a:solidFill>
                    <a:schemeClr val="tx1"/>
                  </a:solidFill>
                </a:endParaRPr>
              </a:p>
              <a:p>
                <a:pPr>
                  <a:lnSpc>
                    <a:spcPct val="120000"/>
                  </a:lnSpc>
                </a:pPr>
                <a14:m>
                  <m:oMathPara xmlns:m="http://schemas.openxmlformats.org/officeDocument/2006/math">
                    <m:oMathParaPr>
                      <m:jc m:val="left"/>
                    </m:oMathParaPr>
                    <m:oMath xmlns:m="http://schemas.openxmlformats.org/officeDocument/2006/math">
                      <m:r>
                        <a:rPr lang="en-US" altLang="zh-TW" sz="2400" b="0" i="1" smtClean="0">
                          <a:solidFill>
                            <a:schemeClr val="tx1"/>
                          </a:solidFill>
                          <a:latin typeface="Cambria Math"/>
                        </a:rPr>
                        <m:t>∵</m:t>
                      </m:r>
                      <m:r>
                        <a:rPr lang="en-US" altLang="zh-TW" sz="2400" b="0" i="1" smtClean="0">
                          <a:solidFill>
                            <a:schemeClr val="tx1"/>
                          </a:solidFill>
                          <a:latin typeface="Cambria Math"/>
                        </a:rPr>
                        <m:t>𝑎𝑥</m:t>
                      </m:r>
                      <m:r>
                        <a:rPr lang="en-US" altLang="zh-TW" sz="2400" b="0" i="1" smtClean="0">
                          <a:solidFill>
                            <a:schemeClr val="tx1"/>
                          </a:solidFill>
                          <a:latin typeface="Cambria Math"/>
                        </a:rPr>
                        <m:t>+</m:t>
                      </m:r>
                      <m:r>
                        <a:rPr lang="en-US" altLang="zh-TW" sz="2400" b="0" i="1" smtClean="0">
                          <a:solidFill>
                            <a:schemeClr val="tx1"/>
                          </a:solidFill>
                          <a:latin typeface="Cambria Math"/>
                        </a:rPr>
                        <m:t>𝑏𝑦</m:t>
                      </m:r>
                      <m:r>
                        <a:rPr lang="en-US" altLang="zh-TW" sz="2400" b="0" i="1" smtClean="0">
                          <a:solidFill>
                            <a:schemeClr val="tx1"/>
                          </a:solidFill>
                          <a:latin typeface="Cambria Math"/>
                        </a:rPr>
                        <m:t>=</m:t>
                      </m:r>
                      <m:d>
                        <m:dPr>
                          <m:ctrlPr>
                            <a:rPr lang="en-US" altLang="zh-TW" sz="2400" b="0" i="1" smtClean="0">
                              <a:solidFill>
                                <a:schemeClr val="tx1"/>
                              </a:solidFill>
                              <a:latin typeface="Cambria Math"/>
                            </a:rPr>
                          </m:ctrlPr>
                        </m:dPr>
                        <m:e>
                          <m:sSub>
                            <m:sSubPr>
                              <m:ctrlPr>
                                <a:rPr lang="en-US" altLang="zh-TW" sz="2400" b="0" i="1" smtClean="0">
                                  <a:solidFill>
                                    <a:schemeClr val="tx1"/>
                                  </a:solidFill>
                                  <a:latin typeface="Cambria Math"/>
                                </a:rPr>
                              </m:ctrlPr>
                            </m:sSubPr>
                            <m:e>
                              <m:r>
                                <a:rPr lang="en-US" altLang="zh-TW" sz="2400" b="0" i="1" smtClean="0">
                                  <a:solidFill>
                                    <a:schemeClr val="tx1"/>
                                  </a:solidFill>
                                  <a:latin typeface="Cambria Math"/>
                                </a:rPr>
                                <m:t>𝑎</m:t>
                              </m:r>
                            </m:e>
                            <m:sub>
                              <m:r>
                                <a:rPr lang="en-US" altLang="zh-TW" sz="2400" b="0" i="1" smtClean="0">
                                  <a:solidFill>
                                    <a:schemeClr val="tx1"/>
                                  </a:solidFill>
                                  <a:latin typeface="Cambria Math"/>
                                </a:rPr>
                                <m:t>0</m:t>
                              </m:r>
                            </m:sub>
                          </m:sSub>
                          <m:r>
                            <a:rPr lang="en-US" altLang="zh-TW" sz="2400" b="0" i="1" smtClean="0">
                              <a:solidFill>
                                <a:schemeClr val="tx1"/>
                              </a:solidFill>
                              <a:latin typeface="Cambria Math"/>
                            </a:rPr>
                            <m:t>+</m:t>
                          </m:r>
                          <m:r>
                            <m:rPr>
                              <m:sty m:val="p"/>
                            </m:rPr>
                            <a:rPr lang="en-US" altLang="zh-TW" sz="2400" b="0" i="0" smtClean="0">
                              <a:solidFill>
                                <a:schemeClr val="tx1"/>
                              </a:solidFill>
                              <a:latin typeface="Cambria Math"/>
                            </a:rPr>
                            <m:t>Δ</m:t>
                          </m:r>
                          <m:r>
                            <a:rPr lang="en-US" altLang="zh-TW" sz="2400" b="0" i="1" smtClean="0">
                              <a:solidFill>
                                <a:schemeClr val="tx1"/>
                              </a:solidFill>
                              <a:latin typeface="Cambria Math"/>
                            </a:rPr>
                            <m:t>𝑎</m:t>
                          </m:r>
                        </m:e>
                      </m:d>
                      <m:r>
                        <a:rPr lang="en-US" altLang="zh-TW" sz="2400" b="0" i="1" smtClean="0">
                          <a:solidFill>
                            <a:schemeClr val="tx1"/>
                          </a:solidFill>
                          <a:latin typeface="Cambria Math"/>
                        </a:rPr>
                        <m:t>𝑥</m:t>
                      </m:r>
                      <m:r>
                        <a:rPr lang="en-US" altLang="zh-TW" sz="2400" b="0" i="1" smtClean="0">
                          <a:solidFill>
                            <a:schemeClr val="tx1"/>
                          </a:solidFill>
                          <a:latin typeface="Cambria Math"/>
                        </a:rPr>
                        <m:t>+</m:t>
                      </m:r>
                      <m:d>
                        <m:dPr>
                          <m:ctrlPr>
                            <a:rPr lang="en-US" altLang="zh-TW" sz="2400" b="0" i="1" smtClean="0">
                              <a:solidFill>
                                <a:schemeClr val="tx1"/>
                              </a:solidFill>
                              <a:latin typeface="Cambria Math"/>
                            </a:rPr>
                          </m:ctrlPr>
                        </m:dPr>
                        <m:e>
                          <m:sSub>
                            <m:sSubPr>
                              <m:ctrlPr>
                                <a:rPr lang="en-US" altLang="zh-TW" sz="2400" b="0" i="1" smtClean="0">
                                  <a:solidFill>
                                    <a:schemeClr val="tx1"/>
                                  </a:solidFill>
                                  <a:latin typeface="Cambria Math"/>
                                </a:rPr>
                              </m:ctrlPr>
                            </m:sSubPr>
                            <m:e>
                              <m:r>
                                <a:rPr lang="en-US" altLang="zh-TW" sz="2400" b="0" i="1" smtClean="0">
                                  <a:solidFill>
                                    <a:schemeClr val="tx1"/>
                                  </a:solidFill>
                                  <a:latin typeface="Cambria Math"/>
                                </a:rPr>
                                <m:t>𝑏</m:t>
                              </m:r>
                            </m:e>
                            <m:sub>
                              <m:r>
                                <a:rPr lang="en-US" altLang="zh-TW" sz="2400" b="0" i="1" smtClean="0">
                                  <a:solidFill>
                                    <a:schemeClr val="tx1"/>
                                  </a:solidFill>
                                  <a:latin typeface="Cambria Math"/>
                                </a:rPr>
                                <m:t>0</m:t>
                              </m:r>
                            </m:sub>
                          </m:sSub>
                          <m:r>
                            <a:rPr lang="en-US" altLang="zh-TW" sz="2400" b="0" i="1" smtClean="0">
                              <a:solidFill>
                                <a:schemeClr val="tx1"/>
                              </a:solidFill>
                              <a:latin typeface="Cambria Math"/>
                            </a:rPr>
                            <m:t>+</m:t>
                          </m:r>
                          <m:r>
                            <m:rPr>
                              <m:sty m:val="p"/>
                            </m:rPr>
                            <a:rPr lang="en-US" altLang="zh-TW" sz="2400" b="0" i="0" smtClean="0">
                              <a:solidFill>
                                <a:schemeClr val="tx1"/>
                              </a:solidFill>
                              <a:latin typeface="Cambria Math"/>
                            </a:rPr>
                            <m:t>Δ</m:t>
                          </m:r>
                          <m:r>
                            <a:rPr lang="en-US" altLang="zh-TW" sz="2400" b="0" i="1" smtClean="0">
                              <a:solidFill>
                                <a:schemeClr val="tx1"/>
                              </a:solidFill>
                              <a:latin typeface="Cambria Math"/>
                            </a:rPr>
                            <m:t>𝑏</m:t>
                          </m:r>
                        </m:e>
                      </m:d>
                      <m:r>
                        <a:rPr lang="en-US" altLang="zh-TW" sz="2400" b="0" i="1" smtClean="0">
                          <a:solidFill>
                            <a:schemeClr val="tx1"/>
                          </a:solidFill>
                          <a:latin typeface="Cambria Math"/>
                        </a:rPr>
                        <m:t>𝑦</m:t>
                      </m:r>
                    </m:oMath>
                  </m:oMathPara>
                </a14:m>
                <a:endParaRPr lang="en-US" altLang="zh-TW" sz="2400" b="0" i="1" dirty="0" smtClean="0">
                  <a:solidFill>
                    <a:schemeClr val="tx1"/>
                  </a:solidFill>
                  <a:latin typeface="Cambria Math"/>
                </a:endParaRPr>
              </a:p>
              <a:p>
                <a:pPr>
                  <a:lnSpc>
                    <a:spcPct val="120000"/>
                  </a:lnSpc>
                </a:pPr>
                <a:r>
                  <a:rPr lang="en-US" altLang="zh-TW" sz="2400" b="0" dirty="0" smtClean="0">
                    <a:solidFill>
                      <a:schemeClr val="tx1"/>
                    </a:solidFill>
                  </a:rPr>
                  <a:t>                    </a:t>
                </a:r>
                <a14:m>
                  <m:oMath xmlns:m="http://schemas.openxmlformats.org/officeDocument/2006/math">
                    <m:r>
                      <a:rPr lang="en-US" altLang="zh-TW" sz="2400" b="0" i="1" smtClean="0">
                        <a:solidFill>
                          <a:schemeClr val="tx1"/>
                        </a:solidFill>
                        <a:latin typeface="Cambria Math"/>
                      </a:rPr>
                      <m:t>=</m:t>
                    </m:r>
                    <m:d>
                      <m:dPr>
                        <m:ctrlPr>
                          <a:rPr lang="en-US" altLang="zh-TW" sz="2400" b="0" i="1" smtClean="0">
                            <a:solidFill>
                              <a:schemeClr val="tx1"/>
                            </a:solidFill>
                            <a:latin typeface="Cambria Math"/>
                          </a:rPr>
                        </m:ctrlPr>
                      </m:dPr>
                      <m:e>
                        <m:sSub>
                          <m:sSubPr>
                            <m:ctrlPr>
                              <a:rPr lang="en-US" altLang="zh-TW" sz="2400" b="0" i="1" smtClean="0">
                                <a:solidFill>
                                  <a:schemeClr val="tx1"/>
                                </a:solidFill>
                                <a:latin typeface="Cambria Math"/>
                              </a:rPr>
                            </m:ctrlPr>
                          </m:sSubPr>
                          <m:e>
                            <m:r>
                              <a:rPr lang="en-US" altLang="zh-TW" sz="2400" b="0" i="1" smtClean="0">
                                <a:solidFill>
                                  <a:schemeClr val="tx1"/>
                                </a:solidFill>
                                <a:latin typeface="Cambria Math"/>
                              </a:rPr>
                              <m:t>𝑎</m:t>
                            </m:r>
                          </m:e>
                          <m:sub>
                            <m:r>
                              <a:rPr lang="en-US" altLang="zh-TW" sz="2400" b="0" i="1" smtClean="0">
                                <a:solidFill>
                                  <a:schemeClr val="tx1"/>
                                </a:solidFill>
                                <a:latin typeface="Cambria Math"/>
                              </a:rPr>
                              <m:t>0</m:t>
                            </m:r>
                          </m:sub>
                        </m:sSub>
                        <m:r>
                          <a:rPr lang="en-US" altLang="zh-TW" sz="2400" b="0" i="1" smtClean="0">
                            <a:solidFill>
                              <a:schemeClr val="tx1"/>
                            </a:solidFill>
                            <a:latin typeface="Cambria Math"/>
                          </a:rPr>
                          <m:t>𝑥</m:t>
                        </m:r>
                        <m:r>
                          <a:rPr lang="en-US" altLang="zh-TW" sz="2400" b="0" i="1" smtClean="0">
                            <a:solidFill>
                              <a:schemeClr val="tx1"/>
                            </a:solidFill>
                            <a:latin typeface="Cambria Math"/>
                          </a:rPr>
                          <m:t>+</m:t>
                        </m:r>
                        <m:sSub>
                          <m:sSubPr>
                            <m:ctrlPr>
                              <a:rPr lang="en-US" altLang="zh-TW" sz="2400" b="0" i="1" smtClean="0">
                                <a:solidFill>
                                  <a:schemeClr val="tx1"/>
                                </a:solidFill>
                                <a:latin typeface="Cambria Math"/>
                              </a:rPr>
                            </m:ctrlPr>
                          </m:sSubPr>
                          <m:e>
                            <m:r>
                              <a:rPr lang="en-US" altLang="zh-TW" sz="2400" b="0" i="1" smtClean="0">
                                <a:solidFill>
                                  <a:schemeClr val="tx1"/>
                                </a:solidFill>
                                <a:latin typeface="Cambria Math"/>
                              </a:rPr>
                              <m:t>𝑏</m:t>
                            </m:r>
                          </m:e>
                          <m:sub>
                            <m:r>
                              <a:rPr lang="en-US" altLang="zh-TW" sz="2400" b="0" i="1" smtClean="0">
                                <a:solidFill>
                                  <a:schemeClr val="tx1"/>
                                </a:solidFill>
                                <a:latin typeface="Cambria Math"/>
                              </a:rPr>
                              <m:t>0</m:t>
                            </m:r>
                          </m:sub>
                        </m:sSub>
                        <m:r>
                          <a:rPr lang="en-US" altLang="zh-TW" sz="2400" b="0" i="1" smtClean="0">
                            <a:solidFill>
                              <a:schemeClr val="tx1"/>
                            </a:solidFill>
                            <a:latin typeface="Cambria Math"/>
                          </a:rPr>
                          <m:t>𝑦</m:t>
                        </m:r>
                      </m:e>
                    </m:d>
                    <m:r>
                      <a:rPr lang="en-US" altLang="zh-TW" sz="2400" b="0" i="1" smtClean="0">
                        <a:solidFill>
                          <a:schemeClr val="tx1"/>
                        </a:solidFill>
                        <a:latin typeface="Cambria Math"/>
                      </a:rPr>
                      <m:t>+</m:t>
                    </m:r>
                    <m:d>
                      <m:dPr>
                        <m:ctrlPr>
                          <a:rPr lang="en-US" altLang="zh-TW" sz="2400" b="0" i="1" smtClean="0">
                            <a:solidFill>
                              <a:schemeClr val="tx1"/>
                            </a:solidFill>
                            <a:latin typeface="Cambria Math"/>
                          </a:rPr>
                        </m:ctrlPr>
                      </m:dPr>
                      <m:e>
                        <m:r>
                          <m:rPr>
                            <m:sty m:val="p"/>
                          </m:rPr>
                          <a:rPr lang="en-US" altLang="zh-TW" sz="2400" b="0" i="0" smtClean="0">
                            <a:solidFill>
                              <a:schemeClr val="tx1"/>
                            </a:solidFill>
                            <a:latin typeface="Cambria Math"/>
                          </a:rPr>
                          <m:t>Δ</m:t>
                        </m:r>
                        <m:r>
                          <a:rPr lang="en-US" altLang="zh-TW" sz="2400" b="0" i="1" smtClean="0">
                            <a:solidFill>
                              <a:schemeClr val="tx1"/>
                            </a:solidFill>
                            <a:latin typeface="Cambria Math"/>
                          </a:rPr>
                          <m:t>𝑎𝑥</m:t>
                        </m:r>
                        <m:r>
                          <a:rPr lang="en-US" altLang="zh-TW" sz="2400" b="0" i="1" smtClean="0">
                            <a:solidFill>
                              <a:schemeClr val="tx1"/>
                            </a:solidFill>
                            <a:latin typeface="Cambria Math"/>
                          </a:rPr>
                          <m:t>+</m:t>
                        </m:r>
                        <m:r>
                          <m:rPr>
                            <m:sty m:val="p"/>
                          </m:rPr>
                          <a:rPr lang="en-US" altLang="zh-TW" sz="2400" b="0" i="0" smtClean="0">
                            <a:solidFill>
                              <a:schemeClr val="tx1"/>
                            </a:solidFill>
                            <a:latin typeface="Cambria Math"/>
                          </a:rPr>
                          <m:t>Δ</m:t>
                        </m:r>
                        <m:r>
                          <a:rPr lang="en-US" altLang="zh-TW" sz="2400" b="0" i="1" smtClean="0">
                            <a:solidFill>
                              <a:schemeClr val="tx1"/>
                            </a:solidFill>
                            <a:latin typeface="Cambria Math"/>
                          </a:rPr>
                          <m:t>𝑏𝑦</m:t>
                        </m:r>
                      </m:e>
                    </m:d>
                  </m:oMath>
                </a14:m>
                <a:endParaRPr lang="en-US" altLang="zh-TW" sz="2400" dirty="0" smtClean="0">
                  <a:solidFill>
                    <a:schemeClr val="tx1"/>
                  </a:solidFill>
                </a:endParaRPr>
              </a:p>
              <a:p>
                <a:pPr>
                  <a:lnSpc>
                    <a:spcPct val="120000"/>
                  </a:lnSpc>
                </a:pPr>
                <a:endParaRPr lang="en-US" altLang="zh-TW" sz="2400" dirty="0" smtClean="0">
                  <a:solidFill>
                    <a:schemeClr val="tx1"/>
                  </a:solidFill>
                </a:endParaRPr>
              </a:p>
              <a:p>
                <a:pPr>
                  <a:lnSpc>
                    <a:spcPct val="120000"/>
                  </a:lnSpc>
                </a:pPr>
                <a14:m>
                  <m:oMathPara xmlns:m="http://schemas.openxmlformats.org/officeDocument/2006/math">
                    <m:oMathParaPr>
                      <m:jc m:val="left"/>
                    </m:oMathParaPr>
                    <m:oMath xmlns:m="http://schemas.openxmlformats.org/officeDocument/2006/math">
                      <m:r>
                        <a:rPr lang="en-US" altLang="zh-TW" sz="2400" b="0" i="1" smtClean="0">
                          <a:solidFill>
                            <a:schemeClr val="tx1"/>
                          </a:solidFill>
                          <a:latin typeface="Cambria Math"/>
                        </a:rPr>
                        <m:t>∴</m:t>
                      </m:r>
                      <m:func>
                        <m:funcPr>
                          <m:ctrlPr>
                            <a:rPr lang="en-US" altLang="zh-TW" sz="2400" i="1">
                              <a:latin typeface="Cambria Math"/>
                              <a:ea typeface="Cambria Math"/>
                            </a:rPr>
                          </m:ctrlPr>
                        </m:funcPr>
                        <m:fName>
                          <m:limLow>
                            <m:limLowPr>
                              <m:ctrlPr>
                                <a:rPr lang="en-US" altLang="zh-TW" sz="2400" i="1">
                                  <a:latin typeface="Cambria Math"/>
                                  <a:ea typeface="Cambria Math"/>
                                </a:rPr>
                              </m:ctrlPr>
                            </m:limLowPr>
                            <m:e>
                              <m:r>
                                <m:rPr>
                                  <m:sty m:val="p"/>
                                </m:rPr>
                                <a:rPr lang="en-US" altLang="zh-TW" sz="2400">
                                  <a:latin typeface="Cambria Math"/>
                                  <a:ea typeface="Cambria Math"/>
                                </a:rPr>
                                <m:t>max</m:t>
                              </m:r>
                            </m:e>
                            <m:lim>
                              <m:d>
                                <m:dPr>
                                  <m:ctrlPr>
                                    <a:rPr lang="en-US" altLang="zh-TW" sz="2400" i="1">
                                      <a:latin typeface="Cambria Math"/>
                                      <a:ea typeface="Cambria Math"/>
                                    </a:rPr>
                                  </m:ctrlPr>
                                </m:dPr>
                                <m:e>
                                  <m:r>
                                    <a:rPr lang="en-US" altLang="zh-TW" sz="2400" i="1">
                                      <a:latin typeface="Cambria Math"/>
                                      <a:ea typeface="Cambria Math"/>
                                    </a:rPr>
                                    <m:t>𝑎</m:t>
                                  </m:r>
                                  <m:r>
                                    <a:rPr lang="en-US" altLang="zh-TW" sz="2400" i="1">
                                      <a:latin typeface="Cambria Math"/>
                                      <a:ea typeface="Cambria Math"/>
                                    </a:rPr>
                                    <m:t>,</m:t>
                                  </m:r>
                                  <m:r>
                                    <a:rPr lang="en-US" altLang="zh-TW" sz="2400" i="1">
                                      <a:latin typeface="Cambria Math"/>
                                      <a:ea typeface="Cambria Math"/>
                                    </a:rPr>
                                    <m:t>𝑏</m:t>
                                  </m:r>
                                </m:e>
                              </m:d>
                              <m:r>
                                <a:rPr lang="en-US" altLang="zh-TW" sz="2400" i="1">
                                  <a:latin typeface="Cambria Math"/>
                                  <a:ea typeface="Cambria Math"/>
                                </a:rPr>
                                <m:t>∈</m:t>
                              </m:r>
                              <m:r>
                                <a:rPr lang="en-US" altLang="zh-TW" sz="2400" i="1">
                                  <a:latin typeface="Cambria Math"/>
                                  <a:ea typeface="Cambria Math"/>
                                </a:rPr>
                                <m:t>𝑈</m:t>
                              </m:r>
                            </m:lim>
                          </m:limLow>
                        </m:fName>
                        <m:e>
                          <m:r>
                            <a:rPr lang="en-US" altLang="zh-TW" sz="2400" i="1">
                              <a:latin typeface="Cambria Math"/>
                              <a:ea typeface="Cambria Math"/>
                            </a:rPr>
                            <m:t>𝑎𝑥</m:t>
                          </m:r>
                          <m:r>
                            <a:rPr lang="en-US" altLang="zh-TW" sz="2400" i="1">
                              <a:latin typeface="Cambria Math"/>
                              <a:ea typeface="Cambria Math"/>
                            </a:rPr>
                            <m:t>+</m:t>
                          </m:r>
                          <m:r>
                            <a:rPr lang="en-US" altLang="zh-TW" sz="2400" i="1">
                              <a:latin typeface="Cambria Math"/>
                              <a:ea typeface="Cambria Math"/>
                            </a:rPr>
                            <m:t>𝑏𝑦</m:t>
                          </m:r>
                          <m:r>
                            <a:rPr lang="en-US" altLang="zh-TW" sz="2400" i="1">
                              <a:latin typeface="Cambria Math"/>
                              <a:ea typeface="Cambria Math"/>
                            </a:rPr>
                            <m:t>≤1</m:t>
                          </m:r>
                        </m:e>
                      </m:func>
                      <m:r>
                        <a:rPr lang="en-US" altLang="zh-TW" sz="2400" i="1" smtClean="0">
                          <a:latin typeface="Cambria Math"/>
                          <a:ea typeface="Cambria Math"/>
                        </a:rPr>
                        <m:t>⟺</m:t>
                      </m:r>
                    </m:oMath>
                  </m:oMathPara>
                </a14:m>
                <a:endParaRPr lang="en-US" altLang="zh-TW" sz="2400" i="1" dirty="0" smtClean="0">
                  <a:latin typeface="Cambria Math"/>
                  <a:ea typeface="Cambria Math"/>
                </a:endParaRPr>
              </a:p>
              <a:p>
                <a:pPr>
                  <a:lnSpc>
                    <a:spcPct val="120000"/>
                  </a:lnSpc>
                </a:pPr>
                <a14:m>
                  <m:oMathPara xmlns:m="http://schemas.openxmlformats.org/officeDocument/2006/math">
                    <m:oMathParaPr>
                      <m:jc m:val="left"/>
                    </m:oMathParaPr>
                    <m:oMath xmlns:m="http://schemas.openxmlformats.org/officeDocument/2006/math">
                      <m:d>
                        <m:dPr>
                          <m:ctrlPr>
                            <a:rPr lang="en-US" altLang="zh-TW" sz="2400" b="0" i="1" smtClean="0">
                              <a:latin typeface="Cambria Math"/>
                              <a:ea typeface="Cambria Math"/>
                            </a:rPr>
                          </m:ctrlPr>
                        </m:dPr>
                        <m:e>
                          <m:sSub>
                            <m:sSubPr>
                              <m:ctrlPr>
                                <a:rPr lang="en-US" altLang="zh-TW" sz="2400" b="0" i="1" smtClean="0">
                                  <a:latin typeface="Cambria Math"/>
                                  <a:ea typeface="Cambria Math"/>
                                </a:rPr>
                              </m:ctrlPr>
                            </m:sSubPr>
                            <m:e>
                              <m:r>
                                <a:rPr lang="en-US" altLang="zh-TW" sz="2400" b="0" i="1" smtClean="0">
                                  <a:latin typeface="Cambria Math"/>
                                  <a:ea typeface="Cambria Math"/>
                                </a:rPr>
                                <m:t>𝑎</m:t>
                              </m:r>
                            </m:e>
                            <m:sub>
                              <m:r>
                                <a:rPr lang="en-US" altLang="zh-TW" sz="2400" b="0" i="1" smtClean="0">
                                  <a:latin typeface="Cambria Math"/>
                                  <a:ea typeface="Cambria Math"/>
                                </a:rPr>
                                <m:t>0</m:t>
                              </m:r>
                            </m:sub>
                          </m:sSub>
                          <m:r>
                            <a:rPr lang="en-US" altLang="zh-TW" sz="2400" b="0" i="1" smtClean="0">
                              <a:latin typeface="Cambria Math"/>
                              <a:ea typeface="Cambria Math"/>
                            </a:rPr>
                            <m:t>𝑥</m:t>
                          </m:r>
                          <m:r>
                            <a:rPr lang="en-US" altLang="zh-TW" sz="2400" b="0" i="1" smtClean="0">
                              <a:latin typeface="Cambria Math"/>
                              <a:ea typeface="Cambria Math"/>
                            </a:rPr>
                            <m:t>+</m:t>
                          </m:r>
                          <m:sSub>
                            <m:sSubPr>
                              <m:ctrlPr>
                                <a:rPr lang="en-US" altLang="zh-TW" sz="2400" b="0" i="1" smtClean="0">
                                  <a:latin typeface="Cambria Math"/>
                                  <a:ea typeface="Cambria Math"/>
                                </a:rPr>
                              </m:ctrlPr>
                            </m:sSubPr>
                            <m:e>
                              <m:r>
                                <a:rPr lang="en-US" altLang="zh-TW" sz="2400" b="0" i="1" smtClean="0">
                                  <a:latin typeface="Cambria Math"/>
                                  <a:ea typeface="Cambria Math"/>
                                </a:rPr>
                                <m:t>𝑏</m:t>
                              </m:r>
                            </m:e>
                            <m:sub>
                              <m:r>
                                <a:rPr lang="en-US" altLang="zh-TW" sz="2400" b="0" i="1" smtClean="0">
                                  <a:latin typeface="Cambria Math"/>
                                  <a:ea typeface="Cambria Math"/>
                                </a:rPr>
                                <m:t>𝑜</m:t>
                              </m:r>
                            </m:sub>
                          </m:sSub>
                          <m:r>
                            <a:rPr lang="en-US" altLang="zh-TW" sz="2400" b="0" i="1" smtClean="0">
                              <a:latin typeface="Cambria Math"/>
                              <a:ea typeface="Cambria Math"/>
                            </a:rPr>
                            <m:t>𝑦</m:t>
                          </m:r>
                        </m:e>
                      </m:d>
                      <m:r>
                        <a:rPr lang="en-US" altLang="zh-TW" sz="2400" b="0" i="1" smtClean="0">
                          <a:latin typeface="Cambria Math"/>
                          <a:ea typeface="Cambria Math"/>
                        </a:rPr>
                        <m:t>+</m:t>
                      </m:r>
                      <m:func>
                        <m:funcPr>
                          <m:ctrlPr>
                            <a:rPr lang="en-US" altLang="zh-TW" sz="2400" b="1" i="1" smtClean="0">
                              <a:solidFill>
                                <a:srgbClr val="00B050"/>
                              </a:solidFill>
                              <a:latin typeface="Cambria Math"/>
                              <a:ea typeface="Cambria Math"/>
                            </a:rPr>
                          </m:ctrlPr>
                        </m:funcPr>
                        <m:fName>
                          <m:limLow>
                            <m:limLowPr>
                              <m:ctrlPr>
                                <a:rPr lang="en-US" altLang="zh-TW" sz="2400" b="1" i="1" smtClean="0">
                                  <a:solidFill>
                                    <a:srgbClr val="00B050"/>
                                  </a:solidFill>
                                  <a:latin typeface="Cambria Math"/>
                                  <a:ea typeface="Cambria Math"/>
                                </a:rPr>
                              </m:ctrlPr>
                            </m:limLowPr>
                            <m:e>
                              <m:r>
                                <a:rPr lang="en-US" altLang="zh-TW" sz="2400" b="1" i="0" smtClean="0">
                                  <a:solidFill>
                                    <a:srgbClr val="00B050"/>
                                  </a:solidFill>
                                  <a:latin typeface="Cambria Math"/>
                                  <a:ea typeface="Cambria Math"/>
                                </a:rPr>
                                <m:t>𝐦𝐚𝐱</m:t>
                              </m:r>
                            </m:e>
                            <m:lim>
                              <m:r>
                                <a:rPr lang="en-US" altLang="zh-TW" sz="2400" b="1" i="0" smtClean="0">
                                  <a:solidFill>
                                    <a:srgbClr val="00B050"/>
                                  </a:solidFill>
                                  <a:latin typeface="Cambria Math"/>
                                  <a:ea typeface="Cambria Math"/>
                                </a:rPr>
                                <m:t>𝚫</m:t>
                              </m:r>
                              <m:sSup>
                                <m:sSupPr>
                                  <m:ctrlPr>
                                    <a:rPr lang="en-US" altLang="zh-TW" sz="2400" b="1" i="1" smtClean="0">
                                      <a:solidFill>
                                        <a:srgbClr val="00B050"/>
                                      </a:solidFill>
                                      <a:latin typeface="Cambria Math"/>
                                      <a:ea typeface="Cambria Math"/>
                                    </a:rPr>
                                  </m:ctrlPr>
                                </m:sSupPr>
                                <m:e>
                                  <m:r>
                                    <a:rPr lang="en-US" altLang="zh-TW" sz="2400" b="1" i="1" smtClean="0">
                                      <a:solidFill>
                                        <a:srgbClr val="00B050"/>
                                      </a:solidFill>
                                      <a:latin typeface="Cambria Math"/>
                                      <a:ea typeface="Cambria Math"/>
                                    </a:rPr>
                                    <m:t>𝒂</m:t>
                                  </m:r>
                                </m:e>
                                <m:sup>
                                  <m:r>
                                    <a:rPr lang="en-US" altLang="zh-TW" sz="2400" b="1" i="1" smtClean="0">
                                      <a:solidFill>
                                        <a:srgbClr val="00B050"/>
                                      </a:solidFill>
                                      <a:latin typeface="Cambria Math"/>
                                      <a:ea typeface="Cambria Math"/>
                                    </a:rPr>
                                    <m:t>𝟐</m:t>
                                  </m:r>
                                </m:sup>
                              </m:sSup>
                              <m:r>
                                <a:rPr lang="en-US" altLang="zh-TW" sz="2400" b="1" i="1" smtClean="0">
                                  <a:solidFill>
                                    <a:srgbClr val="00B050"/>
                                  </a:solidFill>
                                  <a:latin typeface="Cambria Math"/>
                                  <a:ea typeface="Cambria Math"/>
                                </a:rPr>
                                <m:t>+</m:t>
                              </m:r>
                              <m:r>
                                <a:rPr lang="en-US" altLang="zh-TW" sz="2400" b="1" i="0" smtClean="0">
                                  <a:solidFill>
                                    <a:srgbClr val="00B050"/>
                                  </a:solidFill>
                                  <a:latin typeface="Cambria Math"/>
                                  <a:ea typeface="Cambria Math"/>
                                </a:rPr>
                                <m:t>𝚫</m:t>
                              </m:r>
                              <m:sSup>
                                <m:sSupPr>
                                  <m:ctrlPr>
                                    <a:rPr lang="en-US" altLang="zh-TW" sz="2400" b="1" i="1" smtClean="0">
                                      <a:solidFill>
                                        <a:srgbClr val="00B050"/>
                                      </a:solidFill>
                                      <a:latin typeface="Cambria Math"/>
                                      <a:ea typeface="Cambria Math"/>
                                    </a:rPr>
                                  </m:ctrlPr>
                                </m:sSupPr>
                                <m:e>
                                  <m:r>
                                    <a:rPr lang="en-US" altLang="zh-TW" sz="2400" b="1" i="1" smtClean="0">
                                      <a:solidFill>
                                        <a:srgbClr val="00B050"/>
                                      </a:solidFill>
                                      <a:latin typeface="Cambria Math"/>
                                      <a:ea typeface="Cambria Math"/>
                                    </a:rPr>
                                    <m:t>𝒃</m:t>
                                  </m:r>
                                </m:e>
                                <m:sup>
                                  <m:r>
                                    <a:rPr lang="en-US" altLang="zh-TW" sz="2400" b="1" i="1" smtClean="0">
                                      <a:solidFill>
                                        <a:srgbClr val="00B050"/>
                                      </a:solidFill>
                                      <a:latin typeface="Cambria Math"/>
                                      <a:ea typeface="Cambria Math"/>
                                    </a:rPr>
                                    <m:t>𝟐</m:t>
                                  </m:r>
                                </m:sup>
                              </m:sSup>
                              <m:r>
                                <a:rPr lang="en-US" altLang="zh-TW" sz="2400" b="1" i="1" smtClean="0">
                                  <a:solidFill>
                                    <a:srgbClr val="00B050"/>
                                  </a:solidFill>
                                  <a:latin typeface="Cambria Math"/>
                                  <a:ea typeface="Cambria Math"/>
                                </a:rPr>
                                <m:t>≤</m:t>
                              </m:r>
                              <m:r>
                                <a:rPr lang="en-US" altLang="zh-TW" sz="2400" b="1" i="1" smtClean="0">
                                  <a:solidFill>
                                    <a:srgbClr val="00B050"/>
                                  </a:solidFill>
                                  <a:latin typeface="Cambria Math"/>
                                  <a:ea typeface="Cambria Math"/>
                                </a:rPr>
                                <m:t>𝟏</m:t>
                              </m:r>
                            </m:lim>
                          </m:limLow>
                        </m:fName>
                        <m:e>
                          <m:d>
                            <m:dPr>
                              <m:ctrlPr>
                                <a:rPr lang="en-US" altLang="zh-TW" sz="2400" b="1" i="1" smtClean="0">
                                  <a:solidFill>
                                    <a:srgbClr val="00B050"/>
                                  </a:solidFill>
                                  <a:latin typeface="Cambria Math"/>
                                  <a:ea typeface="Cambria Math"/>
                                </a:rPr>
                              </m:ctrlPr>
                            </m:dPr>
                            <m:e>
                              <m:r>
                                <a:rPr lang="en-US" altLang="zh-TW" sz="2400" b="1" i="1">
                                  <a:solidFill>
                                    <a:srgbClr val="00B050"/>
                                  </a:solidFill>
                                  <a:latin typeface="Cambria Math"/>
                                </a:rPr>
                                <m:t>𝜟</m:t>
                              </m:r>
                              <m:r>
                                <a:rPr lang="en-US" altLang="zh-TW" sz="2400" b="1" i="1">
                                  <a:solidFill>
                                    <a:srgbClr val="00B050"/>
                                  </a:solidFill>
                                  <a:latin typeface="Cambria Math"/>
                                </a:rPr>
                                <m:t>𝒂𝒙</m:t>
                              </m:r>
                              <m:r>
                                <a:rPr lang="en-US" altLang="zh-TW" sz="2400" b="1" i="1">
                                  <a:solidFill>
                                    <a:srgbClr val="00B050"/>
                                  </a:solidFill>
                                  <a:latin typeface="Cambria Math"/>
                                </a:rPr>
                                <m:t>+</m:t>
                              </m:r>
                              <m:r>
                                <a:rPr lang="en-US" altLang="zh-TW" sz="2400" b="1" i="1">
                                  <a:solidFill>
                                    <a:srgbClr val="00B050"/>
                                  </a:solidFill>
                                  <a:latin typeface="Cambria Math"/>
                                </a:rPr>
                                <m:t>𝜟</m:t>
                              </m:r>
                              <m:r>
                                <a:rPr lang="en-US" altLang="zh-TW" sz="2400" b="1" i="1">
                                  <a:solidFill>
                                    <a:srgbClr val="00B050"/>
                                  </a:solidFill>
                                  <a:latin typeface="Cambria Math"/>
                                </a:rPr>
                                <m:t>𝒃𝒚</m:t>
                              </m:r>
                            </m:e>
                          </m:d>
                        </m:e>
                      </m:func>
                      <m:r>
                        <a:rPr lang="en-US" altLang="zh-TW" sz="2400" b="0" i="1" smtClean="0">
                          <a:latin typeface="Cambria Math"/>
                          <a:ea typeface="Cambria Math"/>
                        </a:rPr>
                        <m:t>≤1⟺</m:t>
                      </m:r>
                    </m:oMath>
                  </m:oMathPara>
                </a14:m>
                <a:endParaRPr lang="en-US" altLang="zh-TW" sz="2400" dirty="0" smtClean="0">
                  <a:solidFill>
                    <a:schemeClr val="tx1"/>
                  </a:solidFill>
                </a:endParaRPr>
              </a:p>
              <a:p>
                <a:pPr>
                  <a:lnSpc>
                    <a:spcPct val="120000"/>
                  </a:lnSpc>
                </a:pPr>
                <a:endParaRPr lang="en-US" altLang="zh-TW" sz="2400" dirty="0"/>
              </a:p>
              <a:p>
                <a:pPr>
                  <a:lnSpc>
                    <a:spcPct val="120000"/>
                  </a:lnSpc>
                </a:pPr>
                <a14:m>
                  <m:oMathPara xmlns:m="http://schemas.openxmlformats.org/officeDocument/2006/math">
                    <m:oMathParaPr>
                      <m:jc m:val="left"/>
                    </m:oMathParaPr>
                    <m:oMath xmlns:m="http://schemas.openxmlformats.org/officeDocument/2006/math">
                      <m:r>
                        <m:rPr>
                          <m:sty m:val="p"/>
                        </m:rPr>
                        <a:rPr lang="en-US" altLang="zh-TW" sz="2400" b="0" i="0" smtClean="0">
                          <a:latin typeface="Cambria Math"/>
                        </a:rPr>
                        <m:t>here</m:t>
                      </m:r>
                      <m:r>
                        <a:rPr lang="en-US" altLang="zh-TW" sz="2400" b="0" i="0" smtClean="0">
                          <a:latin typeface="Cambria Math"/>
                        </a:rPr>
                        <m:t> </m:t>
                      </m:r>
                      <m:r>
                        <a:rPr lang="en-US" altLang="zh-TW" sz="2400" b="1" i="1" smtClean="0">
                          <a:solidFill>
                            <a:srgbClr val="00B050"/>
                          </a:solidFill>
                          <a:latin typeface="Cambria Math"/>
                        </a:rPr>
                        <m:t>𝚫</m:t>
                      </m:r>
                      <m:r>
                        <a:rPr lang="en-US" altLang="zh-TW" sz="2400" b="1" i="1">
                          <a:solidFill>
                            <a:srgbClr val="00B050"/>
                          </a:solidFill>
                          <a:latin typeface="Cambria Math"/>
                        </a:rPr>
                        <m:t>𝒂𝒙</m:t>
                      </m:r>
                      <m:r>
                        <a:rPr lang="en-US" altLang="zh-TW" sz="2400" b="1" i="1">
                          <a:solidFill>
                            <a:srgbClr val="00B050"/>
                          </a:solidFill>
                          <a:latin typeface="Cambria Math"/>
                        </a:rPr>
                        <m:t>+</m:t>
                      </m:r>
                      <m:r>
                        <a:rPr lang="en-US" altLang="zh-TW" sz="2400" b="1" i="1">
                          <a:solidFill>
                            <a:srgbClr val="00B050"/>
                          </a:solidFill>
                          <a:latin typeface="Cambria Math"/>
                        </a:rPr>
                        <m:t>𝜟</m:t>
                      </m:r>
                      <m:r>
                        <a:rPr lang="en-US" altLang="zh-TW" sz="2400" b="1" i="1">
                          <a:solidFill>
                            <a:srgbClr val="00B050"/>
                          </a:solidFill>
                          <a:latin typeface="Cambria Math"/>
                        </a:rPr>
                        <m:t>𝒃𝒚</m:t>
                      </m:r>
                      <m:r>
                        <a:rPr lang="en-US" altLang="zh-TW" sz="2400" b="1" i="1" smtClean="0">
                          <a:solidFill>
                            <a:srgbClr val="00B050"/>
                          </a:solidFill>
                          <a:latin typeface="Cambria Math"/>
                        </a:rPr>
                        <m:t>≤</m:t>
                      </m:r>
                      <m:sSub>
                        <m:sSubPr>
                          <m:ctrlPr>
                            <a:rPr lang="en-US" altLang="zh-TW" sz="2400" b="1" i="1" smtClean="0">
                              <a:solidFill>
                                <a:srgbClr val="00B050"/>
                              </a:solidFill>
                              <a:latin typeface="Cambria Math"/>
                            </a:rPr>
                          </m:ctrlPr>
                        </m:sSubPr>
                        <m:e>
                          <m:d>
                            <m:dPr>
                              <m:begChr m:val="‖"/>
                              <m:endChr m:val="‖"/>
                              <m:ctrlPr>
                                <a:rPr lang="en-US" altLang="zh-TW" sz="2400" b="1" i="1" smtClean="0">
                                  <a:solidFill>
                                    <a:srgbClr val="00B050"/>
                                  </a:solidFill>
                                  <a:latin typeface="Cambria Math"/>
                                </a:rPr>
                              </m:ctrlPr>
                            </m:dPr>
                            <m:e>
                              <m:d>
                                <m:dPr>
                                  <m:ctrlPr>
                                    <a:rPr lang="en-US" altLang="zh-TW" sz="2400" b="1" i="1" smtClean="0">
                                      <a:solidFill>
                                        <a:srgbClr val="00B050"/>
                                      </a:solidFill>
                                      <a:latin typeface="Cambria Math"/>
                                    </a:rPr>
                                  </m:ctrlPr>
                                </m:dPr>
                                <m:e>
                                  <m:r>
                                    <a:rPr lang="en-US" altLang="zh-TW" sz="2400" b="1" i="1" smtClean="0">
                                      <a:solidFill>
                                        <a:srgbClr val="00B050"/>
                                      </a:solidFill>
                                      <a:latin typeface="Cambria Math"/>
                                    </a:rPr>
                                    <m:t>𝒙</m:t>
                                  </m:r>
                                  <m:r>
                                    <a:rPr lang="en-US" altLang="zh-TW" sz="2400" b="1" i="1" smtClean="0">
                                      <a:solidFill>
                                        <a:srgbClr val="00B050"/>
                                      </a:solidFill>
                                      <a:latin typeface="Cambria Math"/>
                                    </a:rPr>
                                    <m:t>,</m:t>
                                  </m:r>
                                  <m:r>
                                    <a:rPr lang="en-US" altLang="zh-TW" sz="2400" b="1" i="1" smtClean="0">
                                      <a:solidFill>
                                        <a:srgbClr val="00B050"/>
                                      </a:solidFill>
                                      <a:latin typeface="Cambria Math"/>
                                    </a:rPr>
                                    <m:t>𝒚</m:t>
                                  </m:r>
                                </m:e>
                              </m:d>
                            </m:e>
                          </m:d>
                        </m:e>
                        <m:sub>
                          <m:r>
                            <a:rPr lang="en-US" altLang="zh-TW" sz="2400" b="1" i="1" smtClean="0">
                              <a:solidFill>
                                <a:srgbClr val="00B050"/>
                              </a:solidFill>
                              <a:latin typeface="Cambria Math"/>
                            </a:rPr>
                            <m:t>𝟐</m:t>
                          </m:r>
                        </m:sub>
                      </m:sSub>
                      <m:r>
                        <a:rPr lang="en-US" altLang="zh-TW" sz="2400" b="1" i="1" smtClean="0">
                          <a:solidFill>
                            <a:srgbClr val="00B050"/>
                          </a:solidFill>
                          <a:latin typeface="Cambria Math"/>
                        </a:rPr>
                        <m:t>=</m:t>
                      </m:r>
                      <m:rad>
                        <m:radPr>
                          <m:degHide m:val="on"/>
                          <m:ctrlPr>
                            <a:rPr lang="en-US" altLang="zh-TW" sz="2400" b="1" i="1" smtClean="0">
                              <a:solidFill>
                                <a:srgbClr val="00B050"/>
                              </a:solidFill>
                              <a:latin typeface="Cambria Math"/>
                            </a:rPr>
                          </m:ctrlPr>
                        </m:radPr>
                        <m:deg/>
                        <m:e>
                          <m:sSup>
                            <m:sSupPr>
                              <m:ctrlPr>
                                <a:rPr lang="en-US" altLang="zh-TW" sz="2400" b="1" i="1" smtClean="0">
                                  <a:solidFill>
                                    <a:srgbClr val="00B050"/>
                                  </a:solidFill>
                                  <a:latin typeface="Cambria Math"/>
                                </a:rPr>
                              </m:ctrlPr>
                            </m:sSupPr>
                            <m:e>
                              <m:r>
                                <a:rPr lang="en-US" altLang="zh-TW" sz="2400" b="1" i="1" smtClean="0">
                                  <a:solidFill>
                                    <a:srgbClr val="00B050"/>
                                  </a:solidFill>
                                  <a:latin typeface="Cambria Math"/>
                                </a:rPr>
                                <m:t>𝒙</m:t>
                              </m:r>
                            </m:e>
                            <m:sup>
                              <m:r>
                                <a:rPr lang="en-US" altLang="zh-TW" sz="2400" b="1" i="1" smtClean="0">
                                  <a:solidFill>
                                    <a:srgbClr val="00B050"/>
                                  </a:solidFill>
                                  <a:latin typeface="Cambria Math"/>
                                </a:rPr>
                                <m:t>𝟐</m:t>
                              </m:r>
                            </m:sup>
                          </m:sSup>
                          <m:r>
                            <a:rPr lang="en-US" altLang="zh-TW" sz="2400" b="1" i="1" smtClean="0">
                              <a:solidFill>
                                <a:srgbClr val="00B050"/>
                              </a:solidFill>
                              <a:latin typeface="Cambria Math"/>
                            </a:rPr>
                            <m:t>+</m:t>
                          </m:r>
                          <m:sSup>
                            <m:sSupPr>
                              <m:ctrlPr>
                                <a:rPr lang="en-US" altLang="zh-TW" sz="2400" b="1" i="1" smtClean="0">
                                  <a:solidFill>
                                    <a:srgbClr val="00B050"/>
                                  </a:solidFill>
                                  <a:latin typeface="Cambria Math"/>
                                </a:rPr>
                              </m:ctrlPr>
                            </m:sSupPr>
                            <m:e>
                              <m:r>
                                <a:rPr lang="en-US" altLang="zh-TW" sz="2400" b="1" i="1" smtClean="0">
                                  <a:solidFill>
                                    <a:srgbClr val="00B050"/>
                                  </a:solidFill>
                                  <a:latin typeface="Cambria Math"/>
                                </a:rPr>
                                <m:t>𝒚</m:t>
                              </m:r>
                            </m:e>
                            <m:sup>
                              <m:r>
                                <a:rPr lang="en-US" altLang="zh-TW" sz="2400" b="1" i="1" smtClean="0">
                                  <a:solidFill>
                                    <a:srgbClr val="00B050"/>
                                  </a:solidFill>
                                  <a:latin typeface="Cambria Math"/>
                                </a:rPr>
                                <m:t>𝟐</m:t>
                              </m:r>
                            </m:sup>
                          </m:sSup>
                        </m:e>
                      </m:rad>
                      <m:r>
                        <a:rPr lang="en-US" altLang="zh-TW" sz="2400" b="0" i="1" smtClean="0">
                          <a:latin typeface="Cambria Math"/>
                        </a:rPr>
                        <m:t>, </m:t>
                      </m:r>
                      <m:r>
                        <a:rPr lang="en-US" altLang="zh-TW" sz="2400" b="0" i="1" smtClean="0">
                          <a:latin typeface="Cambria Math"/>
                        </a:rPr>
                        <m:t>𝑙𝑒𝑛𝑔𝑡h</m:t>
                      </m:r>
                      <m:r>
                        <a:rPr lang="en-US" altLang="zh-TW" sz="2400" b="0" i="1" smtClean="0">
                          <a:latin typeface="Cambria Math"/>
                        </a:rPr>
                        <m:t> </m:t>
                      </m:r>
                      <m:r>
                        <a:rPr lang="en-US" altLang="zh-TW" sz="2400" b="0" i="1" smtClean="0">
                          <a:latin typeface="Cambria Math"/>
                        </a:rPr>
                        <m:t>𝑜𝑓</m:t>
                      </m:r>
                      <m:r>
                        <a:rPr lang="en-US" altLang="zh-TW" sz="2400" b="0" i="1" smtClean="0">
                          <a:latin typeface="Cambria Math"/>
                        </a:rPr>
                        <m:t> </m:t>
                      </m:r>
                      <m:d>
                        <m:dPr>
                          <m:ctrlPr>
                            <a:rPr lang="en-US" altLang="zh-TW" sz="2400" b="0" i="1" smtClean="0">
                              <a:latin typeface="Cambria Math"/>
                            </a:rPr>
                          </m:ctrlPr>
                        </m:dPr>
                        <m:e>
                          <m:r>
                            <a:rPr lang="en-US" altLang="zh-TW" sz="2400" b="0" i="1" smtClean="0">
                              <a:latin typeface="Cambria Math"/>
                            </a:rPr>
                            <m:t>𝑥</m:t>
                          </m:r>
                          <m:r>
                            <a:rPr lang="en-US" altLang="zh-TW" sz="2400" b="0" i="1" smtClean="0">
                              <a:latin typeface="Cambria Math"/>
                            </a:rPr>
                            <m:t>,</m:t>
                          </m:r>
                          <m:r>
                            <a:rPr lang="en-US" altLang="zh-TW" sz="2400" b="0" i="1" smtClean="0">
                              <a:latin typeface="Cambria Math"/>
                            </a:rPr>
                            <m:t>𝑦</m:t>
                          </m:r>
                        </m:e>
                      </m:d>
                      <m:r>
                        <a:rPr lang="en-US" altLang="zh-TW" sz="2400" b="0" i="1" smtClean="0">
                          <a:latin typeface="Cambria Math"/>
                        </a:rPr>
                        <m:t> </m:t>
                      </m:r>
                    </m:oMath>
                  </m:oMathPara>
                </a14:m>
                <a:endParaRPr lang="en-US" altLang="zh-TW" sz="2400" dirty="0" smtClean="0">
                  <a:solidFill>
                    <a:schemeClr val="tx1"/>
                  </a:solidFill>
                </a:endParaRPr>
              </a:p>
              <a:p>
                <a:pPr>
                  <a:lnSpc>
                    <a:spcPct val="120000"/>
                  </a:lnSpc>
                </a:pPr>
                <a14:m>
                  <m:oMath xmlns:m="http://schemas.openxmlformats.org/officeDocument/2006/math">
                    <m:r>
                      <a:rPr lang="en-US" altLang="zh-TW" sz="2400" i="1" smtClean="0">
                        <a:solidFill>
                          <a:schemeClr val="tx1"/>
                        </a:solidFill>
                        <a:latin typeface="Cambria Math"/>
                        <a:ea typeface="Cambria Math"/>
                      </a:rPr>
                      <m:t>⟺</m:t>
                    </m:r>
                    <m:sSub>
                      <m:sSubPr>
                        <m:ctrlPr>
                          <a:rPr lang="en-US" altLang="zh-TW" sz="2400" i="1" smtClean="0">
                            <a:solidFill>
                              <a:srgbClr val="FF0000"/>
                            </a:solidFill>
                            <a:latin typeface="Cambria Math"/>
                          </a:rPr>
                        </m:ctrlPr>
                      </m:sSubPr>
                      <m:e>
                        <m:d>
                          <m:dPr>
                            <m:begChr m:val="‖"/>
                            <m:endChr m:val="‖"/>
                            <m:ctrlPr>
                              <a:rPr lang="en-US" altLang="zh-TW" sz="2400" i="1">
                                <a:solidFill>
                                  <a:srgbClr val="FF0000"/>
                                </a:solidFill>
                                <a:latin typeface="Cambria Math"/>
                              </a:rPr>
                            </m:ctrlPr>
                          </m:dPr>
                          <m:e>
                            <m:d>
                              <m:dPr>
                                <m:ctrlPr>
                                  <a:rPr lang="en-US" altLang="zh-TW" sz="2400" i="1">
                                    <a:solidFill>
                                      <a:srgbClr val="FF0000"/>
                                    </a:solidFill>
                                    <a:latin typeface="Cambria Math"/>
                                  </a:rPr>
                                </m:ctrlPr>
                              </m:dPr>
                              <m:e>
                                <m:r>
                                  <a:rPr lang="en-US" altLang="zh-TW" sz="2400" i="1">
                                    <a:solidFill>
                                      <a:srgbClr val="FF0000"/>
                                    </a:solidFill>
                                    <a:latin typeface="Cambria Math"/>
                                  </a:rPr>
                                  <m:t>𝑥</m:t>
                                </m:r>
                                <m:r>
                                  <a:rPr lang="en-US" altLang="zh-TW" sz="2400" i="1">
                                    <a:solidFill>
                                      <a:srgbClr val="FF0000"/>
                                    </a:solidFill>
                                    <a:latin typeface="Cambria Math"/>
                                  </a:rPr>
                                  <m:t>,</m:t>
                                </m:r>
                                <m:r>
                                  <a:rPr lang="en-US" altLang="zh-TW" sz="2400" i="1">
                                    <a:solidFill>
                                      <a:srgbClr val="FF0000"/>
                                    </a:solidFill>
                                    <a:latin typeface="Cambria Math"/>
                                  </a:rPr>
                                  <m:t>𝑦</m:t>
                                </m:r>
                              </m:e>
                            </m:d>
                          </m:e>
                        </m:d>
                      </m:e>
                      <m:sub>
                        <m:r>
                          <a:rPr lang="en-US" altLang="zh-TW" sz="2400" i="1">
                            <a:solidFill>
                              <a:srgbClr val="FF0000"/>
                            </a:solidFill>
                            <a:latin typeface="Cambria Math"/>
                          </a:rPr>
                          <m:t>2</m:t>
                        </m:r>
                      </m:sub>
                    </m:sSub>
                    <m:r>
                      <a:rPr lang="en-US" altLang="zh-TW" sz="2400" b="0" i="1" smtClean="0">
                        <a:solidFill>
                          <a:srgbClr val="FF0000"/>
                        </a:solidFill>
                        <a:latin typeface="Cambria Math"/>
                      </a:rPr>
                      <m:t>≤1−</m:t>
                    </m:r>
                    <m:d>
                      <m:dPr>
                        <m:ctrlPr>
                          <a:rPr lang="en-US" altLang="zh-TW" sz="2400" b="0" i="1" smtClean="0">
                            <a:solidFill>
                              <a:srgbClr val="FF0000"/>
                            </a:solidFill>
                            <a:latin typeface="Cambria Math"/>
                          </a:rPr>
                        </m:ctrlPr>
                      </m:dPr>
                      <m:e>
                        <m:sSub>
                          <m:sSubPr>
                            <m:ctrlPr>
                              <a:rPr lang="en-US" altLang="zh-TW" sz="2400" i="1">
                                <a:solidFill>
                                  <a:srgbClr val="FF0000"/>
                                </a:solidFill>
                                <a:latin typeface="Cambria Math"/>
                                <a:ea typeface="Cambria Math"/>
                              </a:rPr>
                            </m:ctrlPr>
                          </m:sSubPr>
                          <m:e>
                            <m:r>
                              <a:rPr lang="en-US" altLang="zh-TW" sz="2400" i="1">
                                <a:solidFill>
                                  <a:srgbClr val="FF0000"/>
                                </a:solidFill>
                                <a:latin typeface="Cambria Math"/>
                                <a:ea typeface="Cambria Math"/>
                              </a:rPr>
                              <m:t>𝑎</m:t>
                            </m:r>
                          </m:e>
                          <m:sub>
                            <m:r>
                              <a:rPr lang="en-US" altLang="zh-TW" sz="2400" i="1">
                                <a:solidFill>
                                  <a:srgbClr val="FF0000"/>
                                </a:solidFill>
                                <a:latin typeface="Cambria Math"/>
                                <a:ea typeface="Cambria Math"/>
                              </a:rPr>
                              <m:t>0</m:t>
                            </m:r>
                          </m:sub>
                        </m:sSub>
                        <m:r>
                          <a:rPr lang="en-US" altLang="zh-TW" sz="2400" i="1">
                            <a:solidFill>
                              <a:srgbClr val="FF0000"/>
                            </a:solidFill>
                            <a:latin typeface="Cambria Math"/>
                            <a:ea typeface="Cambria Math"/>
                          </a:rPr>
                          <m:t>𝑥</m:t>
                        </m:r>
                        <m:r>
                          <a:rPr lang="en-US" altLang="zh-TW" sz="2400" i="1">
                            <a:solidFill>
                              <a:srgbClr val="FF0000"/>
                            </a:solidFill>
                            <a:latin typeface="Cambria Math"/>
                            <a:ea typeface="Cambria Math"/>
                          </a:rPr>
                          <m:t>+</m:t>
                        </m:r>
                        <m:sSub>
                          <m:sSubPr>
                            <m:ctrlPr>
                              <a:rPr lang="en-US" altLang="zh-TW" sz="2400" i="1">
                                <a:solidFill>
                                  <a:srgbClr val="FF0000"/>
                                </a:solidFill>
                                <a:latin typeface="Cambria Math"/>
                                <a:ea typeface="Cambria Math"/>
                              </a:rPr>
                            </m:ctrlPr>
                          </m:sSubPr>
                          <m:e>
                            <m:r>
                              <a:rPr lang="en-US" altLang="zh-TW" sz="2400" i="1">
                                <a:solidFill>
                                  <a:srgbClr val="FF0000"/>
                                </a:solidFill>
                                <a:latin typeface="Cambria Math"/>
                                <a:ea typeface="Cambria Math"/>
                              </a:rPr>
                              <m:t>𝑏</m:t>
                            </m:r>
                          </m:e>
                          <m:sub>
                            <m:r>
                              <a:rPr lang="en-US" altLang="zh-TW" sz="2400" i="1">
                                <a:solidFill>
                                  <a:srgbClr val="FF0000"/>
                                </a:solidFill>
                                <a:latin typeface="Cambria Math"/>
                                <a:ea typeface="Cambria Math"/>
                              </a:rPr>
                              <m:t>𝑜</m:t>
                            </m:r>
                          </m:sub>
                        </m:sSub>
                        <m:r>
                          <a:rPr lang="en-US" altLang="zh-TW" sz="2400" i="1">
                            <a:solidFill>
                              <a:srgbClr val="FF0000"/>
                            </a:solidFill>
                            <a:latin typeface="Cambria Math"/>
                            <a:ea typeface="Cambria Math"/>
                          </a:rPr>
                          <m:t>𝑦</m:t>
                        </m:r>
                      </m:e>
                    </m:d>
                  </m:oMath>
                </a14:m>
                <a:r>
                  <a:rPr lang="en-US" altLang="zh-TW" sz="2400" dirty="0" smtClean="0">
                    <a:solidFill>
                      <a:srgbClr val="FF0000"/>
                    </a:solidFill>
                  </a:rPr>
                  <a:t> </a:t>
                </a:r>
                <a14:m>
                  <m:oMath xmlns:m="http://schemas.openxmlformats.org/officeDocument/2006/math">
                    <m:d>
                      <m:dPr>
                        <m:ctrlPr>
                          <a:rPr lang="en-US" altLang="zh-TW" sz="2400" b="0" i="1" dirty="0" smtClean="0">
                            <a:solidFill>
                              <a:srgbClr val="FF0000"/>
                            </a:solidFill>
                            <a:latin typeface="Cambria Math"/>
                          </a:rPr>
                        </m:ctrlPr>
                      </m:dPr>
                      <m:e>
                        <m:r>
                          <a:rPr lang="en-US" altLang="zh-TW" sz="2400" b="0" i="1" dirty="0" smtClean="0">
                            <a:solidFill>
                              <a:srgbClr val="FF0000"/>
                            </a:solidFill>
                            <a:latin typeface="Cambria Math"/>
                          </a:rPr>
                          <m:t>𝑠𝑒𝑐𝑜𝑛𝑑</m:t>
                        </m:r>
                        <m:r>
                          <a:rPr lang="en-US" altLang="zh-TW" sz="2400" b="0" i="1" dirty="0" smtClean="0">
                            <a:solidFill>
                              <a:srgbClr val="FF0000"/>
                            </a:solidFill>
                            <a:latin typeface="Cambria Math"/>
                          </a:rPr>
                          <m:t>−</m:t>
                        </m:r>
                        <m:r>
                          <a:rPr lang="en-US" altLang="zh-TW" sz="2400" b="0" i="1" dirty="0" smtClean="0">
                            <a:solidFill>
                              <a:srgbClr val="FF0000"/>
                            </a:solidFill>
                            <a:latin typeface="Cambria Math"/>
                          </a:rPr>
                          <m:t>𝑜𝑟𝑑𝑒𝑟</m:t>
                        </m:r>
                        <m:r>
                          <a:rPr lang="en-US" altLang="zh-TW" sz="2400" b="0" i="1" dirty="0" smtClean="0">
                            <a:solidFill>
                              <a:srgbClr val="FF0000"/>
                            </a:solidFill>
                            <a:latin typeface="Cambria Math"/>
                          </a:rPr>
                          <m:t> </m:t>
                        </m:r>
                        <m:r>
                          <a:rPr lang="en-US" altLang="zh-TW" sz="2400" b="0" i="1" dirty="0" smtClean="0">
                            <a:solidFill>
                              <a:srgbClr val="FF0000"/>
                            </a:solidFill>
                            <a:latin typeface="Cambria Math"/>
                          </a:rPr>
                          <m:t>𝑐𝑜𝑛𝑠𝑡𝑟𝑎𝑖𝑛𝑡</m:t>
                        </m:r>
                      </m:e>
                    </m:d>
                  </m:oMath>
                </a14:m>
                <a:endParaRPr lang="en-US" altLang="zh-TW" sz="2400" dirty="0">
                  <a:solidFill>
                    <a:schemeClr val="tx1"/>
                  </a:solidFill>
                </a:endParaRPr>
              </a:p>
            </p:txBody>
          </p:sp>
        </mc:Choice>
        <mc:Fallback xmlns="">
          <p:sp>
            <p:nvSpPr>
              <p:cNvPr id="5" name="矩形 4"/>
              <p:cNvSpPr>
                <a:spLocks noRot="1" noChangeAspect="1" noMove="1" noResize="1" noEditPoints="1" noAdjustHandles="1" noChangeArrowheads="1" noChangeShapeType="1" noTextEdit="1"/>
              </p:cNvSpPr>
              <p:nvPr/>
            </p:nvSpPr>
            <p:spPr>
              <a:xfrm>
                <a:off x="467544" y="703004"/>
                <a:ext cx="8280920" cy="5551200"/>
              </a:xfrm>
              <a:prstGeom prst="rect">
                <a:avLst/>
              </a:prstGeom>
              <a:blipFill rotWithShape="1">
                <a:blip r:embed="rId2"/>
                <a:stretch>
                  <a:fillRect b="-22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596025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General robust LP formulation</a:t>
            </a:r>
            <a:endParaRPr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a:xfrm>
                <a:off x="457200" y="1412776"/>
                <a:ext cx="8229600" cy="5112568"/>
              </a:xfrm>
            </p:spPr>
            <p:txBody>
              <a:bodyPr>
                <a:normAutofit fontScale="92500"/>
              </a:bodyPr>
              <a:lstStyle/>
              <a:p>
                <a:pPr marL="0" indent="0">
                  <a:lnSpc>
                    <a:spcPct val="120000"/>
                  </a:lnSpc>
                  <a:buNone/>
                </a:pPr>
                <a:r>
                  <a:rPr lang="en-US" altLang="zh-TW" sz="2800" dirty="0" smtClean="0">
                    <a:solidFill>
                      <a:srgbClr val="FF0000"/>
                    </a:solidFill>
                  </a:rPr>
                  <a:t>Robust LP</a:t>
                </a:r>
                <a:r>
                  <a:rPr lang="en-US" altLang="zh-TW" sz="2800" dirty="0" smtClean="0"/>
                  <a:t>:</a:t>
                </a:r>
              </a:p>
              <a:p>
                <a:pPr marL="0" indent="0">
                  <a:lnSpc>
                    <a:spcPct val="120000"/>
                  </a:lnSpc>
                  <a:buNone/>
                </a:pPr>
                <a14:m>
                  <m:oMathPara xmlns:m="http://schemas.openxmlformats.org/officeDocument/2006/math">
                    <m:oMathParaPr>
                      <m:jc m:val="left"/>
                    </m:oMathParaPr>
                    <m:oMath xmlns:m="http://schemas.openxmlformats.org/officeDocument/2006/math">
                      <m:func>
                        <m:funcPr>
                          <m:ctrlPr>
                            <a:rPr lang="en-US" altLang="zh-TW" sz="2800" b="0" i="1" smtClean="0">
                              <a:latin typeface="Cambria Math"/>
                            </a:rPr>
                          </m:ctrlPr>
                        </m:funcPr>
                        <m:fName>
                          <m:r>
                            <m:rPr>
                              <m:sty m:val="p"/>
                            </m:rPr>
                            <a:rPr lang="en-US" altLang="zh-TW" sz="2800" b="0" i="0" smtClean="0">
                              <a:latin typeface="Cambria Math"/>
                            </a:rPr>
                            <m:t>max</m:t>
                          </m:r>
                        </m:fName>
                        <m:e>
                          <m:r>
                            <a:rPr lang="en-US" altLang="zh-TW" sz="2800" b="0" i="1" smtClean="0">
                              <a:latin typeface="Cambria Math"/>
                            </a:rPr>
                            <m:t> </m:t>
                          </m:r>
                          <m:sSup>
                            <m:sSupPr>
                              <m:ctrlPr>
                                <a:rPr lang="en-US" altLang="zh-TW" sz="2800" b="0" i="1" smtClean="0">
                                  <a:latin typeface="Cambria Math"/>
                                </a:rPr>
                              </m:ctrlPr>
                            </m:sSupPr>
                            <m:e>
                              <m:r>
                                <a:rPr lang="en-US" altLang="zh-TW" sz="2800" b="0" i="1" smtClean="0">
                                  <a:latin typeface="Cambria Math"/>
                                </a:rPr>
                                <m:t>𝑐</m:t>
                              </m:r>
                            </m:e>
                            <m:sup>
                              <m:r>
                                <a:rPr lang="en-US" altLang="zh-TW" sz="2800" b="0" i="1" smtClean="0">
                                  <a:latin typeface="Cambria Math"/>
                                </a:rPr>
                                <m:t>𝑇</m:t>
                              </m:r>
                            </m:sup>
                          </m:sSup>
                          <m:r>
                            <a:rPr lang="en-US" altLang="zh-TW" sz="2800" b="0" i="1" smtClean="0">
                              <a:latin typeface="Cambria Math"/>
                            </a:rPr>
                            <m:t>𝑥</m:t>
                          </m:r>
                        </m:e>
                      </m:func>
                    </m:oMath>
                  </m:oMathPara>
                </a14:m>
                <a:endParaRPr lang="en-US" altLang="zh-TW" sz="2800" b="0" dirty="0" smtClean="0"/>
              </a:p>
              <a:p>
                <a:pPr marL="0" indent="0">
                  <a:lnSpc>
                    <a:spcPct val="120000"/>
                  </a:lnSpc>
                  <a:buNone/>
                </a:pPr>
                <a14:m>
                  <m:oMathPara xmlns:m="http://schemas.openxmlformats.org/officeDocument/2006/math">
                    <m:oMathParaPr>
                      <m:jc m:val="left"/>
                    </m:oMathParaPr>
                    <m:oMath xmlns:m="http://schemas.openxmlformats.org/officeDocument/2006/math">
                      <m:r>
                        <a:rPr lang="en-US" altLang="zh-TW" sz="2800" b="0" i="1" smtClean="0">
                          <a:latin typeface="Cambria Math"/>
                        </a:rPr>
                        <m:t>       </m:t>
                      </m:r>
                      <m:r>
                        <a:rPr lang="en-US" altLang="zh-TW" sz="2800" b="0" i="1" smtClean="0">
                          <a:latin typeface="Cambria Math"/>
                        </a:rPr>
                        <m:t>𝑠</m:t>
                      </m:r>
                      <m:r>
                        <a:rPr lang="en-US" altLang="zh-TW" sz="2800" b="0" i="1" smtClean="0">
                          <a:latin typeface="Cambria Math"/>
                        </a:rPr>
                        <m:t>.</m:t>
                      </m:r>
                      <m:r>
                        <a:rPr lang="en-US" altLang="zh-TW" sz="2800" b="0" i="1" smtClean="0">
                          <a:latin typeface="Cambria Math"/>
                        </a:rPr>
                        <m:t>𝑡</m:t>
                      </m:r>
                      <m:r>
                        <a:rPr lang="en-US" altLang="zh-TW" sz="2800" b="0" i="1" smtClean="0">
                          <a:latin typeface="Cambria Math"/>
                        </a:rPr>
                        <m:t>.</m:t>
                      </m:r>
                      <m:r>
                        <a:rPr lang="en-US" altLang="zh-TW" sz="2800" b="0" i="0" smtClean="0">
                          <a:latin typeface="Cambria Math"/>
                        </a:rPr>
                        <m:t>  </m:t>
                      </m:r>
                      <m:sSubSup>
                        <m:sSubSupPr>
                          <m:ctrlPr>
                            <a:rPr lang="en-US" altLang="zh-TW" sz="2800" b="0" i="1" smtClean="0">
                              <a:latin typeface="Cambria Math"/>
                            </a:rPr>
                          </m:ctrlPr>
                        </m:sSubSupPr>
                        <m:e>
                          <m:r>
                            <m:rPr>
                              <m:sty m:val="p"/>
                            </m:rPr>
                            <a:rPr lang="en-US" altLang="zh-TW" sz="2800" b="0" i="0" smtClean="0">
                              <a:latin typeface="Cambria Math"/>
                            </a:rPr>
                            <m:t>A</m:t>
                          </m:r>
                        </m:e>
                        <m:sub>
                          <m:r>
                            <m:rPr>
                              <m:sty m:val="p"/>
                            </m:rPr>
                            <a:rPr lang="en-US" altLang="zh-TW" sz="2800" b="0" i="0" smtClean="0">
                              <a:latin typeface="Cambria Math"/>
                            </a:rPr>
                            <m:t>i</m:t>
                          </m:r>
                        </m:sub>
                        <m:sup>
                          <m:r>
                            <m:rPr>
                              <m:sty m:val="p"/>
                            </m:rPr>
                            <a:rPr lang="en-US" altLang="zh-TW" sz="2800" b="0" i="0" smtClean="0">
                              <a:latin typeface="Cambria Math"/>
                            </a:rPr>
                            <m:t>T</m:t>
                          </m:r>
                        </m:sup>
                      </m:sSubSup>
                      <m:r>
                        <m:rPr>
                          <m:sty m:val="p"/>
                        </m:rPr>
                        <a:rPr lang="en-US" altLang="zh-TW" sz="2800" b="0" i="0" smtClean="0">
                          <a:latin typeface="Cambria Math"/>
                        </a:rPr>
                        <m:t>x</m:t>
                      </m:r>
                      <m:r>
                        <a:rPr lang="en-US" altLang="zh-TW" sz="2800" b="0" i="0" smtClean="0">
                          <a:latin typeface="Cambria Math"/>
                        </a:rPr>
                        <m:t>≤</m:t>
                      </m:r>
                      <m:sSub>
                        <m:sSubPr>
                          <m:ctrlPr>
                            <a:rPr lang="en-US" altLang="zh-TW" sz="2800" b="0" i="1" smtClean="0">
                              <a:latin typeface="Cambria Math"/>
                            </a:rPr>
                          </m:ctrlPr>
                        </m:sSubPr>
                        <m:e>
                          <m:r>
                            <m:rPr>
                              <m:sty m:val="p"/>
                            </m:rPr>
                            <a:rPr lang="en-US" altLang="zh-TW" sz="2800" b="0" i="0" smtClean="0">
                              <a:latin typeface="Cambria Math"/>
                            </a:rPr>
                            <m:t>b</m:t>
                          </m:r>
                        </m:e>
                        <m:sub>
                          <m:r>
                            <m:rPr>
                              <m:sty m:val="p"/>
                            </m:rPr>
                            <a:rPr lang="en-US" altLang="zh-TW" sz="2800" b="0" i="0" smtClean="0">
                              <a:latin typeface="Cambria Math"/>
                            </a:rPr>
                            <m:t>i</m:t>
                          </m:r>
                        </m:sub>
                      </m:sSub>
                      <m:r>
                        <a:rPr lang="en-US" altLang="zh-TW" sz="2800" b="0" i="0" smtClean="0">
                          <a:latin typeface="Cambria Math"/>
                        </a:rPr>
                        <m:t>, </m:t>
                      </m:r>
                      <m:r>
                        <m:rPr>
                          <m:sty m:val="p"/>
                        </m:rPr>
                        <a:rPr lang="en-US" altLang="zh-TW" sz="2800" b="0" i="0" smtClean="0">
                          <a:latin typeface="Cambria Math"/>
                        </a:rPr>
                        <m:t>i</m:t>
                      </m:r>
                      <m:r>
                        <a:rPr lang="en-US" altLang="zh-TW" sz="2800" b="0" i="0" smtClean="0">
                          <a:latin typeface="Cambria Math"/>
                        </a:rPr>
                        <m:t>=1,</m:t>
                      </m:r>
                      <m:r>
                        <a:rPr lang="en-US" altLang="zh-TW" sz="2800" b="0" i="1" smtClean="0">
                          <a:latin typeface="Cambria Math"/>
                        </a:rPr>
                        <m:t>⋯,</m:t>
                      </m:r>
                      <m:r>
                        <a:rPr lang="en-US" altLang="zh-TW" sz="2800" b="0" i="1" smtClean="0">
                          <a:latin typeface="Cambria Math"/>
                        </a:rPr>
                        <m:t>𝑚</m:t>
                      </m:r>
                    </m:oMath>
                  </m:oMathPara>
                </a14:m>
                <a:endParaRPr lang="en-US" altLang="zh-TW" sz="2800" b="0" dirty="0" smtClean="0"/>
              </a:p>
              <a:p>
                <a:pPr marL="0" indent="0">
                  <a:lnSpc>
                    <a:spcPct val="120000"/>
                  </a:lnSpc>
                  <a:buNone/>
                </a:pPr>
                <a14:m>
                  <m:oMathPara xmlns:m="http://schemas.openxmlformats.org/officeDocument/2006/math">
                    <m:oMathParaPr>
                      <m:jc m:val="left"/>
                    </m:oMathParaPr>
                    <m:oMath xmlns:m="http://schemas.openxmlformats.org/officeDocument/2006/math">
                      <m:r>
                        <a:rPr lang="en-US" altLang="zh-TW" sz="2800" b="0" i="1" smtClean="0">
                          <a:latin typeface="Cambria Math"/>
                        </a:rPr>
                        <m:t>      </m:t>
                      </m:r>
                      <m:r>
                        <a:rPr lang="en-US" altLang="zh-TW" sz="2800" b="0" i="1" smtClean="0">
                          <a:latin typeface="Cambria Math"/>
                        </a:rPr>
                        <m:t>𝑐</m:t>
                      </m:r>
                      <m:r>
                        <a:rPr lang="en-US" altLang="zh-TW" sz="2800" b="0" i="1" smtClean="0">
                          <a:latin typeface="Cambria Math"/>
                        </a:rPr>
                        <m:t>,</m:t>
                      </m:r>
                      <m:r>
                        <a:rPr lang="en-US" altLang="zh-TW" sz="2800" b="0" i="1" smtClean="0">
                          <a:latin typeface="Cambria Math"/>
                        </a:rPr>
                        <m:t>𝑥</m:t>
                      </m:r>
                      <m:r>
                        <a:rPr lang="en-US" altLang="zh-TW" sz="2800" b="0" i="1" smtClean="0">
                          <a:latin typeface="Cambria Math"/>
                        </a:rPr>
                        <m:t>,</m:t>
                      </m:r>
                      <m:sSub>
                        <m:sSubPr>
                          <m:ctrlPr>
                            <a:rPr lang="en-US" altLang="zh-TW" sz="2800" b="0" i="1" smtClean="0">
                              <a:latin typeface="Cambria Math"/>
                            </a:rPr>
                          </m:ctrlPr>
                        </m:sSubPr>
                        <m:e>
                          <m:r>
                            <a:rPr lang="en-US" altLang="zh-TW" sz="2800" b="0" i="1" smtClean="0">
                              <a:latin typeface="Cambria Math"/>
                            </a:rPr>
                            <m:t>𝐴</m:t>
                          </m:r>
                        </m:e>
                        <m:sub>
                          <m:r>
                            <a:rPr lang="en-US" altLang="zh-TW" sz="2800" b="0" i="1" smtClean="0">
                              <a:latin typeface="Cambria Math"/>
                            </a:rPr>
                            <m:t>𝑖</m:t>
                          </m:r>
                        </m:sub>
                      </m:sSub>
                      <m:r>
                        <a:rPr lang="en-US" altLang="zh-TW" sz="2800" b="0" i="1" smtClean="0">
                          <a:latin typeface="Cambria Math"/>
                        </a:rPr>
                        <m:t>∈</m:t>
                      </m:r>
                      <m:sSup>
                        <m:sSupPr>
                          <m:ctrlPr>
                            <a:rPr lang="en-US" altLang="zh-TW" sz="2800" b="0" i="1" smtClean="0">
                              <a:latin typeface="Cambria Math"/>
                            </a:rPr>
                          </m:ctrlPr>
                        </m:sSupPr>
                        <m:e>
                          <m:r>
                            <a:rPr lang="en-US" altLang="zh-TW" sz="2800" b="0" i="1" smtClean="0">
                              <a:latin typeface="Cambria Math"/>
                            </a:rPr>
                            <m:t>ℝ</m:t>
                          </m:r>
                        </m:e>
                        <m:sup>
                          <m:r>
                            <a:rPr lang="en-US" altLang="zh-TW" sz="2800" b="0" i="1" smtClean="0">
                              <a:latin typeface="Cambria Math"/>
                            </a:rPr>
                            <m:t>𝑛</m:t>
                          </m:r>
                          <m:r>
                            <a:rPr lang="en-US" altLang="zh-TW" sz="2800" b="0" i="1" smtClean="0">
                              <a:latin typeface="Cambria Math"/>
                            </a:rPr>
                            <m:t>×1</m:t>
                          </m:r>
                        </m:sup>
                      </m:sSup>
                      <m:r>
                        <a:rPr lang="en-US" altLang="zh-TW" sz="2800" b="0" i="1" smtClean="0">
                          <a:latin typeface="Cambria Math"/>
                        </a:rPr>
                        <m:t>, </m:t>
                      </m:r>
                      <m:sSub>
                        <m:sSubPr>
                          <m:ctrlPr>
                            <a:rPr lang="en-US" altLang="zh-TW" sz="2800" b="0" i="1" smtClean="0">
                              <a:solidFill>
                                <a:srgbClr val="FF0000"/>
                              </a:solidFill>
                              <a:latin typeface="Cambria Math"/>
                            </a:rPr>
                          </m:ctrlPr>
                        </m:sSubPr>
                        <m:e>
                          <m:r>
                            <a:rPr lang="en-US" altLang="zh-TW" sz="2800" b="0" i="1" smtClean="0">
                              <a:solidFill>
                                <a:srgbClr val="FF0000"/>
                              </a:solidFill>
                              <a:latin typeface="Cambria Math"/>
                            </a:rPr>
                            <m:t>𝐴</m:t>
                          </m:r>
                        </m:e>
                        <m:sub>
                          <m:r>
                            <a:rPr lang="en-US" altLang="zh-TW" sz="2800" b="0" i="1" smtClean="0">
                              <a:solidFill>
                                <a:srgbClr val="FF0000"/>
                              </a:solidFill>
                              <a:latin typeface="Cambria Math"/>
                            </a:rPr>
                            <m:t>𝑖</m:t>
                          </m:r>
                        </m:sub>
                      </m:sSub>
                      <m:r>
                        <a:rPr lang="en-US" altLang="zh-TW" sz="2800" b="0" i="1" smtClean="0">
                          <a:solidFill>
                            <a:srgbClr val="FF0000"/>
                          </a:solidFill>
                          <a:latin typeface="Cambria Math"/>
                        </a:rPr>
                        <m:t>=</m:t>
                      </m:r>
                      <m:sSup>
                        <m:sSupPr>
                          <m:ctrlPr>
                            <a:rPr lang="en-US" altLang="zh-TW" sz="2800" b="0" i="1" smtClean="0">
                              <a:solidFill>
                                <a:srgbClr val="FF0000"/>
                              </a:solidFill>
                              <a:latin typeface="Cambria Math"/>
                            </a:rPr>
                          </m:ctrlPr>
                        </m:sSupPr>
                        <m:e>
                          <m:sSubSup>
                            <m:sSubSupPr>
                              <m:ctrlPr>
                                <a:rPr lang="en-US" altLang="zh-TW" sz="2800" b="0" i="1" smtClean="0">
                                  <a:solidFill>
                                    <a:srgbClr val="FF0000"/>
                                  </a:solidFill>
                                  <a:latin typeface="Cambria Math"/>
                                </a:rPr>
                              </m:ctrlPr>
                            </m:sSubSupPr>
                            <m:e>
                              <m:r>
                                <a:rPr lang="en-US" altLang="zh-TW" sz="2800" b="0" i="1" smtClean="0">
                                  <a:solidFill>
                                    <a:srgbClr val="FF0000"/>
                                  </a:solidFill>
                                  <a:latin typeface="Cambria Math"/>
                                </a:rPr>
                                <m:t>𝐴</m:t>
                              </m:r>
                            </m:e>
                            <m:sub>
                              <m:r>
                                <a:rPr lang="en-US" altLang="zh-TW" sz="2800" b="0" i="1" smtClean="0">
                                  <a:solidFill>
                                    <a:srgbClr val="FF0000"/>
                                  </a:solidFill>
                                  <a:latin typeface="Cambria Math"/>
                                </a:rPr>
                                <m:t>𝑖</m:t>
                              </m:r>
                            </m:sub>
                            <m:sup/>
                          </m:sSubSup>
                        </m:e>
                        <m:sup>
                          <m:d>
                            <m:dPr>
                              <m:ctrlPr>
                                <a:rPr lang="en-US" altLang="zh-TW" sz="2800" b="0" i="1" smtClean="0">
                                  <a:solidFill>
                                    <a:srgbClr val="FF0000"/>
                                  </a:solidFill>
                                  <a:latin typeface="Cambria Math"/>
                                </a:rPr>
                              </m:ctrlPr>
                            </m:dPr>
                            <m:e>
                              <m:r>
                                <a:rPr lang="en-US" altLang="zh-TW" sz="2800" b="0" i="1" smtClean="0">
                                  <a:solidFill>
                                    <a:srgbClr val="FF0000"/>
                                  </a:solidFill>
                                  <a:latin typeface="Cambria Math"/>
                                </a:rPr>
                                <m:t>0</m:t>
                              </m:r>
                            </m:e>
                          </m:d>
                        </m:sup>
                      </m:sSup>
                      <m:r>
                        <a:rPr lang="en-US" altLang="zh-TW" sz="2800" b="0" i="1" smtClean="0">
                          <a:solidFill>
                            <a:srgbClr val="FF0000"/>
                          </a:solidFill>
                          <a:latin typeface="Cambria Math"/>
                        </a:rPr>
                        <m:t>+</m:t>
                      </m:r>
                      <m:sSub>
                        <m:sSubPr>
                          <m:ctrlPr>
                            <a:rPr lang="en-US" altLang="zh-TW" sz="2800" b="0" i="1" smtClean="0">
                              <a:solidFill>
                                <a:srgbClr val="FF0000"/>
                              </a:solidFill>
                              <a:latin typeface="Cambria Math"/>
                            </a:rPr>
                          </m:ctrlPr>
                        </m:sSubPr>
                        <m:e>
                          <m:r>
                            <a:rPr lang="en-US" altLang="zh-TW" sz="2800" b="0" i="1" smtClean="0">
                              <a:solidFill>
                                <a:srgbClr val="FF0000"/>
                              </a:solidFill>
                              <a:latin typeface="Cambria Math"/>
                            </a:rPr>
                            <m:t>𝑃</m:t>
                          </m:r>
                        </m:e>
                        <m:sub>
                          <m:r>
                            <a:rPr lang="en-US" altLang="zh-TW" sz="2800" b="0" i="1" smtClean="0">
                              <a:solidFill>
                                <a:srgbClr val="FF0000"/>
                              </a:solidFill>
                              <a:latin typeface="Cambria Math"/>
                            </a:rPr>
                            <m:t>𝑖</m:t>
                          </m:r>
                        </m:sub>
                      </m:sSub>
                      <m:sSub>
                        <m:sSubPr>
                          <m:ctrlPr>
                            <a:rPr lang="en-US" altLang="zh-TW" sz="2800" b="0" i="1" smtClean="0">
                              <a:solidFill>
                                <a:srgbClr val="FF0000"/>
                              </a:solidFill>
                              <a:latin typeface="Cambria Math"/>
                            </a:rPr>
                          </m:ctrlPr>
                        </m:sSubPr>
                        <m:e>
                          <m:r>
                            <a:rPr lang="en-US" altLang="zh-TW" sz="2800" b="0" i="1" smtClean="0">
                              <a:solidFill>
                                <a:srgbClr val="FF0000"/>
                              </a:solidFill>
                              <a:latin typeface="Cambria Math"/>
                            </a:rPr>
                            <m:t>𝑢</m:t>
                          </m:r>
                        </m:e>
                        <m:sub>
                          <m:r>
                            <a:rPr lang="en-US" altLang="zh-TW" sz="2800" b="0" i="1" smtClean="0">
                              <a:solidFill>
                                <a:srgbClr val="FF0000"/>
                              </a:solidFill>
                              <a:latin typeface="Cambria Math"/>
                            </a:rPr>
                            <m:t>𝑖</m:t>
                          </m:r>
                        </m:sub>
                      </m:sSub>
                      <m:r>
                        <a:rPr lang="en-US" altLang="zh-TW" sz="2800" b="0" i="1" smtClean="0">
                          <a:solidFill>
                            <a:srgbClr val="FF0000"/>
                          </a:solidFill>
                          <a:latin typeface="Cambria Math"/>
                        </a:rPr>
                        <m:t> </m:t>
                      </m:r>
                      <m:d>
                        <m:dPr>
                          <m:ctrlPr>
                            <a:rPr lang="en-US" altLang="zh-TW" sz="2800" b="0" i="1" smtClean="0">
                              <a:solidFill>
                                <a:srgbClr val="FF0000"/>
                              </a:solidFill>
                              <a:latin typeface="Cambria Math"/>
                            </a:rPr>
                          </m:ctrlPr>
                        </m:dPr>
                        <m:e>
                          <m:r>
                            <a:rPr lang="en-US" altLang="zh-TW" sz="2800" b="0" i="1" smtClean="0">
                              <a:solidFill>
                                <a:srgbClr val="FF0000"/>
                              </a:solidFill>
                              <a:latin typeface="Cambria Math"/>
                            </a:rPr>
                            <m:t>𝑒𝑙𝑙𝑖𝑝𝑠𝑜𝑖𝑑</m:t>
                          </m:r>
                        </m:e>
                      </m:d>
                    </m:oMath>
                  </m:oMathPara>
                </a14:m>
                <a:endParaRPr lang="en-US" altLang="zh-TW" sz="2800" b="0" dirty="0" smtClean="0"/>
              </a:p>
              <a:p>
                <a:pPr marL="0" indent="0">
                  <a:lnSpc>
                    <a:spcPct val="120000"/>
                  </a:lnSpc>
                  <a:buNone/>
                </a:pPr>
                <a14:m>
                  <m:oMathPara xmlns:m="http://schemas.openxmlformats.org/officeDocument/2006/math">
                    <m:oMathParaPr>
                      <m:jc m:val="left"/>
                    </m:oMathParaPr>
                    <m:oMath xmlns:m="http://schemas.openxmlformats.org/officeDocument/2006/math">
                      <m:r>
                        <a:rPr lang="en-US" altLang="zh-TW" sz="2800" b="0" i="1" smtClean="0">
                          <a:latin typeface="Cambria Math"/>
                        </a:rPr>
                        <m:t>       </m:t>
                      </m:r>
                      <m:sSub>
                        <m:sSubPr>
                          <m:ctrlPr>
                            <a:rPr lang="en-US" altLang="zh-TW" sz="2800" b="0" i="1" smtClean="0">
                              <a:latin typeface="Cambria Math"/>
                            </a:rPr>
                          </m:ctrlPr>
                        </m:sSubPr>
                        <m:e>
                          <m:r>
                            <a:rPr lang="en-US" altLang="zh-TW" sz="2800" b="0" i="1" smtClean="0">
                              <a:latin typeface="Cambria Math"/>
                            </a:rPr>
                            <m:t>𝑢</m:t>
                          </m:r>
                        </m:e>
                        <m:sub>
                          <m:r>
                            <a:rPr lang="en-US" altLang="zh-TW" sz="2800" b="0" i="1" smtClean="0">
                              <a:latin typeface="Cambria Math"/>
                            </a:rPr>
                            <m:t>𝑖</m:t>
                          </m:r>
                        </m:sub>
                      </m:sSub>
                      <m:r>
                        <a:rPr lang="en-US" altLang="zh-TW" sz="2800" b="0" i="1" smtClean="0">
                          <a:latin typeface="Cambria Math"/>
                        </a:rPr>
                        <m:t>∈</m:t>
                      </m:r>
                      <m:sSup>
                        <m:sSupPr>
                          <m:ctrlPr>
                            <a:rPr lang="en-US" altLang="zh-TW" sz="2800" b="0" i="1" smtClean="0">
                              <a:latin typeface="Cambria Math"/>
                            </a:rPr>
                          </m:ctrlPr>
                        </m:sSupPr>
                        <m:e>
                          <m:r>
                            <a:rPr lang="en-US" altLang="zh-TW" sz="2800" b="0" i="1" smtClean="0">
                              <a:latin typeface="Cambria Math"/>
                            </a:rPr>
                            <m:t>ℝ</m:t>
                          </m:r>
                        </m:e>
                        <m:sup>
                          <m:sSub>
                            <m:sSubPr>
                              <m:ctrlPr>
                                <a:rPr lang="en-US" altLang="zh-TW" sz="2800" b="0" i="1" smtClean="0">
                                  <a:latin typeface="Cambria Math"/>
                                </a:rPr>
                              </m:ctrlPr>
                            </m:sSubPr>
                            <m:e>
                              <m:r>
                                <a:rPr lang="en-US" altLang="zh-TW" sz="2800" b="0" i="1" smtClean="0">
                                  <a:latin typeface="Cambria Math"/>
                                </a:rPr>
                                <m:t>𝑘</m:t>
                              </m:r>
                            </m:e>
                            <m:sub>
                              <m:r>
                                <a:rPr lang="en-US" altLang="zh-TW" sz="2800" b="0" i="1" smtClean="0">
                                  <a:latin typeface="Cambria Math"/>
                                </a:rPr>
                                <m:t>𝑖</m:t>
                              </m:r>
                            </m:sub>
                          </m:sSub>
                          <m:r>
                            <a:rPr lang="en-US" altLang="zh-TW" sz="2800" b="0" i="1" smtClean="0">
                              <a:latin typeface="Cambria Math"/>
                            </a:rPr>
                            <m:t>×1</m:t>
                          </m:r>
                        </m:sup>
                      </m:sSup>
                      <m:r>
                        <a:rPr lang="en-US" altLang="zh-TW" sz="2800" b="0" i="1" smtClean="0">
                          <a:latin typeface="Cambria Math"/>
                        </a:rPr>
                        <m:t>, </m:t>
                      </m:r>
                      <m:d>
                        <m:dPr>
                          <m:begChr m:val="‖"/>
                          <m:endChr m:val="‖"/>
                          <m:ctrlPr>
                            <a:rPr lang="en-US" altLang="zh-TW" sz="2800" b="0" i="1" smtClean="0">
                              <a:latin typeface="Cambria Math"/>
                            </a:rPr>
                          </m:ctrlPr>
                        </m:dPr>
                        <m:e>
                          <m:sSub>
                            <m:sSubPr>
                              <m:ctrlPr>
                                <a:rPr lang="en-US" altLang="zh-TW" sz="2800" b="0" i="1" smtClean="0">
                                  <a:latin typeface="Cambria Math"/>
                                </a:rPr>
                              </m:ctrlPr>
                            </m:sSubPr>
                            <m:e>
                              <m:r>
                                <a:rPr lang="en-US" altLang="zh-TW" sz="2800" b="0" i="1" smtClean="0">
                                  <a:latin typeface="Cambria Math"/>
                                </a:rPr>
                                <m:t>𝑢</m:t>
                              </m:r>
                            </m:e>
                            <m:sub>
                              <m:r>
                                <a:rPr lang="en-US" altLang="zh-TW" sz="2800" b="0" i="1" smtClean="0">
                                  <a:latin typeface="Cambria Math"/>
                                </a:rPr>
                                <m:t>𝑖</m:t>
                              </m:r>
                            </m:sub>
                          </m:sSub>
                        </m:e>
                      </m:d>
                      <m:r>
                        <a:rPr lang="en-US" altLang="zh-TW" sz="2800" b="0" i="1" smtClean="0">
                          <a:latin typeface="Cambria Math"/>
                        </a:rPr>
                        <m:t>≤1, </m:t>
                      </m:r>
                      <m:r>
                        <a:rPr lang="en-US" altLang="zh-TW" sz="2800" b="0" i="1" smtClean="0">
                          <a:latin typeface="Cambria Math"/>
                        </a:rPr>
                        <m:t>𝑖</m:t>
                      </m:r>
                      <m:r>
                        <a:rPr lang="en-US" altLang="zh-TW" sz="2800" b="0" i="1" smtClean="0">
                          <a:latin typeface="Cambria Math"/>
                        </a:rPr>
                        <m:t>=1,⋯,</m:t>
                      </m:r>
                      <m:r>
                        <a:rPr lang="en-US" altLang="zh-TW" sz="2800" b="0" i="1" smtClean="0">
                          <a:latin typeface="Cambria Math"/>
                        </a:rPr>
                        <m:t>𝑚</m:t>
                      </m:r>
                    </m:oMath>
                  </m:oMathPara>
                </a14:m>
                <a:endParaRPr lang="en-US" altLang="zh-TW" sz="2800" b="0" dirty="0" smtClean="0"/>
              </a:p>
              <a:p>
                <a:pPr marL="0" indent="0">
                  <a:lnSpc>
                    <a:spcPct val="120000"/>
                  </a:lnSpc>
                  <a:buNone/>
                </a:pPr>
                <a14:m>
                  <m:oMathPara xmlns:m="http://schemas.openxmlformats.org/officeDocument/2006/math">
                    <m:oMathParaPr>
                      <m:jc m:val="left"/>
                    </m:oMathParaPr>
                    <m:oMath xmlns:m="http://schemas.openxmlformats.org/officeDocument/2006/math">
                      <m:sSub>
                        <m:sSubPr>
                          <m:ctrlPr>
                            <a:rPr lang="en-US" altLang="zh-TW" sz="2800" b="0" i="1" smtClean="0">
                              <a:latin typeface="Cambria Math"/>
                            </a:rPr>
                          </m:ctrlPr>
                        </m:sSubPr>
                        <m:e>
                          <m:r>
                            <a:rPr lang="en-US" altLang="zh-TW" sz="2800" b="0" i="1" smtClean="0">
                              <a:latin typeface="Cambria Math"/>
                            </a:rPr>
                            <m:t>       </m:t>
                          </m:r>
                          <m:r>
                            <a:rPr lang="en-US" altLang="zh-TW" sz="2800" b="0" i="1" smtClean="0">
                              <a:latin typeface="Cambria Math"/>
                            </a:rPr>
                            <m:t>𝑃</m:t>
                          </m:r>
                        </m:e>
                        <m:sub>
                          <m:r>
                            <a:rPr lang="en-US" altLang="zh-TW" sz="2800" b="0" i="1" smtClean="0">
                              <a:latin typeface="Cambria Math"/>
                            </a:rPr>
                            <m:t>𝑖</m:t>
                          </m:r>
                        </m:sub>
                      </m:sSub>
                      <m:r>
                        <a:rPr lang="en-US" altLang="zh-TW" sz="2800" b="0" i="1" smtClean="0">
                          <a:latin typeface="Cambria Math"/>
                        </a:rPr>
                        <m:t>∈</m:t>
                      </m:r>
                      <m:sSup>
                        <m:sSupPr>
                          <m:ctrlPr>
                            <a:rPr lang="en-US" altLang="zh-TW" sz="2800" b="0" i="1" smtClean="0">
                              <a:latin typeface="Cambria Math"/>
                            </a:rPr>
                          </m:ctrlPr>
                        </m:sSupPr>
                        <m:e>
                          <m:r>
                            <a:rPr lang="en-US" altLang="zh-TW" sz="2800" b="0" i="1" smtClean="0">
                              <a:latin typeface="Cambria Math"/>
                            </a:rPr>
                            <m:t>ℝ</m:t>
                          </m:r>
                        </m:e>
                        <m:sup>
                          <m:sSub>
                            <m:sSubPr>
                              <m:ctrlPr>
                                <a:rPr lang="en-US" altLang="zh-TW" sz="2800" b="0" i="1" smtClean="0">
                                  <a:latin typeface="Cambria Math"/>
                                </a:rPr>
                              </m:ctrlPr>
                            </m:sSubPr>
                            <m:e>
                              <m:r>
                                <a:rPr lang="en-US" altLang="zh-TW" sz="2800" b="0" i="1" smtClean="0">
                                  <a:latin typeface="Cambria Math"/>
                                </a:rPr>
                                <m:t>𝑘</m:t>
                              </m:r>
                            </m:e>
                            <m:sub>
                              <m:r>
                                <a:rPr lang="en-US" altLang="zh-TW" sz="2800" b="0" i="1" smtClean="0">
                                  <a:latin typeface="Cambria Math"/>
                                </a:rPr>
                                <m:t>𝑖</m:t>
                              </m:r>
                            </m:sub>
                          </m:sSub>
                          <m:r>
                            <a:rPr lang="en-US" altLang="zh-TW" sz="2800" b="0" i="1" smtClean="0">
                              <a:latin typeface="Cambria Math"/>
                            </a:rPr>
                            <m:t>×</m:t>
                          </m:r>
                          <m:r>
                            <a:rPr lang="en-US" altLang="zh-TW" sz="2800" b="0" i="1" smtClean="0">
                              <a:latin typeface="Cambria Math"/>
                            </a:rPr>
                            <m:t>𝑛</m:t>
                          </m:r>
                        </m:sup>
                      </m:sSup>
                    </m:oMath>
                  </m:oMathPara>
                </a14:m>
                <a:endParaRPr lang="en-US" altLang="zh-TW" sz="2800" b="0" dirty="0" smtClean="0"/>
              </a:p>
              <a:p>
                <a:pPr marL="0" indent="0">
                  <a:lnSpc>
                    <a:spcPct val="120000"/>
                  </a:lnSpc>
                  <a:buNone/>
                </a:pPr>
                <a14:m>
                  <m:oMathPara xmlns:m="http://schemas.openxmlformats.org/officeDocument/2006/math">
                    <m:oMathParaPr>
                      <m:jc m:val="left"/>
                    </m:oMathParaPr>
                    <m:oMath xmlns:m="http://schemas.openxmlformats.org/officeDocument/2006/math">
                      <m:r>
                        <a:rPr lang="en-US" altLang="zh-TW" sz="2800" b="0" i="1" smtClean="0">
                          <a:latin typeface="Cambria Math"/>
                          <a:ea typeface="Cambria Math"/>
                        </a:rPr>
                        <m:t>⟺</m:t>
                      </m:r>
                    </m:oMath>
                  </m:oMathPara>
                </a14:m>
                <a:endParaRPr lang="en-US" altLang="zh-TW" sz="2800" b="0" i="1" dirty="0" smtClean="0">
                  <a:latin typeface="Cambria Math"/>
                  <a:ea typeface="Cambria Math"/>
                </a:endParaRPr>
              </a:p>
              <a:p>
                <a:pPr marL="0" indent="0">
                  <a:lnSpc>
                    <a:spcPct val="120000"/>
                  </a:lnSpc>
                  <a:buNone/>
                </a:pPr>
                <a14:m>
                  <m:oMathPara xmlns:m="http://schemas.openxmlformats.org/officeDocument/2006/math">
                    <m:oMathParaPr>
                      <m:jc m:val="left"/>
                    </m:oMathParaPr>
                    <m:oMath xmlns:m="http://schemas.openxmlformats.org/officeDocument/2006/math">
                      <m:r>
                        <a:rPr lang="en-US" altLang="zh-TW" sz="2800" b="0" i="1" smtClean="0">
                          <a:solidFill>
                            <a:srgbClr val="FF0000"/>
                          </a:solidFill>
                          <a:latin typeface="Cambria Math"/>
                          <a:ea typeface="Cambria Math"/>
                        </a:rPr>
                        <m:t>𝑆𝑂𝐶𝑃</m:t>
                      </m:r>
                      <m:r>
                        <a:rPr lang="en-US" altLang="zh-TW" sz="2800" b="0" i="1" smtClean="0">
                          <a:latin typeface="Cambria Math"/>
                          <a:ea typeface="Cambria Math"/>
                        </a:rPr>
                        <m:t>:</m:t>
                      </m:r>
                    </m:oMath>
                  </m:oMathPara>
                </a14:m>
                <a:endParaRPr lang="en-US" altLang="zh-TW" sz="2800" b="0" dirty="0" smtClean="0">
                  <a:ea typeface="Cambria Math"/>
                </a:endParaRPr>
              </a:p>
              <a:p>
                <a:pPr marL="0" indent="0">
                  <a:lnSpc>
                    <a:spcPct val="120000"/>
                  </a:lnSpc>
                  <a:buNone/>
                </a:pPr>
                <a14:m>
                  <m:oMathPara xmlns:m="http://schemas.openxmlformats.org/officeDocument/2006/math">
                    <m:oMathParaPr>
                      <m:jc m:val="left"/>
                    </m:oMathParaPr>
                    <m:oMath xmlns:m="http://schemas.openxmlformats.org/officeDocument/2006/math">
                      <m:func>
                        <m:funcPr>
                          <m:ctrlPr>
                            <a:rPr lang="en-US" altLang="zh-TW" sz="2800" b="0" i="1" smtClean="0">
                              <a:latin typeface="Cambria Math"/>
                            </a:rPr>
                          </m:ctrlPr>
                        </m:funcPr>
                        <m:fName>
                          <m:r>
                            <m:rPr>
                              <m:sty m:val="p"/>
                            </m:rPr>
                            <a:rPr lang="en-US" altLang="zh-TW" sz="2800" b="0" i="0" smtClean="0">
                              <a:latin typeface="Cambria Math"/>
                            </a:rPr>
                            <m:t>max</m:t>
                          </m:r>
                        </m:fName>
                        <m:e>
                          <m:sSup>
                            <m:sSupPr>
                              <m:ctrlPr>
                                <a:rPr lang="en-US" altLang="zh-TW" sz="2800" b="0" i="1" smtClean="0">
                                  <a:latin typeface="Cambria Math"/>
                                </a:rPr>
                              </m:ctrlPr>
                            </m:sSupPr>
                            <m:e>
                              <m:r>
                                <a:rPr lang="en-US" altLang="zh-TW" sz="2800" b="0" i="1" smtClean="0">
                                  <a:latin typeface="Cambria Math"/>
                                </a:rPr>
                                <m:t> </m:t>
                              </m:r>
                              <m:r>
                                <a:rPr lang="en-US" altLang="zh-TW" sz="2800" b="0" i="1" smtClean="0">
                                  <a:latin typeface="Cambria Math"/>
                                </a:rPr>
                                <m:t>𝑐</m:t>
                              </m:r>
                            </m:e>
                            <m:sup>
                              <m:r>
                                <a:rPr lang="en-US" altLang="zh-TW" sz="2800" b="0" i="1" smtClean="0">
                                  <a:latin typeface="Cambria Math"/>
                                </a:rPr>
                                <m:t>𝑇</m:t>
                              </m:r>
                            </m:sup>
                          </m:sSup>
                          <m:r>
                            <a:rPr lang="en-US" altLang="zh-TW" sz="2800" b="0" i="1" smtClean="0">
                              <a:latin typeface="Cambria Math"/>
                            </a:rPr>
                            <m:t>𝑥</m:t>
                          </m:r>
                        </m:e>
                      </m:func>
                    </m:oMath>
                  </m:oMathPara>
                </a14:m>
                <a:endParaRPr lang="en-US" altLang="zh-TW" sz="2800" b="0" dirty="0" smtClean="0"/>
              </a:p>
              <a:p>
                <a:pPr marL="0" indent="0">
                  <a:lnSpc>
                    <a:spcPct val="120000"/>
                  </a:lnSpc>
                  <a:buNone/>
                </a:pPr>
                <a14:m>
                  <m:oMathPara xmlns:m="http://schemas.openxmlformats.org/officeDocument/2006/math">
                    <m:oMathParaPr>
                      <m:jc m:val="left"/>
                    </m:oMathParaPr>
                    <m:oMath xmlns:m="http://schemas.openxmlformats.org/officeDocument/2006/math">
                      <m:r>
                        <a:rPr lang="en-US" altLang="zh-TW" sz="2800" b="0" i="1" smtClean="0">
                          <a:latin typeface="Cambria Math"/>
                        </a:rPr>
                        <m:t>         </m:t>
                      </m:r>
                      <m:r>
                        <a:rPr lang="en-US" altLang="zh-TW" sz="2800" b="0" i="1" smtClean="0">
                          <a:latin typeface="Cambria Math"/>
                        </a:rPr>
                        <m:t>𝑠</m:t>
                      </m:r>
                      <m:r>
                        <a:rPr lang="en-US" altLang="zh-TW" sz="2800" b="0" i="1" smtClean="0">
                          <a:latin typeface="Cambria Math"/>
                        </a:rPr>
                        <m:t>.</m:t>
                      </m:r>
                      <m:r>
                        <a:rPr lang="en-US" altLang="zh-TW" sz="2800" b="0" i="1" smtClean="0">
                          <a:latin typeface="Cambria Math"/>
                        </a:rPr>
                        <m:t>𝑡</m:t>
                      </m:r>
                      <m:r>
                        <a:rPr lang="en-US" altLang="zh-TW" sz="2800" b="0" i="1" smtClean="0">
                          <a:latin typeface="Cambria Math"/>
                        </a:rPr>
                        <m:t>. </m:t>
                      </m:r>
                      <m:sSub>
                        <m:sSubPr>
                          <m:ctrlPr>
                            <a:rPr lang="en-US" altLang="zh-TW" sz="2800" b="0" i="1" smtClean="0">
                              <a:solidFill>
                                <a:srgbClr val="FF0000"/>
                              </a:solidFill>
                              <a:latin typeface="Cambria Math"/>
                            </a:rPr>
                          </m:ctrlPr>
                        </m:sSubPr>
                        <m:e>
                          <m:r>
                            <a:rPr lang="en-US" altLang="zh-TW" sz="2800" b="0" i="1" smtClean="0">
                              <a:solidFill>
                                <a:srgbClr val="FF0000"/>
                              </a:solidFill>
                              <a:latin typeface="Cambria Math"/>
                            </a:rPr>
                            <m:t> </m:t>
                          </m:r>
                          <m:d>
                            <m:dPr>
                              <m:begChr m:val="‖"/>
                              <m:endChr m:val="‖"/>
                              <m:ctrlPr>
                                <a:rPr lang="en-US" altLang="zh-TW" sz="2800" b="0" i="1" smtClean="0">
                                  <a:solidFill>
                                    <a:srgbClr val="FF0000"/>
                                  </a:solidFill>
                                  <a:latin typeface="Cambria Math"/>
                                </a:rPr>
                              </m:ctrlPr>
                            </m:dPr>
                            <m:e>
                              <m:sSub>
                                <m:sSubPr>
                                  <m:ctrlPr>
                                    <a:rPr lang="en-US" altLang="zh-TW" sz="2800" b="0" i="1" smtClean="0">
                                      <a:solidFill>
                                        <a:srgbClr val="FF0000"/>
                                      </a:solidFill>
                                      <a:latin typeface="Cambria Math"/>
                                    </a:rPr>
                                  </m:ctrlPr>
                                </m:sSubPr>
                                <m:e>
                                  <m:r>
                                    <a:rPr lang="en-US" altLang="zh-TW" sz="2800" b="0" i="1" smtClean="0">
                                      <a:solidFill>
                                        <a:srgbClr val="FF0000"/>
                                      </a:solidFill>
                                      <a:latin typeface="Cambria Math"/>
                                    </a:rPr>
                                    <m:t>𝑃</m:t>
                                  </m:r>
                                </m:e>
                                <m:sub>
                                  <m:r>
                                    <a:rPr lang="en-US" altLang="zh-TW" sz="2800" b="0" i="1" smtClean="0">
                                      <a:solidFill>
                                        <a:srgbClr val="FF0000"/>
                                      </a:solidFill>
                                      <a:latin typeface="Cambria Math"/>
                                    </a:rPr>
                                    <m:t>𝑖</m:t>
                                  </m:r>
                                </m:sub>
                              </m:sSub>
                              <m:r>
                                <a:rPr lang="en-US" altLang="zh-TW" sz="2800" b="0" i="1" smtClean="0">
                                  <a:solidFill>
                                    <a:srgbClr val="FF0000"/>
                                  </a:solidFill>
                                  <a:latin typeface="Cambria Math"/>
                                </a:rPr>
                                <m:t>𝑥</m:t>
                              </m:r>
                            </m:e>
                          </m:d>
                        </m:e>
                        <m:sub>
                          <m:r>
                            <a:rPr lang="en-US" altLang="zh-TW" sz="2800" b="0" i="1" smtClean="0">
                              <a:solidFill>
                                <a:srgbClr val="FF0000"/>
                              </a:solidFill>
                              <a:latin typeface="Cambria Math"/>
                            </a:rPr>
                            <m:t>2</m:t>
                          </m:r>
                        </m:sub>
                      </m:sSub>
                      <m:r>
                        <a:rPr lang="en-US" altLang="zh-TW" sz="2800" b="0" i="1" smtClean="0">
                          <a:solidFill>
                            <a:srgbClr val="FF0000"/>
                          </a:solidFill>
                          <a:latin typeface="Cambria Math"/>
                        </a:rPr>
                        <m:t>≤</m:t>
                      </m:r>
                      <m:sSub>
                        <m:sSubPr>
                          <m:ctrlPr>
                            <a:rPr lang="en-US" altLang="zh-TW" sz="2800" b="0" i="1" smtClean="0">
                              <a:solidFill>
                                <a:srgbClr val="FF0000"/>
                              </a:solidFill>
                              <a:latin typeface="Cambria Math"/>
                            </a:rPr>
                          </m:ctrlPr>
                        </m:sSubPr>
                        <m:e>
                          <m:r>
                            <a:rPr lang="en-US" altLang="zh-TW" sz="2800" b="0" i="1" smtClean="0">
                              <a:solidFill>
                                <a:srgbClr val="FF0000"/>
                              </a:solidFill>
                              <a:latin typeface="Cambria Math"/>
                            </a:rPr>
                            <m:t>𝑏</m:t>
                          </m:r>
                        </m:e>
                        <m:sub>
                          <m:r>
                            <a:rPr lang="en-US" altLang="zh-TW" sz="2800" b="0" i="1" smtClean="0">
                              <a:solidFill>
                                <a:srgbClr val="FF0000"/>
                              </a:solidFill>
                              <a:latin typeface="Cambria Math"/>
                            </a:rPr>
                            <m:t>𝑖</m:t>
                          </m:r>
                        </m:sub>
                      </m:sSub>
                      <m:r>
                        <a:rPr lang="en-US" altLang="zh-TW" sz="2800" b="0" i="1" smtClean="0">
                          <a:solidFill>
                            <a:srgbClr val="FF0000"/>
                          </a:solidFill>
                          <a:latin typeface="Cambria Math"/>
                        </a:rPr>
                        <m:t>−</m:t>
                      </m:r>
                      <m:sSubSup>
                        <m:sSubSupPr>
                          <m:ctrlPr>
                            <a:rPr lang="en-US" altLang="zh-TW" sz="2800" b="0" i="1" smtClean="0">
                              <a:solidFill>
                                <a:srgbClr val="FF0000"/>
                              </a:solidFill>
                              <a:latin typeface="Cambria Math"/>
                            </a:rPr>
                          </m:ctrlPr>
                        </m:sSubSupPr>
                        <m:e>
                          <m:r>
                            <a:rPr lang="en-US" altLang="zh-TW" sz="2800" b="0" i="1" smtClean="0">
                              <a:solidFill>
                                <a:srgbClr val="FF0000"/>
                              </a:solidFill>
                              <a:latin typeface="Cambria Math"/>
                            </a:rPr>
                            <m:t>𝐴</m:t>
                          </m:r>
                        </m:e>
                        <m:sub>
                          <m:r>
                            <a:rPr lang="en-US" altLang="zh-TW" sz="2800" b="0" i="1" smtClean="0">
                              <a:solidFill>
                                <a:srgbClr val="FF0000"/>
                              </a:solidFill>
                              <a:latin typeface="Cambria Math"/>
                            </a:rPr>
                            <m:t>𝑖</m:t>
                          </m:r>
                        </m:sub>
                        <m:sup>
                          <m:d>
                            <m:dPr>
                              <m:ctrlPr>
                                <a:rPr lang="en-US" altLang="zh-TW" sz="2800" b="0" i="1" smtClean="0">
                                  <a:solidFill>
                                    <a:srgbClr val="FF0000"/>
                                  </a:solidFill>
                                  <a:latin typeface="Cambria Math"/>
                                </a:rPr>
                              </m:ctrlPr>
                            </m:dPr>
                            <m:e>
                              <m:r>
                                <a:rPr lang="en-US" altLang="zh-TW" sz="2800" b="0" i="1" smtClean="0">
                                  <a:solidFill>
                                    <a:srgbClr val="FF0000"/>
                                  </a:solidFill>
                                  <a:latin typeface="Cambria Math"/>
                                </a:rPr>
                                <m:t>0</m:t>
                              </m:r>
                            </m:e>
                          </m:d>
                        </m:sup>
                      </m:sSubSup>
                      <m:r>
                        <a:rPr lang="en-US" altLang="zh-TW" sz="2800" b="0" i="1" smtClean="0">
                          <a:solidFill>
                            <a:srgbClr val="FF0000"/>
                          </a:solidFill>
                          <a:latin typeface="Cambria Math"/>
                        </a:rPr>
                        <m:t>𝑥</m:t>
                      </m:r>
                      <m:r>
                        <a:rPr lang="en-US" altLang="zh-TW" sz="2800" b="0" i="1" smtClean="0">
                          <a:solidFill>
                            <a:srgbClr val="FF0000"/>
                          </a:solidFill>
                          <a:latin typeface="Cambria Math"/>
                        </a:rPr>
                        <m:t>, </m:t>
                      </m:r>
                      <m:r>
                        <a:rPr lang="en-US" altLang="zh-TW" sz="2800" b="0" i="1" smtClean="0">
                          <a:solidFill>
                            <a:srgbClr val="FF0000"/>
                          </a:solidFill>
                          <a:latin typeface="Cambria Math"/>
                        </a:rPr>
                        <m:t>𝑖</m:t>
                      </m:r>
                      <m:r>
                        <a:rPr lang="en-US" altLang="zh-TW" sz="2800" b="0" i="1" smtClean="0">
                          <a:solidFill>
                            <a:srgbClr val="FF0000"/>
                          </a:solidFill>
                          <a:latin typeface="Cambria Math"/>
                        </a:rPr>
                        <m:t>=1,⋯,</m:t>
                      </m:r>
                      <m:r>
                        <a:rPr lang="en-US" altLang="zh-TW" sz="2800" b="0" i="1" smtClean="0">
                          <a:solidFill>
                            <a:srgbClr val="FF0000"/>
                          </a:solidFill>
                          <a:latin typeface="Cambria Math"/>
                        </a:rPr>
                        <m:t>𝑚</m:t>
                      </m:r>
                    </m:oMath>
                  </m:oMathPara>
                </a14:m>
                <a:endParaRPr lang="en-US" altLang="zh-TW" sz="2800" b="0" dirty="0" smtClean="0">
                  <a:solidFill>
                    <a:srgbClr val="FF0000"/>
                  </a:solidFill>
                </a:endParaRPr>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xfrm>
                <a:off x="457200" y="1412776"/>
                <a:ext cx="8229600" cy="5112568"/>
              </a:xfrm>
              <a:blipFill rotWithShape="1">
                <a:blip r:embed="rId2"/>
                <a:stretch>
                  <a:fillRect l="-1259"/>
                </a:stretch>
              </a:blipFill>
            </p:spPr>
            <p:txBody>
              <a:bodyPr/>
              <a:lstStyle/>
              <a:p>
                <a:r>
                  <a:rPr lang="zh-TW" altLang="en-US">
                    <a:noFill/>
                  </a:rPr>
                  <a:t> </a:t>
                </a:r>
              </a:p>
            </p:txBody>
          </p:sp>
        </mc:Fallback>
      </mc:AlternateContent>
      <p:sp>
        <p:nvSpPr>
          <p:cNvPr id="2" name="投影片編號版面配置區 1"/>
          <p:cNvSpPr>
            <a:spLocks noGrp="1"/>
          </p:cNvSpPr>
          <p:nvPr>
            <p:ph type="sldNum" sz="quarter" idx="12"/>
          </p:nvPr>
        </p:nvSpPr>
        <p:spPr/>
        <p:txBody>
          <a:bodyPr/>
          <a:lstStyle/>
          <a:p>
            <a:fld id="{0D5EBAA4-32D4-4A91-B891-1CF913949CAB}" type="slidenum">
              <a:rPr lang="zh-TW" altLang="en-US" smtClean="0"/>
              <a:t>15</a:t>
            </a:fld>
            <a:endParaRPr lang="zh-TW" altLang="en-US"/>
          </a:p>
        </p:txBody>
      </p:sp>
    </p:spTree>
    <p:extLst>
      <p:ext uri="{BB962C8B-B14F-4D97-AF65-F5344CB8AC3E}">
        <p14:creationId xmlns:p14="http://schemas.microsoft.com/office/powerpoint/2010/main" val="3825322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a:t>
            </a:r>
            <a:r>
              <a:rPr lang="en-US" altLang="zh-TW" dirty="0" smtClean="0"/>
              <a:t>harmaceutics example</a:t>
            </a:r>
            <a:endParaRPr lang="zh-TW" altLang="en-US" dirty="0"/>
          </a:p>
        </p:txBody>
      </p:sp>
      <p:sp>
        <p:nvSpPr>
          <p:cNvPr id="4" name="投影片編號版面配置區 3"/>
          <p:cNvSpPr>
            <a:spLocks noGrp="1"/>
          </p:cNvSpPr>
          <p:nvPr>
            <p:ph type="sldNum" sz="quarter" idx="12"/>
          </p:nvPr>
        </p:nvSpPr>
        <p:spPr/>
        <p:txBody>
          <a:bodyPr/>
          <a:lstStyle/>
          <a:p>
            <a:fld id="{0D5EBAA4-32D4-4A91-B891-1CF913949CAB}" type="slidenum">
              <a:rPr lang="zh-TW" altLang="en-US" smtClean="0"/>
              <a:t>16</a:t>
            </a:fld>
            <a:endParaRPr lang="zh-TW" altLang="en-US"/>
          </a:p>
        </p:txBody>
      </p:sp>
      <mc:AlternateContent xmlns:mc="http://schemas.openxmlformats.org/markup-compatibility/2006" xmlns:a14="http://schemas.microsoft.com/office/drawing/2010/main">
        <mc:Choice Requires="a14">
          <p:sp>
            <p:nvSpPr>
              <p:cNvPr id="5" name="矩形 4"/>
              <p:cNvSpPr/>
              <p:nvPr/>
            </p:nvSpPr>
            <p:spPr>
              <a:xfrm>
                <a:off x="251520" y="1484784"/>
                <a:ext cx="5256584" cy="3416320"/>
              </a:xfrm>
              <a:prstGeom prst="rect">
                <a:avLst/>
              </a:prstGeom>
            </p:spPr>
            <p:txBody>
              <a:bodyPr wrap="square">
                <a:spAutoFit/>
              </a:bodyPr>
              <a:lstStyle/>
              <a:p>
                <a:pPr>
                  <a:lnSpc>
                    <a:spcPct val="120000"/>
                  </a:lnSpc>
                </a:pPr>
                <a14:m>
                  <m:oMathPara xmlns:m="http://schemas.openxmlformats.org/officeDocument/2006/math">
                    <m:oMathParaPr>
                      <m:jc m:val="left"/>
                    </m:oMathParaPr>
                    <m:oMath xmlns:m="http://schemas.openxmlformats.org/officeDocument/2006/math">
                      <m:func>
                        <m:funcPr>
                          <m:ctrlPr>
                            <a:rPr lang="en-US" altLang="zh-TW" sz="2000" i="1" smtClean="0">
                              <a:solidFill>
                                <a:schemeClr val="tx1"/>
                              </a:solidFill>
                              <a:latin typeface="Cambria Math"/>
                            </a:rPr>
                          </m:ctrlPr>
                        </m:funcPr>
                        <m:fName>
                          <m:r>
                            <m:rPr>
                              <m:sty m:val="p"/>
                            </m:rPr>
                            <a:rPr lang="en-US" altLang="zh-TW" sz="2000">
                              <a:solidFill>
                                <a:schemeClr val="tx1"/>
                              </a:solidFill>
                              <a:latin typeface="Cambria Math"/>
                            </a:rPr>
                            <m:t>max</m:t>
                          </m:r>
                        </m:fName>
                        <m:e>
                          <m:r>
                            <a:rPr lang="en-US" altLang="zh-TW" sz="2000" i="1">
                              <a:solidFill>
                                <a:schemeClr val="tx1"/>
                              </a:solidFill>
                              <a:latin typeface="Cambria Math"/>
                            </a:rPr>
                            <m:t> </m:t>
                          </m:r>
                          <m:r>
                            <a:rPr lang="en-US" altLang="zh-TW" sz="2000" i="1">
                              <a:solidFill>
                                <a:schemeClr val="tx1"/>
                              </a:solidFill>
                              <a:latin typeface="Cambria Math"/>
                            </a:rPr>
                            <m:t>𝑧</m:t>
                          </m:r>
                          <m:r>
                            <a:rPr lang="en-US" altLang="zh-TW" sz="2000" i="1">
                              <a:solidFill>
                                <a:schemeClr val="tx1"/>
                              </a:solidFill>
                              <a:latin typeface="Cambria Math"/>
                            </a:rPr>
                            <m:t>=6200</m:t>
                          </m:r>
                          <m:sSub>
                            <m:sSubPr>
                              <m:ctrlPr>
                                <a:rPr lang="en-US" altLang="zh-TW" sz="2000" i="1">
                                  <a:solidFill>
                                    <a:schemeClr val="tx1"/>
                                  </a:solidFill>
                                  <a:latin typeface="Cambria Math"/>
                                </a:rPr>
                              </m:ctrlPr>
                            </m:sSubPr>
                            <m:e>
                              <m:r>
                                <a:rPr lang="en-US" altLang="zh-TW" sz="2000" i="1">
                                  <a:solidFill>
                                    <a:schemeClr val="tx1"/>
                                  </a:solidFill>
                                  <a:latin typeface="Cambria Math"/>
                                </a:rPr>
                                <m:t>𝐷</m:t>
                              </m:r>
                            </m:e>
                            <m:sub>
                              <m:r>
                                <a:rPr lang="en-US" altLang="zh-TW" sz="2000" i="1">
                                  <a:solidFill>
                                    <a:schemeClr val="tx1"/>
                                  </a:solidFill>
                                  <a:latin typeface="Cambria Math"/>
                                </a:rPr>
                                <m:t>1</m:t>
                              </m:r>
                            </m:sub>
                          </m:sSub>
                          <m:r>
                            <a:rPr lang="en-US" altLang="zh-TW" sz="2000" i="1">
                              <a:solidFill>
                                <a:schemeClr val="tx1"/>
                              </a:solidFill>
                              <a:latin typeface="Cambria Math"/>
                            </a:rPr>
                            <m:t>+6900</m:t>
                          </m:r>
                          <m:sSub>
                            <m:sSubPr>
                              <m:ctrlPr>
                                <a:rPr lang="en-US" altLang="zh-TW" sz="2000" i="1">
                                  <a:solidFill>
                                    <a:schemeClr val="tx1"/>
                                  </a:solidFill>
                                  <a:latin typeface="Cambria Math"/>
                                </a:rPr>
                              </m:ctrlPr>
                            </m:sSubPr>
                            <m:e>
                              <m:r>
                                <a:rPr lang="en-US" altLang="zh-TW" sz="2000" i="1">
                                  <a:solidFill>
                                    <a:schemeClr val="tx1"/>
                                  </a:solidFill>
                                  <a:latin typeface="Cambria Math"/>
                                </a:rPr>
                                <m:t>𝐷</m:t>
                              </m:r>
                            </m:e>
                            <m:sub>
                              <m:r>
                                <a:rPr lang="en-US" altLang="zh-TW" sz="2000" i="1">
                                  <a:solidFill>
                                    <a:schemeClr val="tx1"/>
                                  </a:solidFill>
                                  <a:latin typeface="Cambria Math"/>
                                </a:rPr>
                                <m:t>2</m:t>
                              </m:r>
                            </m:sub>
                          </m:sSub>
                          <m:r>
                            <a:rPr lang="en-US" altLang="zh-TW" sz="2000" i="1" smtClean="0">
                              <a:solidFill>
                                <a:schemeClr val="tx1"/>
                              </a:solidFill>
                              <a:latin typeface="Cambria Math"/>
                            </a:rPr>
                            <m:t>−100</m:t>
                          </m:r>
                          <m:sSub>
                            <m:sSubPr>
                              <m:ctrlPr>
                                <a:rPr lang="en-US" altLang="zh-TW" sz="2000" i="1">
                                  <a:solidFill>
                                    <a:schemeClr val="tx1"/>
                                  </a:solidFill>
                                  <a:latin typeface="Cambria Math"/>
                                </a:rPr>
                              </m:ctrlPr>
                            </m:sSubPr>
                            <m:e>
                              <m:r>
                                <a:rPr lang="en-US" altLang="zh-TW" sz="2000" i="1">
                                  <a:solidFill>
                                    <a:schemeClr val="tx1"/>
                                  </a:solidFill>
                                  <a:latin typeface="Cambria Math"/>
                                </a:rPr>
                                <m:t>𝑅</m:t>
                              </m:r>
                            </m:e>
                            <m:sub>
                              <m:r>
                                <a:rPr lang="en-US" altLang="zh-TW" sz="2000" i="1">
                                  <a:solidFill>
                                    <a:schemeClr val="tx1"/>
                                  </a:solidFill>
                                  <a:latin typeface="Cambria Math"/>
                                </a:rPr>
                                <m:t>1</m:t>
                              </m:r>
                            </m:sub>
                          </m:sSub>
                          <m:r>
                            <a:rPr lang="en-US" altLang="zh-TW" sz="2000" i="1">
                              <a:solidFill>
                                <a:schemeClr val="tx1"/>
                              </a:solidFill>
                              <a:latin typeface="Cambria Math"/>
                            </a:rPr>
                            <m:t>−199</m:t>
                          </m:r>
                          <m:sSub>
                            <m:sSubPr>
                              <m:ctrlPr>
                                <a:rPr lang="en-US" altLang="zh-TW" sz="2000" i="1">
                                  <a:solidFill>
                                    <a:schemeClr val="tx1"/>
                                  </a:solidFill>
                                  <a:latin typeface="Cambria Math"/>
                                </a:rPr>
                              </m:ctrlPr>
                            </m:sSubPr>
                            <m:e>
                              <m:r>
                                <a:rPr lang="en-US" altLang="zh-TW" sz="2000" i="1">
                                  <a:solidFill>
                                    <a:schemeClr val="tx1"/>
                                  </a:solidFill>
                                  <a:latin typeface="Cambria Math"/>
                                </a:rPr>
                                <m:t>𝑅</m:t>
                              </m:r>
                            </m:e>
                            <m:sub>
                              <m:r>
                                <a:rPr lang="en-US" altLang="zh-TW" sz="2000" i="1">
                                  <a:solidFill>
                                    <a:schemeClr val="tx1"/>
                                  </a:solidFill>
                                  <a:latin typeface="Cambria Math"/>
                                </a:rPr>
                                <m:t>2</m:t>
                              </m:r>
                            </m:sub>
                          </m:sSub>
                          <m:r>
                            <a:rPr lang="en-US" altLang="zh-TW" sz="2000" i="1">
                              <a:solidFill>
                                <a:schemeClr val="tx1"/>
                              </a:solidFill>
                              <a:latin typeface="Cambria Math"/>
                            </a:rPr>
                            <m:t>−700</m:t>
                          </m:r>
                          <m:sSub>
                            <m:sSubPr>
                              <m:ctrlPr>
                                <a:rPr lang="en-US" altLang="zh-TW" sz="2000" i="1">
                                  <a:solidFill>
                                    <a:schemeClr val="tx1"/>
                                  </a:solidFill>
                                  <a:latin typeface="Cambria Math"/>
                                </a:rPr>
                              </m:ctrlPr>
                            </m:sSubPr>
                            <m:e>
                              <m:r>
                                <a:rPr lang="en-US" altLang="zh-TW" sz="2000" i="1">
                                  <a:solidFill>
                                    <a:schemeClr val="tx1"/>
                                  </a:solidFill>
                                  <a:latin typeface="Cambria Math"/>
                                </a:rPr>
                                <m:t>𝐷</m:t>
                              </m:r>
                            </m:e>
                            <m:sub>
                              <m:r>
                                <a:rPr lang="en-US" altLang="zh-TW" sz="2000" i="1">
                                  <a:solidFill>
                                    <a:schemeClr val="tx1"/>
                                  </a:solidFill>
                                  <a:latin typeface="Cambria Math"/>
                                </a:rPr>
                                <m:t>1</m:t>
                              </m:r>
                            </m:sub>
                          </m:sSub>
                          <m:r>
                            <a:rPr lang="en-US" altLang="zh-TW" sz="2000" i="1">
                              <a:solidFill>
                                <a:schemeClr val="tx1"/>
                              </a:solidFill>
                              <a:latin typeface="Cambria Math"/>
                            </a:rPr>
                            <m:t>−800</m:t>
                          </m:r>
                          <m:sSub>
                            <m:sSubPr>
                              <m:ctrlPr>
                                <a:rPr lang="en-US" altLang="zh-TW" sz="2000" i="1">
                                  <a:solidFill>
                                    <a:schemeClr val="tx1"/>
                                  </a:solidFill>
                                  <a:latin typeface="Cambria Math"/>
                                </a:rPr>
                              </m:ctrlPr>
                            </m:sSubPr>
                            <m:e>
                              <m:r>
                                <a:rPr lang="en-US" altLang="zh-TW" sz="2000" i="1">
                                  <a:solidFill>
                                    <a:schemeClr val="tx1"/>
                                  </a:solidFill>
                                  <a:latin typeface="Cambria Math"/>
                                </a:rPr>
                                <m:t>𝐷</m:t>
                              </m:r>
                            </m:e>
                            <m:sub>
                              <m:r>
                                <a:rPr lang="en-US" altLang="zh-TW" sz="2000" i="1">
                                  <a:solidFill>
                                    <a:schemeClr val="tx1"/>
                                  </a:solidFill>
                                  <a:latin typeface="Cambria Math"/>
                                </a:rPr>
                                <m:t>2</m:t>
                              </m:r>
                            </m:sub>
                          </m:sSub>
                        </m:e>
                      </m:func>
                    </m:oMath>
                  </m:oMathPara>
                </a14:m>
                <a:endParaRPr lang="en-US" altLang="zh-TW" sz="2000" dirty="0">
                  <a:solidFill>
                    <a:schemeClr val="tx1"/>
                  </a:solidFill>
                </a:endParaRPr>
              </a:p>
              <a:p>
                <a:pPr>
                  <a:lnSpc>
                    <a:spcPct val="120000"/>
                  </a:lnSpc>
                </a:pPr>
                <a:r>
                  <a:rPr lang="en-US" altLang="zh-TW" sz="2000" dirty="0" smtClean="0">
                    <a:solidFill>
                      <a:schemeClr val="tx1"/>
                    </a:solidFill>
                  </a:rPr>
                  <a:t>Subject to:</a:t>
                </a:r>
                <a:endParaRPr lang="en-US" altLang="zh-TW" sz="2000" dirty="0">
                  <a:solidFill>
                    <a:schemeClr val="tx1"/>
                  </a:solidFill>
                </a:endParaRPr>
              </a:p>
              <a:p>
                <a:pPr marL="285750" indent="-285750">
                  <a:lnSpc>
                    <a:spcPct val="120000"/>
                  </a:lnSpc>
                  <a:buFont typeface="Arial" pitchFamily="34" charset="0"/>
                  <a:buChar char="•"/>
                </a:pPr>
                <a14:m>
                  <m:oMath xmlns:m="http://schemas.openxmlformats.org/officeDocument/2006/math">
                    <m:r>
                      <a:rPr lang="en-US" altLang="zh-TW" sz="2000" i="1" smtClean="0">
                        <a:solidFill>
                          <a:srgbClr val="FF0000"/>
                        </a:solidFill>
                        <a:latin typeface="Cambria Math"/>
                      </a:rPr>
                      <m:t>0.01</m:t>
                    </m:r>
                    <m:sSub>
                      <m:sSubPr>
                        <m:ctrlPr>
                          <a:rPr lang="en-US" altLang="zh-TW" sz="2000" i="1">
                            <a:solidFill>
                              <a:srgbClr val="FF0000"/>
                            </a:solidFill>
                            <a:latin typeface="Cambria Math"/>
                          </a:rPr>
                        </m:ctrlPr>
                      </m:sSubPr>
                      <m:e>
                        <m:r>
                          <a:rPr lang="en-US" altLang="zh-TW" sz="2000" i="1">
                            <a:solidFill>
                              <a:srgbClr val="FF0000"/>
                            </a:solidFill>
                            <a:latin typeface="Cambria Math"/>
                          </a:rPr>
                          <m:t>𝑅</m:t>
                        </m:r>
                      </m:e>
                      <m:sub>
                        <m:r>
                          <a:rPr lang="en-US" altLang="zh-TW" sz="2000" i="1">
                            <a:solidFill>
                              <a:srgbClr val="FF0000"/>
                            </a:solidFill>
                            <a:latin typeface="Cambria Math"/>
                          </a:rPr>
                          <m:t>1</m:t>
                        </m:r>
                      </m:sub>
                    </m:sSub>
                    <m:r>
                      <a:rPr lang="en-US" altLang="zh-TW" sz="2000" i="1">
                        <a:solidFill>
                          <a:srgbClr val="FF0000"/>
                        </a:solidFill>
                        <a:latin typeface="Cambria Math"/>
                      </a:rPr>
                      <m:t>+0.02</m:t>
                    </m:r>
                    <m:sSub>
                      <m:sSubPr>
                        <m:ctrlPr>
                          <a:rPr lang="en-US" altLang="zh-TW" sz="2000" i="1">
                            <a:solidFill>
                              <a:srgbClr val="FF0000"/>
                            </a:solidFill>
                            <a:latin typeface="Cambria Math"/>
                          </a:rPr>
                        </m:ctrlPr>
                      </m:sSubPr>
                      <m:e>
                        <m:r>
                          <a:rPr lang="en-US" altLang="zh-TW" sz="2000" i="1">
                            <a:solidFill>
                              <a:srgbClr val="FF0000"/>
                            </a:solidFill>
                            <a:latin typeface="Cambria Math"/>
                          </a:rPr>
                          <m:t>𝑅</m:t>
                        </m:r>
                      </m:e>
                      <m:sub>
                        <m:r>
                          <a:rPr lang="en-US" altLang="zh-TW" sz="2000" i="1">
                            <a:solidFill>
                              <a:srgbClr val="FF0000"/>
                            </a:solidFill>
                            <a:latin typeface="Cambria Math"/>
                          </a:rPr>
                          <m:t>2</m:t>
                        </m:r>
                      </m:sub>
                    </m:sSub>
                    <m:r>
                      <a:rPr lang="en-US" altLang="zh-TW" sz="2000" i="1">
                        <a:solidFill>
                          <a:schemeClr val="tx1"/>
                        </a:solidFill>
                        <a:latin typeface="Cambria Math"/>
                      </a:rPr>
                      <m:t>−0.5</m:t>
                    </m:r>
                    <m:sSub>
                      <m:sSubPr>
                        <m:ctrlPr>
                          <a:rPr lang="en-US" altLang="zh-TW" sz="2000" i="1">
                            <a:solidFill>
                              <a:schemeClr val="tx1"/>
                            </a:solidFill>
                            <a:latin typeface="Cambria Math"/>
                          </a:rPr>
                        </m:ctrlPr>
                      </m:sSubPr>
                      <m:e>
                        <m:r>
                          <a:rPr lang="en-US" altLang="zh-TW" sz="2000" i="1">
                            <a:solidFill>
                              <a:schemeClr val="tx1"/>
                            </a:solidFill>
                            <a:latin typeface="Cambria Math"/>
                          </a:rPr>
                          <m:t>𝐷</m:t>
                        </m:r>
                      </m:e>
                      <m:sub>
                        <m:r>
                          <a:rPr lang="en-US" altLang="zh-TW" sz="2000" i="1">
                            <a:solidFill>
                              <a:schemeClr val="tx1"/>
                            </a:solidFill>
                            <a:latin typeface="Cambria Math"/>
                          </a:rPr>
                          <m:t>1</m:t>
                        </m:r>
                      </m:sub>
                    </m:sSub>
                    <m:r>
                      <a:rPr lang="en-US" altLang="zh-TW" sz="2000" i="1">
                        <a:solidFill>
                          <a:schemeClr val="tx1"/>
                        </a:solidFill>
                        <a:latin typeface="Cambria Math"/>
                      </a:rPr>
                      <m:t>−0.6</m:t>
                    </m:r>
                    <m:sSub>
                      <m:sSubPr>
                        <m:ctrlPr>
                          <a:rPr lang="en-US" altLang="zh-TW" sz="2000" i="1">
                            <a:solidFill>
                              <a:schemeClr val="tx1"/>
                            </a:solidFill>
                            <a:latin typeface="Cambria Math"/>
                          </a:rPr>
                        </m:ctrlPr>
                      </m:sSubPr>
                      <m:e>
                        <m:r>
                          <a:rPr lang="en-US" altLang="zh-TW" sz="2000" i="1">
                            <a:solidFill>
                              <a:schemeClr val="tx1"/>
                            </a:solidFill>
                            <a:latin typeface="Cambria Math"/>
                          </a:rPr>
                          <m:t>𝐷</m:t>
                        </m:r>
                      </m:e>
                      <m:sub>
                        <m:r>
                          <a:rPr lang="en-US" altLang="zh-TW" sz="2000" i="1">
                            <a:solidFill>
                              <a:schemeClr val="tx1"/>
                            </a:solidFill>
                            <a:latin typeface="Cambria Math"/>
                          </a:rPr>
                          <m:t>2</m:t>
                        </m:r>
                      </m:sub>
                    </m:sSub>
                    <m:r>
                      <a:rPr lang="en-US" altLang="zh-TW" sz="2000" i="1">
                        <a:solidFill>
                          <a:schemeClr val="tx1"/>
                        </a:solidFill>
                        <a:latin typeface="Cambria Math"/>
                      </a:rPr>
                      <m:t>≥</m:t>
                    </m:r>
                    <m:r>
                      <a:rPr lang="en-US" altLang="zh-TW" sz="2000" i="1" smtClean="0">
                        <a:solidFill>
                          <a:schemeClr val="tx1"/>
                        </a:solidFill>
                        <a:latin typeface="Cambria Math"/>
                      </a:rPr>
                      <m:t>0 </m:t>
                    </m:r>
                  </m:oMath>
                </a14:m>
                <a:endParaRPr lang="en-US" altLang="zh-TW" sz="2000" i="1" dirty="0">
                  <a:solidFill>
                    <a:schemeClr val="tx1"/>
                  </a:solidFill>
                  <a:latin typeface="Cambria Math"/>
                </a:endParaRPr>
              </a:p>
              <a:p>
                <a:pPr marL="285750" indent="-285750">
                  <a:lnSpc>
                    <a:spcPct val="120000"/>
                  </a:lnSpc>
                  <a:buFont typeface="Arial" pitchFamily="34" charset="0"/>
                  <a:buChar char="•"/>
                </a:pPr>
                <a14:m>
                  <m:oMath xmlns:m="http://schemas.openxmlformats.org/officeDocument/2006/math">
                    <m:sSub>
                      <m:sSubPr>
                        <m:ctrlPr>
                          <a:rPr lang="en-US" altLang="zh-TW" sz="2000" i="1">
                            <a:solidFill>
                              <a:schemeClr val="tx1"/>
                            </a:solidFill>
                            <a:latin typeface="Cambria Math"/>
                          </a:rPr>
                        </m:ctrlPr>
                      </m:sSubPr>
                      <m:e>
                        <m:r>
                          <a:rPr lang="en-US" altLang="zh-TW" sz="2000" i="1">
                            <a:solidFill>
                              <a:schemeClr val="tx1"/>
                            </a:solidFill>
                            <a:latin typeface="Cambria Math"/>
                          </a:rPr>
                          <m:t>𝑅</m:t>
                        </m:r>
                      </m:e>
                      <m:sub>
                        <m:r>
                          <a:rPr lang="en-US" altLang="zh-TW" sz="2000" i="1">
                            <a:solidFill>
                              <a:schemeClr val="tx1"/>
                            </a:solidFill>
                            <a:latin typeface="Cambria Math"/>
                          </a:rPr>
                          <m:t>1</m:t>
                        </m:r>
                      </m:sub>
                    </m:sSub>
                    <m:r>
                      <a:rPr lang="en-US" altLang="zh-TW" sz="2000" i="1">
                        <a:solidFill>
                          <a:schemeClr val="tx1"/>
                        </a:solidFill>
                        <a:latin typeface="Cambria Math"/>
                      </a:rPr>
                      <m:t>+</m:t>
                    </m:r>
                    <m:sSub>
                      <m:sSubPr>
                        <m:ctrlPr>
                          <a:rPr lang="en-US" altLang="zh-TW" sz="2000" i="1">
                            <a:solidFill>
                              <a:schemeClr val="tx1"/>
                            </a:solidFill>
                            <a:latin typeface="Cambria Math"/>
                          </a:rPr>
                        </m:ctrlPr>
                      </m:sSubPr>
                      <m:e>
                        <m:r>
                          <a:rPr lang="en-US" altLang="zh-TW" sz="2000" i="1">
                            <a:solidFill>
                              <a:schemeClr val="tx1"/>
                            </a:solidFill>
                            <a:latin typeface="Cambria Math"/>
                          </a:rPr>
                          <m:t>𝑅</m:t>
                        </m:r>
                      </m:e>
                      <m:sub>
                        <m:r>
                          <a:rPr lang="en-US" altLang="zh-TW" sz="2000" i="1">
                            <a:solidFill>
                              <a:schemeClr val="tx1"/>
                            </a:solidFill>
                            <a:latin typeface="Cambria Math"/>
                          </a:rPr>
                          <m:t>2</m:t>
                        </m:r>
                      </m:sub>
                    </m:sSub>
                    <m:r>
                      <a:rPr lang="en-US" altLang="zh-TW" sz="2000" i="1">
                        <a:solidFill>
                          <a:schemeClr val="tx1"/>
                        </a:solidFill>
                        <a:latin typeface="Cambria Math"/>
                      </a:rPr>
                      <m:t>≤1000</m:t>
                    </m:r>
                  </m:oMath>
                </a14:m>
                <a:endParaRPr lang="en-US" altLang="zh-TW" sz="2000" dirty="0">
                  <a:solidFill>
                    <a:schemeClr val="tx1"/>
                  </a:solidFill>
                </a:endParaRPr>
              </a:p>
              <a:p>
                <a:pPr marL="285750" indent="-285750">
                  <a:lnSpc>
                    <a:spcPct val="120000"/>
                  </a:lnSpc>
                  <a:buFont typeface="Arial" pitchFamily="34" charset="0"/>
                  <a:buChar char="•"/>
                </a:pPr>
                <a14:m>
                  <m:oMath xmlns:m="http://schemas.openxmlformats.org/officeDocument/2006/math">
                    <m:r>
                      <a:rPr lang="en-US" altLang="zh-TW" sz="2000" i="1">
                        <a:solidFill>
                          <a:schemeClr val="tx1"/>
                        </a:solidFill>
                        <a:latin typeface="Cambria Math"/>
                      </a:rPr>
                      <m:t>90</m:t>
                    </m:r>
                    <m:sSub>
                      <m:sSubPr>
                        <m:ctrlPr>
                          <a:rPr lang="en-US" altLang="zh-TW" sz="2000" i="1">
                            <a:solidFill>
                              <a:schemeClr val="tx1"/>
                            </a:solidFill>
                            <a:latin typeface="Cambria Math"/>
                          </a:rPr>
                        </m:ctrlPr>
                      </m:sSubPr>
                      <m:e>
                        <m:r>
                          <a:rPr lang="en-US" altLang="zh-TW" sz="2000" i="1">
                            <a:solidFill>
                              <a:schemeClr val="tx1"/>
                            </a:solidFill>
                            <a:latin typeface="Cambria Math"/>
                          </a:rPr>
                          <m:t>𝐷</m:t>
                        </m:r>
                      </m:e>
                      <m:sub>
                        <m:r>
                          <a:rPr lang="en-US" altLang="zh-TW" sz="2000" i="1">
                            <a:solidFill>
                              <a:schemeClr val="tx1"/>
                            </a:solidFill>
                            <a:latin typeface="Cambria Math"/>
                          </a:rPr>
                          <m:t>1</m:t>
                        </m:r>
                      </m:sub>
                    </m:sSub>
                    <m:r>
                      <a:rPr lang="en-US" altLang="zh-TW" sz="2000" i="1">
                        <a:solidFill>
                          <a:schemeClr val="tx1"/>
                        </a:solidFill>
                        <a:latin typeface="Cambria Math"/>
                      </a:rPr>
                      <m:t>+100</m:t>
                    </m:r>
                    <m:sSub>
                      <m:sSubPr>
                        <m:ctrlPr>
                          <a:rPr lang="en-US" altLang="zh-TW" sz="2000" i="1">
                            <a:solidFill>
                              <a:schemeClr val="tx1"/>
                            </a:solidFill>
                            <a:latin typeface="Cambria Math"/>
                          </a:rPr>
                        </m:ctrlPr>
                      </m:sSubPr>
                      <m:e>
                        <m:r>
                          <a:rPr lang="en-US" altLang="zh-TW" sz="2000" i="1">
                            <a:solidFill>
                              <a:schemeClr val="tx1"/>
                            </a:solidFill>
                            <a:latin typeface="Cambria Math"/>
                          </a:rPr>
                          <m:t>𝐷</m:t>
                        </m:r>
                      </m:e>
                      <m:sub>
                        <m:r>
                          <a:rPr lang="en-US" altLang="zh-TW" sz="2000" i="1">
                            <a:solidFill>
                              <a:schemeClr val="tx1"/>
                            </a:solidFill>
                            <a:latin typeface="Cambria Math"/>
                          </a:rPr>
                          <m:t>2</m:t>
                        </m:r>
                      </m:sub>
                    </m:sSub>
                    <m:r>
                      <a:rPr lang="en-US" altLang="zh-TW" sz="2000" i="1">
                        <a:solidFill>
                          <a:schemeClr val="tx1"/>
                        </a:solidFill>
                        <a:latin typeface="Cambria Math"/>
                      </a:rPr>
                      <m:t>≤2000</m:t>
                    </m:r>
                  </m:oMath>
                </a14:m>
                <a:endParaRPr lang="en-US" altLang="zh-TW" sz="2000" dirty="0">
                  <a:solidFill>
                    <a:schemeClr val="tx1"/>
                  </a:solidFill>
                </a:endParaRPr>
              </a:p>
              <a:p>
                <a:pPr marL="285750" indent="-285750">
                  <a:lnSpc>
                    <a:spcPct val="120000"/>
                  </a:lnSpc>
                  <a:buFont typeface="Arial" pitchFamily="34" charset="0"/>
                  <a:buChar char="•"/>
                </a:pPr>
                <a14:m>
                  <m:oMath xmlns:m="http://schemas.openxmlformats.org/officeDocument/2006/math">
                    <m:r>
                      <a:rPr lang="en-US" altLang="zh-TW" sz="2000" i="1">
                        <a:solidFill>
                          <a:schemeClr val="tx1"/>
                        </a:solidFill>
                        <a:latin typeface="Cambria Math"/>
                      </a:rPr>
                      <m:t>40</m:t>
                    </m:r>
                    <m:sSub>
                      <m:sSubPr>
                        <m:ctrlPr>
                          <a:rPr lang="en-US" altLang="zh-TW" sz="2000" i="1">
                            <a:solidFill>
                              <a:schemeClr val="tx1"/>
                            </a:solidFill>
                            <a:latin typeface="Cambria Math"/>
                          </a:rPr>
                        </m:ctrlPr>
                      </m:sSubPr>
                      <m:e>
                        <m:r>
                          <a:rPr lang="en-US" altLang="zh-TW" sz="2000" i="1">
                            <a:solidFill>
                              <a:schemeClr val="tx1"/>
                            </a:solidFill>
                            <a:latin typeface="Cambria Math"/>
                          </a:rPr>
                          <m:t>𝐷</m:t>
                        </m:r>
                      </m:e>
                      <m:sub>
                        <m:r>
                          <a:rPr lang="en-US" altLang="zh-TW" sz="2000" i="1">
                            <a:solidFill>
                              <a:schemeClr val="tx1"/>
                            </a:solidFill>
                            <a:latin typeface="Cambria Math"/>
                          </a:rPr>
                          <m:t>1</m:t>
                        </m:r>
                      </m:sub>
                    </m:sSub>
                    <m:r>
                      <a:rPr lang="en-US" altLang="zh-TW" sz="2000" i="1">
                        <a:solidFill>
                          <a:schemeClr val="tx1"/>
                        </a:solidFill>
                        <a:latin typeface="Cambria Math"/>
                      </a:rPr>
                      <m:t>+50</m:t>
                    </m:r>
                    <m:sSub>
                      <m:sSubPr>
                        <m:ctrlPr>
                          <a:rPr lang="en-US" altLang="zh-TW" sz="2000" i="1">
                            <a:solidFill>
                              <a:schemeClr val="tx1"/>
                            </a:solidFill>
                            <a:latin typeface="Cambria Math"/>
                          </a:rPr>
                        </m:ctrlPr>
                      </m:sSubPr>
                      <m:e>
                        <m:r>
                          <a:rPr lang="en-US" altLang="zh-TW" sz="2000" i="1">
                            <a:solidFill>
                              <a:schemeClr val="tx1"/>
                            </a:solidFill>
                            <a:latin typeface="Cambria Math"/>
                          </a:rPr>
                          <m:t>𝐷</m:t>
                        </m:r>
                      </m:e>
                      <m:sub>
                        <m:r>
                          <a:rPr lang="en-US" altLang="zh-TW" sz="2000" i="1">
                            <a:solidFill>
                              <a:schemeClr val="tx1"/>
                            </a:solidFill>
                            <a:latin typeface="Cambria Math"/>
                          </a:rPr>
                          <m:t>2</m:t>
                        </m:r>
                      </m:sub>
                    </m:sSub>
                    <m:r>
                      <a:rPr lang="en-US" altLang="zh-TW" sz="2000" i="1">
                        <a:solidFill>
                          <a:schemeClr val="tx1"/>
                        </a:solidFill>
                        <a:latin typeface="Cambria Math"/>
                      </a:rPr>
                      <m:t>≤800</m:t>
                    </m:r>
                  </m:oMath>
                </a14:m>
                <a:endParaRPr lang="en-US" altLang="zh-TW" sz="2000" dirty="0">
                  <a:solidFill>
                    <a:schemeClr val="tx1"/>
                  </a:solidFill>
                </a:endParaRPr>
              </a:p>
              <a:p>
                <a:pPr marL="285750" indent="-285750">
                  <a:lnSpc>
                    <a:spcPct val="120000"/>
                  </a:lnSpc>
                  <a:buFont typeface="Arial" pitchFamily="34" charset="0"/>
                  <a:buChar char="•"/>
                </a:pPr>
                <a14:m>
                  <m:oMath xmlns:m="http://schemas.openxmlformats.org/officeDocument/2006/math">
                    <m:r>
                      <a:rPr lang="en-US" altLang="zh-TW" sz="2000" i="1">
                        <a:solidFill>
                          <a:schemeClr val="tx1"/>
                        </a:solidFill>
                        <a:latin typeface="Cambria Math"/>
                      </a:rPr>
                      <m:t>100</m:t>
                    </m:r>
                    <m:sSub>
                      <m:sSubPr>
                        <m:ctrlPr>
                          <a:rPr lang="en-US" altLang="zh-TW" sz="2000" i="1">
                            <a:solidFill>
                              <a:schemeClr val="tx1"/>
                            </a:solidFill>
                            <a:latin typeface="Cambria Math"/>
                          </a:rPr>
                        </m:ctrlPr>
                      </m:sSubPr>
                      <m:e>
                        <m:r>
                          <a:rPr lang="en-US" altLang="zh-TW" sz="2000" i="1">
                            <a:solidFill>
                              <a:schemeClr val="tx1"/>
                            </a:solidFill>
                            <a:latin typeface="Cambria Math"/>
                          </a:rPr>
                          <m:t>𝑅</m:t>
                        </m:r>
                      </m:e>
                      <m:sub>
                        <m:r>
                          <a:rPr lang="en-US" altLang="zh-TW" sz="2000" i="1">
                            <a:solidFill>
                              <a:schemeClr val="tx1"/>
                            </a:solidFill>
                            <a:latin typeface="Cambria Math"/>
                          </a:rPr>
                          <m:t>1</m:t>
                        </m:r>
                      </m:sub>
                    </m:sSub>
                    <m:r>
                      <a:rPr lang="en-US" altLang="zh-TW" sz="2000" i="1">
                        <a:solidFill>
                          <a:schemeClr val="tx1"/>
                        </a:solidFill>
                        <a:latin typeface="Cambria Math"/>
                      </a:rPr>
                      <m:t>+199</m:t>
                    </m:r>
                    <m:sSub>
                      <m:sSubPr>
                        <m:ctrlPr>
                          <a:rPr lang="en-US" altLang="zh-TW" sz="2000" i="1">
                            <a:solidFill>
                              <a:schemeClr val="tx1"/>
                            </a:solidFill>
                            <a:latin typeface="Cambria Math"/>
                          </a:rPr>
                        </m:ctrlPr>
                      </m:sSubPr>
                      <m:e>
                        <m:r>
                          <a:rPr lang="en-US" altLang="zh-TW" sz="2000" i="1">
                            <a:solidFill>
                              <a:schemeClr val="tx1"/>
                            </a:solidFill>
                            <a:latin typeface="Cambria Math"/>
                          </a:rPr>
                          <m:t>𝑅</m:t>
                        </m:r>
                      </m:e>
                      <m:sub>
                        <m:r>
                          <a:rPr lang="en-US" altLang="zh-TW" sz="2000" i="1">
                            <a:solidFill>
                              <a:schemeClr val="tx1"/>
                            </a:solidFill>
                            <a:latin typeface="Cambria Math"/>
                          </a:rPr>
                          <m:t>2</m:t>
                        </m:r>
                      </m:sub>
                    </m:sSub>
                    <m:r>
                      <a:rPr lang="en-US" altLang="zh-TW" sz="2000" i="1">
                        <a:solidFill>
                          <a:schemeClr val="tx1"/>
                        </a:solidFill>
                        <a:latin typeface="Cambria Math"/>
                      </a:rPr>
                      <m:t>+700</m:t>
                    </m:r>
                    <m:sSub>
                      <m:sSubPr>
                        <m:ctrlPr>
                          <a:rPr lang="en-US" altLang="zh-TW" sz="2000" i="1">
                            <a:solidFill>
                              <a:schemeClr val="tx1"/>
                            </a:solidFill>
                            <a:latin typeface="Cambria Math"/>
                          </a:rPr>
                        </m:ctrlPr>
                      </m:sSubPr>
                      <m:e>
                        <m:r>
                          <a:rPr lang="en-US" altLang="zh-TW" sz="2000" i="1">
                            <a:solidFill>
                              <a:schemeClr val="tx1"/>
                            </a:solidFill>
                            <a:latin typeface="Cambria Math"/>
                          </a:rPr>
                          <m:t>𝐷</m:t>
                        </m:r>
                      </m:e>
                      <m:sub>
                        <m:r>
                          <a:rPr lang="en-US" altLang="zh-TW" sz="2000" i="1">
                            <a:solidFill>
                              <a:schemeClr val="tx1"/>
                            </a:solidFill>
                            <a:latin typeface="Cambria Math"/>
                          </a:rPr>
                          <m:t>1</m:t>
                        </m:r>
                      </m:sub>
                    </m:sSub>
                    <m:r>
                      <a:rPr lang="en-US" altLang="zh-TW" sz="2000" i="1">
                        <a:solidFill>
                          <a:schemeClr val="tx1"/>
                        </a:solidFill>
                        <a:latin typeface="Cambria Math"/>
                      </a:rPr>
                      <m:t>+800</m:t>
                    </m:r>
                    <m:sSub>
                      <m:sSubPr>
                        <m:ctrlPr>
                          <a:rPr lang="en-US" altLang="zh-TW" sz="2000" i="1">
                            <a:solidFill>
                              <a:schemeClr val="tx1"/>
                            </a:solidFill>
                            <a:latin typeface="Cambria Math"/>
                          </a:rPr>
                        </m:ctrlPr>
                      </m:sSubPr>
                      <m:e>
                        <m:r>
                          <a:rPr lang="en-US" altLang="zh-TW" sz="2000" i="1">
                            <a:solidFill>
                              <a:schemeClr val="tx1"/>
                            </a:solidFill>
                            <a:latin typeface="Cambria Math"/>
                          </a:rPr>
                          <m:t>𝐷</m:t>
                        </m:r>
                      </m:e>
                      <m:sub>
                        <m:r>
                          <a:rPr lang="en-US" altLang="zh-TW" sz="2000" i="1">
                            <a:solidFill>
                              <a:schemeClr val="tx1"/>
                            </a:solidFill>
                            <a:latin typeface="Cambria Math"/>
                          </a:rPr>
                          <m:t>2</m:t>
                        </m:r>
                      </m:sub>
                    </m:sSub>
                    <m:r>
                      <a:rPr lang="en-US" altLang="zh-TW" sz="2000" i="1">
                        <a:solidFill>
                          <a:schemeClr val="tx1"/>
                        </a:solidFill>
                        <a:latin typeface="Cambria Math"/>
                      </a:rPr>
                      <m:t>≤</m:t>
                    </m:r>
                    <m:sSup>
                      <m:sSupPr>
                        <m:ctrlPr>
                          <a:rPr lang="en-US" altLang="zh-TW" sz="2000" b="0" i="1" smtClean="0">
                            <a:solidFill>
                              <a:schemeClr val="tx1"/>
                            </a:solidFill>
                            <a:latin typeface="Cambria Math"/>
                          </a:rPr>
                        </m:ctrlPr>
                      </m:sSupPr>
                      <m:e>
                        <m:r>
                          <a:rPr lang="en-US" altLang="zh-TW" sz="2000" i="1">
                            <a:solidFill>
                              <a:schemeClr val="tx1"/>
                            </a:solidFill>
                            <a:latin typeface="Cambria Math"/>
                          </a:rPr>
                          <m:t>10</m:t>
                        </m:r>
                      </m:e>
                      <m:sup>
                        <m:r>
                          <a:rPr lang="en-US" altLang="zh-TW" sz="2000" b="0" i="1" smtClean="0">
                            <a:solidFill>
                              <a:schemeClr val="tx1"/>
                            </a:solidFill>
                            <a:latin typeface="Cambria Math"/>
                          </a:rPr>
                          <m:t>5</m:t>
                        </m:r>
                      </m:sup>
                    </m:sSup>
                  </m:oMath>
                </a14:m>
                <a:endParaRPr lang="en-US" altLang="zh-TW" sz="2000" b="0" i="1" dirty="0" smtClean="0">
                  <a:solidFill>
                    <a:schemeClr val="tx1"/>
                  </a:solidFill>
                  <a:latin typeface="Cambria Math"/>
                </a:endParaRPr>
              </a:p>
              <a:p>
                <a:pPr marL="285750" indent="-285750">
                  <a:lnSpc>
                    <a:spcPct val="120000"/>
                  </a:lnSpc>
                  <a:buFont typeface="Arial" pitchFamily="34" charset="0"/>
                  <a:buChar char="•"/>
                </a:pPr>
                <a14:m>
                  <m:oMath xmlns:m="http://schemas.openxmlformats.org/officeDocument/2006/math">
                    <m:sSub>
                      <m:sSubPr>
                        <m:ctrlPr>
                          <a:rPr lang="en-US" altLang="zh-TW" sz="2000" i="1">
                            <a:solidFill>
                              <a:schemeClr val="tx1"/>
                            </a:solidFill>
                            <a:latin typeface="Cambria Math"/>
                          </a:rPr>
                        </m:ctrlPr>
                      </m:sSubPr>
                      <m:e>
                        <m:r>
                          <a:rPr lang="en-US" altLang="zh-TW" sz="2000" i="1">
                            <a:solidFill>
                              <a:schemeClr val="tx1"/>
                            </a:solidFill>
                            <a:latin typeface="Cambria Math"/>
                          </a:rPr>
                          <m:t>𝑅</m:t>
                        </m:r>
                      </m:e>
                      <m:sub>
                        <m:r>
                          <a:rPr lang="en-US" altLang="zh-TW" sz="2000" i="1">
                            <a:solidFill>
                              <a:schemeClr val="tx1"/>
                            </a:solidFill>
                            <a:latin typeface="Cambria Math"/>
                          </a:rPr>
                          <m:t>1</m:t>
                        </m:r>
                      </m:sub>
                    </m:sSub>
                    <m:r>
                      <a:rPr lang="en-US" altLang="zh-TW" sz="2000" i="1">
                        <a:solidFill>
                          <a:schemeClr val="tx1"/>
                        </a:solidFill>
                        <a:latin typeface="Cambria Math"/>
                      </a:rPr>
                      <m:t>, </m:t>
                    </m:r>
                    <m:sSub>
                      <m:sSubPr>
                        <m:ctrlPr>
                          <a:rPr lang="en-US" altLang="zh-TW" sz="2000" i="1">
                            <a:solidFill>
                              <a:schemeClr val="tx1"/>
                            </a:solidFill>
                            <a:latin typeface="Cambria Math"/>
                          </a:rPr>
                        </m:ctrlPr>
                      </m:sSubPr>
                      <m:e>
                        <m:r>
                          <a:rPr lang="en-US" altLang="zh-TW" sz="2000" i="1">
                            <a:solidFill>
                              <a:schemeClr val="tx1"/>
                            </a:solidFill>
                            <a:latin typeface="Cambria Math"/>
                          </a:rPr>
                          <m:t>𝑅</m:t>
                        </m:r>
                      </m:e>
                      <m:sub>
                        <m:r>
                          <a:rPr lang="en-US" altLang="zh-TW" sz="2000" i="1">
                            <a:solidFill>
                              <a:schemeClr val="tx1"/>
                            </a:solidFill>
                            <a:latin typeface="Cambria Math"/>
                          </a:rPr>
                          <m:t>2</m:t>
                        </m:r>
                      </m:sub>
                    </m:sSub>
                    <m:r>
                      <a:rPr lang="en-US" altLang="zh-TW" sz="2000" i="1">
                        <a:solidFill>
                          <a:schemeClr val="tx1"/>
                        </a:solidFill>
                        <a:latin typeface="Cambria Math"/>
                      </a:rPr>
                      <m:t>, </m:t>
                    </m:r>
                    <m:sSub>
                      <m:sSubPr>
                        <m:ctrlPr>
                          <a:rPr lang="en-US" altLang="zh-TW" sz="2000" i="1">
                            <a:solidFill>
                              <a:schemeClr val="tx1"/>
                            </a:solidFill>
                            <a:latin typeface="Cambria Math"/>
                          </a:rPr>
                        </m:ctrlPr>
                      </m:sSubPr>
                      <m:e>
                        <m:r>
                          <a:rPr lang="en-US" altLang="zh-TW" sz="2000" i="1">
                            <a:solidFill>
                              <a:schemeClr val="tx1"/>
                            </a:solidFill>
                            <a:latin typeface="Cambria Math"/>
                          </a:rPr>
                          <m:t>𝐷</m:t>
                        </m:r>
                      </m:e>
                      <m:sub>
                        <m:r>
                          <a:rPr lang="en-US" altLang="zh-TW" sz="2000" i="1">
                            <a:solidFill>
                              <a:schemeClr val="tx1"/>
                            </a:solidFill>
                            <a:latin typeface="Cambria Math"/>
                          </a:rPr>
                          <m:t>1</m:t>
                        </m:r>
                      </m:sub>
                    </m:sSub>
                    <m:r>
                      <a:rPr lang="en-US" altLang="zh-TW" sz="2000" i="1">
                        <a:solidFill>
                          <a:schemeClr val="tx1"/>
                        </a:solidFill>
                        <a:latin typeface="Cambria Math"/>
                      </a:rPr>
                      <m:t>, </m:t>
                    </m:r>
                    <m:sSub>
                      <m:sSubPr>
                        <m:ctrlPr>
                          <a:rPr lang="en-US" altLang="zh-TW" sz="2000" i="1">
                            <a:solidFill>
                              <a:schemeClr val="tx1"/>
                            </a:solidFill>
                            <a:latin typeface="Cambria Math"/>
                          </a:rPr>
                        </m:ctrlPr>
                      </m:sSubPr>
                      <m:e>
                        <m:r>
                          <a:rPr lang="en-US" altLang="zh-TW" sz="2000" i="1">
                            <a:solidFill>
                              <a:schemeClr val="tx1"/>
                            </a:solidFill>
                            <a:latin typeface="Cambria Math"/>
                          </a:rPr>
                          <m:t>𝐷</m:t>
                        </m:r>
                      </m:e>
                      <m:sub>
                        <m:r>
                          <a:rPr lang="en-US" altLang="zh-TW" sz="2000" i="1">
                            <a:solidFill>
                              <a:schemeClr val="tx1"/>
                            </a:solidFill>
                            <a:latin typeface="Cambria Math"/>
                          </a:rPr>
                          <m:t>2</m:t>
                        </m:r>
                      </m:sub>
                    </m:sSub>
                    <m:r>
                      <a:rPr lang="en-US" altLang="zh-TW" sz="2000" i="1">
                        <a:solidFill>
                          <a:schemeClr val="tx1"/>
                        </a:solidFill>
                        <a:latin typeface="Cambria Math"/>
                      </a:rPr>
                      <m:t>≥0</m:t>
                    </m:r>
                  </m:oMath>
                </a14:m>
                <a:r>
                  <a:rPr lang="en-US" altLang="zh-TW" sz="2000" dirty="0">
                    <a:solidFill>
                      <a:schemeClr val="tx1"/>
                    </a:solidFill>
                  </a:rPr>
                  <a:t> </a:t>
                </a:r>
                <a:endParaRPr lang="en-US" altLang="zh-TW" sz="2000" dirty="0" smtClean="0">
                  <a:solidFill>
                    <a:schemeClr val="tx1"/>
                  </a:solidFill>
                </a:endParaRPr>
              </a:p>
              <a:p>
                <a:pPr>
                  <a:lnSpc>
                    <a:spcPct val="120000"/>
                  </a:lnSpc>
                </a:pPr>
                <a:endParaRPr lang="en-US" altLang="zh-TW" sz="2000" dirty="0">
                  <a:solidFill>
                    <a:schemeClr val="tx1"/>
                  </a:solidFill>
                </a:endParaRPr>
              </a:p>
            </p:txBody>
          </p:sp>
        </mc:Choice>
        <mc:Fallback xmlns="">
          <p:sp>
            <p:nvSpPr>
              <p:cNvPr id="5" name="矩形 4"/>
              <p:cNvSpPr>
                <a:spLocks noRot="1" noChangeAspect="1" noMove="1" noResize="1" noEditPoints="1" noAdjustHandles="1" noChangeArrowheads="1" noChangeShapeType="1" noTextEdit="1"/>
              </p:cNvSpPr>
              <p:nvPr/>
            </p:nvSpPr>
            <p:spPr>
              <a:xfrm>
                <a:off x="251520" y="1484784"/>
                <a:ext cx="5256584" cy="3416320"/>
              </a:xfrm>
              <a:prstGeom prst="rect">
                <a:avLst/>
              </a:prstGeom>
              <a:blipFill rotWithShape="1">
                <a:blip r:embed="rId2"/>
                <a:stretch>
                  <a:fillRect l="-1159" r="-36153"/>
                </a:stretch>
              </a:blipFill>
            </p:spPr>
            <p:txBody>
              <a:bodyPr/>
              <a:lstStyle/>
              <a:p>
                <a:r>
                  <a:rPr lang="zh-TW" altLang="en-US">
                    <a:noFill/>
                  </a:rPr>
                  <a:t> </a:t>
                </a:r>
              </a:p>
            </p:txBody>
          </p:sp>
        </mc:Fallback>
      </mc:AlternateContent>
      <p:sp>
        <p:nvSpPr>
          <p:cNvPr id="7" name="向右箭號 6"/>
          <p:cNvSpPr/>
          <p:nvPr/>
        </p:nvSpPr>
        <p:spPr>
          <a:xfrm>
            <a:off x="4105118" y="3353569"/>
            <a:ext cx="432048" cy="1418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8" name="矩形 7"/>
              <p:cNvSpPr/>
              <p:nvPr/>
            </p:nvSpPr>
            <p:spPr>
              <a:xfrm>
                <a:off x="5067089" y="2132856"/>
                <a:ext cx="4100562" cy="3070071"/>
              </a:xfrm>
              <a:prstGeom prst="rect">
                <a:avLst/>
              </a:prstGeom>
            </p:spPr>
            <p:txBody>
              <a:bodyPr wrap="square">
                <a:spAutoFit/>
              </a:bodyPr>
              <a:lstStyle/>
              <a:p>
                <a:pPr marL="285750" indent="-285750">
                  <a:lnSpc>
                    <a:spcPct val="120000"/>
                  </a:lnSpc>
                  <a:buFont typeface="Arial" pitchFamily="34" charset="0"/>
                  <a:buChar char="•"/>
                </a:pPr>
                <a:r>
                  <a:rPr lang="en-US" altLang="zh-TW" sz="2000" dirty="0" smtClean="0">
                    <a:solidFill>
                      <a:srgbClr val="FF0000"/>
                    </a:solidFill>
                  </a:rPr>
                  <a:t>-</a:t>
                </a:r>
                <a14:m>
                  <m:oMath xmlns:m="http://schemas.openxmlformats.org/officeDocument/2006/math">
                    <m:r>
                      <a:rPr lang="en-US" altLang="zh-TW" sz="2000" i="1">
                        <a:solidFill>
                          <a:srgbClr val="FF0000"/>
                        </a:solidFill>
                        <a:latin typeface="Cambria Math"/>
                      </a:rPr>
                      <m:t>0.01</m:t>
                    </m:r>
                    <m:sSub>
                      <m:sSubPr>
                        <m:ctrlPr>
                          <a:rPr lang="en-US" altLang="zh-TW" sz="2000" i="1">
                            <a:solidFill>
                              <a:srgbClr val="FF0000"/>
                            </a:solidFill>
                            <a:latin typeface="Cambria Math"/>
                          </a:rPr>
                        </m:ctrlPr>
                      </m:sSubPr>
                      <m:e>
                        <m:r>
                          <a:rPr lang="en-US" altLang="zh-TW" sz="2000" i="1">
                            <a:solidFill>
                              <a:srgbClr val="FF0000"/>
                            </a:solidFill>
                            <a:latin typeface="Cambria Math"/>
                          </a:rPr>
                          <m:t>𝑅</m:t>
                        </m:r>
                      </m:e>
                      <m:sub>
                        <m:r>
                          <a:rPr lang="en-US" altLang="zh-TW" sz="2000" i="1">
                            <a:solidFill>
                              <a:srgbClr val="FF0000"/>
                            </a:solidFill>
                            <a:latin typeface="Cambria Math"/>
                          </a:rPr>
                          <m:t>1</m:t>
                        </m:r>
                      </m:sub>
                    </m:sSub>
                    <m:r>
                      <a:rPr lang="en-US" altLang="zh-TW" sz="2000" b="0" i="1" smtClean="0">
                        <a:solidFill>
                          <a:srgbClr val="FF0000"/>
                        </a:solidFill>
                        <a:latin typeface="Cambria Math"/>
                      </a:rPr>
                      <m:t>−</m:t>
                    </m:r>
                    <m:r>
                      <a:rPr lang="en-US" altLang="zh-TW" sz="2000" i="1">
                        <a:solidFill>
                          <a:srgbClr val="FF0000"/>
                        </a:solidFill>
                        <a:latin typeface="Cambria Math"/>
                      </a:rPr>
                      <m:t>0.02</m:t>
                    </m:r>
                    <m:sSub>
                      <m:sSubPr>
                        <m:ctrlPr>
                          <a:rPr lang="en-US" altLang="zh-TW" sz="2000" i="1">
                            <a:solidFill>
                              <a:srgbClr val="FF0000"/>
                            </a:solidFill>
                            <a:latin typeface="Cambria Math"/>
                          </a:rPr>
                        </m:ctrlPr>
                      </m:sSubPr>
                      <m:e>
                        <m:r>
                          <a:rPr lang="en-US" altLang="zh-TW" sz="2000" i="1">
                            <a:solidFill>
                              <a:srgbClr val="FF0000"/>
                            </a:solidFill>
                            <a:latin typeface="Cambria Math"/>
                          </a:rPr>
                          <m:t>𝑅</m:t>
                        </m:r>
                      </m:e>
                      <m:sub>
                        <m:r>
                          <a:rPr lang="en-US" altLang="zh-TW" sz="2000" i="1">
                            <a:solidFill>
                              <a:srgbClr val="FF0000"/>
                            </a:solidFill>
                            <a:latin typeface="Cambria Math"/>
                          </a:rPr>
                          <m:t>2</m:t>
                        </m:r>
                      </m:sub>
                    </m:sSub>
                    <m:r>
                      <a:rPr lang="en-US" altLang="zh-TW" sz="2000" b="0" i="1" smtClean="0">
                        <a:solidFill>
                          <a:schemeClr val="tx1"/>
                        </a:solidFill>
                        <a:latin typeface="Cambria Math"/>
                      </a:rPr>
                      <m:t>+</m:t>
                    </m:r>
                    <m:r>
                      <a:rPr lang="en-US" altLang="zh-TW" sz="2000" i="1">
                        <a:solidFill>
                          <a:schemeClr val="tx1"/>
                        </a:solidFill>
                        <a:latin typeface="Cambria Math"/>
                      </a:rPr>
                      <m:t>0.5</m:t>
                    </m:r>
                    <m:sSub>
                      <m:sSubPr>
                        <m:ctrlPr>
                          <a:rPr lang="en-US" altLang="zh-TW" sz="2000" i="1">
                            <a:solidFill>
                              <a:schemeClr val="tx1"/>
                            </a:solidFill>
                            <a:latin typeface="Cambria Math"/>
                          </a:rPr>
                        </m:ctrlPr>
                      </m:sSubPr>
                      <m:e>
                        <m:r>
                          <a:rPr lang="en-US" altLang="zh-TW" sz="2000" i="1">
                            <a:solidFill>
                              <a:schemeClr val="tx1"/>
                            </a:solidFill>
                            <a:latin typeface="Cambria Math"/>
                          </a:rPr>
                          <m:t>𝐷</m:t>
                        </m:r>
                      </m:e>
                      <m:sub>
                        <m:r>
                          <a:rPr lang="en-US" altLang="zh-TW" sz="2000" i="1">
                            <a:solidFill>
                              <a:schemeClr val="tx1"/>
                            </a:solidFill>
                            <a:latin typeface="Cambria Math"/>
                          </a:rPr>
                          <m:t>1</m:t>
                        </m:r>
                      </m:sub>
                    </m:sSub>
                    <m:r>
                      <a:rPr lang="en-US" altLang="zh-TW" sz="2000" b="0" i="1" smtClean="0">
                        <a:solidFill>
                          <a:schemeClr val="tx1"/>
                        </a:solidFill>
                        <a:latin typeface="Cambria Math"/>
                      </a:rPr>
                      <m:t>+</m:t>
                    </m:r>
                    <m:r>
                      <a:rPr lang="en-US" altLang="zh-TW" sz="2000" i="1">
                        <a:solidFill>
                          <a:schemeClr val="tx1"/>
                        </a:solidFill>
                        <a:latin typeface="Cambria Math"/>
                      </a:rPr>
                      <m:t>0.6</m:t>
                    </m:r>
                    <m:sSub>
                      <m:sSubPr>
                        <m:ctrlPr>
                          <a:rPr lang="en-US" altLang="zh-TW" sz="2000" i="1">
                            <a:solidFill>
                              <a:schemeClr val="tx1"/>
                            </a:solidFill>
                            <a:latin typeface="Cambria Math"/>
                          </a:rPr>
                        </m:ctrlPr>
                      </m:sSubPr>
                      <m:e>
                        <m:r>
                          <a:rPr lang="en-US" altLang="zh-TW" sz="2000" i="1">
                            <a:solidFill>
                              <a:schemeClr val="tx1"/>
                            </a:solidFill>
                            <a:latin typeface="Cambria Math"/>
                          </a:rPr>
                          <m:t>𝐷</m:t>
                        </m:r>
                      </m:e>
                      <m:sub>
                        <m:r>
                          <a:rPr lang="en-US" altLang="zh-TW" sz="2000" i="1">
                            <a:solidFill>
                              <a:schemeClr val="tx1"/>
                            </a:solidFill>
                            <a:latin typeface="Cambria Math"/>
                          </a:rPr>
                          <m:t>2</m:t>
                        </m:r>
                      </m:sub>
                    </m:sSub>
                    <m:r>
                      <a:rPr lang="en-US" altLang="zh-TW" sz="2000" b="0" i="1" smtClean="0">
                        <a:solidFill>
                          <a:schemeClr val="tx1"/>
                        </a:solidFill>
                        <a:latin typeface="Cambria Math"/>
                      </a:rPr>
                      <m:t>≤</m:t>
                    </m:r>
                    <m:r>
                      <a:rPr lang="en-US" altLang="zh-TW" sz="2000" i="1">
                        <a:solidFill>
                          <a:schemeClr val="tx1"/>
                        </a:solidFill>
                        <a:latin typeface="Cambria Math"/>
                      </a:rPr>
                      <m:t>0 </m:t>
                    </m:r>
                  </m:oMath>
                </a14:m>
                <a:endParaRPr lang="en-US" altLang="zh-TW" sz="2000" i="1" dirty="0">
                  <a:solidFill>
                    <a:schemeClr val="tx1"/>
                  </a:solidFill>
                  <a:latin typeface="Cambria Math"/>
                </a:endParaRPr>
              </a:p>
              <a:p>
                <a:pPr marL="285750" indent="-285750">
                  <a:lnSpc>
                    <a:spcPct val="120000"/>
                  </a:lnSpc>
                  <a:buFont typeface="Arial" pitchFamily="34" charset="0"/>
                  <a:buChar char="•"/>
                </a:pPr>
                <a14:m>
                  <m:oMath xmlns:m="http://schemas.openxmlformats.org/officeDocument/2006/math">
                    <m:sSub>
                      <m:sSubPr>
                        <m:ctrlPr>
                          <a:rPr lang="en-US" altLang="zh-TW" sz="2000" i="1">
                            <a:solidFill>
                              <a:schemeClr val="tx1"/>
                            </a:solidFill>
                            <a:latin typeface="Cambria Math"/>
                          </a:rPr>
                        </m:ctrlPr>
                      </m:sSubPr>
                      <m:e>
                        <m:r>
                          <a:rPr lang="en-US" altLang="zh-TW" sz="2000" i="1">
                            <a:solidFill>
                              <a:schemeClr val="tx1"/>
                            </a:solidFill>
                            <a:latin typeface="Cambria Math"/>
                          </a:rPr>
                          <m:t>𝑅</m:t>
                        </m:r>
                      </m:e>
                      <m:sub>
                        <m:r>
                          <a:rPr lang="en-US" altLang="zh-TW" sz="2000" i="1">
                            <a:solidFill>
                              <a:schemeClr val="tx1"/>
                            </a:solidFill>
                            <a:latin typeface="Cambria Math"/>
                          </a:rPr>
                          <m:t>1</m:t>
                        </m:r>
                      </m:sub>
                    </m:sSub>
                    <m:r>
                      <a:rPr lang="en-US" altLang="zh-TW" sz="2000" i="1">
                        <a:solidFill>
                          <a:schemeClr val="tx1"/>
                        </a:solidFill>
                        <a:latin typeface="Cambria Math"/>
                      </a:rPr>
                      <m:t>+</m:t>
                    </m:r>
                    <m:sSub>
                      <m:sSubPr>
                        <m:ctrlPr>
                          <a:rPr lang="en-US" altLang="zh-TW" sz="2000" i="1">
                            <a:solidFill>
                              <a:schemeClr val="tx1"/>
                            </a:solidFill>
                            <a:latin typeface="Cambria Math"/>
                          </a:rPr>
                        </m:ctrlPr>
                      </m:sSubPr>
                      <m:e>
                        <m:r>
                          <a:rPr lang="en-US" altLang="zh-TW" sz="2000" i="1">
                            <a:solidFill>
                              <a:schemeClr val="tx1"/>
                            </a:solidFill>
                            <a:latin typeface="Cambria Math"/>
                          </a:rPr>
                          <m:t>𝑅</m:t>
                        </m:r>
                      </m:e>
                      <m:sub>
                        <m:r>
                          <a:rPr lang="en-US" altLang="zh-TW" sz="2000" i="1">
                            <a:solidFill>
                              <a:schemeClr val="tx1"/>
                            </a:solidFill>
                            <a:latin typeface="Cambria Math"/>
                          </a:rPr>
                          <m:t>2</m:t>
                        </m:r>
                      </m:sub>
                    </m:sSub>
                    <m:r>
                      <a:rPr lang="en-US" altLang="zh-TW" sz="2000" i="1">
                        <a:solidFill>
                          <a:schemeClr val="tx1"/>
                        </a:solidFill>
                        <a:latin typeface="Cambria Math"/>
                      </a:rPr>
                      <m:t>≤1000</m:t>
                    </m:r>
                  </m:oMath>
                </a14:m>
                <a:endParaRPr lang="en-US" altLang="zh-TW" sz="2000" dirty="0">
                  <a:solidFill>
                    <a:schemeClr val="tx1"/>
                  </a:solidFill>
                </a:endParaRPr>
              </a:p>
              <a:p>
                <a:pPr marL="285750" indent="-285750">
                  <a:lnSpc>
                    <a:spcPct val="120000"/>
                  </a:lnSpc>
                  <a:buFont typeface="Arial" pitchFamily="34" charset="0"/>
                  <a:buChar char="•"/>
                </a:pPr>
                <a14:m>
                  <m:oMath xmlns:m="http://schemas.openxmlformats.org/officeDocument/2006/math">
                    <m:r>
                      <a:rPr lang="en-US" altLang="zh-TW" sz="2000" i="1">
                        <a:solidFill>
                          <a:schemeClr val="tx1"/>
                        </a:solidFill>
                        <a:latin typeface="Cambria Math"/>
                      </a:rPr>
                      <m:t>90</m:t>
                    </m:r>
                    <m:sSub>
                      <m:sSubPr>
                        <m:ctrlPr>
                          <a:rPr lang="en-US" altLang="zh-TW" sz="2000" i="1">
                            <a:solidFill>
                              <a:schemeClr val="tx1"/>
                            </a:solidFill>
                            <a:latin typeface="Cambria Math"/>
                          </a:rPr>
                        </m:ctrlPr>
                      </m:sSubPr>
                      <m:e>
                        <m:r>
                          <a:rPr lang="en-US" altLang="zh-TW" sz="2000" i="1">
                            <a:solidFill>
                              <a:schemeClr val="tx1"/>
                            </a:solidFill>
                            <a:latin typeface="Cambria Math"/>
                          </a:rPr>
                          <m:t>𝐷</m:t>
                        </m:r>
                      </m:e>
                      <m:sub>
                        <m:r>
                          <a:rPr lang="en-US" altLang="zh-TW" sz="2000" i="1">
                            <a:solidFill>
                              <a:schemeClr val="tx1"/>
                            </a:solidFill>
                            <a:latin typeface="Cambria Math"/>
                          </a:rPr>
                          <m:t>1</m:t>
                        </m:r>
                      </m:sub>
                    </m:sSub>
                    <m:r>
                      <a:rPr lang="en-US" altLang="zh-TW" sz="2000" i="1">
                        <a:solidFill>
                          <a:schemeClr val="tx1"/>
                        </a:solidFill>
                        <a:latin typeface="Cambria Math"/>
                      </a:rPr>
                      <m:t>+100</m:t>
                    </m:r>
                    <m:sSub>
                      <m:sSubPr>
                        <m:ctrlPr>
                          <a:rPr lang="en-US" altLang="zh-TW" sz="2000" i="1">
                            <a:solidFill>
                              <a:schemeClr val="tx1"/>
                            </a:solidFill>
                            <a:latin typeface="Cambria Math"/>
                          </a:rPr>
                        </m:ctrlPr>
                      </m:sSubPr>
                      <m:e>
                        <m:r>
                          <a:rPr lang="en-US" altLang="zh-TW" sz="2000" i="1">
                            <a:solidFill>
                              <a:schemeClr val="tx1"/>
                            </a:solidFill>
                            <a:latin typeface="Cambria Math"/>
                          </a:rPr>
                          <m:t>𝐷</m:t>
                        </m:r>
                      </m:e>
                      <m:sub>
                        <m:r>
                          <a:rPr lang="en-US" altLang="zh-TW" sz="2000" i="1">
                            <a:solidFill>
                              <a:schemeClr val="tx1"/>
                            </a:solidFill>
                            <a:latin typeface="Cambria Math"/>
                          </a:rPr>
                          <m:t>2</m:t>
                        </m:r>
                      </m:sub>
                    </m:sSub>
                    <m:r>
                      <a:rPr lang="en-US" altLang="zh-TW" sz="2000" i="1">
                        <a:solidFill>
                          <a:schemeClr val="tx1"/>
                        </a:solidFill>
                        <a:latin typeface="Cambria Math"/>
                      </a:rPr>
                      <m:t>≤2000</m:t>
                    </m:r>
                  </m:oMath>
                </a14:m>
                <a:endParaRPr lang="en-US" altLang="zh-TW" sz="2000" dirty="0">
                  <a:solidFill>
                    <a:schemeClr val="tx1"/>
                  </a:solidFill>
                </a:endParaRPr>
              </a:p>
              <a:p>
                <a:pPr marL="285750" indent="-285750">
                  <a:lnSpc>
                    <a:spcPct val="120000"/>
                  </a:lnSpc>
                  <a:buFont typeface="Arial" pitchFamily="34" charset="0"/>
                  <a:buChar char="•"/>
                </a:pPr>
                <a14:m>
                  <m:oMath xmlns:m="http://schemas.openxmlformats.org/officeDocument/2006/math">
                    <m:r>
                      <a:rPr lang="en-US" altLang="zh-TW" sz="2000" i="1">
                        <a:solidFill>
                          <a:schemeClr val="tx1"/>
                        </a:solidFill>
                        <a:latin typeface="Cambria Math"/>
                      </a:rPr>
                      <m:t>40</m:t>
                    </m:r>
                    <m:sSub>
                      <m:sSubPr>
                        <m:ctrlPr>
                          <a:rPr lang="en-US" altLang="zh-TW" sz="2000" i="1">
                            <a:solidFill>
                              <a:schemeClr val="tx1"/>
                            </a:solidFill>
                            <a:latin typeface="Cambria Math"/>
                          </a:rPr>
                        </m:ctrlPr>
                      </m:sSubPr>
                      <m:e>
                        <m:r>
                          <a:rPr lang="en-US" altLang="zh-TW" sz="2000" i="1">
                            <a:solidFill>
                              <a:schemeClr val="tx1"/>
                            </a:solidFill>
                            <a:latin typeface="Cambria Math"/>
                          </a:rPr>
                          <m:t>𝐷</m:t>
                        </m:r>
                      </m:e>
                      <m:sub>
                        <m:r>
                          <a:rPr lang="en-US" altLang="zh-TW" sz="2000" i="1">
                            <a:solidFill>
                              <a:schemeClr val="tx1"/>
                            </a:solidFill>
                            <a:latin typeface="Cambria Math"/>
                          </a:rPr>
                          <m:t>1</m:t>
                        </m:r>
                      </m:sub>
                    </m:sSub>
                    <m:r>
                      <a:rPr lang="en-US" altLang="zh-TW" sz="2000" i="1">
                        <a:solidFill>
                          <a:schemeClr val="tx1"/>
                        </a:solidFill>
                        <a:latin typeface="Cambria Math"/>
                      </a:rPr>
                      <m:t>+50</m:t>
                    </m:r>
                    <m:sSub>
                      <m:sSubPr>
                        <m:ctrlPr>
                          <a:rPr lang="en-US" altLang="zh-TW" sz="2000" i="1">
                            <a:solidFill>
                              <a:schemeClr val="tx1"/>
                            </a:solidFill>
                            <a:latin typeface="Cambria Math"/>
                          </a:rPr>
                        </m:ctrlPr>
                      </m:sSubPr>
                      <m:e>
                        <m:r>
                          <a:rPr lang="en-US" altLang="zh-TW" sz="2000" i="1">
                            <a:solidFill>
                              <a:schemeClr val="tx1"/>
                            </a:solidFill>
                            <a:latin typeface="Cambria Math"/>
                          </a:rPr>
                          <m:t>𝐷</m:t>
                        </m:r>
                      </m:e>
                      <m:sub>
                        <m:r>
                          <a:rPr lang="en-US" altLang="zh-TW" sz="2000" i="1">
                            <a:solidFill>
                              <a:schemeClr val="tx1"/>
                            </a:solidFill>
                            <a:latin typeface="Cambria Math"/>
                          </a:rPr>
                          <m:t>2</m:t>
                        </m:r>
                      </m:sub>
                    </m:sSub>
                    <m:r>
                      <a:rPr lang="en-US" altLang="zh-TW" sz="2000" i="1">
                        <a:solidFill>
                          <a:schemeClr val="tx1"/>
                        </a:solidFill>
                        <a:latin typeface="Cambria Math"/>
                      </a:rPr>
                      <m:t>≤800</m:t>
                    </m:r>
                  </m:oMath>
                </a14:m>
                <a:endParaRPr lang="en-US" altLang="zh-TW" sz="2000" dirty="0">
                  <a:solidFill>
                    <a:schemeClr val="tx1"/>
                  </a:solidFill>
                </a:endParaRPr>
              </a:p>
              <a:p>
                <a:pPr marL="285750" indent="-285750">
                  <a:lnSpc>
                    <a:spcPct val="120000"/>
                  </a:lnSpc>
                  <a:buFont typeface="Arial" pitchFamily="34" charset="0"/>
                  <a:buChar char="•"/>
                </a:pPr>
                <a14:m>
                  <m:oMath xmlns:m="http://schemas.openxmlformats.org/officeDocument/2006/math">
                    <m:r>
                      <a:rPr lang="en-US" altLang="zh-TW" sz="2000" i="1">
                        <a:solidFill>
                          <a:schemeClr val="tx1"/>
                        </a:solidFill>
                        <a:latin typeface="Cambria Math"/>
                      </a:rPr>
                      <m:t>100</m:t>
                    </m:r>
                    <m:sSub>
                      <m:sSubPr>
                        <m:ctrlPr>
                          <a:rPr lang="en-US" altLang="zh-TW" sz="2000" i="1">
                            <a:solidFill>
                              <a:schemeClr val="tx1"/>
                            </a:solidFill>
                            <a:latin typeface="Cambria Math"/>
                          </a:rPr>
                        </m:ctrlPr>
                      </m:sSubPr>
                      <m:e>
                        <m:r>
                          <a:rPr lang="en-US" altLang="zh-TW" sz="2000" i="1">
                            <a:solidFill>
                              <a:schemeClr val="tx1"/>
                            </a:solidFill>
                            <a:latin typeface="Cambria Math"/>
                          </a:rPr>
                          <m:t>𝑅</m:t>
                        </m:r>
                      </m:e>
                      <m:sub>
                        <m:r>
                          <a:rPr lang="en-US" altLang="zh-TW" sz="2000" i="1">
                            <a:solidFill>
                              <a:schemeClr val="tx1"/>
                            </a:solidFill>
                            <a:latin typeface="Cambria Math"/>
                          </a:rPr>
                          <m:t>1</m:t>
                        </m:r>
                      </m:sub>
                    </m:sSub>
                    <m:r>
                      <a:rPr lang="en-US" altLang="zh-TW" sz="2000" i="1">
                        <a:solidFill>
                          <a:schemeClr val="tx1"/>
                        </a:solidFill>
                        <a:latin typeface="Cambria Math"/>
                      </a:rPr>
                      <m:t>+199</m:t>
                    </m:r>
                    <m:sSub>
                      <m:sSubPr>
                        <m:ctrlPr>
                          <a:rPr lang="en-US" altLang="zh-TW" sz="2000" i="1">
                            <a:solidFill>
                              <a:schemeClr val="tx1"/>
                            </a:solidFill>
                            <a:latin typeface="Cambria Math"/>
                          </a:rPr>
                        </m:ctrlPr>
                      </m:sSubPr>
                      <m:e>
                        <m:r>
                          <a:rPr lang="en-US" altLang="zh-TW" sz="2000" i="1">
                            <a:solidFill>
                              <a:schemeClr val="tx1"/>
                            </a:solidFill>
                            <a:latin typeface="Cambria Math"/>
                          </a:rPr>
                          <m:t>𝑅</m:t>
                        </m:r>
                      </m:e>
                      <m:sub>
                        <m:r>
                          <a:rPr lang="en-US" altLang="zh-TW" sz="2000" i="1">
                            <a:solidFill>
                              <a:schemeClr val="tx1"/>
                            </a:solidFill>
                            <a:latin typeface="Cambria Math"/>
                          </a:rPr>
                          <m:t>2</m:t>
                        </m:r>
                      </m:sub>
                    </m:sSub>
                    <m:r>
                      <a:rPr lang="en-US" altLang="zh-TW" sz="2000" i="1">
                        <a:solidFill>
                          <a:schemeClr val="tx1"/>
                        </a:solidFill>
                        <a:latin typeface="Cambria Math"/>
                      </a:rPr>
                      <m:t>+700</m:t>
                    </m:r>
                    <m:sSub>
                      <m:sSubPr>
                        <m:ctrlPr>
                          <a:rPr lang="en-US" altLang="zh-TW" sz="2000" i="1">
                            <a:solidFill>
                              <a:schemeClr val="tx1"/>
                            </a:solidFill>
                            <a:latin typeface="Cambria Math"/>
                          </a:rPr>
                        </m:ctrlPr>
                      </m:sSubPr>
                      <m:e>
                        <m:r>
                          <a:rPr lang="en-US" altLang="zh-TW" sz="2000" i="1">
                            <a:solidFill>
                              <a:schemeClr val="tx1"/>
                            </a:solidFill>
                            <a:latin typeface="Cambria Math"/>
                          </a:rPr>
                          <m:t>𝐷</m:t>
                        </m:r>
                      </m:e>
                      <m:sub>
                        <m:r>
                          <a:rPr lang="en-US" altLang="zh-TW" sz="2000" i="1">
                            <a:solidFill>
                              <a:schemeClr val="tx1"/>
                            </a:solidFill>
                            <a:latin typeface="Cambria Math"/>
                          </a:rPr>
                          <m:t>1</m:t>
                        </m:r>
                      </m:sub>
                    </m:sSub>
                    <m:r>
                      <a:rPr lang="en-US" altLang="zh-TW" sz="2000" i="1">
                        <a:solidFill>
                          <a:schemeClr val="tx1"/>
                        </a:solidFill>
                        <a:latin typeface="Cambria Math"/>
                      </a:rPr>
                      <m:t>+800</m:t>
                    </m:r>
                    <m:sSub>
                      <m:sSubPr>
                        <m:ctrlPr>
                          <a:rPr lang="en-US" altLang="zh-TW" sz="2000" i="1">
                            <a:solidFill>
                              <a:schemeClr val="tx1"/>
                            </a:solidFill>
                            <a:latin typeface="Cambria Math"/>
                          </a:rPr>
                        </m:ctrlPr>
                      </m:sSubPr>
                      <m:e>
                        <m:r>
                          <a:rPr lang="en-US" altLang="zh-TW" sz="2000" i="1">
                            <a:solidFill>
                              <a:schemeClr val="tx1"/>
                            </a:solidFill>
                            <a:latin typeface="Cambria Math"/>
                          </a:rPr>
                          <m:t>𝐷</m:t>
                        </m:r>
                      </m:e>
                      <m:sub>
                        <m:r>
                          <a:rPr lang="en-US" altLang="zh-TW" sz="2000" i="1">
                            <a:solidFill>
                              <a:schemeClr val="tx1"/>
                            </a:solidFill>
                            <a:latin typeface="Cambria Math"/>
                          </a:rPr>
                          <m:t>2</m:t>
                        </m:r>
                      </m:sub>
                    </m:sSub>
                    <m:r>
                      <a:rPr lang="en-US" altLang="zh-TW" sz="2000" i="1">
                        <a:solidFill>
                          <a:schemeClr val="tx1"/>
                        </a:solidFill>
                        <a:latin typeface="Cambria Math"/>
                      </a:rPr>
                      <m:t>≤</m:t>
                    </m:r>
                    <m:sSup>
                      <m:sSupPr>
                        <m:ctrlPr>
                          <a:rPr lang="en-US" altLang="zh-TW" sz="2000" b="0" i="1" smtClean="0">
                            <a:solidFill>
                              <a:schemeClr val="tx1"/>
                            </a:solidFill>
                            <a:latin typeface="Cambria Math"/>
                          </a:rPr>
                        </m:ctrlPr>
                      </m:sSupPr>
                      <m:e>
                        <m:r>
                          <a:rPr lang="en-US" altLang="zh-TW" sz="2000" b="0" i="1" smtClean="0">
                            <a:solidFill>
                              <a:schemeClr val="tx1"/>
                            </a:solidFill>
                            <a:latin typeface="Cambria Math"/>
                          </a:rPr>
                          <m:t>10</m:t>
                        </m:r>
                      </m:e>
                      <m:sup>
                        <m:r>
                          <a:rPr lang="en-US" altLang="zh-TW" sz="2000" b="0" i="1" smtClean="0">
                            <a:solidFill>
                              <a:schemeClr val="tx1"/>
                            </a:solidFill>
                            <a:latin typeface="Cambria Math"/>
                          </a:rPr>
                          <m:t>5</m:t>
                        </m:r>
                      </m:sup>
                    </m:sSup>
                  </m:oMath>
                </a14:m>
                <a:endParaRPr lang="en-US" altLang="zh-TW" sz="2000" b="0" i="1" dirty="0" smtClean="0">
                  <a:solidFill>
                    <a:schemeClr val="tx1"/>
                  </a:solidFill>
                  <a:latin typeface="Cambria Math"/>
                </a:endParaRPr>
              </a:p>
              <a:p>
                <a:pPr marL="285750" indent="-285750">
                  <a:lnSpc>
                    <a:spcPct val="120000"/>
                  </a:lnSpc>
                  <a:buFont typeface="Arial" pitchFamily="34" charset="0"/>
                  <a:buChar char="•"/>
                </a:pPr>
                <a14:m>
                  <m:oMath xmlns:m="http://schemas.openxmlformats.org/officeDocument/2006/math">
                    <m:r>
                      <a:rPr lang="en-US" altLang="zh-TW" sz="2000" b="0" i="1" smtClean="0">
                        <a:solidFill>
                          <a:schemeClr val="tx1"/>
                        </a:solidFill>
                        <a:latin typeface="Cambria Math"/>
                      </a:rPr>
                      <m:t>−</m:t>
                    </m:r>
                    <m:sSub>
                      <m:sSubPr>
                        <m:ctrlPr>
                          <a:rPr lang="en-US" altLang="zh-TW" sz="2000" i="1">
                            <a:solidFill>
                              <a:schemeClr val="tx1"/>
                            </a:solidFill>
                            <a:latin typeface="Cambria Math"/>
                          </a:rPr>
                        </m:ctrlPr>
                      </m:sSubPr>
                      <m:e>
                        <m:r>
                          <a:rPr lang="en-US" altLang="zh-TW" sz="2000" i="1">
                            <a:solidFill>
                              <a:schemeClr val="tx1"/>
                            </a:solidFill>
                            <a:latin typeface="Cambria Math"/>
                          </a:rPr>
                          <m:t>𝑅</m:t>
                        </m:r>
                      </m:e>
                      <m:sub>
                        <m:r>
                          <a:rPr lang="en-US" altLang="zh-TW" sz="2000" i="1">
                            <a:solidFill>
                              <a:schemeClr val="tx1"/>
                            </a:solidFill>
                            <a:latin typeface="Cambria Math"/>
                          </a:rPr>
                          <m:t>1</m:t>
                        </m:r>
                      </m:sub>
                    </m:sSub>
                    <m:r>
                      <a:rPr lang="en-US" altLang="zh-TW" sz="2000" i="1">
                        <a:solidFill>
                          <a:schemeClr val="tx1"/>
                        </a:solidFill>
                        <a:latin typeface="Cambria Math"/>
                      </a:rPr>
                      <m:t>, </m:t>
                    </m:r>
                    <m:sSub>
                      <m:sSubPr>
                        <m:ctrlPr>
                          <a:rPr lang="en-US" altLang="zh-TW" sz="2000" i="1">
                            <a:solidFill>
                              <a:schemeClr val="tx1"/>
                            </a:solidFill>
                            <a:latin typeface="Cambria Math"/>
                          </a:rPr>
                        </m:ctrlPr>
                      </m:sSubPr>
                      <m:e>
                        <m:r>
                          <a:rPr lang="en-US" altLang="zh-TW" sz="2000" b="0" i="1" smtClean="0">
                            <a:solidFill>
                              <a:schemeClr val="tx1"/>
                            </a:solidFill>
                            <a:latin typeface="Cambria Math"/>
                          </a:rPr>
                          <m:t>−</m:t>
                        </m:r>
                        <m:r>
                          <a:rPr lang="en-US" altLang="zh-TW" sz="2000" i="1">
                            <a:solidFill>
                              <a:schemeClr val="tx1"/>
                            </a:solidFill>
                            <a:latin typeface="Cambria Math"/>
                          </a:rPr>
                          <m:t>𝑅</m:t>
                        </m:r>
                      </m:e>
                      <m:sub>
                        <m:r>
                          <a:rPr lang="en-US" altLang="zh-TW" sz="2000" i="1">
                            <a:solidFill>
                              <a:schemeClr val="tx1"/>
                            </a:solidFill>
                            <a:latin typeface="Cambria Math"/>
                          </a:rPr>
                          <m:t>2</m:t>
                        </m:r>
                      </m:sub>
                    </m:sSub>
                    <m:r>
                      <a:rPr lang="en-US" altLang="zh-TW" sz="2000" i="1">
                        <a:solidFill>
                          <a:schemeClr val="tx1"/>
                        </a:solidFill>
                        <a:latin typeface="Cambria Math"/>
                      </a:rPr>
                      <m:t>, </m:t>
                    </m:r>
                    <m:sSub>
                      <m:sSubPr>
                        <m:ctrlPr>
                          <a:rPr lang="en-US" altLang="zh-TW" sz="2000" i="1">
                            <a:solidFill>
                              <a:schemeClr val="tx1"/>
                            </a:solidFill>
                            <a:latin typeface="Cambria Math"/>
                          </a:rPr>
                        </m:ctrlPr>
                      </m:sSubPr>
                      <m:e>
                        <m:r>
                          <a:rPr lang="en-US" altLang="zh-TW" sz="2000" b="0" i="1" smtClean="0">
                            <a:solidFill>
                              <a:schemeClr val="tx1"/>
                            </a:solidFill>
                            <a:latin typeface="Cambria Math"/>
                          </a:rPr>
                          <m:t>−</m:t>
                        </m:r>
                        <m:r>
                          <a:rPr lang="en-US" altLang="zh-TW" sz="2000" i="1">
                            <a:solidFill>
                              <a:schemeClr val="tx1"/>
                            </a:solidFill>
                            <a:latin typeface="Cambria Math"/>
                          </a:rPr>
                          <m:t>𝐷</m:t>
                        </m:r>
                      </m:e>
                      <m:sub>
                        <m:r>
                          <a:rPr lang="en-US" altLang="zh-TW" sz="2000" i="1">
                            <a:solidFill>
                              <a:schemeClr val="tx1"/>
                            </a:solidFill>
                            <a:latin typeface="Cambria Math"/>
                          </a:rPr>
                          <m:t>1</m:t>
                        </m:r>
                      </m:sub>
                    </m:sSub>
                    <m:r>
                      <a:rPr lang="en-US" altLang="zh-TW" sz="2000" i="1">
                        <a:solidFill>
                          <a:schemeClr val="tx1"/>
                        </a:solidFill>
                        <a:latin typeface="Cambria Math"/>
                      </a:rPr>
                      <m:t>, </m:t>
                    </m:r>
                    <m:r>
                      <a:rPr lang="en-US" altLang="zh-TW" sz="2000" b="0" i="1" smtClean="0">
                        <a:solidFill>
                          <a:schemeClr val="tx1"/>
                        </a:solidFill>
                        <a:latin typeface="Cambria Math"/>
                      </a:rPr>
                      <m:t>−</m:t>
                    </m:r>
                    <m:sSub>
                      <m:sSubPr>
                        <m:ctrlPr>
                          <a:rPr lang="en-US" altLang="zh-TW" sz="2000" i="1">
                            <a:solidFill>
                              <a:schemeClr val="tx1"/>
                            </a:solidFill>
                            <a:latin typeface="Cambria Math"/>
                          </a:rPr>
                        </m:ctrlPr>
                      </m:sSubPr>
                      <m:e>
                        <m:r>
                          <a:rPr lang="en-US" altLang="zh-TW" sz="2000" i="1">
                            <a:solidFill>
                              <a:schemeClr val="tx1"/>
                            </a:solidFill>
                            <a:latin typeface="Cambria Math"/>
                          </a:rPr>
                          <m:t>𝐷</m:t>
                        </m:r>
                      </m:e>
                      <m:sub>
                        <m:r>
                          <a:rPr lang="en-US" altLang="zh-TW" sz="2000" i="1">
                            <a:solidFill>
                              <a:schemeClr val="tx1"/>
                            </a:solidFill>
                            <a:latin typeface="Cambria Math"/>
                          </a:rPr>
                          <m:t>2</m:t>
                        </m:r>
                      </m:sub>
                    </m:sSub>
                    <m:r>
                      <a:rPr lang="en-US" altLang="zh-TW" sz="2000" b="0" i="1" smtClean="0">
                        <a:solidFill>
                          <a:schemeClr val="tx1"/>
                        </a:solidFill>
                        <a:latin typeface="Cambria Math"/>
                      </a:rPr>
                      <m:t>≤</m:t>
                    </m:r>
                    <m:r>
                      <a:rPr lang="en-US" altLang="zh-TW" sz="2000" i="1">
                        <a:solidFill>
                          <a:schemeClr val="tx1"/>
                        </a:solidFill>
                        <a:latin typeface="Cambria Math"/>
                      </a:rPr>
                      <m:t>0</m:t>
                    </m:r>
                  </m:oMath>
                </a14:m>
                <a:r>
                  <a:rPr lang="en-US" altLang="zh-TW" sz="2000" dirty="0">
                    <a:solidFill>
                      <a:schemeClr val="tx1"/>
                    </a:solidFill>
                  </a:rPr>
                  <a:t> </a:t>
                </a:r>
              </a:p>
            </p:txBody>
          </p:sp>
        </mc:Choice>
        <mc:Fallback xmlns="">
          <p:sp>
            <p:nvSpPr>
              <p:cNvPr id="8" name="矩形 7"/>
              <p:cNvSpPr>
                <a:spLocks noRot="1" noChangeAspect="1" noMove="1" noResize="1" noEditPoints="1" noAdjustHandles="1" noChangeArrowheads="1" noChangeShapeType="1" noTextEdit="1"/>
              </p:cNvSpPr>
              <p:nvPr/>
            </p:nvSpPr>
            <p:spPr>
              <a:xfrm>
                <a:off x="5067089" y="2132856"/>
                <a:ext cx="4100562" cy="3070071"/>
              </a:xfrm>
              <a:prstGeom prst="rect">
                <a:avLst/>
              </a:prstGeom>
              <a:blipFill rotWithShape="1">
                <a:blip r:embed="rId3"/>
                <a:stretch>
                  <a:fillRect l="-1189" b="-19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9" name="表格 8"/>
              <p:cNvGraphicFramePr>
                <a:graphicFrameLocks noGrp="1"/>
              </p:cNvGraphicFramePr>
              <p:nvPr>
                <p:extLst>
                  <p:ext uri="{D42A27DB-BD31-4B8C-83A1-F6EECF244321}">
                    <p14:modId xmlns:p14="http://schemas.microsoft.com/office/powerpoint/2010/main" val="3302650315"/>
                  </p:ext>
                </p:extLst>
              </p:nvPr>
            </p:nvGraphicFramePr>
            <p:xfrm>
              <a:off x="251520" y="5445224"/>
              <a:ext cx="6264696" cy="1010920"/>
            </p:xfrm>
            <a:graphic>
              <a:graphicData uri="http://schemas.openxmlformats.org/drawingml/2006/table">
                <a:tbl>
                  <a:tblPr firstRow="1" bandRow="1">
                    <a:tableStyleId>{7DF18680-E054-41AD-8BC1-D1AEF772440D}</a:tableStyleId>
                  </a:tblPr>
                  <a:tblGrid>
                    <a:gridCol w="1584176"/>
                    <a:gridCol w="2592288"/>
                    <a:gridCol w="2088232"/>
                  </a:tblGrid>
                  <a:tr h="370840">
                    <a:tc>
                      <a:txBody>
                        <a:bodyPr/>
                        <a:lstStyle/>
                        <a:p>
                          <a:pPr algn="ctr"/>
                          <a:r>
                            <a:rPr lang="en-US" altLang="zh-TW" dirty="0" smtClean="0"/>
                            <a:t>Kg</a:t>
                          </a:r>
                          <a:endParaRPr lang="zh-TW" altLang="en-US" dirty="0"/>
                        </a:p>
                      </a:txBody>
                      <a:tcPr/>
                    </a:tc>
                    <a:tc>
                      <a:txBody>
                        <a:bodyPr/>
                        <a:lstStyle/>
                        <a:p>
                          <a:pPr algn="ctr"/>
                          <a:r>
                            <a:rPr lang="en-US" altLang="zh-TW" dirty="0" smtClean="0"/>
                            <a:t>R</a:t>
                          </a:r>
                          <a:r>
                            <a:rPr lang="en-US" altLang="zh-TW" baseline="-25000" dirty="0" smtClean="0"/>
                            <a:t>1</a:t>
                          </a:r>
                          <a:endParaRPr lang="zh-TW" altLang="en-US" baseline="-25000" dirty="0"/>
                        </a:p>
                      </a:txBody>
                      <a:tcPr/>
                    </a:tc>
                    <a:tc>
                      <a:txBody>
                        <a:bodyPr/>
                        <a:lstStyle/>
                        <a:p>
                          <a:pPr algn="ctr"/>
                          <a:r>
                            <a:rPr lang="en-US" altLang="zh-TW" dirty="0" smtClean="0"/>
                            <a:t>R</a:t>
                          </a:r>
                          <a:r>
                            <a:rPr lang="en-US" altLang="zh-TW" baseline="-25000" dirty="0" smtClean="0"/>
                            <a:t>2</a:t>
                          </a:r>
                          <a:endParaRPr lang="zh-TW" altLang="en-US" baseline="-25000" dirty="0"/>
                        </a:p>
                      </a:txBody>
                      <a:tcPr/>
                    </a:tc>
                  </a:tr>
                  <a:tr h="370840">
                    <a:tc>
                      <a:txBody>
                        <a:bodyPr/>
                        <a:lstStyle/>
                        <a:p>
                          <a:pPr algn="ctr"/>
                          <a:r>
                            <a:rPr lang="en-US" altLang="zh-TW" dirty="0" smtClean="0"/>
                            <a:t>Content of</a:t>
                          </a:r>
                          <a:r>
                            <a:rPr lang="en-US" altLang="zh-TW" baseline="0" dirty="0" smtClean="0"/>
                            <a:t> A </a:t>
                          </a:r>
                          <a:r>
                            <a:rPr lang="en-US" altLang="zh-TW" dirty="0" smtClean="0"/>
                            <a:t>(g/kg)</a:t>
                          </a:r>
                          <a:endParaRPr lang="zh-TW"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smtClean="0">
                                    <a:latin typeface="Cambria Math"/>
                                  </a:rPr>
                                  <m:t>0.01±0.5%→</m:t>
                                </m:r>
                                <m:d>
                                  <m:dPr>
                                    <m:begChr m:val="["/>
                                    <m:endChr m:val="]"/>
                                    <m:ctrlPr>
                                      <a:rPr lang="en-US" altLang="zh-TW" i="1" smtClean="0">
                                        <a:latin typeface="Cambria Math"/>
                                      </a:rPr>
                                    </m:ctrlPr>
                                  </m:dPr>
                                  <m:e>
                                    <m:r>
                                      <a:rPr lang="en-US" altLang="zh-TW" smtClean="0">
                                        <a:latin typeface="Cambria Math"/>
                                      </a:rPr>
                                      <m:t>0900995, </m:t>
                                    </m:r>
                                    <m:r>
                                      <a:rPr lang="en-US" altLang="zh-TW" smtClean="0">
                                        <a:solidFill>
                                          <a:srgbClr val="FF0000"/>
                                        </a:solidFill>
                                        <a:latin typeface="Cambria Math"/>
                                      </a:rPr>
                                      <m:t>0.00105</m:t>
                                    </m:r>
                                  </m:e>
                                </m:d>
                              </m:oMath>
                            </m:oMathPara>
                          </a14:m>
                          <a:endParaRPr lang="zh-TW"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smtClean="0">
                                    <a:latin typeface="Cambria Math"/>
                                  </a:rPr>
                                  <m:t>0.02±2%→</m:t>
                                </m:r>
                                <m:d>
                                  <m:dPr>
                                    <m:begChr m:val="["/>
                                    <m:endChr m:val="]"/>
                                    <m:ctrlPr>
                                      <a:rPr lang="en-US" altLang="zh-TW" i="1" smtClean="0">
                                        <a:latin typeface="Cambria Math"/>
                                      </a:rPr>
                                    </m:ctrlPr>
                                  </m:dPr>
                                  <m:e>
                                    <m:r>
                                      <a:rPr lang="en-US" altLang="zh-TW" smtClean="0">
                                        <a:latin typeface="Cambria Math"/>
                                      </a:rPr>
                                      <m:t>0.00196, </m:t>
                                    </m:r>
                                    <m:r>
                                      <a:rPr lang="en-US" altLang="zh-TW" smtClean="0">
                                        <a:solidFill>
                                          <a:srgbClr val="FF0000"/>
                                        </a:solidFill>
                                        <a:latin typeface="Cambria Math"/>
                                      </a:rPr>
                                      <m:t>0.00204</m:t>
                                    </m:r>
                                  </m:e>
                                </m:d>
                              </m:oMath>
                            </m:oMathPara>
                          </a14:m>
                          <a:endParaRPr lang="zh-TW" altLang="en-US" dirty="0"/>
                        </a:p>
                      </a:txBody>
                      <a:tcPr/>
                    </a:tc>
                  </a:tr>
                </a:tbl>
              </a:graphicData>
            </a:graphic>
          </p:graphicFrame>
        </mc:Choice>
        <mc:Fallback xmlns="">
          <p:graphicFrame>
            <p:nvGraphicFramePr>
              <p:cNvPr id="9" name="表格 8"/>
              <p:cNvGraphicFramePr>
                <a:graphicFrameLocks noGrp="1"/>
              </p:cNvGraphicFramePr>
              <p:nvPr>
                <p:extLst>
                  <p:ext uri="{D42A27DB-BD31-4B8C-83A1-F6EECF244321}">
                    <p14:modId xmlns:p14="http://schemas.microsoft.com/office/powerpoint/2010/main" val="3302650315"/>
                  </p:ext>
                </p:extLst>
              </p:nvPr>
            </p:nvGraphicFramePr>
            <p:xfrm>
              <a:off x="251520" y="5445224"/>
              <a:ext cx="6264696" cy="1010920"/>
            </p:xfrm>
            <a:graphic>
              <a:graphicData uri="http://schemas.openxmlformats.org/drawingml/2006/table">
                <a:tbl>
                  <a:tblPr firstRow="1" bandRow="1">
                    <a:tableStyleId>{7DF18680-E054-41AD-8BC1-D1AEF772440D}</a:tableStyleId>
                  </a:tblPr>
                  <a:tblGrid>
                    <a:gridCol w="1584176"/>
                    <a:gridCol w="2592288"/>
                    <a:gridCol w="2088232"/>
                  </a:tblGrid>
                  <a:tr h="370840">
                    <a:tc>
                      <a:txBody>
                        <a:bodyPr/>
                        <a:lstStyle/>
                        <a:p>
                          <a:pPr algn="ctr"/>
                          <a:r>
                            <a:rPr lang="en-US" altLang="zh-TW" dirty="0" smtClean="0"/>
                            <a:t>Kg</a:t>
                          </a:r>
                          <a:endParaRPr lang="zh-TW" altLang="en-US" dirty="0"/>
                        </a:p>
                      </a:txBody>
                      <a:tcPr/>
                    </a:tc>
                    <a:tc>
                      <a:txBody>
                        <a:bodyPr/>
                        <a:lstStyle/>
                        <a:p>
                          <a:pPr algn="ctr"/>
                          <a:r>
                            <a:rPr lang="en-US" altLang="zh-TW" dirty="0" smtClean="0"/>
                            <a:t>R</a:t>
                          </a:r>
                          <a:r>
                            <a:rPr lang="en-US" altLang="zh-TW" baseline="-25000" dirty="0" smtClean="0"/>
                            <a:t>1</a:t>
                          </a:r>
                          <a:endParaRPr lang="zh-TW" altLang="en-US" baseline="-25000" dirty="0"/>
                        </a:p>
                      </a:txBody>
                      <a:tcPr/>
                    </a:tc>
                    <a:tc>
                      <a:txBody>
                        <a:bodyPr/>
                        <a:lstStyle/>
                        <a:p>
                          <a:pPr algn="ctr"/>
                          <a:r>
                            <a:rPr lang="en-US" altLang="zh-TW" dirty="0" smtClean="0"/>
                            <a:t>R</a:t>
                          </a:r>
                          <a:r>
                            <a:rPr lang="en-US" altLang="zh-TW" baseline="-25000" dirty="0" smtClean="0"/>
                            <a:t>2</a:t>
                          </a:r>
                          <a:endParaRPr lang="zh-TW" altLang="en-US" baseline="-25000" dirty="0"/>
                        </a:p>
                      </a:txBody>
                      <a:tcPr/>
                    </a:tc>
                  </a:tr>
                  <a:tr h="640080">
                    <a:tc>
                      <a:txBody>
                        <a:bodyPr/>
                        <a:lstStyle/>
                        <a:p>
                          <a:pPr algn="ctr"/>
                          <a:r>
                            <a:rPr lang="en-US" altLang="zh-TW" dirty="0" smtClean="0"/>
                            <a:t>Content of</a:t>
                          </a:r>
                          <a:r>
                            <a:rPr lang="en-US" altLang="zh-TW" baseline="0" dirty="0" smtClean="0"/>
                            <a:t> A </a:t>
                          </a:r>
                          <a:r>
                            <a:rPr lang="en-US" altLang="zh-TW" dirty="0" smtClean="0"/>
                            <a:t>(g/kg)</a:t>
                          </a:r>
                          <a:endParaRPr lang="zh-TW" altLang="en-US" dirty="0"/>
                        </a:p>
                      </a:txBody>
                      <a:tcPr/>
                    </a:tc>
                    <a:tc>
                      <a:txBody>
                        <a:bodyPr/>
                        <a:lstStyle/>
                        <a:p>
                          <a:endParaRPr lang="zh-TW"/>
                        </a:p>
                      </a:txBody>
                      <a:tcPr>
                        <a:blipFill rotWithShape="1">
                          <a:blip r:embed="rId4"/>
                          <a:stretch>
                            <a:fillRect l="-61176" t="-62857" r="-80706" b="-15238"/>
                          </a:stretch>
                        </a:blipFill>
                      </a:tcPr>
                    </a:tc>
                    <a:tc>
                      <a:txBody>
                        <a:bodyPr/>
                        <a:lstStyle/>
                        <a:p>
                          <a:endParaRPr lang="zh-TW"/>
                        </a:p>
                      </a:txBody>
                      <a:tcPr>
                        <a:blipFill rotWithShape="1">
                          <a:blip r:embed="rId4"/>
                          <a:stretch>
                            <a:fillRect l="-199708" t="-62857" b="-15238"/>
                          </a:stretch>
                        </a:blipFill>
                      </a:tcPr>
                    </a:tc>
                  </a:tr>
                </a:tbl>
              </a:graphicData>
            </a:graphic>
          </p:graphicFrame>
        </mc:Fallback>
      </mc:AlternateContent>
    </p:spTree>
    <p:extLst>
      <p:ext uri="{BB962C8B-B14F-4D97-AF65-F5344CB8AC3E}">
        <p14:creationId xmlns:p14="http://schemas.microsoft.com/office/powerpoint/2010/main" val="921167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2928" y="44624"/>
            <a:ext cx="8229600" cy="1143000"/>
          </a:xfrm>
        </p:spPr>
        <p:txBody>
          <a:bodyPr/>
          <a:lstStyle/>
          <a:p>
            <a:r>
              <a:rPr lang="en-US" altLang="zh-TW" dirty="0" smtClean="0"/>
              <a:t>Uncertainty to SOC constraints</a:t>
            </a:r>
            <a:endParaRPr lang="zh-TW" altLang="en-US" dirty="0"/>
          </a:p>
        </p:txBody>
      </p:sp>
      <p:sp>
        <p:nvSpPr>
          <p:cNvPr id="4" name="投影片編號版面配置區 3"/>
          <p:cNvSpPr>
            <a:spLocks noGrp="1"/>
          </p:cNvSpPr>
          <p:nvPr>
            <p:ph type="sldNum" sz="quarter" idx="12"/>
          </p:nvPr>
        </p:nvSpPr>
        <p:spPr/>
        <p:txBody>
          <a:bodyPr/>
          <a:lstStyle/>
          <a:p>
            <a:fld id="{0D5EBAA4-32D4-4A91-B891-1CF913949CAB}" type="slidenum">
              <a:rPr lang="zh-TW" altLang="en-US" smtClean="0"/>
              <a:t>17</a:t>
            </a:fld>
            <a:endParaRPr lang="zh-TW" altLang="en-US"/>
          </a:p>
        </p:txBody>
      </p:sp>
      <mc:AlternateContent xmlns:mc="http://schemas.openxmlformats.org/markup-compatibility/2006" xmlns:a14="http://schemas.microsoft.com/office/drawing/2010/main">
        <mc:Choice Requires="a14">
          <p:sp>
            <p:nvSpPr>
              <p:cNvPr id="5" name="文字方塊 4"/>
              <p:cNvSpPr txBox="1"/>
              <p:nvPr/>
            </p:nvSpPr>
            <p:spPr>
              <a:xfrm>
                <a:off x="90356" y="939492"/>
                <a:ext cx="4320480" cy="378565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TW" sz="2000" b="0" i="1" smtClean="0">
                          <a:latin typeface="Cambria Math"/>
                        </a:rPr>
                        <m:t>𝑥</m:t>
                      </m:r>
                      <m:r>
                        <a:rPr lang="en-US" altLang="zh-TW" sz="2000" b="0" i="1" smtClean="0">
                          <a:latin typeface="Cambria Math"/>
                        </a:rPr>
                        <m:t>=</m:t>
                      </m:r>
                      <m:sSup>
                        <m:sSupPr>
                          <m:ctrlPr>
                            <a:rPr lang="en-US" altLang="zh-TW" sz="2000" b="0" i="1" smtClean="0">
                              <a:latin typeface="Cambria Math"/>
                            </a:rPr>
                          </m:ctrlPr>
                        </m:sSupPr>
                        <m:e>
                          <m:d>
                            <m:dPr>
                              <m:ctrlPr>
                                <a:rPr lang="en-US" altLang="zh-TW" sz="2000" b="0" i="1" smtClean="0">
                                  <a:latin typeface="Cambria Math"/>
                                </a:rPr>
                              </m:ctrlPr>
                            </m:dPr>
                            <m:e>
                              <m:sSub>
                                <m:sSubPr>
                                  <m:ctrlPr>
                                    <a:rPr lang="en-US" altLang="zh-TW" sz="2000" b="0" i="1" smtClean="0">
                                      <a:latin typeface="Cambria Math"/>
                                    </a:rPr>
                                  </m:ctrlPr>
                                </m:sSubPr>
                                <m:e>
                                  <m:r>
                                    <a:rPr lang="en-US" altLang="zh-TW" sz="2000" b="0" i="1" smtClean="0">
                                      <a:latin typeface="Cambria Math"/>
                                    </a:rPr>
                                    <m:t>𝑅</m:t>
                                  </m:r>
                                </m:e>
                                <m:sub>
                                  <m:r>
                                    <a:rPr lang="en-US" altLang="zh-TW" sz="2000" b="0" i="1" smtClean="0">
                                      <a:latin typeface="Cambria Math"/>
                                    </a:rPr>
                                    <m:t>1</m:t>
                                  </m:r>
                                </m:sub>
                              </m:sSub>
                              <m:r>
                                <a:rPr lang="en-US" altLang="zh-TW" sz="2000" b="0" i="1" smtClean="0">
                                  <a:latin typeface="Cambria Math"/>
                                </a:rPr>
                                <m:t>, </m:t>
                              </m:r>
                              <m:sSub>
                                <m:sSubPr>
                                  <m:ctrlPr>
                                    <a:rPr lang="en-US" altLang="zh-TW" sz="2000" b="0" i="1" smtClean="0">
                                      <a:latin typeface="Cambria Math"/>
                                    </a:rPr>
                                  </m:ctrlPr>
                                </m:sSubPr>
                                <m:e>
                                  <m:r>
                                    <a:rPr lang="en-US" altLang="zh-TW" sz="2000" b="0" i="1" smtClean="0">
                                      <a:latin typeface="Cambria Math"/>
                                    </a:rPr>
                                    <m:t>𝑅</m:t>
                                  </m:r>
                                </m:e>
                                <m:sub>
                                  <m:r>
                                    <a:rPr lang="en-US" altLang="zh-TW" sz="2000" b="0" i="1" smtClean="0">
                                      <a:latin typeface="Cambria Math"/>
                                    </a:rPr>
                                    <m:t>2</m:t>
                                  </m:r>
                                </m:sub>
                              </m:sSub>
                              <m:r>
                                <a:rPr lang="en-US" altLang="zh-TW" sz="2000" b="0" i="1" smtClean="0">
                                  <a:latin typeface="Cambria Math"/>
                                </a:rPr>
                                <m:t>, </m:t>
                              </m:r>
                              <m:sSub>
                                <m:sSubPr>
                                  <m:ctrlPr>
                                    <a:rPr lang="en-US" altLang="zh-TW" sz="2000" b="0" i="1" smtClean="0">
                                      <a:latin typeface="Cambria Math"/>
                                    </a:rPr>
                                  </m:ctrlPr>
                                </m:sSubPr>
                                <m:e>
                                  <m:r>
                                    <a:rPr lang="en-US" altLang="zh-TW" sz="2000" b="0" i="1" smtClean="0">
                                      <a:latin typeface="Cambria Math"/>
                                    </a:rPr>
                                    <m:t>𝐷</m:t>
                                  </m:r>
                                </m:e>
                                <m:sub>
                                  <m:r>
                                    <a:rPr lang="en-US" altLang="zh-TW" sz="2000" b="0" i="1" smtClean="0">
                                      <a:latin typeface="Cambria Math"/>
                                    </a:rPr>
                                    <m:t>1</m:t>
                                  </m:r>
                                </m:sub>
                              </m:sSub>
                              <m:r>
                                <a:rPr lang="en-US" altLang="zh-TW" sz="2000" b="0" i="1" smtClean="0">
                                  <a:latin typeface="Cambria Math"/>
                                </a:rPr>
                                <m:t>, </m:t>
                              </m:r>
                              <m:sSub>
                                <m:sSubPr>
                                  <m:ctrlPr>
                                    <a:rPr lang="en-US" altLang="zh-TW" sz="2000" b="0" i="1" smtClean="0">
                                      <a:latin typeface="Cambria Math"/>
                                    </a:rPr>
                                  </m:ctrlPr>
                                </m:sSubPr>
                                <m:e>
                                  <m:r>
                                    <a:rPr lang="en-US" altLang="zh-TW" sz="2000" b="0" i="1" smtClean="0">
                                      <a:latin typeface="Cambria Math"/>
                                    </a:rPr>
                                    <m:t>𝐷</m:t>
                                  </m:r>
                                </m:e>
                                <m:sub>
                                  <m:r>
                                    <a:rPr lang="en-US" altLang="zh-TW" sz="2000" b="0" i="1" smtClean="0">
                                      <a:latin typeface="Cambria Math"/>
                                    </a:rPr>
                                    <m:t>2</m:t>
                                  </m:r>
                                </m:sub>
                              </m:sSub>
                            </m:e>
                          </m:d>
                        </m:e>
                        <m:sup>
                          <m:r>
                            <a:rPr lang="en-US" altLang="zh-TW" sz="2000" b="0" i="1" smtClean="0">
                              <a:latin typeface="Cambria Math"/>
                            </a:rPr>
                            <m:t>𝑇</m:t>
                          </m:r>
                        </m:sup>
                      </m:sSup>
                    </m:oMath>
                  </m:oMathPara>
                </a14:m>
                <a:endParaRPr lang="en-US" altLang="zh-TW" sz="2000" dirty="0" smtClean="0"/>
              </a:p>
              <a:p>
                <a:endParaRPr lang="en-US" altLang="zh-TW" sz="2000" dirty="0" smtClean="0"/>
              </a:p>
              <a:p>
                <a:pPr marL="457200" indent="-457200">
                  <a:buFont typeface="+mj-lt"/>
                  <a:buAutoNum type="arabicPeriod"/>
                </a:pPr>
                <a14:m>
                  <m:oMath xmlns:m="http://schemas.openxmlformats.org/officeDocument/2006/math">
                    <m:d>
                      <m:dPr>
                        <m:begChr m:val="["/>
                        <m:endChr m:val="]"/>
                        <m:ctrlPr>
                          <a:rPr lang="en-US" altLang="zh-TW" sz="2000" b="0" i="1" smtClean="0">
                            <a:solidFill>
                              <a:srgbClr val="FF0000"/>
                            </a:solidFill>
                            <a:latin typeface="Cambria Math"/>
                          </a:rPr>
                        </m:ctrlPr>
                      </m:dPr>
                      <m:e>
                        <m:r>
                          <a:rPr lang="en-US" altLang="zh-TW" sz="2000" b="0" i="1" smtClean="0">
                            <a:solidFill>
                              <a:srgbClr val="FF0000"/>
                            </a:solidFill>
                            <a:latin typeface="Cambria Math"/>
                          </a:rPr>
                          <m:t>−0.01, −0.02, 0.5, 0.6</m:t>
                        </m:r>
                      </m:e>
                    </m:d>
                    <m:r>
                      <a:rPr lang="en-US" altLang="zh-TW" sz="2000" b="0" i="1" smtClean="0">
                        <a:solidFill>
                          <a:srgbClr val="FF0000"/>
                        </a:solidFill>
                        <a:latin typeface="Cambria Math"/>
                      </a:rPr>
                      <m:t>𝑥</m:t>
                    </m:r>
                    <m:r>
                      <a:rPr lang="en-US" altLang="zh-TW" sz="2000" b="0" i="1" smtClean="0">
                        <a:solidFill>
                          <a:srgbClr val="FF0000"/>
                        </a:solidFill>
                        <a:latin typeface="Cambria Math"/>
                      </a:rPr>
                      <m:t>≤0</m:t>
                    </m:r>
                  </m:oMath>
                </a14:m>
                <a:endParaRPr lang="en-US" altLang="zh-TW" sz="2000" b="0" dirty="0" smtClean="0">
                  <a:solidFill>
                    <a:srgbClr val="FF0000"/>
                  </a:solidFill>
                </a:endParaRPr>
              </a:p>
              <a:p>
                <a:pPr marL="457200" indent="-457200">
                  <a:buFont typeface="+mj-lt"/>
                  <a:buAutoNum type="arabicPeriod"/>
                </a:pPr>
                <a14:m>
                  <m:oMath xmlns:m="http://schemas.openxmlformats.org/officeDocument/2006/math">
                    <m:d>
                      <m:dPr>
                        <m:begChr m:val="["/>
                        <m:endChr m:val="]"/>
                        <m:ctrlPr>
                          <a:rPr lang="en-US" altLang="zh-TW" sz="2000" b="0" i="1" smtClean="0">
                            <a:latin typeface="Cambria Math"/>
                          </a:rPr>
                        </m:ctrlPr>
                      </m:dPr>
                      <m:e>
                        <m:r>
                          <a:rPr lang="en-US" altLang="zh-TW" sz="2000" b="0" i="1" smtClean="0">
                            <a:latin typeface="Cambria Math"/>
                          </a:rPr>
                          <m:t>1, 1, 0, 0</m:t>
                        </m:r>
                      </m:e>
                    </m:d>
                    <m:r>
                      <a:rPr lang="en-US" altLang="zh-TW" sz="2000" b="0" i="1" smtClean="0">
                        <a:latin typeface="Cambria Math"/>
                      </a:rPr>
                      <m:t>𝑥</m:t>
                    </m:r>
                    <m:r>
                      <a:rPr lang="en-US" altLang="zh-TW" sz="2000" b="0" i="1" smtClean="0">
                        <a:latin typeface="Cambria Math"/>
                      </a:rPr>
                      <m:t>≤1000</m:t>
                    </m:r>
                  </m:oMath>
                </a14:m>
                <a:endParaRPr lang="en-US" altLang="zh-TW" sz="2000" b="0" dirty="0" smtClean="0"/>
              </a:p>
              <a:p>
                <a:pPr marL="457200" indent="-457200">
                  <a:buFont typeface="+mj-lt"/>
                  <a:buAutoNum type="arabicPeriod"/>
                </a:pPr>
                <a14:m>
                  <m:oMath xmlns:m="http://schemas.openxmlformats.org/officeDocument/2006/math">
                    <m:d>
                      <m:dPr>
                        <m:begChr m:val="["/>
                        <m:endChr m:val="]"/>
                        <m:ctrlPr>
                          <a:rPr lang="en-US" altLang="zh-TW" sz="2000" b="0" i="1" smtClean="0">
                            <a:latin typeface="Cambria Math"/>
                          </a:rPr>
                        </m:ctrlPr>
                      </m:dPr>
                      <m:e>
                        <m:r>
                          <a:rPr lang="en-US" altLang="zh-TW" sz="2000" b="0" i="1" smtClean="0">
                            <a:latin typeface="Cambria Math"/>
                          </a:rPr>
                          <m:t>0, 0, 90, 100</m:t>
                        </m:r>
                      </m:e>
                    </m:d>
                    <m:r>
                      <a:rPr lang="en-US" altLang="zh-TW" sz="2000" b="0" i="1" smtClean="0">
                        <a:latin typeface="Cambria Math"/>
                      </a:rPr>
                      <m:t>𝑥</m:t>
                    </m:r>
                    <m:r>
                      <a:rPr lang="en-US" altLang="zh-TW" sz="2000" b="0" i="1" smtClean="0">
                        <a:latin typeface="Cambria Math"/>
                      </a:rPr>
                      <m:t>≤2000</m:t>
                    </m:r>
                  </m:oMath>
                </a14:m>
                <a:endParaRPr lang="en-US" altLang="zh-TW" sz="2000" b="0" dirty="0" smtClean="0"/>
              </a:p>
              <a:p>
                <a:pPr marL="457200" indent="-457200">
                  <a:buFont typeface="+mj-lt"/>
                  <a:buAutoNum type="arabicPeriod"/>
                </a:pPr>
                <a14:m>
                  <m:oMath xmlns:m="http://schemas.openxmlformats.org/officeDocument/2006/math">
                    <m:d>
                      <m:dPr>
                        <m:begChr m:val="["/>
                        <m:endChr m:val="]"/>
                        <m:ctrlPr>
                          <a:rPr lang="en-US" altLang="zh-TW" sz="2000" b="0" i="1" smtClean="0">
                            <a:latin typeface="Cambria Math"/>
                          </a:rPr>
                        </m:ctrlPr>
                      </m:dPr>
                      <m:e>
                        <m:r>
                          <a:rPr lang="en-US" altLang="zh-TW" sz="2000" b="0" i="1" smtClean="0">
                            <a:latin typeface="Cambria Math"/>
                          </a:rPr>
                          <m:t>0, 0, 40, 50</m:t>
                        </m:r>
                      </m:e>
                    </m:d>
                    <m:r>
                      <a:rPr lang="en-US" altLang="zh-TW" sz="2000" b="0" i="1" smtClean="0">
                        <a:latin typeface="Cambria Math"/>
                      </a:rPr>
                      <m:t>𝑥</m:t>
                    </m:r>
                    <m:r>
                      <a:rPr lang="en-US" altLang="zh-TW" sz="2000" b="0" i="1" smtClean="0">
                        <a:latin typeface="Cambria Math"/>
                      </a:rPr>
                      <m:t>≤800</m:t>
                    </m:r>
                  </m:oMath>
                </a14:m>
                <a:endParaRPr lang="en-US" altLang="zh-TW" sz="2000" b="0" dirty="0" smtClean="0"/>
              </a:p>
              <a:p>
                <a:pPr marL="457200" indent="-457200">
                  <a:buFont typeface="+mj-lt"/>
                  <a:buAutoNum type="arabicPeriod"/>
                </a:pPr>
                <a14:m>
                  <m:oMath xmlns:m="http://schemas.openxmlformats.org/officeDocument/2006/math">
                    <m:d>
                      <m:dPr>
                        <m:begChr m:val="["/>
                        <m:endChr m:val="]"/>
                        <m:ctrlPr>
                          <a:rPr lang="en-US" altLang="zh-TW" sz="2000" b="0" i="1" smtClean="0">
                            <a:latin typeface="Cambria Math"/>
                          </a:rPr>
                        </m:ctrlPr>
                      </m:dPr>
                      <m:e>
                        <m:r>
                          <a:rPr lang="en-US" altLang="zh-TW" sz="2000" b="0" i="1" smtClean="0">
                            <a:latin typeface="Cambria Math"/>
                          </a:rPr>
                          <m:t>100, 199, 700, 800</m:t>
                        </m:r>
                      </m:e>
                    </m:d>
                    <m:r>
                      <a:rPr lang="en-US" altLang="zh-TW" sz="2000" b="0" i="1" smtClean="0">
                        <a:latin typeface="Cambria Math"/>
                      </a:rPr>
                      <m:t>𝑥</m:t>
                    </m:r>
                    <m:r>
                      <a:rPr lang="en-US" altLang="zh-TW" sz="2000" b="0" i="1" smtClean="0">
                        <a:latin typeface="Cambria Math"/>
                      </a:rPr>
                      <m:t>≤</m:t>
                    </m:r>
                    <m:sSup>
                      <m:sSupPr>
                        <m:ctrlPr>
                          <a:rPr lang="en-US" altLang="zh-TW" sz="2000" b="0" i="1" smtClean="0">
                            <a:latin typeface="Cambria Math"/>
                          </a:rPr>
                        </m:ctrlPr>
                      </m:sSupPr>
                      <m:e>
                        <m:r>
                          <a:rPr lang="en-US" altLang="zh-TW" sz="2000" b="0" i="1" smtClean="0">
                            <a:latin typeface="Cambria Math"/>
                          </a:rPr>
                          <m:t>10</m:t>
                        </m:r>
                      </m:e>
                      <m:sup>
                        <m:r>
                          <a:rPr lang="en-US" altLang="zh-TW" sz="2000" b="0" i="1" smtClean="0">
                            <a:latin typeface="Cambria Math"/>
                          </a:rPr>
                          <m:t>6</m:t>
                        </m:r>
                      </m:sup>
                    </m:sSup>
                  </m:oMath>
                </a14:m>
                <a:endParaRPr lang="en-US" altLang="zh-TW" sz="2000" b="0" dirty="0" smtClean="0"/>
              </a:p>
              <a:p>
                <a:pPr marL="457200" indent="-457200">
                  <a:buFont typeface="+mj-lt"/>
                  <a:buAutoNum type="arabicPeriod"/>
                </a:pPr>
                <a14:m>
                  <m:oMath xmlns:m="http://schemas.openxmlformats.org/officeDocument/2006/math">
                    <m:d>
                      <m:dPr>
                        <m:begChr m:val="["/>
                        <m:endChr m:val="]"/>
                        <m:ctrlPr>
                          <a:rPr lang="en-US" altLang="zh-TW" sz="2000" b="0" i="1" smtClean="0">
                            <a:latin typeface="Cambria Math"/>
                          </a:rPr>
                        </m:ctrlPr>
                      </m:dPr>
                      <m:e>
                        <m:r>
                          <a:rPr lang="en-US" altLang="zh-TW" sz="2000" b="0" i="1" smtClean="0">
                            <a:latin typeface="Cambria Math"/>
                          </a:rPr>
                          <m:t>−1, 0, 0, 0</m:t>
                        </m:r>
                      </m:e>
                    </m:d>
                    <m:r>
                      <a:rPr lang="en-US" altLang="zh-TW" sz="2000" b="0" i="1" smtClean="0">
                        <a:latin typeface="Cambria Math"/>
                      </a:rPr>
                      <m:t>𝑥</m:t>
                    </m:r>
                    <m:r>
                      <a:rPr lang="en-US" altLang="zh-TW" sz="2000" b="0" i="1" smtClean="0">
                        <a:latin typeface="Cambria Math"/>
                      </a:rPr>
                      <m:t>≤0</m:t>
                    </m:r>
                  </m:oMath>
                </a14:m>
                <a:endParaRPr lang="en-US" altLang="zh-TW" sz="2000" dirty="0" smtClean="0"/>
              </a:p>
              <a:p>
                <a:pPr marL="457200" indent="-457200">
                  <a:buFont typeface="+mj-lt"/>
                  <a:buAutoNum type="arabicPeriod"/>
                </a:pPr>
                <a14:m>
                  <m:oMath xmlns:m="http://schemas.openxmlformats.org/officeDocument/2006/math">
                    <m:d>
                      <m:dPr>
                        <m:begChr m:val="["/>
                        <m:endChr m:val="]"/>
                        <m:ctrlPr>
                          <a:rPr lang="en-US" altLang="zh-TW" sz="2000" i="1">
                            <a:latin typeface="Cambria Math"/>
                          </a:rPr>
                        </m:ctrlPr>
                      </m:dPr>
                      <m:e>
                        <m:r>
                          <a:rPr lang="en-US" altLang="zh-TW" sz="2000" b="0" i="1" smtClean="0">
                            <a:latin typeface="Cambria Math"/>
                          </a:rPr>
                          <m:t>0</m:t>
                        </m:r>
                        <m:r>
                          <a:rPr lang="en-US" altLang="zh-TW" sz="2000" i="1">
                            <a:latin typeface="Cambria Math"/>
                          </a:rPr>
                          <m:t>, </m:t>
                        </m:r>
                        <m:r>
                          <a:rPr lang="en-US" altLang="zh-TW" sz="2000" b="0" i="1" smtClean="0">
                            <a:latin typeface="Cambria Math"/>
                          </a:rPr>
                          <m:t>−1</m:t>
                        </m:r>
                        <m:r>
                          <a:rPr lang="en-US" altLang="zh-TW" sz="2000" i="1">
                            <a:latin typeface="Cambria Math"/>
                          </a:rPr>
                          <m:t>, 0, 0</m:t>
                        </m:r>
                      </m:e>
                    </m:d>
                    <m:r>
                      <a:rPr lang="en-US" altLang="zh-TW" sz="2000" b="0" i="1" smtClean="0">
                        <a:latin typeface="Cambria Math"/>
                      </a:rPr>
                      <m:t>𝑥</m:t>
                    </m:r>
                    <m:r>
                      <a:rPr lang="en-US" altLang="zh-TW" sz="2000" i="1">
                        <a:latin typeface="Cambria Math"/>
                      </a:rPr>
                      <m:t>≤0</m:t>
                    </m:r>
                  </m:oMath>
                </a14:m>
                <a:endParaRPr lang="en-US" altLang="zh-TW" sz="2000" dirty="0" smtClean="0"/>
              </a:p>
              <a:p>
                <a:pPr marL="457200" indent="-457200">
                  <a:buFont typeface="+mj-lt"/>
                  <a:buAutoNum type="arabicPeriod"/>
                </a:pPr>
                <a14:m>
                  <m:oMath xmlns:m="http://schemas.openxmlformats.org/officeDocument/2006/math">
                    <m:d>
                      <m:dPr>
                        <m:begChr m:val="["/>
                        <m:endChr m:val="]"/>
                        <m:ctrlPr>
                          <a:rPr lang="en-US" altLang="zh-TW" sz="2000" i="1">
                            <a:latin typeface="Cambria Math"/>
                          </a:rPr>
                        </m:ctrlPr>
                      </m:dPr>
                      <m:e>
                        <m:r>
                          <a:rPr lang="en-US" altLang="zh-TW" sz="2000" b="0" i="1" smtClean="0">
                            <a:latin typeface="Cambria Math"/>
                          </a:rPr>
                          <m:t>0</m:t>
                        </m:r>
                        <m:r>
                          <a:rPr lang="en-US" altLang="zh-TW" sz="2000" i="1">
                            <a:latin typeface="Cambria Math"/>
                          </a:rPr>
                          <m:t>, 0, </m:t>
                        </m:r>
                        <m:r>
                          <a:rPr lang="en-US" altLang="zh-TW" sz="2000" b="0" i="1" smtClean="0">
                            <a:latin typeface="Cambria Math"/>
                          </a:rPr>
                          <m:t>−1,</m:t>
                        </m:r>
                        <m:r>
                          <a:rPr lang="en-US" altLang="zh-TW" sz="2000" i="1">
                            <a:latin typeface="Cambria Math"/>
                          </a:rPr>
                          <m:t> 0</m:t>
                        </m:r>
                      </m:e>
                    </m:d>
                    <m:r>
                      <a:rPr lang="en-US" altLang="zh-TW" sz="2000" b="0" i="1" smtClean="0">
                        <a:latin typeface="Cambria Math"/>
                      </a:rPr>
                      <m:t>𝑥</m:t>
                    </m:r>
                    <m:r>
                      <a:rPr lang="en-US" altLang="zh-TW" sz="2000" i="1">
                        <a:latin typeface="Cambria Math"/>
                      </a:rPr>
                      <m:t>≤0</m:t>
                    </m:r>
                  </m:oMath>
                </a14:m>
                <a:endParaRPr lang="en-US" altLang="zh-TW" sz="2000" dirty="0" smtClean="0"/>
              </a:p>
              <a:p>
                <a:pPr marL="457200" indent="-457200">
                  <a:buFont typeface="+mj-lt"/>
                  <a:buAutoNum type="arabicPeriod"/>
                </a:pPr>
                <a14:m>
                  <m:oMath xmlns:m="http://schemas.openxmlformats.org/officeDocument/2006/math">
                    <m:d>
                      <m:dPr>
                        <m:begChr m:val="["/>
                        <m:endChr m:val="]"/>
                        <m:ctrlPr>
                          <a:rPr lang="en-US" altLang="zh-TW" sz="2000" i="1">
                            <a:latin typeface="Cambria Math"/>
                          </a:rPr>
                        </m:ctrlPr>
                      </m:dPr>
                      <m:e>
                        <m:r>
                          <a:rPr lang="en-US" altLang="zh-TW" sz="2000" b="0" i="1" smtClean="0">
                            <a:latin typeface="Cambria Math"/>
                          </a:rPr>
                          <m:t>0</m:t>
                        </m:r>
                        <m:r>
                          <a:rPr lang="en-US" altLang="zh-TW" sz="2000" i="1">
                            <a:latin typeface="Cambria Math"/>
                          </a:rPr>
                          <m:t>, 0, 0, </m:t>
                        </m:r>
                        <m:r>
                          <a:rPr lang="en-US" altLang="zh-TW" sz="2000" b="0" i="1" smtClean="0">
                            <a:latin typeface="Cambria Math"/>
                          </a:rPr>
                          <m:t>−1</m:t>
                        </m:r>
                      </m:e>
                    </m:d>
                    <m:r>
                      <a:rPr lang="en-US" altLang="zh-TW" sz="2000" b="0" i="1" smtClean="0">
                        <a:latin typeface="Cambria Math"/>
                      </a:rPr>
                      <m:t>𝑥</m:t>
                    </m:r>
                    <m:r>
                      <a:rPr lang="en-US" altLang="zh-TW" sz="2000" i="1">
                        <a:latin typeface="Cambria Math"/>
                      </a:rPr>
                      <m:t>≤0</m:t>
                    </m:r>
                  </m:oMath>
                </a14:m>
                <a:endParaRPr lang="en-US" altLang="zh-TW" sz="2000" dirty="0" smtClean="0"/>
              </a:p>
              <a:p>
                <a:endParaRPr lang="en-US" altLang="zh-TW" sz="20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90356" y="939492"/>
                <a:ext cx="4320480" cy="3785652"/>
              </a:xfrm>
              <a:prstGeom prst="rect">
                <a:avLst/>
              </a:prstGeom>
              <a:blipFill rotWithShape="1">
                <a:blip r:embed="rId2"/>
                <a:stretch>
                  <a:fillRect l="-141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3918337" y="1556919"/>
                <a:ext cx="5760640" cy="400110"/>
              </a:xfrm>
              <a:prstGeom prst="rect">
                <a:avLst/>
              </a:prstGeom>
            </p:spPr>
            <p:txBody>
              <a:bodyPr wrap="square">
                <a:spAutoFit/>
              </a:bodyPr>
              <a:lstStyle/>
              <a:p>
                <a:pPr marL="457200" indent="-457200">
                  <a:buFont typeface="+mj-lt"/>
                  <a:buAutoNum type="arabicPeriod"/>
                </a:pPr>
                <a14:m>
                  <m:oMath xmlns:m="http://schemas.openxmlformats.org/officeDocument/2006/math">
                    <m:d>
                      <m:dPr>
                        <m:begChr m:val="["/>
                        <m:endChr m:val="]"/>
                        <m:ctrlPr>
                          <a:rPr lang="en-US" altLang="zh-TW" sz="2000" i="1" smtClean="0">
                            <a:solidFill>
                              <a:srgbClr val="FF0000"/>
                            </a:solidFill>
                            <a:latin typeface="Cambria Math"/>
                          </a:rPr>
                        </m:ctrlPr>
                      </m:dPr>
                      <m:e>
                        <m:r>
                          <a:rPr lang="en-US" altLang="zh-TW" sz="2000" i="1">
                            <a:solidFill>
                              <a:srgbClr val="FF0000"/>
                            </a:solidFill>
                            <a:latin typeface="Cambria Math"/>
                          </a:rPr>
                          <m:t>−0.01</m:t>
                        </m:r>
                        <m:r>
                          <a:rPr lang="en-US" altLang="zh-TW" sz="2000">
                            <a:solidFill>
                              <a:srgbClr val="FF0000"/>
                            </a:solidFill>
                            <a:latin typeface="Cambria Math"/>
                          </a:rPr>
                          <m:t>±0.5%</m:t>
                        </m:r>
                        <m:r>
                          <a:rPr lang="en-US" altLang="zh-TW" sz="2000" i="1">
                            <a:solidFill>
                              <a:srgbClr val="FF0000"/>
                            </a:solidFill>
                            <a:latin typeface="Cambria Math"/>
                          </a:rPr>
                          <m:t>, −0.02</m:t>
                        </m:r>
                        <m:r>
                          <a:rPr lang="en-US" altLang="zh-TW" sz="2000">
                            <a:solidFill>
                              <a:srgbClr val="FF0000"/>
                            </a:solidFill>
                            <a:latin typeface="Cambria Math"/>
                          </a:rPr>
                          <m:t>±2%</m:t>
                        </m:r>
                        <m:r>
                          <a:rPr lang="en-US" altLang="zh-TW" sz="2000" b="0" i="0" smtClean="0">
                            <a:solidFill>
                              <a:srgbClr val="FF0000"/>
                            </a:solidFill>
                            <a:latin typeface="Cambria Math"/>
                          </a:rPr>
                          <m:t>, </m:t>
                        </m:r>
                        <m:r>
                          <a:rPr lang="en-US" altLang="zh-TW" sz="2000" i="1">
                            <a:solidFill>
                              <a:srgbClr val="FF0000"/>
                            </a:solidFill>
                            <a:latin typeface="Cambria Math"/>
                          </a:rPr>
                          <m:t>0.5, 0.6</m:t>
                        </m:r>
                      </m:e>
                    </m:d>
                    <m:r>
                      <a:rPr lang="en-US" altLang="zh-TW" sz="2000" i="1">
                        <a:solidFill>
                          <a:srgbClr val="FF0000"/>
                        </a:solidFill>
                        <a:latin typeface="Cambria Math"/>
                      </a:rPr>
                      <m:t>𝑥</m:t>
                    </m:r>
                    <m:r>
                      <a:rPr lang="en-US" altLang="zh-TW" sz="2000" i="1">
                        <a:solidFill>
                          <a:srgbClr val="FF0000"/>
                        </a:solidFill>
                        <a:latin typeface="Cambria Math"/>
                      </a:rPr>
                      <m:t>≤0</m:t>
                    </m:r>
                  </m:oMath>
                </a14:m>
                <a:endParaRPr lang="en-US" altLang="zh-TW" sz="2000" dirty="0"/>
              </a:p>
            </p:txBody>
          </p:sp>
        </mc:Choice>
        <mc:Fallback xmlns="">
          <p:sp>
            <p:nvSpPr>
              <p:cNvPr id="6" name="矩形 5"/>
              <p:cNvSpPr>
                <a:spLocks noRot="1" noChangeAspect="1" noMove="1" noResize="1" noEditPoints="1" noAdjustHandles="1" noChangeArrowheads="1" noChangeShapeType="1" noTextEdit="1"/>
              </p:cNvSpPr>
              <p:nvPr/>
            </p:nvSpPr>
            <p:spPr>
              <a:xfrm>
                <a:off x="3918337" y="1556919"/>
                <a:ext cx="5760640" cy="400110"/>
              </a:xfrm>
              <a:prstGeom prst="rect">
                <a:avLst/>
              </a:prstGeom>
              <a:blipFill rotWithShape="1">
                <a:blip r:embed="rId3"/>
                <a:stretch>
                  <a:fillRect l="-1058" t="-9091" b="-2121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3782529" y="2276872"/>
                <a:ext cx="5181959" cy="29756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sz="2000" i="1" smtClean="0">
                              <a:latin typeface="Cambria Math"/>
                            </a:rPr>
                          </m:ctrlPr>
                        </m:sSubPr>
                        <m:e>
                          <m:r>
                            <a:rPr lang="en-US" altLang="zh-TW" sz="2000" i="1">
                              <a:latin typeface="Cambria Math"/>
                            </a:rPr>
                            <m:t>𝐴</m:t>
                          </m:r>
                        </m:e>
                        <m:sub>
                          <m:r>
                            <a:rPr lang="en-US" altLang="zh-TW" sz="2000" i="1">
                              <a:latin typeface="Cambria Math"/>
                            </a:rPr>
                            <m:t>1</m:t>
                          </m:r>
                        </m:sub>
                      </m:sSub>
                      <m:r>
                        <a:rPr lang="en-US" altLang="zh-TW" sz="2000" i="1">
                          <a:latin typeface="Cambria Math"/>
                        </a:rPr>
                        <m:t>=</m:t>
                      </m:r>
                      <m:d>
                        <m:dPr>
                          <m:begChr m:val="["/>
                          <m:endChr m:val="]"/>
                          <m:ctrlPr>
                            <a:rPr lang="en-US" altLang="zh-TW" sz="2000" i="1">
                              <a:latin typeface="Cambria Math"/>
                            </a:rPr>
                          </m:ctrlPr>
                        </m:dPr>
                        <m:e>
                          <m:m>
                            <m:mPr>
                              <m:mcs>
                                <m:mc>
                                  <m:mcPr>
                                    <m:count m:val="1"/>
                                    <m:mcJc m:val="center"/>
                                  </m:mcPr>
                                </m:mc>
                              </m:mcs>
                              <m:ctrlPr>
                                <a:rPr lang="en-US" altLang="zh-TW" sz="2000" i="1">
                                  <a:latin typeface="Cambria Math"/>
                                </a:rPr>
                              </m:ctrlPr>
                            </m:mPr>
                            <m:mr>
                              <m:e>
                                <m:r>
                                  <m:rPr>
                                    <m:brk m:alnAt="7"/>
                                  </m:rPr>
                                  <a:rPr lang="en-US" altLang="zh-TW" sz="2000" i="1">
                                    <a:latin typeface="Cambria Math"/>
                                  </a:rPr>
                                  <m:t>−</m:t>
                                </m:r>
                                <m:r>
                                  <a:rPr lang="en-US" altLang="zh-TW" sz="2000" i="1">
                                    <a:latin typeface="Cambria Math"/>
                                  </a:rPr>
                                  <m:t>0.01</m:t>
                                </m:r>
                                <m:r>
                                  <a:rPr lang="en-US" altLang="zh-TW" sz="2000">
                                    <a:latin typeface="Cambria Math"/>
                                  </a:rPr>
                                  <m:t>±0.5%</m:t>
                                </m:r>
                              </m:e>
                            </m:mr>
                            <m:mr>
                              <m:e>
                                <m:r>
                                  <a:rPr lang="en-US" altLang="zh-TW" sz="2000" i="1">
                                    <a:latin typeface="Cambria Math"/>
                                  </a:rPr>
                                  <m:t>−0.02</m:t>
                                </m:r>
                                <m:r>
                                  <a:rPr lang="en-US" altLang="zh-TW" sz="2000">
                                    <a:latin typeface="Cambria Math"/>
                                  </a:rPr>
                                  <m:t>±2%</m:t>
                                </m:r>
                              </m:e>
                            </m:mr>
                            <m:mr>
                              <m:e>
                                <m:m>
                                  <m:mPr>
                                    <m:mcs>
                                      <m:mc>
                                        <m:mcPr>
                                          <m:count m:val="1"/>
                                          <m:mcJc m:val="center"/>
                                        </m:mcPr>
                                      </m:mc>
                                    </m:mcs>
                                    <m:ctrlPr>
                                      <a:rPr lang="en-US" altLang="zh-TW" sz="2000" i="1">
                                        <a:latin typeface="Cambria Math"/>
                                      </a:rPr>
                                    </m:ctrlPr>
                                  </m:mPr>
                                  <m:mr>
                                    <m:e>
                                      <m:r>
                                        <m:rPr>
                                          <m:brk m:alnAt="7"/>
                                        </m:rPr>
                                        <a:rPr lang="en-US" altLang="zh-TW" sz="2000" i="1">
                                          <a:latin typeface="Cambria Math"/>
                                        </a:rPr>
                                        <m:t>0</m:t>
                                      </m:r>
                                      <m:r>
                                        <a:rPr lang="en-US" altLang="zh-TW" sz="2000" i="1">
                                          <a:latin typeface="Cambria Math"/>
                                        </a:rPr>
                                        <m:t>.5</m:t>
                                      </m:r>
                                    </m:e>
                                  </m:mr>
                                  <m:mr>
                                    <m:e>
                                      <m:r>
                                        <a:rPr lang="en-US" altLang="zh-TW" sz="2000" i="1">
                                          <a:latin typeface="Cambria Math"/>
                                        </a:rPr>
                                        <m:t>0.6</m:t>
                                      </m:r>
                                    </m:e>
                                  </m:mr>
                                </m:m>
                              </m:e>
                            </m:mr>
                          </m:m>
                        </m:e>
                      </m:d>
                      <m:r>
                        <a:rPr lang="en-US" altLang="zh-TW" sz="2000" i="1" smtClean="0">
                          <a:latin typeface="Cambria Math"/>
                          <a:ea typeface="Cambria Math"/>
                        </a:rPr>
                        <m:t>≈</m:t>
                      </m:r>
                      <m:d>
                        <m:dPr>
                          <m:begChr m:val="["/>
                          <m:endChr m:val="]"/>
                          <m:ctrlPr>
                            <a:rPr lang="en-US" altLang="zh-TW" sz="2000" i="1">
                              <a:latin typeface="Cambria Math"/>
                            </a:rPr>
                          </m:ctrlPr>
                        </m:dPr>
                        <m:e>
                          <m:m>
                            <m:mPr>
                              <m:mcs>
                                <m:mc>
                                  <m:mcPr>
                                    <m:count m:val="1"/>
                                    <m:mcJc m:val="center"/>
                                  </m:mcPr>
                                </m:mc>
                              </m:mcs>
                              <m:ctrlPr>
                                <a:rPr lang="en-US" altLang="zh-TW" sz="2000" i="1">
                                  <a:latin typeface="Cambria Math"/>
                                </a:rPr>
                              </m:ctrlPr>
                            </m:mPr>
                            <m:mr>
                              <m:e>
                                <m:r>
                                  <m:rPr>
                                    <m:brk m:alnAt="7"/>
                                  </m:rPr>
                                  <a:rPr lang="en-US" altLang="zh-TW" sz="2000" i="1">
                                    <a:latin typeface="Cambria Math"/>
                                  </a:rPr>
                                  <m:t>−</m:t>
                                </m:r>
                                <m:r>
                                  <a:rPr lang="en-US" altLang="zh-TW" sz="2000" i="1">
                                    <a:latin typeface="Cambria Math"/>
                                  </a:rPr>
                                  <m:t>0.01</m:t>
                                </m:r>
                              </m:e>
                            </m:mr>
                            <m:mr>
                              <m:e>
                                <m:r>
                                  <a:rPr lang="en-US" altLang="zh-TW" sz="2000" i="1">
                                    <a:latin typeface="Cambria Math"/>
                                  </a:rPr>
                                  <m:t>−0.02</m:t>
                                </m:r>
                              </m:e>
                            </m:mr>
                            <m:mr>
                              <m:e>
                                <m:m>
                                  <m:mPr>
                                    <m:mcs>
                                      <m:mc>
                                        <m:mcPr>
                                          <m:count m:val="1"/>
                                          <m:mcJc m:val="center"/>
                                        </m:mcPr>
                                      </m:mc>
                                    </m:mcs>
                                    <m:ctrlPr>
                                      <a:rPr lang="en-US" altLang="zh-TW" sz="2000" i="1">
                                        <a:latin typeface="Cambria Math"/>
                                      </a:rPr>
                                    </m:ctrlPr>
                                  </m:mPr>
                                  <m:mr>
                                    <m:e>
                                      <m:r>
                                        <m:rPr>
                                          <m:brk m:alnAt="7"/>
                                        </m:rPr>
                                        <a:rPr lang="en-US" altLang="zh-TW" sz="2000" i="1">
                                          <a:latin typeface="Cambria Math"/>
                                        </a:rPr>
                                        <m:t>0</m:t>
                                      </m:r>
                                      <m:r>
                                        <a:rPr lang="en-US" altLang="zh-TW" sz="2000" i="1">
                                          <a:latin typeface="Cambria Math"/>
                                        </a:rPr>
                                        <m:t>.5</m:t>
                                      </m:r>
                                    </m:e>
                                  </m:mr>
                                  <m:mr>
                                    <m:e>
                                      <m:r>
                                        <a:rPr lang="en-US" altLang="zh-TW" sz="2000" i="1">
                                          <a:latin typeface="Cambria Math"/>
                                        </a:rPr>
                                        <m:t>0.6</m:t>
                                      </m:r>
                                    </m:e>
                                  </m:mr>
                                </m:m>
                              </m:e>
                            </m:mr>
                          </m:m>
                        </m:e>
                      </m:d>
                      <m:r>
                        <a:rPr lang="en-US" altLang="zh-TW" sz="2000" i="1">
                          <a:latin typeface="Cambria Math"/>
                        </a:rPr>
                        <m:t>+</m:t>
                      </m:r>
                      <m:d>
                        <m:dPr>
                          <m:begChr m:val="["/>
                          <m:endChr m:val="]"/>
                          <m:ctrlPr>
                            <a:rPr lang="en-US" altLang="zh-TW" sz="2000" i="1">
                              <a:latin typeface="Cambria Math"/>
                            </a:rPr>
                          </m:ctrlPr>
                        </m:dPr>
                        <m:e>
                          <m:m>
                            <m:mPr>
                              <m:mcs>
                                <m:mc>
                                  <m:mcPr>
                                    <m:count m:val="3"/>
                                    <m:mcJc m:val="center"/>
                                  </m:mcPr>
                                </m:mc>
                              </m:mcs>
                              <m:ctrlPr>
                                <a:rPr lang="en-US" altLang="zh-TW" sz="2000" i="1">
                                  <a:latin typeface="Cambria Math"/>
                                </a:rPr>
                              </m:ctrlPr>
                            </m:mPr>
                            <m:mr>
                              <m:e>
                                <m:r>
                                  <m:rPr>
                                    <m:brk m:alnAt="7"/>
                                  </m:rPr>
                                  <a:rPr lang="en-US" altLang="zh-TW" sz="2000" b="0" i="1" smtClean="0">
                                    <a:latin typeface="Cambria Math"/>
                                  </a:rPr>
                                  <m:t>0</m:t>
                                </m:r>
                                <m:r>
                                  <a:rPr lang="en-US" altLang="zh-TW" sz="2000" b="0" i="1" smtClean="0">
                                    <a:latin typeface="Cambria Math"/>
                                  </a:rPr>
                                  <m:t>.5%</m:t>
                                </m:r>
                              </m:e>
                              <m:e>
                                <m:r>
                                  <a:rPr lang="en-US" altLang="zh-TW" sz="2000" b="0" i="1" smtClean="0">
                                    <a:latin typeface="Cambria Math"/>
                                  </a:rPr>
                                  <m:t>0</m:t>
                                </m:r>
                              </m:e>
                              <m:e>
                                <m:m>
                                  <m:mPr>
                                    <m:mcs>
                                      <m:mc>
                                        <m:mcPr>
                                          <m:count m:val="2"/>
                                          <m:mcJc m:val="center"/>
                                        </m:mcPr>
                                      </m:mc>
                                    </m:mcs>
                                    <m:ctrlPr>
                                      <a:rPr lang="en-US" altLang="zh-TW" sz="2000" i="1" smtClean="0">
                                        <a:latin typeface="Cambria Math"/>
                                      </a:rPr>
                                    </m:ctrlPr>
                                  </m:mPr>
                                  <m:mr>
                                    <m:e>
                                      <m:r>
                                        <m:rPr>
                                          <m:brk m:alnAt="7"/>
                                        </m:rPr>
                                        <a:rPr lang="en-US" altLang="zh-TW" sz="2000" b="0" i="1" smtClean="0">
                                          <a:latin typeface="Cambria Math"/>
                                        </a:rPr>
                                        <m:t>0</m:t>
                                      </m:r>
                                    </m:e>
                                    <m:e>
                                      <m:r>
                                        <a:rPr lang="en-US" altLang="zh-TW" sz="2000" b="0" i="1" smtClean="0">
                                          <a:latin typeface="Cambria Math"/>
                                        </a:rPr>
                                        <m:t>0</m:t>
                                      </m:r>
                                    </m:e>
                                  </m:mr>
                                </m:m>
                              </m:e>
                            </m:mr>
                            <m:mr>
                              <m:e>
                                <m:r>
                                  <a:rPr lang="en-US" altLang="zh-TW" sz="2000" b="0" i="1" smtClean="0">
                                    <a:latin typeface="Cambria Math"/>
                                  </a:rPr>
                                  <m:t>0</m:t>
                                </m:r>
                              </m:e>
                              <m:e>
                                <m:r>
                                  <a:rPr lang="en-US" altLang="zh-TW" sz="2000" b="0" i="1" smtClean="0">
                                    <a:latin typeface="Cambria Math"/>
                                  </a:rPr>
                                  <m:t>2%</m:t>
                                </m:r>
                              </m:e>
                              <m:e>
                                <m:m>
                                  <m:mPr>
                                    <m:mcs>
                                      <m:mc>
                                        <m:mcPr>
                                          <m:count m:val="2"/>
                                          <m:mcJc m:val="center"/>
                                        </m:mcPr>
                                      </m:mc>
                                    </m:mcs>
                                    <m:ctrlPr>
                                      <a:rPr lang="en-US" altLang="zh-TW" sz="2000" i="1" smtClean="0">
                                        <a:latin typeface="Cambria Math"/>
                                      </a:rPr>
                                    </m:ctrlPr>
                                  </m:mPr>
                                  <m:mr>
                                    <m:e>
                                      <m:r>
                                        <m:rPr>
                                          <m:brk m:alnAt="7"/>
                                        </m:rPr>
                                        <a:rPr lang="en-US" altLang="zh-TW" sz="2000" b="0" i="1" smtClean="0">
                                          <a:latin typeface="Cambria Math"/>
                                        </a:rPr>
                                        <m:t>0</m:t>
                                      </m:r>
                                    </m:e>
                                    <m:e>
                                      <m:r>
                                        <a:rPr lang="en-US" altLang="zh-TW" sz="2000" b="0" i="1" smtClean="0">
                                          <a:latin typeface="Cambria Math"/>
                                        </a:rPr>
                                        <m:t>0</m:t>
                                      </m:r>
                                    </m:e>
                                  </m:mr>
                                </m:m>
                              </m:e>
                            </m:mr>
                            <m:mr>
                              <m:e>
                                <m:m>
                                  <m:mPr>
                                    <m:mcs>
                                      <m:mc>
                                        <m:mcPr>
                                          <m:count m:val="1"/>
                                          <m:mcJc m:val="center"/>
                                        </m:mcPr>
                                      </m:mc>
                                    </m:mcs>
                                    <m:ctrlPr>
                                      <a:rPr lang="en-US" altLang="zh-TW" sz="2000" i="1" smtClean="0">
                                        <a:latin typeface="Cambria Math"/>
                                      </a:rPr>
                                    </m:ctrlPr>
                                  </m:mPr>
                                  <m:mr>
                                    <m:e>
                                      <m:r>
                                        <m:rPr>
                                          <m:brk m:alnAt="7"/>
                                        </m:rPr>
                                        <a:rPr lang="en-US" altLang="zh-TW" sz="2000" b="0" i="1" smtClean="0">
                                          <a:latin typeface="Cambria Math"/>
                                        </a:rPr>
                                        <m:t>0</m:t>
                                      </m:r>
                                    </m:e>
                                  </m:mr>
                                  <m:mr>
                                    <m:e>
                                      <m:r>
                                        <a:rPr lang="en-US" altLang="zh-TW" sz="2000" b="0" i="1" smtClean="0">
                                          <a:latin typeface="Cambria Math"/>
                                        </a:rPr>
                                        <m:t>0</m:t>
                                      </m:r>
                                    </m:e>
                                  </m:mr>
                                </m:m>
                              </m:e>
                              <m:e>
                                <m:m>
                                  <m:mPr>
                                    <m:mcs>
                                      <m:mc>
                                        <m:mcPr>
                                          <m:count m:val="1"/>
                                          <m:mcJc m:val="center"/>
                                        </m:mcPr>
                                      </m:mc>
                                    </m:mcs>
                                    <m:ctrlPr>
                                      <a:rPr lang="en-US" altLang="zh-TW" sz="2000" i="1" smtClean="0">
                                        <a:latin typeface="Cambria Math"/>
                                      </a:rPr>
                                    </m:ctrlPr>
                                  </m:mPr>
                                  <m:mr>
                                    <m:e>
                                      <m:r>
                                        <m:rPr>
                                          <m:brk m:alnAt="7"/>
                                        </m:rPr>
                                        <a:rPr lang="en-US" altLang="zh-TW" sz="2000" b="0" i="1" smtClean="0">
                                          <a:latin typeface="Cambria Math"/>
                                        </a:rPr>
                                        <m:t>0</m:t>
                                      </m:r>
                                    </m:e>
                                  </m:mr>
                                  <m:mr>
                                    <m:e>
                                      <m:r>
                                        <a:rPr lang="en-US" altLang="zh-TW" sz="2000" b="0" i="1" smtClean="0">
                                          <a:latin typeface="Cambria Math"/>
                                        </a:rPr>
                                        <m:t>0</m:t>
                                      </m:r>
                                    </m:e>
                                  </m:mr>
                                </m:m>
                              </m:e>
                              <m:e>
                                <m:m>
                                  <m:mPr>
                                    <m:mcs>
                                      <m:mc>
                                        <m:mcPr>
                                          <m:count m:val="2"/>
                                          <m:mcJc m:val="center"/>
                                        </m:mcPr>
                                      </m:mc>
                                    </m:mcs>
                                    <m:ctrlPr>
                                      <a:rPr lang="en-US" altLang="zh-TW" sz="2000" i="1" smtClean="0">
                                        <a:latin typeface="Cambria Math"/>
                                      </a:rPr>
                                    </m:ctrlPr>
                                  </m:mPr>
                                  <m:mr>
                                    <m:e>
                                      <m:m>
                                        <m:mPr>
                                          <m:mcs>
                                            <m:mc>
                                              <m:mcPr>
                                                <m:count m:val="1"/>
                                                <m:mcJc m:val="center"/>
                                              </m:mcPr>
                                            </m:mc>
                                          </m:mcs>
                                          <m:ctrlPr>
                                            <a:rPr lang="en-US" altLang="zh-TW" sz="2000" i="1" smtClean="0">
                                              <a:latin typeface="Cambria Math"/>
                                            </a:rPr>
                                          </m:ctrlPr>
                                        </m:mPr>
                                        <m:mr>
                                          <m:e>
                                            <m:r>
                                              <m:rPr>
                                                <m:brk m:alnAt="7"/>
                                              </m:rPr>
                                              <a:rPr lang="en-US" altLang="zh-TW" sz="2000" b="0" i="1" smtClean="0">
                                                <a:latin typeface="Cambria Math"/>
                                              </a:rPr>
                                              <m:t>0</m:t>
                                            </m:r>
                                          </m:e>
                                        </m:mr>
                                        <m:mr>
                                          <m:e>
                                            <m:r>
                                              <a:rPr lang="en-US" altLang="zh-TW" sz="2000" b="0" i="1" smtClean="0">
                                                <a:latin typeface="Cambria Math"/>
                                              </a:rPr>
                                              <m:t>0</m:t>
                                            </m:r>
                                          </m:e>
                                        </m:mr>
                                      </m:m>
                                    </m:e>
                                    <m:e>
                                      <m:m>
                                        <m:mPr>
                                          <m:mcs>
                                            <m:mc>
                                              <m:mcPr>
                                                <m:count m:val="1"/>
                                                <m:mcJc m:val="center"/>
                                              </m:mcPr>
                                            </m:mc>
                                          </m:mcs>
                                          <m:ctrlPr>
                                            <a:rPr lang="en-US" altLang="zh-TW" sz="2000" i="1" smtClean="0">
                                              <a:latin typeface="Cambria Math"/>
                                            </a:rPr>
                                          </m:ctrlPr>
                                        </m:mPr>
                                        <m:mr>
                                          <m:e>
                                            <m:r>
                                              <m:rPr>
                                                <m:brk m:alnAt="7"/>
                                              </m:rPr>
                                              <a:rPr lang="en-US" altLang="zh-TW" sz="2000" b="0" i="1" smtClean="0">
                                                <a:latin typeface="Cambria Math"/>
                                              </a:rPr>
                                              <m:t>0</m:t>
                                            </m:r>
                                          </m:e>
                                        </m:mr>
                                        <m:mr>
                                          <m:e>
                                            <m:r>
                                              <a:rPr lang="en-US" altLang="zh-TW" sz="2000" b="0" i="1" smtClean="0">
                                                <a:latin typeface="Cambria Math"/>
                                              </a:rPr>
                                              <m:t>0</m:t>
                                            </m:r>
                                          </m:e>
                                        </m:mr>
                                      </m:m>
                                    </m:e>
                                  </m:mr>
                                </m:m>
                              </m:e>
                            </m:mr>
                          </m:m>
                        </m:e>
                      </m:d>
                      <m:r>
                        <a:rPr lang="en-US" altLang="zh-TW" sz="2000" b="0" i="1" smtClean="0">
                          <a:latin typeface="Cambria Math"/>
                        </a:rPr>
                        <m:t>𝑢</m:t>
                      </m:r>
                    </m:oMath>
                  </m:oMathPara>
                </a14:m>
                <a:endParaRPr lang="en-US" altLang="zh-TW" sz="2000" dirty="0" smtClean="0"/>
              </a:p>
              <a:p>
                <a:endParaRPr lang="en-US" altLang="zh-TW" sz="2000" dirty="0"/>
              </a:p>
              <a:p>
                <a:endParaRPr lang="zh-TW" altLang="en-US" sz="2000" dirty="0"/>
              </a:p>
            </p:txBody>
          </p:sp>
        </mc:Choice>
        <mc:Fallback xmlns="">
          <p:sp>
            <p:nvSpPr>
              <p:cNvPr id="8" name="矩形 7"/>
              <p:cNvSpPr>
                <a:spLocks noRot="1" noChangeAspect="1" noMove="1" noResize="1" noEditPoints="1" noAdjustHandles="1" noChangeArrowheads="1" noChangeShapeType="1" noTextEdit="1"/>
              </p:cNvSpPr>
              <p:nvPr/>
            </p:nvSpPr>
            <p:spPr>
              <a:xfrm>
                <a:off x="3782529" y="2276872"/>
                <a:ext cx="5181959" cy="2975686"/>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0" name="文字方塊 9"/>
              <p:cNvSpPr txBox="1"/>
              <p:nvPr/>
            </p:nvSpPr>
            <p:spPr>
              <a:xfrm>
                <a:off x="536186" y="4437112"/>
                <a:ext cx="7704856" cy="2126416"/>
              </a:xfrm>
              <a:prstGeom prst="rect">
                <a:avLst/>
              </a:prstGeom>
              <a:noFill/>
            </p:spPr>
            <p:txBody>
              <a:bodyPr wrap="square" rtlCol="0">
                <a:spAutoFit/>
              </a:bodyPr>
              <a:lstStyle/>
              <a:p>
                <a:pPr>
                  <a:lnSpc>
                    <a:spcPct val="150000"/>
                  </a:lnSpc>
                </a:pPr>
                <a:r>
                  <a:rPr lang="en-US" altLang="zh-TW" b="0" dirty="0" smtClean="0"/>
                  <a:t>New SOC constraint</a:t>
                </a:r>
                <a14:m>
                  <m:oMath xmlns:m="http://schemas.openxmlformats.org/officeDocument/2006/math">
                    <m:r>
                      <a:rPr lang="en-US" altLang="zh-TW" b="0" i="1" smtClean="0">
                        <a:latin typeface="Cambria Math"/>
                      </a:rPr>
                      <m:t>:</m:t>
                    </m:r>
                    <m:d>
                      <m:dPr>
                        <m:begChr m:val="‖"/>
                        <m:endChr m:val="‖"/>
                        <m:ctrlPr>
                          <a:rPr lang="en-US" altLang="zh-TW" i="1" smtClean="0">
                            <a:latin typeface="Cambria Math"/>
                          </a:rPr>
                        </m:ctrlPr>
                      </m:dPr>
                      <m:e>
                        <m:d>
                          <m:dPr>
                            <m:begChr m:val="["/>
                            <m:endChr m:val="]"/>
                            <m:ctrlPr>
                              <a:rPr lang="en-US" altLang="zh-TW" i="1">
                                <a:latin typeface="Cambria Math"/>
                              </a:rPr>
                            </m:ctrlPr>
                          </m:dPr>
                          <m:e>
                            <m:m>
                              <m:mPr>
                                <m:mcs>
                                  <m:mc>
                                    <m:mcPr>
                                      <m:count m:val="3"/>
                                      <m:mcJc m:val="center"/>
                                    </m:mcPr>
                                  </m:mc>
                                </m:mcs>
                                <m:ctrlPr>
                                  <a:rPr lang="en-US" altLang="zh-TW" i="1">
                                    <a:latin typeface="Cambria Math"/>
                                  </a:rPr>
                                </m:ctrlPr>
                              </m:mPr>
                              <m:mr>
                                <m:e>
                                  <m:r>
                                    <m:rPr>
                                      <m:brk m:alnAt="7"/>
                                    </m:rPr>
                                    <a:rPr lang="en-US" altLang="zh-TW" i="1">
                                      <a:latin typeface="Cambria Math"/>
                                    </a:rPr>
                                    <m:t>0</m:t>
                                  </m:r>
                                  <m:r>
                                    <a:rPr lang="en-US" altLang="zh-TW" i="1">
                                      <a:latin typeface="Cambria Math"/>
                                    </a:rPr>
                                    <m:t>.5%</m:t>
                                  </m:r>
                                </m:e>
                                <m:e>
                                  <m:r>
                                    <a:rPr lang="en-US" altLang="zh-TW" i="1">
                                      <a:latin typeface="Cambria Math"/>
                                    </a:rPr>
                                    <m:t>0</m:t>
                                  </m:r>
                                </m:e>
                                <m:e>
                                  <m:m>
                                    <m:mPr>
                                      <m:mcs>
                                        <m:mc>
                                          <m:mcPr>
                                            <m:count m:val="2"/>
                                            <m:mcJc m:val="center"/>
                                          </m:mcPr>
                                        </m:mc>
                                      </m:mcs>
                                      <m:ctrlPr>
                                        <a:rPr lang="en-US" altLang="zh-TW" i="1">
                                          <a:latin typeface="Cambria Math"/>
                                        </a:rPr>
                                      </m:ctrlPr>
                                    </m:mPr>
                                    <m:mr>
                                      <m:e>
                                        <m:r>
                                          <m:rPr>
                                            <m:brk m:alnAt="7"/>
                                          </m:rPr>
                                          <a:rPr lang="en-US" altLang="zh-TW" i="1">
                                            <a:latin typeface="Cambria Math"/>
                                          </a:rPr>
                                          <m:t>0</m:t>
                                        </m:r>
                                      </m:e>
                                      <m:e>
                                        <m:r>
                                          <a:rPr lang="en-US" altLang="zh-TW" i="1">
                                            <a:latin typeface="Cambria Math"/>
                                          </a:rPr>
                                          <m:t>0</m:t>
                                        </m:r>
                                      </m:e>
                                    </m:mr>
                                  </m:m>
                                </m:e>
                              </m:mr>
                              <m:mr>
                                <m:e>
                                  <m:r>
                                    <a:rPr lang="en-US" altLang="zh-TW" i="1">
                                      <a:latin typeface="Cambria Math"/>
                                    </a:rPr>
                                    <m:t>0</m:t>
                                  </m:r>
                                </m:e>
                                <m:e>
                                  <m:r>
                                    <a:rPr lang="en-US" altLang="zh-TW" i="1">
                                      <a:latin typeface="Cambria Math"/>
                                    </a:rPr>
                                    <m:t>2%</m:t>
                                  </m:r>
                                </m:e>
                                <m:e>
                                  <m:m>
                                    <m:mPr>
                                      <m:mcs>
                                        <m:mc>
                                          <m:mcPr>
                                            <m:count m:val="2"/>
                                            <m:mcJc m:val="center"/>
                                          </m:mcPr>
                                        </m:mc>
                                      </m:mcs>
                                      <m:ctrlPr>
                                        <a:rPr lang="en-US" altLang="zh-TW" i="1">
                                          <a:latin typeface="Cambria Math"/>
                                        </a:rPr>
                                      </m:ctrlPr>
                                    </m:mPr>
                                    <m:mr>
                                      <m:e>
                                        <m:r>
                                          <m:rPr>
                                            <m:brk m:alnAt="7"/>
                                          </m:rPr>
                                          <a:rPr lang="en-US" altLang="zh-TW" i="1">
                                            <a:latin typeface="Cambria Math"/>
                                          </a:rPr>
                                          <m:t>0</m:t>
                                        </m:r>
                                      </m:e>
                                      <m:e>
                                        <m:r>
                                          <a:rPr lang="en-US" altLang="zh-TW" i="1">
                                            <a:latin typeface="Cambria Math"/>
                                          </a:rPr>
                                          <m:t>0</m:t>
                                        </m:r>
                                      </m:e>
                                    </m:mr>
                                  </m:m>
                                </m:e>
                              </m:mr>
                              <m:mr>
                                <m:e>
                                  <m:m>
                                    <m:mPr>
                                      <m:mcs>
                                        <m:mc>
                                          <m:mcPr>
                                            <m:count m:val="1"/>
                                            <m:mcJc m:val="center"/>
                                          </m:mcPr>
                                        </m:mc>
                                      </m:mcs>
                                      <m:ctrlPr>
                                        <a:rPr lang="en-US" altLang="zh-TW" i="1">
                                          <a:latin typeface="Cambria Math"/>
                                        </a:rPr>
                                      </m:ctrlPr>
                                    </m:mPr>
                                    <m:mr>
                                      <m:e>
                                        <m:r>
                                          <m:rPr>
                                            <m:brk m:alnAt="7"/>
                                          </m:rPr>
                                          <a:rPr lang="en-US" altLang="zh-TW" i="1">
                                            <a:latin typeface="Cambria Math"/>
                                          </a:rPr>
                                          <m:t>0</m:t>
                                        </m:r>
                                      </m:e>
                                    </m:mr>
                                    <m:mr>
                                      <m:e>
                                        <m:r>
                                          <a:rPr lang="en-US" altLang="zh-TW" i="1">
                                            <a:latin typeface="Cambria Math"/>
                                          </a:rPr>
                                          <m:t>0</m:t>
                                        </m:r>
                                      </m:e>
                                    </m:mr>
                                  </m:m>
                                </m:e>
                                <m:e>
                                  <m:m>
                                    <m:mPr>
                                      <m:mcs>
                                        <m:mc>
                                          <m:mcPr>
                                            <m:count m:val="1"/>
                                            <m:mcJc m:val="center"/>
                                          </m:mcPr>
                                        </m:mc>
                                      </m:mcs>
                                      <m:ctrlPr>
                                        <a:rPr lang="en-US" altLang="zh-TW" i="1">
                                          <a:latin typeface="Cambria Math"/>
                                        </a:rPr>
                                      </m:ctrlPr>
                                    </m:mPr>
                                    <m:mr>
                                      <m:e>
                                        <m:r>
                                          <m:rPr>
                                            <m:brk m:alnAt="7"/>
                                          </m:rPr>
                                          <a:rPr lang="en-US" altLang="zh-TW" i="1">
                                            <a:latin typeface="Cambria Math"/>
                                          </a:rPr>
                                          <m:t>0</m:t>
                                        </m:r>
                                      </m:e>
                                    </m:mr>
                                    <m:mr>
                                      <m:e>
                                        <m:r>
                                          <a:rPr lang="en-US" altLang="zh-TW" i="1">
                                            <a:latin typeface="Cambria Math"/>
                                          </a:rPr>
                                          <m:t>0</m:t>
                                        </m:r>
                                      </m:e>
                                    </m:mr>
                                  </m:m>
                                </m:e>
                                <m:e>
                                  <m:m>
                                    <m:mPr>
                                      <m:mcs>
                                        <m:mc>
                                          <m:mcPr>
                                            <m:count m:val="2"/>
                                            <m:mcJc m:val="center"/>
                                          </m:mcPr>
                                        </m:mc>
                                      </m:mcs>
                                      <m:ctrlPr>
                                        <a:rPr lang="en-US" altLang="zh-TW" i="1">
                                          <a:latin typeface="Cambria Math"/>
                                        </a:rPr>
                                      </m:ctrlPr>
                                    </m:mPr>
                                    <m:mr>
                                      <m:e>
                                        <m:m>
                                          <m:mPr>
                                            <m:mcs>
                                              <m:mc>
                                                <m:mcPr>
                                                  <m:count m:val="1"/>
                                                  <m:mcJc m:val="center"/>
                                                </m:mcPr>
                                              </m:mc>
                                            </m:mcs>
                                            <m:ctrlPr>
                                              <a:rPr lang="en-US" altLang="zh-TW" i="1">
                                                <a:latin typeface="Cambria Math"/>
                                              </a:rPr>
                                            </m:ctrlPr>
                                          </m:mPr>
                                          <m:mr>
                                            <m:e>
                                              <m:r>
                                                <m:rPr>
                                                  <m:brk m:alnAt="7"/>
                                                </m:rPr>
                                                <a:rPr lang="en-US" altLang="zh-TW" i="1">
                                                  <a:latin typeface="Cambria Math"/>
                                                </a:rPr>
                                                <m:t>0</m:t>
                                              </m:r>
                                            </m:e>
                                          </m:mr>
                                          <m:mr>
                                            <m:e>
                                              <m:r>
                                                <a:rPr lang="en-US" altLang="zh-TW" i="1">
                                                  <a:latin typeface="Cambria Math"/>
                                                </a:rPr>
                                                <m:t>0</m:t>
                                              </m:r>
                                            </m:e>
                                          </m:mr>
                                        </m:m>
                                      </m:e>
                                      <m:e>
                                        <m:m>
                                          <m:mPr>
                                            <m:mcs>
                                              <m:mc>
                                                <m:mcPr>
                                                  <m:count m:val="1"/>
                                                  <m:mcJc m:val="center"/>
                                                </m:mcPr>
                                              </m:mc>
                                            </m:mcs>
                                            <m:ctrlPr>
                                              <a:rPr lang="en-US" altLang="zh-TW" i="1">
                                                <a:latin typeface="Cambria Math"/>
                                              </a:rPr>
                                            </m:ctrlPr>
                                          </m:mPr>
                                          <m:mr>
                                            <m:e>
                                              <m:r>
                                                <m:rPr>
                                                  <m:brk m:alnAt="7"/>
                                                </m:rPr>
                                                <a:rPr lang="en-US" altLang="zh-TW" i="1">
                                                  <a:latin typeface="Cambria Math"/>
                                                </a:rPr>
                                                <m:t>0</m:t>
                                              </m:r>
                                            </m:e>
                                          </m:mr>
                                          <m:mr>
                                            <m:e>
                                              <m:r>
                                                <a:rPr lang="en-US" altLang="zh-TW" i="1">
                                                  <a:latin typeface="Cambria Math"/>
                                                </a:rPr>
                                                <m:t>0</m:t>
                                              </m:r>
                                            </m:e>
                                          </m:mr>
                                        </m:m>
                                      </m:e>
                                    </m:mr>
                                  </m:m>
                                </m:e>
                              </m:mr>
                            </m:m>
                          </m:e>
                        </m:d>
                        <m:r>
                          <a:rPr lang="en-US" altLang="zh-TW" b="0" i="1" smtClean="0">
                            <a:latin typeface="Cambria Math"/>
                          </a:rPr>
                          <m:t>𝑥</m:t>
                        </m:r>
                      </m:e>
                    </m:d>
                    <m:r>
                      <a:rPr lang="en-US" altLang="zh-TW" b="0" i="1" smtClean="0">
                        <a:latin typeface="Cambria Math"/>
                      </a:rPr>
                      <m:t>≤−</m:t>
                    </m:r>
                    <m:d>
                      <m:dPr>
                        <m:begChr m:val="["/>
                        <m:endChr m:val="]"/>
                        <m:ctrlPr>
                          <a:rPr lang="en-US" altLang="zh-TW" i="1">
                            <a:latin typeface="Cambria Math"/>
                          </a:rPr>
                        </m:ctrlPr>
                      </m:dPr>
                      <m:e>
                        <m:r>
                          <a:rPr lang="en-US" altLang="zh-TW" i="1">
                            <a:latin typeface="Cambria Math"/>
                          </a:rPr>
                          <m:t>−0.01, −0.02, 0.5, 0.6</m:t>
                        </m:r>
                      </m:e>
                    </m:d>
                    <m:r>
                      <a:rPr lang="en-US" altLang="zh-TW" i="1">
                        <a:latin typeface="Cambria Math"/>
                      </a:rPr>
                      <m:t>𝑥</m:t>
                    </m:r>
                  </m:oMath>
                </a14:m>
                <a:endParaRPr lang="en-US" altLang="zh-TW" dirty="0" smtClean="0"/>
              </a:p>
              <a:p>
                <a:pPr>
                  <a:lnSpc>
                    <a:spcPct val="150000"/>
                  </a:lnSpc>
                </a:pPr>
                <a14:m>
                  <m:oMathPara xmlns:m="http://schemas.openxmlformats.org/officeDocument/2006/math">
                    <m:oMathParaPr>
                      <m:jc m:val="left"/>
                    </m:oMathParaPr>
                    <m:oMath xmlns:m="http://schemas.openxmlformats.org/officeDocument/2006/math">
                      <m:r>
                        <a:rPr lang="zh-TW" altLang="en-US" i="1" smtClean="0">
                          <a:latin typeface="Cambria Math"/>
                        </a:rPr>
                        <m:t>⟺</m:t>
                      </m:r>
                      <m:rad>
                        <m:radPr>
                          <m:degHide m:val="on"/>
                          <m:ctrlPr>
                            <a:rPr lang="en-US" altLang="zh-TW" b="0" i="1" smtClean="0">
                              <a:latin typeface="Cambria Math"/>
                            </a:rPr>
                          </m:ctrlPr>
                        </m:radPr>
                        <m:deg/>
                        <m:e>
                          <m:sSup>
                            <m:sSupPr>
                              <m:ctrlPr>
                                <a:rPr lang="en-US" altLang="zh-TW" b="0" i="1" smtClean="0">
                                  <a:latin typeface="Cambria Math"/>
                                </a:rPr>
                              </m:ctrlPr>
                            </m:sSupPr>
                            <m:e>
                              <m:d>
                                <m:dPr>
                                  <m:ctrlPr>
                                    <a:rPr lang="en-US" altLang="zh-TW" b="0" i="1" smtClean="0">
                                      <a:latin typeface="Cambria Math"/>
                                    </a:rPr>
                                  </m:ctrlPr>
                                </m:dPr>
                                <m:e>
                                  <m:r>
                                    <a:rPr lang="en-US" altLang="zh-TW" b="0" i="1" smtClean="0">
                                      <a:latin typeface="Cambria Math"/>
                                    </a:rPr>
                                    <m:t>0.5%</m:t>
                                  </m:r>
                                  <m:sSub>
                                    <m:sSubPr>
                                      <m:ctrlPr>
                                        <a:rPr lang="en-US" altLang="zh-TW" b="0" i="1" smtClean="0">
                                          <a:latin typeface="Cambria Math"/>
                                        </a:rPr>
                                      </m:ctrlPr>
                                    </m:sSubPr>
                                    <m:e>
                                      <m:r>
                                        <a:rPr lang="en-US" altLang="zh-TW" b="0" i="1" smtClean="0">
                                          <a:latin typeface="Cambria Math"/>
                                        </a:rPr>
                                        <m:t>𝑅</m:t>
                                      </m:r>
                                    </m:e>
                                    <m:sub>
                                      <m:r>
                                        <a:rPr lang="en-US" altLang="zh-TW" b="0" i="1" smtClean="0">
                                          <a:latin typeface="Cambria Math"/>
                                        </a:rPr>
                                        <m:t>1</m:t>
                                      </m:r>
                                    </m:sub>
                                  </m:sSub>
                                </m:e>
                              </m:d>
                            </m:e>
                            <m:sup>
                              <m:r>
                                <a:rPr lang="en-US" altLang="zh-TW" b="0" i="1" smtClean="0">
                                  <a:latin typeface="Cambria Math"/>
                                </a:rPr>
                                <m:t>2</m:t>
                              </m:r>
                            </m:sup>
                          </m:sSup>
                          <m:r>
                            <a:rPr lang="en-US" altLang="zh-TW" b="0" i="1" smtClean="0">
                              <a:latin typeface="Cambria Math"/>
                            </a:rPr>
                            <m:t>+</m:t>
                          </m:r>
                          <m:sSup>
                            <m:sSupPr>
                              <m:ctrlPr>
                                <a:rPr lang="en-US" altLang="zh-TW" b="0" i="1" smtClean="0">
                                  <a:latin typeface="Cambria Math"/>
                                </a:rPr>
                              </m:ctrlPr>
                            </m:sSupPr>
                            <m:e>
                              <m:d>
                                <m:dPr>
                                  <m:ctrlPr>
                                    <a:rPr lang="en-US" altLang="zh-TW" b="0" i="1" smtClean="0">
                                      <a:latin typeface="Cambria Math"/>
                                    </a:rPr>
                                  </m:ctrlPr>
                                </m:dPr>
                                <m:e>
                                  <m:r>
                                    <a:rPr lang="en-US" altLang="zh-TW" b="0" i="1" smtClean="0">
                                      <a:latin typeface="Cambria Math"/>
                                    </a:rPr>
                                    <m:t>2%</m:t>
                                  </m:r>
                                  <m:sSub>
                                    <m:sSubPr>
                                      <m:ctrlPr>
                                        <a:rPr lang="en-US" altLang="zh-TW" b="0" i="1" smtClean="0">
                                          <a:latin typeface="Cambria Math"/>
                                        </a:rPr>
                                      </m:ctrlPr>
                                    </m:sSubPr>
                                    <m:e>
                                      <m:r>
                                        <a:rPr lang="en-US" altLang="zh-TW" b="0" i="1" smtClean="0">
                                          <a:latin typeface="Cambria Math"/>
                                        </a:rPr>
                                        <m:t>𝑅</m:t>
                                      </m:r>
                                    </m:e>
                                    <m:sub>
                                      <m:r>
                                        <a:rPr lang="en-US" altLang="zh-TW" b="0" i="1" smtClean="0">
                                          <a:latin typeface="Cambria Math"/>
                                        </a:rPr>
                                        <m:t>2</m:t>
                                      </m:r>
                                    </m:sub>
                                  </m:sSub>
                                </m:e>
                              </m:d>
                            </m:e>
                            <m:sup>
                              <m:r>
                                <a:rPr lang="en-US" altLang="zh-TW" b="0" i="1" smtClean="0">
                                  <a:latin typeface="Cambria Math"/>
                                </a:rPr>
                                <m:t>2</m:t>
                              </m:r>
                            </m:sup>
                          </m:sSup>
                        </m:e>
                      </m:rad>
                      <m:r>
                        <a:rPr lang="en-US" altLang="zh-TW" b="0" i="1" smtClean="0">
                          <a:latin typeface="Cambria Math"/>
                        </a:rPr>
                        <m:t>≤0.01</m:t>
                      </m:r>
                      <m:sSub>
                        <m:sSubPr>
                          <m:ctrlPr>
                            <a:rPr lang="en-US" altLang="zh-TW" b="0" i="1" smtClean="0">
                              <a:latin typeface="Cambria Math"/>
                            </a:rPr>
                          </m:ctrlPr>
                        </m:sSubPr>
                        <m:e>
                          <m:r>
                            <a:rPr lang="en-US" altLang="zh-TW" b="0" i="1" smtClean="0">
                              <a:latin typeface="Cambria Math"/>
                            </a:rPr>
                            <m:t>𝑅</m:t>
                          </m:r>
                        </m:e>
                        <m:sub>
                          <m:r>
                            <a:rPr lang="en-US" altLang="zh-TW" b="0" i="1" smtClean="0">
                              <a:latin typeface="Cambria Math"/>
                            </a:rPr>
                            <m:t>1</m:t>
                          </m:r>
                        </m:sub>
                      </m:sSub>
                      <m:r>
                        <a:rPr lang="en-US" altLang="zh-TW" b="0" i="1" smtClean="0">
                          <a:latin typeface="Cambria Math"/>
                        </a:rPr>
                        <m:t>+</m:t>
                      </m:r>
                      <m:r>
                        <a:rPr lang="en-US" altLang="zh-TW" b="0" i="1" smtClean="0">
                          <a:latin typeface="Cambria Math"/>
                        </a:rPr>
                        <m:t>0.02</m:t>
                      </m:r>
                      <m:sSub>
                        <m:sSubPr>
                          <m:ctrlPr>
                            <a:rPr lang="en-US" altLang="zh-TW" b="0" i="1" smtClean="0">
                              <a:latin typeface="Cambria Math"/>
                            </a:rPr>
                          </m:ctrlPr>
                        </m:sSubPr>
                        <m:e>
                          <m:r>
                            <a:rPr lang="en-US" altLang="zh-TW" b="0" i="1" smtClean="0">
                              <a:latin typeface="Cambria Math"/>
                            </a:rPr>
                            <m:t>𝑅</m:t>
                          </m:r>
                        </m:e>
                        <m:sub>
                          <m:r>
                            <a:rPr lang="en-US" altLang="zh-TW" b="0" i="1" smtClean="0">
                              <a:latin typeface="Cambria Math"/>
                            </a:rPr>
                            <m:t>2</m:t>
                          </m:r>
                        </m:sub>
                      </m:sSub>
                      <m:r>
                        <a:rPr lang="en-US" altLang="zh-TW" b="0" i="1" smtClean="0">
                          <a:latin typeface="Cambria Math"/>
                        </a:rPr>
                        <m:t>−</m:t>
                      </m:r>
                      <m:r>
                        <a:rPr lang="en-US" altLang="zh-TW" b="0" i="1" smtClean="0">
                          <a:latin typeface="Cambria Math"/>
                        </a:rPr>
                        <m:t>0.5</m:t>
                      </m:r>
                      <m:sSub>
                        <m:sSubPr>
                          <m:ctrlPr>
                            <a:rPr lang="en-US" altLang="zh-TW" b="0" i="1" smtClean="0">
                              <a:latin typeface="Cambria Math"/>
                            </a:rPr>
                          </m:ctrlPr>
                        </m:sSubPr>
                        <m:e>
                          <m:r>
                            <a:rPr lang="en-US" altLang="zh-TW" b="0" i="1" smtClean="0">
                              <a:latin typeface="Cambria Math"/>
                            </a:rPr>
                            <m:t>𝐷</m:t>
                          </m:r>
                        </m:e>
                        <m:sub>
                          <m:r>
                            <a:rPr lang="en-US" altLang="zh-TW" b="0" i="1" smtClean="0">
                              <a:latin typeface="Cambria Math"/>
                            </a:rPr>
                            <m:t>1</m:t>
                          </m:r>
                        </m:sub>
                      </m:sSub>
                      <m:r>
                        <a:rPr lang="en-US" altLang="zh-TW" b="0" i="1" smtClean="0">
                          <a:latin typeface="Cambria Math"/>
                        </a:rPr>
                        <m:t>−</m:t>
                      </m:r>
                      <m:r>
                        <a:rPr lang="en-US" altLang="zh-TW" b="0" i="1" smtClean="0">
                          <a:latin typeface="Cambria Math"/>
                        </a:rPr>
                        <m:t>0.6</m:t>
                      </m:r>
                      <m:sSub>
                        <m:sSubPr>
                          <m:ctrlPr>
                            <a:rPr lang="en-US" altLang="zh-TW" b="0" i="1" smtClean="0">
                              <a:latin typeface="Cambria Math"/>
                            </a:rPr>
                          </m:ctrlPr>
                        </m:sSubPr>
                        <m:e>
                          <m:r>
                            <a:rPr lang="en-US" altLang="zh-TW" b="0" i="1" smtClean="0">
                              <a:latin typeface="Cambria Math"/>
                            </a:rPr>
                            <m:t>𝐷</m:t>
                          </m:r>
                        </m:e>
                        <m:sub>
                          <m:r>
                            <a:rPr lang="en-US" altLang="zh-TW" b="0" i="1" smtClean="0">
                              <a:latin typeface="Cambria Math"/>
                            </a:rPr>
                            <m:t>2</m:t>
                          </m:r>
                        </m:sub>
                      </m:sSub>
                    </m:oMath>
                  </m:oMathPara>
                </a14:m>
                <a:endParaRPr lang="zh-TW" altLang="en-US" dirty="0"/>
              </a:p>
            </p:txBody>
          </p:sp>
        </mc:Choice>
        <mc:Fallback>
          <p:sp>
            <p:nvSpPr>
              <p:cNvPr id="10" name="文字方塊 9"/>
              <p:cNvSpPr txBox="1">
                <a:spLocks noRot="1" noChangeAspect="1" noMove="1" noResize="1" noEditPoints="1" noAdjustHandles="1" noChangeArrowheads="1" noChangeShapeType="1" noTextEdit="1"/>
              </p:cNvSpPr>
              <p:nvPr/>
            </p:nvSpPr>
            <p:spPr>
              <a:xfrm>
                <a:off x="536186" y="4437112"/>
                <a:ext cx="7704856" cy="2126416"/>
              </a:xfrm>
              <a:prstGeom prst="rect">
                <a:avLst/>
              </a:prstGeom>
              <a:blipFill rotWithShape="1">
                <a:blip r:embed="rId5"/>
                <a:stretch>
                  <a:fillRect l="-712"/>
                </a:stretch>
              </a:blipFill>
            </p:spPr>
            <p:txBody>
              <a:bodyPr/>
              <a:lstStyle/>
              <a:p>
                <a:r>
                  <a:rPr lang="zh-TW" altLang="en-US">
                    <a:noFill/>
                  </a:rPr>
                  <a:t> </a:t>
                </a:r>
              </a:p>
            </p:txBody>
          </p:sp>
        </mc:Fallback>
      </mc:AlternateContent>
      <p:sp>
        <p:nvSpPr>
          <p:cNvPr id="11" name="向右箭號 10"/>
          <p:cNvSpPr/>
          <p:nvPr/>
        </p:nvSpPr>
        <p:spPr>
          <a:xfrm>
            <a:off x="3420265" y="2155990"/>
            <a:ext cx="775764" cy="397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右箭號 11"/>
          <p:cNvSpPr/>
          <p:nvPr/>
        </p:nvSpPr>
        <p:spPr>
          <a:xfrm rot="5400000">
            <a:off x="3722463" y="4096534"/>
            <a:ext cx="432048" cy="5150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96195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Corresponding SOCP</a:t>
            </a:r>
            <a:endParaRPr lang="zh-TW" altLang="en-US" dirty="0"/>
          </a:p>
        </p:txBody>
      </p:sp>
      <p:sp>
        <p:nvSpPr>
          <p:cNvPr id="2" name="投影片編號版面配置區 1"/>
          <p:cNvSpPr>
            <a:spLocks noGrp="1"/>
          </p:cNvSpPr>
          <p:nvPr>
            <p:ph type="sldNum" sz="quarter" idx="12"/>
          </p:nvPr>
        </p:nvSpPr>
        <p:spPr/>
        <p:txBody>
          <a:bodyPr/>
          <a:lstStyle/>
          <a:p>
            <a:fld id="{0D5EBAA4-32D4-4A91-B891-1CF913949CAB}" type="slidenum">
              <a:rPr lang="zh-TW" altLang="en-US" smtClean="0"/>
              <a:t>18</a:t>
            </a:fld>
            <a:endParaRPr lang="zh-TW" altLang="en-US"/>
          </a:p>
        </p:txBody>
      </p:sp>
      <mc:AlternateContent xmlns:mc="http://schemas.openxmlformats.org/markup-compatibility/2006">
        <mc:Choice xmlns:a14="http://schemas.microsoft.com/office/drawing/2010/main" Requires="a14">
          <p:sp>
            <p:nvSpPr>
              <p:cNvPr id="3" name="矩形 2"/>
              <p:cNvSpPr/>
              <p:nvPr/>
            </p:nvSpPr>
            <p:spPr>
              <a:xfrm>
                <a:off x="323528" y="1268760"/>
                <a:ext cx="8568952" cy="4917436"/>
              </a:xfrm>
              <a:prstGeom prst="rect">
                <a:avLst/>
              </a:prstGeom>
            </p:spPr>
            <p:txBody>
              <a:bodyPr wrap="square">
                <a:spAutoFit/>
              </a:bodyPr>
              <a:lstStyle/>
              <a:p>
                <a:pPr>
                  <a:lnSpc>
                    <a:spcPct val="120000"/>
                  </a:lnSpc>
                </a:pPr>
                <a14:m>
                  <m:oMathPara xmlns:m="http://schemas.openxmlformats.org/officeDocument/2006/math">
                    <m:oMathParaPr>
                      <m:jc m:val="left"/>
                    </m:oMathParaPr>
                    <m:oMath xmlns:m="http://schemas.openxmlformats.org/officeDocument/2006/math">
                      <m:func>
                        <m:funcPr>
                          <m:ctrlPr>
                            <a:rPr lang="en-US" altLang="zh-TW" sz="2400" i="1" smtClean="0">
                              <a:latin typeface="Cambria Math"/>
                            </a:rPr>
                          </m:ctrlPr>
                        </m:funcPr>
                        <m:fName>
                          <m:r>
                            <m:rPr>
                              <m:sty m:val="p"/>
                            </m:rPr>
                            <a:rPr lang="en-US" altLang="zh-TW" sz="2400" smtClean="0">
                              <a:latin typeface="Cambria Math"/>
                            </a:rPr>
                            <m:t>max</m:t>
                          </m:r>
                        </m:fName>
                        <m:e>
                          <m:r>
                            <a:rPr lang="en-US" altLang="zh-TW" sz="2400" i="1">
                              <a:latin typeface="Cambria Math"/>
                            </a:rPr>
                            <m:t> </m:t>
                          </m:r>
                          <m:r>
                            <a:rPr lang="en-US" altLang="zh-TW" sz="2400" i="1">
                              <a:latin typeface="Cambria Math"/>
                            </a:rPr>
                            <m:t>𝑧</m:t>
                          </m:r>
                          <m:r>
                            <a:rPr lang="en-US" altLang="zh-TW" sz="2400" i="1">
                              <a:latin typeface="Cambria Math"/>
                            </a:rPr>
                            <m:t>=</m:t>
                          </m:r>
                          <m:d>
                            <m:dPr>
                              <m:begChr m:val="["/>
                              <m:endChr m:val="]"/>
                              <m:ctrlPr>
                                <a:rPr lang="en-US" altLang="zh-TW" sz="2400" b="0" i="1" smtClean="0">
                                  <a:latin typeface="Cambria Math"/>
                                </a:rPr>
                              </m:ctrlPr>
                            </m:dPr>
                            <m:e>
                              <m:r>
                                <a:rPr lang="en-US" altLang="zh-TW" sz="2400" b="0" i="1" smtClean="0">
                                  <a:latin typeface="Cambria Math"/>
                                </a:rPr>
                                <m:t>−100, −199, 5500, 6100</m:t>
                              </m:r>
                            </m:e>
                          </m:d>
                          <m:r>
                            <a:rPr lang="en-US" altLang="zh-TW" sz="2400" b="0" i="1" smtClean="0">
                              <a:latin typeface="Cambria Math"/>
                            </a:rPr>
                            <m:t>𝑥</m:t>
                          </m:r>
                        </m:e>
                      </m:func>
                    </m:oMath>
                  </m:oMathPara>
                </a14:m>
                <a:endParaRPr lang="en-US" altLang="zh-TW" sz="2400" dirty="0" smtClean="0"/>
              </a:p>
              <a:p>
                <a:pPr>
                  <a:lnSpc>
                    <a:spcPct val="120000"/>
                  </a:lnSpc>
                </a:pPr>
                <a14:m>
                  <m:oMathPara xmlns:m="http://schemas.openxmlformats.org/officeDocument/2006/math">
                    <m:oMathParaPr>
                      <m:jc m:val="left"/>
                    </m:oMathParaPr>
                    <m:oMath xmlns:m="http://schemas.openxmlformats.org/officeDocument/2006/math">
                      <m:r>
                        <a:rPr lang="en-US" altLang="zh-TW" sz="2400" i="1">
                          <a:latin typeface="Cambria Math"/>
                        </a:rPr>
                        <m:t>𝑥</m:t>
                      </m:r>
                      <m:r>
                        <a:rPr lang="en-US" altLang="zh-TW" sz="2400" i="1">
                          <a:latin typeface="Cambria Math"/>
                        </a:rPr>
                        <m:t>=</m:t>
                      </m:r>
                      <m:sSup>
                        <m:sSupPr>
                          <m:ctrlPr>
                            <a:rPr lang="en-US" altLang="zh-TW" sz="2400" i="1">
                              <a:latin typeface="Cambria Math"/>
                            </a:rPr>
                          </m:ctrlPr>
                        </m:sSupPr>
                        <m:e>
                          <m:d>
                            <m:dPr>
                              <m:ctrlPr>
                                <a:rPr lang="en-US" altLang="zh-TW" sz="2400" i="1">
                                  <a:latin typeface="Cambria Math"/>
                                </a:rPr>
                              </m:ctrlPr>
                            </m:dPr>
                            <m:e>
                              <m:sSub>
                                <m:sSubPr>
                                  <m:ctrlPr>
                                    <a:rPr lang="en-US" altLang="zh-TW" sz="2400" i="1">
                                      <a:latin typeface="Cambria Math"/>
                                    </a:rPr>
                                  </m:ctrlPr>
                                </m:sSubPr>
                                <m:e>
                                  <m:r>
                                    <a:rPr lang="en-US" altLang="zh-TW" sz="2400" i="1">
                                      <a:latin typeface="Cambria Math"/>
                                    </a:rPr>
                                    <m:t>𝑅</m:t>
                                  </m:r>
                                </m:e>
                                <m:sub>
                                  <m:r>
                                    <a:rPr lang="en-US" altLang="zh-TW" sz="2400" i="1">
                                      <a:latin typeface="Cambria Math"/>
                                    </a:rPr>
                                    <m:t>1</m:t>
                                  </m:r>
                                </m:sub>
                              </m:sSub>
                              <m:r>
                                <a:rPr lang="en-US" altLang="zh-TW" sz="2400" i="1">
                                  <a:latin typeface="Cambria Math"/>
                                </a:rPr>
                                <m:t>, </m:t>
                              </m:r>
                              <m:sSub>
                                <m:sSubPr>
                                  <m:ctrlPr>
                                    <a:rPr lang="en-US" altLang="zh-TW" sz="2400" i="1">
                                      <a:latin typeface="Cambria Math"/>
                                    </a:rPr>
                                  </m:ctrlPr>
                                </m:sSubPr>
                                <m:e>
                                  <m:r>
                                    <a:rPr lang="en-US" altLang="zh-TW" sz="2400" i="1">
                                      <a:latin typeface="Cambria Math"/>
                                    </a:rPr>
                                    <m:t>𝑅</m:t>
                                  </m:r>
                                </m:e>
                                <m:sub>
                                  <m:r>
                                    <a:rPr lang="en-US" altLang="zh-TW" sz="2400" i="1">
                                      <a:latin typeface="Cambria Math"/>
                                    </a:rPr>
                                    <m:t>2</m:t>
                                  </m:r>
                                </m:sub>
                              </m:sSub>
                              <m:r>
                                <a:rPr lang="en-US" altLang="zh-TW" sz="2400" i="1">
                                  <a:latin typeface="Cambria Math"/>
                                </a:rPr>
                                <m:t>, </m:t>
                              </m:r>
                              <m:sSub>
                                <m:sSubPr>
                                  <m:ctrlPr>
                                    <a:rPr lang="en-US" altLang="zh-TW" sz="2400" i="1">
                                      <a:latin typeface="Cambria Math"/>
                                    </a:rPr>
                                  </m:ctrlPr>
                                </m:sSubPr>
                                <m:e>
                                  <m:r>
                                    <a:rPr lang="en-US" altLang="zh-TW" sz="2400" i="1">
                                      <a:latin typeface="Cambria Math"/>
                                    </a:rPr>
                                    <m:t>𝐷</m:t>
                                  </m:r>
                                </m:e>
                                <m:sub>
                                  <m:r>
                                    <a:rPr lang="en-US" altLang="zh-TW" sz="2400" i="1">
                                      <a:latin typeface="Cambria Math"/>
                                    </a:rPr>
                                    <m:t>1</m:t>
                                  </m:r>
                                </m:sub>
                              </m:sSub>
                              <m:r>
                                <a:rPr lang="en-US" altLang="zh-TW" sz="2400" i="1">
                                  <a:latin typeface="Cambria Math"/>
                                </a:rPr>
                                <m:t>, </m:t>
                              </m:r>
                              <m:sSub>
                                <m:sSubPr>
                                  <m:ctrlPr>
                                    <a:rPr lang="en-US" altLang="zh-TW" sz="2400" i="1">
                                      <a:latin typeface="Cambria Math"/>
                                    </a:rPr>
                                  </m:ctrlPr>
                                </m:sSubPr>
                                <m:e>
                                  <m:r>
                                    <a:rPr lang="en-US" altLang="zh-TW" sz="2400" i="1">
                                      <a:latin typeface="Cambria Math"/>
                                    </a:rPr>
                                    <m:t>𝐷</m:t>
                                  </m:r>
                                </m:e>
                                <m:sub>
                                  <m:r>
                                    <a:rPr lang="en-US" altLang="zh-TW" sz="2400" i="1">
                                      <a:latin typeface="Cambria Math"/>
                                    </a:rPr>
                                    <m:t>2</m:t>
                                  </m:r>
                                </m:sub>
                              </m:sSub>
                            </m:e>
                          </m:d>
                        </m:e>
                        <m:sup>
                          <m:r>
                            <a:rPr lang="en-US" altLang="zh-TW" sz="2400" i="1">
                              <a:latin typeface="Cambria Math"/>
                            </a:rPr>
                            <m:t>𝑇</m:t>
                          </m:r>
                        </m:sup>
                      </m:sSup>
                    </m:oMath>
                  </m:oMathPara>
                </a14:m>
                <a:endParaRPr lang="en-US" altLang="zh-TW" sz="2400" dirty="0"/>
              </a:p>
              <a:p>
                <a:pPr>
                  <a:lnSpc>
                    <a:spcPct val="120000"/>
                  </a:lnSpc>
                </a:pPr>
                <a:r>
                  <a:rPr lang="en-US" altLang="zh-TW" sz="2400" dirty="0" err="1" smtClean="0"/>
                  <a:t>s.t.</a:t>
                </a:r>
                <a:endParaRPr lang="en-US" altLang="zh-TW" sz="2400" dirty="0" smtClean="0"/>
              </a:p>
              <a:p>
                <a:pPr marL="457200" indent="-457200">
                  <a:lnSpc>
                    <a:spcPct val="120000"/>
                  </a:lnSpc>
                  <a:buFont typeface="+mj-lt"/>
                  <a:buAutoNum type="arabicPeriod"/>
                </a:pPr>
                <a14:m>
                  <m:oMath xmlns:m="http://schemas.openxmlformats.org/officeDocument/2006/math">
                    <m:rad>
                      <m:radPr>
                        <m:degHide m:val="on"/>
                        <m:ctrlPr>
                          <a:rPr lang="en-US" altLang="zh-TW" sz="2400" i="1" smtClean="0">
                            <a:solidFill>
                              <a:srgbClr val="FF0000"/>
                            </a:solidFill>
                            <a:latin typeface="Cambria Math"/>
                          </a:rPr>
                        </m:ctrlPr>
                      </m:radPr>
                      <m:deg/>
                      <m:e>
                        <m:sSup>
                          <m:sSupPr>
                            <m:ctrlPr>
                              <a:rPr lang="en-US" altLang="zh-TW" sz="2400" i="1">
                                <a:solidFill>
                                  <a:srgbClr val="FF0000"/>
                                </a:solidFill>
                                <a:latin typeface="Cambria Math"/>
                              </a:rPr>
                            </m:ctrlPr>
                          </m:sSupPr>
                          <m:e>
                            <m:d>
                              <m:dPr>
                                <m:ctrlPr>
                                  <a:rPr lang="en-US" altLang="zh-TW" sz="2400" i="1">
                                    <a:solidFill>
                                      <a:srgbClr val="FF0000"/>
                                    </a:solidFill>
                                    <a:latin typeface="Cambria Math"/>
                                  </a:rPr>
                                </m:ctrlPr>
                              </m:dPr>
                              <m:e>
                                <m:r>
                                  <a:rPr lang="en-US" altLang="zh-TW" sz="2400" i="1">
                                    <a:solidFill>
                                      <a:srgbClr val="FF0000"/>
                                    </a:solidFill>
                                    <a:latin typeface="Cambria Math"/>
                                  </a:rPr>
                                  <m:t>0.5%</m:t>
                                </m:r>
                                <m:sSub>
                                  <m:sSubPr>
                                    <m:ctrlPr>
                                      <a:rPr lang="en-US" altLang="zh-TW" sz="2400" i="1">
                                        <a:solidFill>
                                          <a:srgbClr val="FF0000"/>
                                        </a:solidFill>
                                        <a:latin typeface="Cambria Math"/>
                                      </a:rPr>
                                    </m:ctrlPr>
                                  </m:sSubPr>
                                  <m:e>
                                    <m:r>
                                      <a:rPr lang="en-US" altLang="zh-TW" sz="2400" i="1">
                                        <a:solidFill>
                                          <a:srgbClr val="FF0000"/>
                                        </a:solidFill>
                                        <a:latin typeface="Cambria Math"/>
                                      </a:rPr>
                                      <m:t>𝑅</m:t>
                                    </m:r>
                                  </m:e>
                                  <m:sub>
                                    <m:r>
                                      <a:rPr lang="en-US" altLang="zh-TW" sz="2400" i="1">
                                        <a:solidFill>
                                          <a:srgbClr val="FF0000"/>
                                        </a:solidFill>
                                        <a:latin typeface="Cambria Math"/>
                                      </a:rPr>
                                      <m:t>1</m:t>
                                    </m:r>
                                  </m:sub>
                                </m:sSub>
                              </m:e>
                            </m:d>
                          </m:e>
                          <m:sup>
                            <m:r>
                              <a:rPr lang="en-US" altLang="zh-TW" sz="2400" i="1">
                                <a:solidFill>
                                  <a:srgbClr val="FF0000"/>
                                </a:solidFill>
                                <a:latin typeface="Cambria Math"/>
                              </a:rPr>
                              <m:t>2</m:t>
                            </m:r>
                          </m:sup>
                        </m:sSup>
                        <m:r>
                          <a:rPr lang="en-US" altLang="zh-TW" sz="2400" i="1">
                            <a:solidFill>
                              <a:srgbClr val="FF0000"/>
                            </a:solidFill>
                            <a:latin typeface="Cambria Math"/>
                          </a:rPr>
                          <m:t>+</m:t>
                        </m:r>
                        <m:sSup>
                          <m:sSupPr>
                            <m:ctrlPr>
                              <a:rPr lang="en-US" altLang="zh-TW" sz="2400" i="1">
                                <a:solidFill>
                                  <a:srgbClr val="FF0000"/>
                                </a:solidFill>
                                <a:latin typeface="Cambria Math"/>
                              </a:rPr>
                            </m:ctrlPr>
                          </m:sSupPr>
                          <m:e>
                            <m:d>
                              <m:dPr>
                                <m:ctrlPr>
                                  <a:rPr lang="en-US" altLang="zh-TW" sz="2400" i="1">
                                    <a:solidFill>
                                      <a:srgbClr val="FF0000"/>
                                    </a:solidFill>
                                    <a:latin typeface="Cambria Math"/>
                                  </a:rPr>
                                </m:ctrlPr>
                              </m:dPr>
                              <m:e>
                                <m:r>
                                  <a:rPr lang="en-US" altLang="zh-TW" sz="2400" i="1">
                                    <a:solidFill>
                                      <a:srgbClr val="FF0000"/>
                                    </a:solidFill>
                                    <a:latin typeface="Cambria Math"/>
                                  </a:rPr>
                                  <m:t>2%</m:t>
                                </m:r>
                                <m:sSub>
                                  <m:sSubPr>
                                    <m:ctrlPr>
                                      <a:rPr lang="en-US" altLang="zh-TW" sz="2400" i="1">
                                        <a:solidFill>
                                          <a:srgbClr val="FF0000"/>
                                        </a:solidFill>
                                        <a:latin typeface="Cambria Math"/>
                                      </a:rPr>
                                    </m:ctrlPr>
                                  </m:sSubPr>
                                  <m:e>
                                    <m:r>
                                      <a:rPr lang="en-US" altLang="zh-TW" sz="2400" i="1">
                                        <a:solidFill>
                                          <a:srgbClr val="FF0000"/>
                                        </a:solidFill>
                                        <a:latin typeface="Cambria Math"/>
                                      </a:rPr>
                                      <m:t>𝑅</m:t>
                                    </m:r>
                                  </m:e>
                                  <m:sub>
                                    <m:r>
                                      <a:rPr lang="en-US" altLang="zh-TW" sz="2400" i="1">
                                        <a:solidFill>
                                          <a:srgbClr val="FF0000"/>
                                        </a:solidFill>
                                        <a:latin typeface="Cambria Math"/>
                                      </a:rPr>
                                      <m:t>2</m:t>
                                    </m:r>
                                  </m:sub>
                                </m:sSub>
                              </m:e>
                            </m:d>
                          </m:e>
                          <m:sup>
                            <m:r>
                              <a:rPr lang="en-US" altLang="zh-TW" sz="2400" i="1">
                                <a:solidFill>
                                  <a:srgbClr val="FF0000"/>
                                </a:solidFill>
                                <a:latin typeface="Cambria Math"/>
                              </a:rPr>
                              <m:t>2</m:t>
                            </m:r>
                          </m:sup>
                        </m:sSup>
                      </m:e>
                    </m:rad>
                    <m:r>
                      <a:rPr lang="en-US" altLang="zh-TW" sz="2400" i="1">
                        <a:solidFill>
                          <a:srgbClr val="FF0000"/>
                        </a:solidFill>
                        <a:latin typeface="Cambria Math"/>
                      </a:rPr>
                      <m:t>≤0.01</m:t>
                    </m:r>
                    <m:sSub>
                      <m:sSubPr>
                        <m:ctrlPr>
                          <a:rPr lang="en-US" altLang="zh-TW" sz="2400" i="1">
                            <a:solidFill>
                              <a:srgbClr val="FF0000"/>
                            </a:solidFill>
                            <a:latin typeface="Cambria Math"/>
                          </a:rPr>
                        </m:ctrlPr>
                      </m:sSubPr>
                      <m:e>
                        <m:r>
                          <a:rPr lang="en-US" altLang="zh-TW" sz="2400" i="1">
                            <a:solidFill>
                              <a:srgbClr val="FF0000"/>
                            </a:solidFill>
                            <a:latin typeface="Cambria Math"/>
                          </a:rPr>
                          <m:t>𝑅</m:t>
                        </m:r>
                      </m:e>
                      <m:sub>
                        <m:r>
                          <a:rPr lang="en-US" altLang="zh-TW" sz="2400" i="1">
                            <a:solidFill>
                              <a:srgbClr val="FF0000"/>
                            </a:solidFill>
                            <a:latin typeface="Cambria Math"/>
                          </a:rPr>
                          <m:t>1</m:t>
                        </m:r>
                      </m:sub>
                    </m:sSub>
                    <m:r>
                      <a:rPr lang="en-US" altLang="zh-TW" sz="2400" b="0" i="1" smtClean="0">
                        <a:solidFill>
                          <a:srgbClr val="FF0000"/>
                        </a:solidFill>
                        <a:latin typeface="Cambria Math"/>
                      </a:rPr>
                      <m:t>+</m:t>
                    </m:r>
                    <m:r>
                      <a:rPr lang="en-US" altLang="zh-TW" sz="2400" i="1">
                        <a:solidFill>
                          <a:srgbClr val="FF0000"/>
                        </a:solidFill>
                        <a:latin typeface="Cambria Math"/>
                      </a:rPr>
                      <m:t>0.02</m:t>
                    </m:r>
                    <m:sSub>
                      <m:sSubPr>
                        <m:ctrlPr>
                          <a:rPr lang="en-US" altLang="zh-TW" sz="2400" i="1">
                            <a:solidFill>
                              <a:srgbClr val="FF0000"/>
                            </a:solidFill>
                            <a:latin typeface="Cambria Math"/>
                          </a:rPr>
                        </m:ctrlPr>
                      </m:sSubPr>
                      <m:e>
                        <m:r>
                          <a:rPr lang="en-US" altLang="zh-TW" sz="2400" i="1">
                            <a:solidFill>
                              <a:srgbClr val="FF0000"/>
                            </a:solidFill>
                            <a:latin typeface="Cambria Math"/>
                          </a:rPr>
                          <m:t>𝑅</m:t>
                        </m:r>
                      </m:e>
                      <m:sub>
                        <m:r>
                          <a:rPr lang="en-US" altLang="zh-TW" sz="2400" i="1">
                            <a:solidFill>
                              <a:srgbClr val="FF0000"/>
                            </a:solidFill>
                            <a:latin typeface="Cambria Math"/>
                          </a:rPr>
                          <m:t>2</m:t>
                        </m:r>
                      </m:sub>
                    </m:sSub>
                    <m:r>
                      <a:rPr lang="en-US" altLang="zh-TW" sz="2400" b="0" i="1" smtClean="0">
                        <a:solidFill>
                          <a:srgbClr val="FF0000"/>
                        </a:solidFill>
                        <a:latin typeface="Cambria Math"/>
                      </a:rPr>
                      <m:t>−</m:t>
                    </m:r>
                    <m:r>
                      <a:rPr lang="en-US" altLang="zh-TW" sz="2400" i="1">
                        <a:solidFill>
                          <a:srgbClr val="FF0000"/>
                        </a:solidFill>
                        <a:latin typeface="Cambria Math"/>
                      </a:rPr>
                      <m:t>0.5</m:t>
                    </m:r>
                    <m:sSub>
                      <m:sSubPr>
                        <m:ctrlPr>
                          <a:rPr lang="en-US" altLang="zh-TW" sz="2400" i="1">
                            <a:solidFill>
                              <a:srgbClr val="FF0000"/>
                            </a:solidFill>
                            <a:latin typeface="Cambria Math"/>
                          </a:rPr>
                        </m:ctrlPr>
                      </m:sSubPr>
                      <m:e>
                        <m:r>
                          <a:rPr lang="en-US" altLang="zh-TW" sz="2400" i="1">
                            <a:solidFill>
                              <a:srgbClr val="FF0000"/>
                            </a:solidFill>
                            <a:latin typeface="Cambria Math"/>
                          </a:rPr>
                          <m:t>𝐷</m:t>
                        </m:r>
                      </m:e>
                      <m:sub>
                        <m:r>
                          <a:rPr lang="en-US" altLang="zh-TW" sz="2400" i="1">
                            <a:solidFill>
                              <a:srgbClr val="FF0000"/>
                            </a:solidFill>
                            <a:latin typeface="Cambria Math"/>
                          </a:rPr>
                          <m:t>1</m:t>
                        </m:r>
                      </m:sub>
                    </m:sSub>
                    <m:r>
                      <a:rPr lang="en-US" altLang="zh-TW" sz="2400" b="0" i="1" smtClean="0">
                        <a:solidFill>
                          <a:srgbClr val="FF0000"/>
                        </a:solidFill>
                        <a:latin typeface="Cambria Math"/>
                      </a:rPr>
                      <m:t>−</m:t>
                    </m:r>
                    <m:r>
                      <a:rPr lang="en-US" altLang="zh-TW" sz="2400" i="1">
                        <a:solidFill>
                          <a:srgbClr val="FF0000"/>
                        </a:solidFill>
                        <a:latin typeface="Cambria Math"/>
                      </a:rPr>
                      <m:t>0.6</m:t>
                    </m:r>
                    <m:sSub>
                      <m:sSubPr>
                        <m:ctrlPr>
                          <a:rPr lang="en-US" altLang="zh-TW" sz="2400" i="1">
                            <a:solidFill>
                              <a:srgbClr val="FF0000"/>
                            </a:solidFill>
                            <a:latin typeface="Cambria Math"/>
                          </a:rPr>
                        </m:ctrlPr>
                      </m:sSubPr>
                      <m:e>
                        <m:r>
                          <a:rPr lang="en-US" altLang="zh-TW" sz="2400" i="1">
                            <a:solidFill>
                              <a:srgbClr val="FF0000"/>
                            </a:solidFill>
                            <a:latin typeface="Cambria Math"/>
                          </a:rPr>
                          <m:t>𝐷</m:t>
                        </m:r>
                      </m:e>
                      <m:sub>
                        <m:r>
                          <a:rPr lang="en-US" altLang="zh-TW" sz="2400" i="1">
                            <a:solidFill>
                              <a:srgbClr val="FF0000"/>
                            </a:solidFill>
                            <a:latin typeface="Cambria Math"/>
                          </a:rPr>
                          <m:t>2</m:t>
                        </m:r>
                      </m:sub>
                    </m:sSub>
                  </m:oMath>
                </a14:m>
                <a:endParaRPr lang="en-US" altLang="zh-TW" sz="2400" dirty="0" smtClean="0">
                  <a:solidFill>
                    <a:srgbClr val="FF0000"/>
                  </a:solidFill>
                </a:endParaRPr>
              </a:p>
              <a:p>
                <a:pPr marL="457200" indent="-457200">
                  <a:buFont typeface="+mj-lt"/>
                  <a:buAutoNum type="arabicPeriod"/>
                </a:pPr>
                <a:r>
                  <a:rPr lang="en-US" altLang="zh-TW" sz="2400" dirty="0" smtClean="0">
                    <a:solidFill>
                      <a:schemeClr val="tx1"/>
                    </a:solidFill>
                  </a:rPr>
                  <a:t>0</a:t>
                </a:r>
                <a14:m>
                  <m:oMath xmlns:m="http://schemas.openxmlformats.org/officeDocument/2006/math">
                    <m:r>
                      <a:rPr lang="en-US" altLang="zh-TW" sz="2400" i="1">
                        <a:solidFill>
                          <a:schemeClr val="tx1"/>
                        </a:solidFill>
                        <a:latin typeface="Cambria Math"/>
                      </a:rPr>
                      <m:t>≤1000</m:t>
                    </m:r>
                    <m:r>
                      <a:rPr lang="en-US" altLang="zh-TW" sz="2400" b="0" i="1" smtClean="0">
                        <a:solidFill>
                          <a:schemeClr val="tx1"/>
                        </a:solidFill>
                        <a:latin typeface="Cambria Math"/>
                      </a:rPr>
                      <m:t>−</m:t>
                    </m:r>
                    <m:d>
                      <m:dPr>
                        <m:begChr m:val="["/>
                        <m:endChr m:val="]"/>
                        <m:ctrlPr>
                          <a:rPr lang="en-US" altLang="zh-TW" sz="2400" i="1">
                            <a:solidFill>
                              <a:schemeClr val="tx1"/>
                            </a:solidFill>
                            <a:latin typeface="Cambria Math"/>
                          </a:rPr>
                        </m:ctrlPr>
                      </m:dPr>
                      <m:e>
                        <m:r>
                          <a:rPr lang="en-US" altLang="zh-TW" sz="2400" i="1">
                            <a:solidFill>
                              <a:schemeClr val="tx1"/>
                            </a:solidFill>
                            <a:latin typeface="Cambria Math"/>
                          </a:rPr>
                          <m:t>1, 1, 0, 0</m:t>
                        </m:r>
                      </m:e>
                    </m:d>
                    <m:r>
                      <a:rPr lang="en-US" altLang="zh-TW" sz="2400" i="1">
                        <a:solidFill>
                          <a:schemeClr val="tx1"/>
                        </a:solidFill>
                        <a:latin typeface="Cambria Math"/>
                      </a:rPr>
                      <m:t>𝑥</m:t>
                    </m:r>
                  </m:oMath>
                </a14:m>
                <a:endParaRPr lang="en-US" altLang="zh-TW" sz="2400" dirty="0">
                  <a:solidFill>
                    <a:srgbClr val="FF0000"/>
                  </a:solidFill>
                </a:endParaRPr>
              </a:p>
              <a:p>
                <a:pPr marL="457200" indent="-457200">
                  <a:buFont typeface="+mj-lt"/>
                  <a:buAutoNum type="arabicPeriod"/>
                </a:pPr>
                <a14:m>
                  <m:oMath xmlns:m="http://schemas.openxmlformats.org/officeDocument/2006/math">
                    <m:r>
                      <a:rPr lang="en-US" altLang="zh-TW" sz="2400" b="0" i="1" smtClean="0">
                        <a:latin typeface="Cambria Math"/>
                      </a:rPr>
                      <m:t>0</m:t>
                    </m:r>
                    <m:r>
                      <a:rPr lang="en-US" altLang="zh-TW" sz="2400" i="1">
                        <a:latin typeface="Cambria Math"/>
                      </a:rPr>
                      <m:t>≤2000</m:t>
                    </m:r>
                    <m:r>
                      <a:rPr lang="en-US" altLang="zh-TW" sz="2400" b="0" i="1" smtClean="0">
                        <a:latin typeface="Cambria Math"/>
                      </a:rPr>
                      <m:t>−</m:t>
                    </m:r>
                    <m:d>
                      <m:dPr>
                        <m:begChr m:val="["/>
                        <m:endChr m:val="]"/>
                        <m:ctrlPr>
                          <a:rPr lang="en-US" altLang="zh-TW" sz="2400" i="1">
                            <a:latin typeface="Cambria Math"/>
                          </a:rPr>
                        </m:ctrlPr>
                      </m:dPr>
                      <m:e>
                        <m:r>
                          <a:rPr lang="en-US" altLang="zh-TW" sz="2400" i="1">
                            <a:latin typeface="Cambria Math"/>
                          </a:rPr>
                          <m:t>0, 0, 90, 100</m:t>
                        </m:r>
                      </m:e>
                    </m:d>
                    <m:r>
                      <a:rPr lang="en-US" altLang="zh-TW" sz="2400" i="1">
                        <a:latin typeface="Cambria Math"/>
                      </a:rPr>
                      <m:t>𝑥</m:t>
                    </m:r>
                  </m:oMath>
                </a14:m>
                <a:endParaRPr lang="en-US" altLang="zh-TW" sz="2400" dirty="0"/>
              </a:p>
              <a:p>
                <a:pPr marL="457200" indent="-457200">
                  <a:buFont typeface="+mj-lt"/>
                  <a:buAutoNum type="arabicPeriod"/>
                </a:pPr>
                <a14:m>
                  <m:oMath xmlns:m="http://schemas.openxmlformats.org/officeDocument/2006/math">
                    <m:r>
                      <a:rPr lang="en-US" altLang="zh-TW" sz="2400" i="1">
                        <a:latin typeface="Cambria Math"/>
                      </a:rPr>
                      <m:t>0≤800</m:t>
                    </m:r>
                    <m:r>
                      <a:rPr lang="en-US" altLang="zh-TW" sz="2400" b="0" i="1" smtClean="0">
                        <a:latin typeface="Cambria Math"/>
                      </a:rPr>
                      <m:t>−</m:t>
                    </m:r>
                    <m:d>
                      <m:dPr>
                        <m:begChr m:val="["/>
                        <m:endChr m:val="]"/>
                        <m:ctrlPr>
                          <a:rPr lang="en-US" altLang="zh-TW" sz="2400" i="1">
                            <a:latin typeface="Cambria Math"/>
                          </a:rPr>
                        </m:ctrlPr>
                      </m:dPr>
                      <m:e>
                        <m:r>
                          <a:rPr lang="en-US" altLang="zh-TW" sz="2400" i="1">
                            <a:latin typeface="Cambria Math"/>
                          </a:rPr>
                          <m:t>0, 0, 40, 50</m:t>
                        </m:r>
                      </m:e>
                    </m:d>
                    <m:r>
                      <a:rPr lang="en-US" altLang="zh-TW" sz="2400" i="1">
                        <a:latin typeface="Cambria Math"/>
                      </a:rPr>
                      <m:t>𝑥</m:t>
                    </m:r>
                  </m:oMath>
                </a14:m>
                <a:endParaRPr lang="en-US" altLang="zh-TW" sz="2400" dirty="0"/>
              </a:p>
              <a:p>
                <a:pPr marL="457200" indent="-457200">
                  <a:buFont typeface="+mj-lt"/>
                  <a:buAutoNum type="arabicPeriod"/>
                </a:pPr>
                <a14:m>
                  <m:oMath xmlns:m="http://schemas.openxmlformats.org/officeDocument/2006/math">
                    <m:r>
                      <a:rPr lang="en-US" altLang="zh-TW" sz="2400" b="0" i="1" smtClean="0">
                        <a:latin typeface="Cambria Math"/>
                      </a:rPr>
                      <m:t>0</m:t>
                    </m:r>
                    <m:r>
                      <a:rPr lang="en-US" altLang="zh-TW" sz="2400" i="1">
                        <a:latin typeface="Cambria Math"/>
                      </a:rPr>
                      <m:t>≤</m:t>
                    </m:r>
                    <m:sSup>
                      <m:sSupPr>
                        <m:ctrlPr>
                          <a:rPr lang="en-US" altLang="zh-TW" sz="2400" i="1">
                            <a:latin typeface="Cambria Math"/>
                          </a:rPr>
                        </m:ctrlPr>
                      </m:sSupPr>
                      <m:e>
                        <m:r>
                          <a:rPr lang="en-US" altLang="zh-TW" sz="2400" i="1">
                            <a:latin typeface="Cambria Math"/>
                          </a:rPr>
                          <m:t>10</m:t>
                        </m:r>
                      </m:e>
                      <m:sup>
                        <m:r>
                          <a:rPr lang="en-US" altLang="zh-TW" sz="2400" b="0" i="1" smtClean="0">
                            <a:latin typeface="Cambria Math"/>
                          </a:rPr>
                          <m:t>5</m:t>
                        </m:r>
                      </m:sup>
                    </m:sSup>
                    <m:r>
                      <a:rPr lang="en-US" altLang="zh-TW" sz="2400" b="0" i="1" smtClean="0">
                        <a:latin typeface="Cambria Math"/>
                      </a:rPr>
                      <m:t>−</m:t>
                    </m:r>
                    <m:d>
                      <m:dPr>
                        <m:begChr m:val="["/>
                        <m:endChr m:val="]"/>
                        <m:ctrlPr>
                          <a:rPr lang="en-US" altLang="zh-TW" sz="2400" i="1">
                            <a:latin typeface="Cambria Math"/>
                          </a:rPr>
                        </m:ctrlPr>
                      </m:dPr>
                      <m:e>
                        <m:r>
                          <a:rPr lang="en-US" altLang="zh-TW" sz="2400" i="1">
                            <a:latin typeface="Cambria Math"/>
                          </a:rPr>
                          <m:t>100, 199, 700, 800</m:t>
                        </m:r>
                      </m:e>
                    </m:d>
                    <m:r>
                      <a:rPr lang="en-US" altLang="zh-TW" sz="2400" i="1">
                        <a:latin typeface="Cambria Math"/>
                      </a:rPr>
                      <m:t>𝑥</m:t>
                    </m:r>
                  </m:oMath>
                </a14:m>
                <a:endParaRPr lang="en-US" altLang="zh-TW" sz="2400" dirty="0"/>
              </a:p>
              <a:p>
                <a:pPr marL="457200" indent="-457200">
                  <a:buFont typeface="+mj-lt"/>
                  <a:buAutoNum type="arabicPeriod"/>
                </a:pPr>
                <a14:m>
                  <m:oMath xmlns:m="http://schemas.openxmlformats.org/officeDocument/2006/math">
                    <m:r>
                      <a:rPr lang="en-US" altLang="zh-TW" sz="2400" b="0" i="1" smtClean="0">
                        <a:latin typeface="Cambria Math"/>
                      </a:rPr>
                      <m:t>0</m:t>
                    </m:r>
                    <m:r>
                      <a:rPr lang="en-US" altLang="zh-TW" sz="2400" i="1">
                        <a:latin typeface="Cambria Math"/>
                      </a:rPr>
                      <m:t>≤</m:t>
                    </m:r>
                    <m:r>
                      <a:rPr lang="en-US" altLang="zh-TW" sz="2400" b="0" i="1" smtClean="0">
                        <a:latin typeface="Cambria Math"/>
                      </a:rPr>
                      <m:t>−</m:t>
                    </m:r>
                    <m:d>
                      <m:dPr>
                        <m:begChr m:val="["/>
                        <m:endChr m:val="]"/>
                        <m:ctrlPr>
                          <a:rPr lang="en-US" altLang="zh-TW" sz="2400" i="1">
                            <a:latin typeface="Cambria Math"/>
                          </a:rPr>
                        </m:ctrlPr>
                      </m:dPr>
                      <m:e>
                        <m:r>
                          <a:rPr lang="en-US" altLang="zh-TW" sz="2400" i="1">
                            <a:latin typeface="Cambria Math"/>
                          </a:rPr>
                          <m:t>−1, 0, 0, 0</m:t>
                        </m:r>
                      </m:e>
                    </m:d>
                    <m:r>
                      <a:rPr lang="en-US" altLang="zh-TW" sz="2400" i="1">
                        <a:latin typeface="Cambria Math"/>
                      </a:rPr>
                      <m:t>𝑥</m:t>
                    </m:r>
                  </m:oMath>
                </a14:m>
                <a:endParaRPr lang="en-US" altLang="zh-TW" sz="2400" dirty="0"/>
              </a:p>
              <a:p>
                <a:pPr marL="457200" indent="-457200">
                  <a:buFont typeface="+mj-lt"/>
                  <a:buAutoNum type="arabicPeriod"/>
                </a:pPr>
                <a14:m>
                  <m:oMath xmlns:m="http://schemas.openxmlformats.org/officeDocument/2006/math">
                    <m:r>
                      <a:rPr lang="en-US" altLang="zh-TW" sz="2400" b="0" i="1" smtClean="0">
                        <a:latin typeface="Cambria Math"/>
                      </a:rPr>
                      <m:t>0</m:t>
                    </m:r>
                    <m:r>
                      <a:rPr lang="en-US" altLang="zh-TW" sz="2400" i="1">
                        <a:latin typeface="Cambria Math"/>
                      </a:rPr>
                      <m:t>≤</m:t>
                    </m:r>
                    <m:r>
                      <a:rPr lang="en-US" altLang="zh-TW" sz="2400" b="0" i="1" smtClean="0">
                        <a:latin typeface="Cambria Math"/>
                      </a:rPr>
                      <m:t>−</m:t>
                    </m:r>
                    <m:d>
                      <m:dPr>
                        <m:begChr m:val="["/>
                        <m:endChr m:val="]"/>
                        <m:ctrlPr>
                          <a:rPr lang="en-US" altLang="zh-TW" sz="2400" i="1">
                            <a:latin typeface="Cambria Math"/>
                          </a:rPr>
                        </m:ctrlPr>
                      </m:dPr>
                      <m:e>
                        <m:r>
                          <a:rPr lang="en-US" altLang="zh-TW" sz="2400" i="1">
                            <a:latin typeface="Cambria Math"/>
                          </a:rPr>
                          <m:t>0, −1, 0, 0</m:t>
                        </m:r>
                      </m:e>
                    </m:d>
                    <m:r>
                      <a:rPr lang="en-US" altLang="zh-TW" sz="2400" i="1">
                        <a:latin typeface="Cambria Math"/>
                      </a:rPr>
                      <m:t>𝑥</m:t>
                    </m:r>
                  </m:oMath>
                </a14:m>
                <a:endParaRPr lang="en-US" altLang="zh-TW" sz="2400" dirty="0"/>
              </a:p>
              <a:p>
                <a:pPr marL="457200" indent="-457200">
                  <a:buFont typeface="+mj-lt"/>
                  <a:buAutoNum type="arabicPeriod"/>
                </a:pPr>
                <a14:m>
                  <m:oMath xmlns:m="http://schemas.openxmlformats.org/officeDocument/2006/math">
                    <m:r>
                      <a:rPr lang="en-US" altLang="zh-TW" sz="2400" b="0" i="1" smtClean="0">
                        <a:latin typeface="Cambria Math"/>
                      </a:rPr>
                      <m:t>0</m:t>
                    </m:r>
                    <m:r>
                      <a:rPr lang="en-US" altLang="zh-TW" sz="2400" i="1">
                        <a:latin typeface="Cambria Math"/>
                      </a:rPr>
                      <m:t>≤</m:t>
                    </m:r>
                    <m:r>
                      <a:rPr lang="en-US" altLang="zh-TW" sz="2400" b="0" i="1" smtClean="0">
                        <a:latin typeface="Cambria Math"/>
                      </a:rPr>
                      <m:t>−</m:t>
                    </m:r>
                    <m:d>
                      <m:dPr>
                        <m:begChr m:val="["/>
                        <m:endChr m:val="]"/>
                        <m:ctrlPr>
                          <a:rPr lang="en-US" altLang="zh-TW" sz="2400" i="1">
                            <a:latin typeface="Cambria Math"/>
                          </a:rPr>
                        </m:ctrlPr>
                      </m:dPr>
                      <m:e>
                        <m:r>
                          <a:rPr lang="en-US" altLang="zh-TW" sz="2400" i="1">
                            <a:latin typeface="Cambria Math"/>
                          </a:rPr>
                          <m:t>0, 0, −1, 0</m:t>
                        </m:r>
                      </m:e>
                    </m:d>
                    <m:r>
                      <a:rPr lang="en-US" altLang="zh-TW" sz="2400" i="1">
                        <a:latin typeface="Cambria Math"/>
                      </a:rPr>
                      <m:t>𝑥</m:t>
                    </m:r>
                  </m:oMath>
                </a14:m>
                <a:endParaRPr lang="en-US" altLang="zh-TW" sz="2400" dirty="0"/>
              </a:p>
              <a:p>
                <a:pPr marL="457200" indent="-457200">
                  <a:buFont typeface="+mj-lt"/>
                  <a:buAutoNum type="arabicPeriod"/>
                </a:pPr>
                <a14:m>
                  <m:oMath xmlns:m="http://schemas.openxmlformats.org/officeDocument/2006/math">
                    <m:r>
                      <a:rPr lang="en-US" altLang="zh-TW" sz="2400" b="0" i="1" smtClean="0">
                        <a:latin typeface="Cambria Math"/>
                      </a:rPr>
                      <m:t>0</m:t>
                    </m:r>
                    <m:r>
                      <a:rPr lang="en-US" altLang="zh-TW" sz="2400" i="1">
                        <a:latin typeface="Cambria Math"/>
                      </a:rPr>
                      <m:t>≤</m:t>
                    </m:r>
                    <m:r>
                      <a:rPr lang="en-US" altLang="zh-TW" sz="2400" b="0" i="1" smtClean="0">
                        <a:latin typeface="Cambria Math"/>
                      </a:rPr>
                      <m:t>−</m:t>
                    </m:r>
                    <m:d>
                      <m:dPr>
                        <m:begChr m:val="["/>
                        <m:endChr m:val="]"/>
                        <m:ctrlPr>
                          <a:rPr lang="en-US" altLang="zh-TW" sz="2400" i="1">
                            <a:latin typeface="Cambria Math"/>
                          </a:rPr>
                        </m:ctrlPr>
                      </m:dPr>
                      <m:e>
                        <m:r>
                          <a:rPr lang="en-US" altLang="zh-TW" sz="2400" i="1">
                            <a:latin typeface="Cambria Math"/>
                          </a:rPr>
                          <m:t>0, 0, 0, −1</m:t>
                        </m:r>
                      </m:e>
                    </m:d>
                    <m:r>
                      <a:rPr lang="en-US" altLang="zh-TW" sz="2400" i="1">
                        <a:latin typeface="Cambria Math"/>
                      </a:rPr>
                      <m:t>𝑥</m:t>
                    </m:r>
                  </m:oMath>
                </a14:m>
                <a:endParaRPr lang="en-US" altLang="zh-TW" sz="2400" dirty="0"/>
              </a:p>
            </p:txBody>
          </p:sp>
        </mc:Choice>
        <mc:Fallback>
          <p:sp>
            <p:nvSpPr>
              <p:cNvPr id="3" name="矩形 2"/>
              <p:cNvSpPr>
                <a:spLocks noRot="1" noChangeAspect="1" noMove="1" noResize="1" noEditPoints="1" noAdjustHandles="1" noChangeArrowheads="1" noChangeShapeType="1" noTextEdit="1"/>
              </p:cNvSpPr>
              <p:nvPr/>
            </p:nvSpPr>
            <p:spPr>
              <a:xfrm>
                <a:off x="323528" y="1268760"/>
                <a:ext cx="8568952" cy="4917436"/>
              </a:xfrm>
              <a:prstGeom prst="rect">
                <a:avLst/>
              </a:prstGeom>
              <a:blipFill rotWithShape="1">
                <a:blip r:embed="rId2"/>
                <a:stretch>
                  <a:fillRect l="-1067" b="-148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975388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How to decide ellipse?</a:t>
            </a:r>
            <a:endParaRPr lang="zh-TW" altLang="en-US" dirty="0"/>
          </a:p>
        </p:txBody>
      </p:sp>
      <p:sp>
        <p:nvSpPr>
          <p:cNvPr id="3" name="內容版面配置區 2"/>
          <p:cNvSpPr>
            <a:spLocks noGrp="1"/>
          </p:cNvSpPr>
          <p:nvPr>
            <p:ph idx="1"/>
          </p:nvPr>
        </p:nvSpPr>
        <p:spPr/>
        <p:txBody>
          <a:bodyPr/>
          <a:lstStyle/>
          <a:p>
            <a:pPr>
              <a:lnSpc>
                <a:spcPct val="150000"/>
              </a:lnSpc>
            </a:pPr>
            <a:r>
              <a:rPr lang="en-US" altLang="zh-TW" dirty="0" smtClean="0"/>
              <a:t>Expert opinion</a:t>
            </a:r>
          </a:p>
          <a:p>
            <a:pPr>
              <a:lnSpc>
                <a:spcPct val="150000"/>
              </a:lnSpc>
            </a:pPr>
            <a:r>
              <a:rPr lang="en-US" altLang="zh-TW" dirty="0" smtClean="0"/>
              <a:t>Statistics: average live in ellipsoids</a:t>
            </a:r>
          </a:p>
          <a:p>
            <a:pPr>
              <a:lnSpc>
                <a:spcPct val="150000"/>
              </a:lnSpc>
            </a:pPr>
            <a:r>
              <a:rPr lang="en-US" altLang="zh-TW" dirty="0" smtClean="0"/>
              <a:t>Does not have to be an ellipse. </a:t>
            </a:r>
            <a:br>
              <a:rPr lang="en-US" altLang="zh-TW" dirty="0" smtClean="0"/>
            </a:br>
            <a:r>
              <a:rPr lang="en-US" altLang="zh-TW" dirty="0" smtClean="0"/>
              <a:t>Can be some other shape (e.g. boxes)</a:t>
            </a:r>
            <a:endParaRPr lang="zh-TW" altLang="en-US" dirty="0"/>
          </a:p>
        </p:txBody>
      </p:sp>
      <p:sp>
        <p:nvSpPr>
          <p:cNvPr id="4" name="投影片編號版面配置區 3"/>
          <p:cNvSpPr>
            <a:spLocks noGrp="1"/>
          </p:cNvSpPr>
          <p:nvPr>
            <p:ph type="sldNum" sz="quarter" idx="12"/>
          </p:nvPr>
        </p:nvSpPr>
        <p:spPr/>
        <p:txBody>
          <a:bodyPr/>
          <a:lstStyle/>
          <a:p>
            <a:fld id="{0D5EBAA4-32D4-4A91-B891-1CF913949CAB}" type="slidenum">
              <a:rPr lang="zh-TW" altLang="en-US" smtClean="0"/>
              <a:t>19</a:t>
            </a:fld>
            <a:endParaRPr lang="zh-TW" altLang="en-US"/>
          </a:p>
        </p:txBody>
      </p:sp>
    </p:spTree>
    <p:extLst>
      <p:ext uri="{BB962C8B-B14F-4D97-AF65-F5344CB8AC3E}">
        <p14:creationId xmlns:p14="http://schemas.microsoft.com/office/powerpoint/2010/main" val="2604597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Abstract (1/2)</a:t>
            </a:r>
            <a:endParaRPr lang="zh-TW" altLang="en-US" dirty="0"/>
          </a:p>
        </p:txBody>
      </p:sp>
      <p:sp>
        <p:nvSpPr>
          <p:cNvPr id="3" name="內容版面配置區 2"/>
          <p:cNvSpPr>
            <a:spLocks noGrp="1"/>
          </p:cNvSpPr>
          <p:nvPr>
            <p:ph idx="1"/>
          </p:nvPr>
        </p:nvSpPr>
        <p:spPr/>
        <p:txBody>
          <a:bodyPr>
            <a:noAutofit/>
          </a:bodyPr>
          <a:lstStyle/>
          <a:p>
            <a:pPr marL="0" indent="0" algn="just">
              <a:buNone/>
            </a:pPr>
            <a:r>
              <a:rPr lang="en-US" altLang="zh-TW" dirty="0" smtClean="0"/>
              <a:t>We treat in this paper </a:t>
            </a:r>
            <a:r>
              <a:rPr lang="en-US" altLang="zh-TW" b="1" dirty="0" smtClean="0">
                <a:solidFill>
                  <a:srgbClr val="FF0000"/>
                </a:solidFill>
              </a:rPr>
              <a:t>linear programming (LP) problems with uncertain data. </a:t>
            </a:r>
            <a:r>
              <a:rPr lang="en-US" altLang="zh-TW" dirty="0" smtClean="0"/>
              <a:t>The focus is on uncertainty associated with </a:t>
            </a:r>
            <a:r>
              <a:rPr lang="en-US" altLang="zh-TW" b="1" dirty="0" smtClean="0">
                <a:solidFill>
                  <a:srgbClr val="FF0000"/>
                </a:solidFill>
              </a:rPr>
              <a:t>hard constraints</a:t>
            </a:r>
            <a:r>
              <a:rPr lang="en-US" altLang="zh-TW" dirty="0" smtClean="0"/>
              <a:t>: </a:t>
            </a:r>
            <a:r>
              <a:rPr lang="en-US" altLang="zh-TW" u="sng" dirty="0" smtClean="0"/>
              <a:t>those which </a:t>
            </a:r>
            <a:r>
              <a:rPr lang="en-US" altLang="zh-TW" b="1" i="1" u="sng" dirty="0" smtClean="0"/>
              <a:t>must</a:t>
            </a:r>
            <a:r>
              <a:rPr lang="en-US" altLang="zh-TW" u="sng" dirty="0" smtClean="0"/>
              <a:t> be satisfied, whatever is the actual realization of the data </a:t>
            </a:r>
            <a:r>
              <a:rPr lang="en-US" altLang="zh-TW" dirty="0" smtClean="0"/>
              <a:t>(within a prescribed uncertainty set). We suggest a modeling methodology whereas an uncertain LP is replaced by its robust counterpart (RC). </a:t>
            </a:r>
            <a:endParaRPr lang="zh-TW" altLang="en-US" dirty="0"/>
          </a:p>
        </p:txBody>
      </p:sp>
      <p:sp>
        <p:nvSpPr>
          <p:cNvPr id="4" name="投影片編號版面配置區 3"/>
          <p:cNvSpPr>
            <a:spLocks noGrp="1"/>
          </p:cNvSpPr>
          <p:nvPr>
            <p:ph type="sldNum" sz="quarter" idx="12"/>
          </p:nvPr>
        </p:nvSpPr>
        <p:spPr/>
        <p:txBody>
          <a:bodyPr/>
          <a:lstStyle/>
          <a:p>
            <a:fld id="{0D5EBAA4-32D4-4A91-B891-1CF913949CAB}" type="slidenum">
              <a:rPr lang="zh-TW" altLang="en-US" smtClean="0"/>
              <a:t>2</a:t>
            </a:fld>
            <a:endParaRPr lang="zh-TW" altLang="en-US"/>
          </a:p>
        </p:txBody>
      </p:sp>
    </p:spTree>
    <p:extLst>
      <p:ext uri="{BB962C8B-B14F-4D97-AF65-F5344CB8AC3E}">
        <p14:creationId xmlns:p14="http://schemas.microsoft.com/office/powerpoint/2010/main" val="3746289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Robust counterpart construction</a:t>
            </a:r>
            <a:endParaRPr lang="zh-TW" altLang="en-US" dirty="0"/>
          </a:p>
        </p:txBody>
      </p:sp>
      <mc:AlternateContent xmlns:mc="http://schemas.openxmlformats.org/markup-compatibility/2006" xmlns:a14="http://schemas.microsoft.com/office/drawing/2010/main">
        <mc:Choice Requires="a14">
          <p:sp>
            <p:nvSpPr>
              <p:cNvPr id="4" name="矩形 3"/>
              <p:cNvSpPr/>
              <p:nvPr/>
            </p:nvSpPr>
            <p:spPr>
              <a:xfrm>
                <a:off x="251520" y="1631425"/>
                <a:ext cx="1588036" cy="1938992"/>
              </a:xfrm>
              <a:prstGeom prst="rect">
                <a:avLst/>
              </a:prstGeom>
            </p:spPr>
            <p:txBody>
              <a:bodyPr wrap="square">
                <a:spAutoFit/>
              </a:bodyPr>
              <a:lstStyle/>
              <a:p>
                <a:pPr>
                  <a:buFont typeface="Wingdings" pitchFamily="2" charset="2"/>
                  <a:buNone/>
                </a:pPr>
                <a14:m>
                  <m:oMathPara xmlns:m="http://schemas.openxmlformats.org/officeDocument/2006/math">
                    <m:oMathParaPr>
                      <m:jc m:val="left"/>
                    </m:oMathParaPr>
                    <m:oMath xmlns:m="http://schemas.openxmlformats.org/officeDocument/2006/math">
                      <m:func>
                        <m:funcPr>
                          <m:ctrlPr>
                            <a:rPr lang="en-US" altLang="zh-TW" sz="2400" b="0" i="1" smtClean="0">
                              <a:latin typeface="Cambria Math"/>
                            </a:rPr>
                          </m:ctrlPr>
                        </m:funcPr>
                        <m:fName>
                          <m:r>
                            <m:rPr>
                              <m:sty m:val="p"/>
                            </m:rPr>
                            <a:rPr lang="en-US" altLang="zh-TW" sz="2400" b="0" i="0" smtClean="0">
                              <a:latin typeface="Cambria Math"/>
                            </a:rPr>
                            <m:t>min</m:t>
                          </m:r>
                        </m:fName>
                        <m:e>
                          <m:sSup>
                            <m:sSupPr>
                              <m:ctrlPr>
                                <a:rPr lang="en-US" altLang="zh-TW" sz="2400" b="0" i="1" smtClean="0">
                                  <a:latin typeface="Cambria Math"/>
                                </a:rPr>
                              </m:ctrlPr>
                            </m:sSupPr>
                            <m:e>
                              <m:r>
                                <a:rPr lang="en-US" altLang="zh-TW" sz="2400" b="0" i="1" smtClean="0">
                                  <a:latin typeface="Cambria Math"/>
                                </a:rPr>
                                <m:t>𝑐</m:t>
                              </m:r>
                            </m:e>
                            <m:sup>
                              <m:r>
                                <a:rPr lang="en-US" altLang="zh-TW" sz="2400" b="0" i="1" smtClean="0">
                                  <a:latin typeface="Cambria Math"/>
                                </a:rPr>
                                <m:t>𝑇</m:t>
                              </m:r>
                            </m:sup>
                          </m:sSup>
                          <m:r>
                            <a:rPr lang="en-US" altLang="zh-TW" sz="2400" b="0" i="1" smtClean="0">
                              <a:latin typeface="Cambria Math"/>
                            </a:rPr>
                            <m:t>𝑥</m:t>
                          </m:r>
                          <m:r>
                            <a:rPr lang="en-US" altLang="zh-TW" sz="2400" b="0" i="1" smtClean="0">
                              <a:latin typeface="Cambria Math"/>
                            </a:rPr>
                            <m:t>+</m:t>
                          </m:r>
                          <m:r>
                            <a:rPr lang="en-US" altLang="zh-TW" sz="2400" b="0" i="1" smtClean="0">
                              <a:latin typeface="Cambria Math"/>
                            </a:rPr>
                            <m:t>𝑑</m:t>
                          </m:r>
                        </m:e>
                      </m:func>
                    </m:oMath>
                  </m:oMathPara>
                </a14:m>
                <a:endParaRPr lang="en-US" altLang="zh-TW" sz="2400" b="0" dirty="0" smtClean="0"/>
              </a:p>
              <a:p>
                <a:pPr>
                  <a:buFont typeface="Wingdings" pitchFamily="2" charset="2"/>
                  <a:buNone/>
                </a:pPr>
                <a14:m>
                  <m:oMathPara xmlns:m="http://schemas.openxmlformats.org/officeDocument/2006/math">
                    <m:oMathParaPr>
                      <m:jc m:val="left"/>
                    </m:oMathParaPr>
                    <m:oMath xmlns:m="http://schemas.openxmlformats.org/officeDocument/2006/math">
                      <m:r>
                        <a:rPr lang="en-US" altLang="zh-TW" sz="2400" b="0" i="1" smtClean="0">
                          <a:latin typeface="Cambria Math"/>
                        </a:rPr>
                        <m:t>𝑠𝑢𝑏𝑗𝑒𝑐𝑡</m:t>
                      </m:r>
                      <m:r>
                        <a:rPr lang="en-US" altLang="zh-TW" sz="2400" b="0" i="1" smtClean="0">
                          <a:latin typeface="Cambria Math"/>
                        </a:rPr>
                        <m:t> </m:t>
                      </m:r>
                      <m:r>
                        <a:rPr lang="en-US" altLang="zh-TW" sz="2400" b="0" i="1" smtClean="0">
                          <a:latin typeface="Cambria Math"/>
                        </a:rPr>
                        <m:t>𝑡𝑜</m:t>
                      </m:r>
                      <m:r>
                        <a:rPr lang="en-US" altLang="zh-TW" sz="2400" b="0" i="1" smtClean="0">
                          <a:latin typeface="Cambria Math"/>
                        </a:rPr>
                        <m:t>:</m:t>
                      </m:r>
                    </m:oMath>
                  </m:oMathPara>
                </a14:m>
                <a:endParaRPr lang="en-US" altLang="zh-TW" sz="2400" dirty="0" smtClean="0"/>
              </a:p>
              <a:p>
                <a:pPr>
                  <a:buFont typeface="Wingdings" pitchFamily="2" charset="2"/>
                  <a:buNone/>
                </a:pPr>
                <a:r>
                  <a:rPr lang="en-US" altLang="zh-TW" sz="2400" b="0" dirty="0" smtClean="0"/>
                  <a:t>A</a:t>
                </a:r>
                <a14:m>
                  <m:oMath xmlns:m="http://schemas.openxmlformats.org/officeDocument/2006/math">
                    <m:r>
                      <a:rPr lang="en-US" altLang="zh-TW" sz="2400" b="0" i="1" smtClean="0">
                        <a:latin typeface="Cambria Math"/>
                      </a:rPr>
                      <m:t>𝑥</m:t>
                    </m:r>
                    <m:r>
                      <a:rPr lang="en-US" altLang="zh-TW" sz="2400" b="0" i="1" smtClean="0">
                        <a:latin typeface="Cambria Math"/>
                        <a:ea typeface="Cambria Math"/>
                      </a:rPr>
                      <m:t>≼</m:t>
                    </m:r>
                    <m:r>
                      <a:rPr lang="en-US" altLang="zh-TW" sz="2400" b="0" i="1" smtClean="0">
                        <a:latin typeface="Cambria Math"/>
                        <a:ea typeface="Cambria Math"/>
                      </a:rPr>
                      <m:t>𝑏</m:t>
                    </m:r>
                  </m:oMath>
                </a14:m>
                <a:endParaRPr lang="en-US" altLang="zh-TW" sz="2400" b="0" dirty="0" smtClean="0">
                  <a:ea typeface="Cambria Math"/>
                </a:endParaRPr>
              </a:p>
              <a:p>
                <a:pPr>
                  <a:buFont typeface="Wingdings" pitchFamily="2" charset="2"/>
                  <a:buNone/>
                </a:pPr>
                <a:r>
                  <a:rPr lang="en-US" altLang="zh-TW" sz="2400" b="0" dirty="0" smtClean="0"/>
                  <a:t>G</a:t>
                </a:r>
                <a14:m>
                  <m:oMath xmlns:m="http://schemas.openxmlformats.org/officeDocument/2006/math">
                    <m:r>
                      <a:rPr lang="en-US" altLang="zh-TW" sz="2400" b="0" i="1" smtClean="0">
                        <a:latin typeface="Cambria Math"/>
                      </a:rPr>
                      <m:t>𝑥</m:t>
                    </m:r>
                    <m:r>
                      <a:rPr lang="en-US" altLang="zh-TW" sz="2400" b="0" i="1" smtClean="0">
                        <a:latin typeface="Cambria Math"/>
                      </a:rPr>
                      <m:t>=</m:t>
                    </m:r>
                    <m:r>
                      <a:rPr lang="en-US" altLang="zh-TW" sz="2400" b="0" i="1" smtClean="0">
                        <a:latin typeface="Cambria Math"/>
                      </a:rPr>
                      <m:t>h</m:t>
                    </m:r>
                  </m:oMath>
                </a14:m>
                <a:endParaRPr lang="en-US" altLang="zh-TW" sz="2400" dirty="0" smtClean="0"/>
              </a:p>
              <a:p>
                <a:pPr>
                  <a:buFont typeface="Wingdings" pitchFamily="2" charset="2"/>
                  <a:buNone/>
                </a:pPr>
                <a:endParaRPr lang="zh-TW" altLang="en-US" sz="2400" dirty="0"/>
              </a:p>
            </p:txBody>
          </p:sp>
        </mc:Choice>
        <mc:Fallback xmlns="">
          <p:sp>
            <p:nvSpPr>
              <p:cNvPr id="4" name="矩形 3"/>
              <p:cNvSpPr>
                <a:spLocks noRot="1" noChangeAspect="1" noMove="1" noResize="1" noEditPoints="1" noAdjustHandles="1" noChangeArrowheads="1" noChangeShapeType="1" noTextEdit="1"/>
              </p:cNvSpPr>
              <p:nvPr/>
            </p:nvSpPr>
            <p:spPr>
              <a:xfrm>
                <a:off x="251520" y="1631425"/>
                <a:ext cx="1588036" cy="1938992"/>
              </a:xfrm>
              <a:prstGeom prst="rect">
                <a:avLst/>
              </a:prstGeom>
              <a:blipFill rotWithShape="1">
                <a:blip r:embed="rId2"/>
                <a:stretch>
                  <a:fillRect l="-5747" r="-12261"/>
                </a:stretch>
              </a:blipFill>
            </p:spPr>
            <p:txBody>
              <a:bodyPr/>
              <a:lstStyle/>
              <a:p>
                <a:r>
                  <a:rPr lang="zh-TW" altLang="en-US">
                    <a:noFill/>
                  </a:rPr>
                  <a:t> </a:t>
                </a:r>
              </a:p>
            </p:txBody>
          </p:sp>
        </mc:Fallback>
      </mc:AlternateContent>
      <p:sp>
        <p:nvSpPr>
          <p:cNvPr id="5" name="向右箭號 4"/>
          <p:cNvSpPr/>
          <p:nvPr/>
        </p:nvSpPr>
        <p:spPr>
          <a:xfrm>
            <a:off x="2051720" y="2207489"/>
            <a:ext cx="1080120" cy="393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6" name="文字方塊 5"/>
              <p:cNvSpPr txBox="1"/>
              <p:nvPr/>
            </p:nvSpPr>
            <p:spPr>
              <a:xfrm>
                <a:off x="3311860" y="1772816"/>
                <a:ext cx="5832140" cy="193899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unc>
                        <m:funcPr>
                          <m:ctrlPr>
                            <a:rPr lang="en-US" altLang="zh-TW" sz="2400" b="0" i="1" smtClean="0">
                              <a:latin typeface="Cambria Math"/>
                            </a:rPr>
                          </m:ctrlPr>
                        </m:funcPr>
                        <m:fName>
                          <m:r>
                            <m:rPr>
                              <m:sty m:val="p"/>
                            </m:rPr>
                            <a:rPr lang="en-US" altLang="zh-TW" sz="2400" b="0" i="0" smtClean="0">
                              <a:latin typeface="Cambria Math"/>
                            </a:rPr>
                            <m:t>min</m:t>
                          </m:r>
                        </m:fName>
                        <m:e>
                          <m:d>
                            <m:dPr>
                              <m:begChr m:val="{"/>
                              <m:endChr m:val="}"/>
                              <m:ctrlPr>
                                <a:rPr lang="en-US" altLang="zh-TW" sz="2400" b="0" i="1" smtClean="0">
                                  <a:latin typeface="Cambria Math"/>
                                </a:rPr>
                              </m:ctrlPr>
                            </m:dPr>
                            <m:e>
                              <m:sSup>
                                <m:sSupPr>
                                  <m:ctrlPr>
                                    <a:rPr lang="en-US" altLang="zh-TW" sz="2400" b="0" i="1" smtClean="0">
                                      <a:latin typeface="Cambria Math"/>
                                    </a:rPr>
                                  </m:ctrlPr>
                                </m:sSupPr>
                                <m:e>
                                  <m:r>
                                    <a:rPr lang="en-US" altLang="zh-TW" sz="2400" b="0" i="1" smtClean="0">
                                      <a:latin typeface="Cambria Math"/>
                                    </a:rPr>
                                    <m:t>𝑐</m:t>
                                  </m:r>
                                </m:e>
                                <m:sup>
                                  <m:r>
                                    <a:rPr lang="en-US" altLang="zh-TW" sz="2400" b="0" i="1" smtClean="0">
                                      <a:latin typeface="Cambria Math"/>
                                    </a:rPr>
                                    <m:t>𝑇</m:t>
                                  </m:r>
                                </m:sup>
                              </m:sSup>
                              <m:r>
                                <a:rPr lang="en-US" altLang="zh-TW" sz="2400" b="0" i="1" smtClean="0">
                                  <a:latin typeface="Cambria Math"/>
                                </a:rPr>
                                <m:t>𝑥</m:t>
                              </m:r>
                              <m:r>
                                <a:rPr lang="en-US" altLang="zh-TW" sz="2400" b="0" i="1" smtClean="0">
                                  <a:latin typeface="Cambria Math"/>
                                </a:rPr>
                                <m:t>| </m:t>
                              </m:r>
                              <m:r>
                                <a:rPr lang="en-US" altLang="zh-TW" sz="2400" b="0" i="1" smtClean="0">
                                  <a:latin typeface="Cambria Math"/>
                                </a:rPr>
                                <m:t>𝐴𝑥</m:t>
                              </m:r>
                              <m:r>
                                <a:rPr lang="en-US" altLang="zh-TW" sz="2400" b="0" i="1" smtClean="0">
                                  <a:latin typeface="Cambria Math"/>
                                </a:rPr>
                                <m:t>≥0, </m:t>
                              </m:r>
                              <m:sSup>
                                <m:sSupPr>
                                  <m:ctrlPr>
                                    <a:rPr lang="en-US" altLang="zh-TW" sz="2400" b="0" i="1" smtClean="0">
                                      <a:latin typeface="Cambria Math"/>
                                    </a:rPr>
                                  </m:ctrlPr>
                                </m:sSupPr>
                                <m:e>
                                  <m:r>
                                    <a:rPr lang="en-US" altLang="zh-TW" sz="2400" b="0" i="1" smtClean="0">
                                      <a:latin typeface="Cambria Math"/>
                                    </a:rPr>
                                    <m:t>𝑓</m:t>
                                  </m:r>
                                </m:e>
                                <m:sup>
                                  <m:r>
                                    <a:rPr lang="en-US" altLang="zh-TW" sz="2400" b="0" i="1" smtClean="0">
                                      <a:latin typeface="Cambria Math"/>
                                    </a:rPr>
                                    <m:t>𝑇</m:t>
                                  </m:r>
                                </m:sup>
                              </m:sSup>
                              <m:r>
                                <a:rPr lang="en-US" altLang="zh-TW" sz="2400" b="0" i="1" smtClean="0">
                                  <a:latin typeface="Cambria Math"/>
                                </a:rPr>
                                <m:t>𝑥</m:t>
                              </m:r>
                              <m:r>
                                <a:rPr lang="en-US" altLang="zh-TW" sz="2400" b="0" i="1" smtClean="0">
                                  <a:latin typeface="Cambria Math"/>
                                </a:rPr>
                                <m:t>=1</m:t>
                              </m:r>
                            </m:e>
                          </m:d>
                        </m:e>
                      </m:func>
                    </m:oMath>
                  </m:oMathPara>
                </a14:m>
                <a:endParaRPr lang="en-US" altLang="zh-TW" sz="2400" dirty="0" smtClean="0"/>
              </a:p>
              <a:p>
                <a:pPr/>
                <a14:m>
                  <m:oMathPara xmlns:m="http://schemas.openxmlformats.org/officeDocument/2006/math">
                    <m:oMathParaPr>
                      <m:jc m:val="left"/>
                    </m:oMathParaPr>
                    <m:oMath xmlns:m="http://schemas.openxmlformats.org/officeDocument/2006/math">
                      <m:r>
                        <a:rPr lang="en-US" altLang="zh-TW" sz="2400" b="0" i="1" smtClean="0">
                          <a:latin typeface="Cambria Math"/>
                        </a:rPr>
                        <m:t>𝐴</m:t>
                      </m:r>
                      <m:r>
                        <a:rPr lang="en-US" altLang="zh-TW" sz="2400" b="0" i="1" smtClean="0">
                          <a:latin typeface="Cambria Math"/>
                        </a:rPr>
                        <m:t>:=</m:t>
                      </m:r>
                      <m:d>
                        <m:dPr>
                          <m:begChr m:val="["/>
                          <m:endChr m:val="]"/>
                          <m:ctrlPr>
                            <a:rPr lang="en-US" altLang="zh-TW" sz="2400" b="0" i="1" smtClean="0">
                              <a:latin typeface="Cambria Math"/>
                            </a:rPr>
                          </m:ctrlPr>
                        </m:dPr>
                        <m:e>
                          <m:r>
                            <a:rPr lang="en-US" altLang="zh-TW" sz="2400" b="0" i="1" smtClean="0">
                              <a:latin typeface="Cambria Math"/>
                            </a:rPr>
                            <m:t>𝐴</m:t>
                          </m:r>
                          <m:r>
                            <a:rPr lang="en-US" altLang="zh-TW" sz="2400" b="0" i="1" smtClean="0">
                              <a:latin typeface="Cambria Math"/>
                            </a:rPr>
                            <m:t>;−</m:t>
                          </m:r>
                          <m:r>
                            <a:rPr lang="en-US" altLang="zh-TW" sz="2400" b="0" i="1" smtClean="0">
                              <a:latin typeface="Cambria Math"/>
                            </a:rPr>
                            <m:t>𝑏</m:t>
                          </m:r>
                        </m:e>
                      </m:d>
                    </m:oMath>
                  </m:oMathPara>
                </a14:m>
                <a:endParaRPr lang="en-US" altLang="zh-TW" sz="2400" dirty="0" smtClean="0"/>
              </a:p>
              <a:p>
                <a:pPr/>
                <a14:m>
                  <m:oMathPara xmlns:m="http://schemas.openxmlformats.org/officeDocument/2006/math">
                    <m:oMathParaPr>
                      <m:jc m:val="left"/>
                    </m:oMathParaPr>
                    <m:oMath xmlns:m="http://schemas.openxmlformats.org/officeDocument/2006/math">
                      <m:r>
                        <a:rPr lang="en-US" altLang="zh-TW" sz="2400" b="0" i="1" smtClean="0">
                          <a:latin typeface="Cambria Math"/>
                        </a:rPr>
                        <m:t>𝑓</m:t>
                      </m:r>
                      <m:r>
                        <a:rPr lang="en-US" altLang="zh-TW" sz="2400" b="0" i="1" smtClean="0">
                          <a:latin typeface="Cambria Math"/>
                        </a:rPr>
                        <m:t>=</m:t>
                      </m:r>
                      <m:sSup>
                        <m:sSupPr>
                          <m:ctrlPr>
                            <a:rPr lang="en-US" altLang="zh-TW" sz="2400" b="0" i="1" smtClean="0">
                              <a:latin typeface="Cambria Math"/>
                            </a:rPr>
                          </m:ctrlPr>
                        </m:sSupPr>
                        <m:e>
                          <m:d>
                            <m:dPr>
                              <m:ctrlPr>
                                <a:rPr lang="en-US" altLang="zh-TW" sz="2400" b="0" i="1" smtClean="0">
                                  <a:latin typeface="Cambria Math"/>
                                </a:rPr>
                              </m:ctrlPr>
                            </m:dPr>
                            <m:e>
                              <m:r>
                                <a:rPr lang="en-US" altLang="zh-TW" sz="2400" b="0" i="1" smtClean="0">
                                  <a:latin typeface="Cambria Math"/>
                                </a:rPr>
                                <m:t>0, ⋯,0, 1</m:t>
                              </m:r>
                            </m:e>
                          </m:d>
                        </m:e>
                        <m:sup>
                          <m:r>
                            <a:rPr lang="en-US" altLang="zh-TW" sz="2400" b="0" i="1" smtClean="0">
                              <a:latin typeface="Cambria Math"/>
                            </a:rPr>
                            <m:t>𝑇</m:t>
                          </m:r>
                        </m:sup>
                      </m:sSup>
                    </m:oMath>
                  </m:oMathPara>
                </a14:m>
                <a:endParaRPr lang="en-US" altLang="zh-TW" sz="2400" dirty="0" smtClean="0"/>
              </a:p>
              <a:p>
                <a:endParaRPr lang="en-US" altLang="zh-TW" sz="2400" dirty="0"/>
              </a:p>
              <a:p>
                <a:r>
                  <a:rPr lang="zh-TW" altLang="en-US" sz="2400" dirty="0" smtClean="0"/>
                  <a:t>將</a:t>
                </a:r>
                <a:r>
                  <a:rPr lang="en-US" altLang="zh-TW" sz="2400" dirty="0" smtClean="0"/>
                  <a:t>uncertainty data</a:t>
                </a:r>
                <a:r>
                  <a:rPr lang="zh-TW" altLang="en-US" sz="2400" dirty="0" smtClean="0"/>
                  <a:t>限制在</a:t>
                </a:r>
                <a:r>
                  <a:rPr lang="en-US" altLang="zh-TW" sz="2400" dirty="0" smtClean="0"/>
                  <a:t>matrix </a:t>
                </a:r>
                <a14:m>
                  <m:oMath xmlns:m="http://schemas.openxmlformats.org/officeDocument/2006/math">
                    <m:r>
                      <a:rPr lang="en-US" altLang="zh-TW" sz="2400" b="0" i="1" smtClean="0">
                        <a:latin typeface="Cambria Math"/>
                      </a:rPr>
                      <m:t>𝐴</m:t>
                    </m:r>
                    <m:r>
                      <a:rPr lang="en-US" altLang="zh-TW" sz="2400" b="0" i="1" smtClean="0">
                        <a:latin typeface="Cambria Math"/>
                      </a:rPr>
                      <m:t>∈</m:t>
                    </m:r>
                    <m:sSup>
                      <m:sSupPr>
                        <m:ctrlPr>
                          <a:rPr lang="en-US" altLang="zh-TW" sz="2400" b="0" i="1" smtClean="0">
                            <a:latin typeface="Cambria Math"/>
                          </a:rPr>
                        </m:ctrlPr>
                      </m:sSupPr>
                      <m:e>
                        <m:r>
                          <a:rPr lang="en-US" altLang="zh-TW" sz="2400" b="0" i="1" smtClean="0">
                            <a:latin typeface="Cambria Math"/>
                          </a:rPr>
                          <m:t>ℝ</m:t>
                        </m:r>
                      </m:e>
                      <m:sup>
                        <m:r>
                          <a:rPr lang="en-US" altLang="zh-TW" sz="2400" b="0" i="1" smtClean="0">
                            <a:latin typeface="Cambria Math"/>
                          </a:rPr>
                          <m:t>𝑚</m:t>
                        </m:r>
                        <m:r>
                          <a:rPr lang="en-US" altLang="zh-TW" sz="2400" b="0" i="1" smtClean="0">
                            <a:latin typeface="Cambria Math"/>
                          </a:rPr>
                          <m:t>×</m:t>
                        </m:r>
                        <m:r>
                          <a:rPr lang="en-US" altLang="zh-TW" sz="2400" b="0" i="1" smtClean="0">
                            <a:latin typeface="Cambria Math"/>
                          </a:rPr>
                          <m:t>𝑛</m:t>
                        </m:r>
                      </m:sup>
                    </m:sSup>
                  </m:oMath>
                </a14:m>
                <a:endParaRPr lang="zh-TW" altLang="en-US" sz="24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3311860" y="1772816"/>
                <a:ext cx="5832140" cy="1938992"/>
              </a:xfrm>
              <a:prstGeom prst="rect">
                <a:avLst/>
              </a:prstGeom>
              <a:blipFill rotWithShape="1">
                <a:blip r:embed="rId3"/>
                <a:stretch>
                  <a:fillRect l="-1567" b="-6289"/>
                </a:stretch>
              </a:blipFill>
            </p:spPr>
            <p:txBody>
              <a:bodyPr/>
              <a:lstStyle/>
              <a:p>
                <a:r>
                  <a:rPr lang="zh-TW" altLang="en-US">
                    <a:noFill/>
                  </a:rPr>
                  <a:t> </a:t>
                </a:r>
              </a:p>
            </p:txBody>
          </p:sp>
        </mc:Fallback>
      </mc:AlternateContent>
      <p:sp>
        <p:nvSpPr>
          <p:cNvPr id="7" name="向右箭號 6"/>
          <p:cNvSpPr/>
          <p:nvPr/>
        </p:nvSpPr>
        <p:spPr>
          <a:xfrm rot="5400000">
            <a:off x="3849959" y="3976989"/>
            <a:ext cx="540059" cy="393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8" name="文字方塊 7"/>
              <p:cNvSpPr txBox="1"/>
              <p:nvPr/>
            </p:nvSpPr>
            <p:spPr>
              <a:xfrm>
                <a:off x="107504" y="4443735"/>
                <a:ext cx="8784975" cy="1938992"/>
              </a:xfrm>
              <a:prstGeom prst="rect">
                <a:avLst/>
              </a:prstGeom>
              <a:noFill/>
            </p:spPr>
            <p:txBody>
              <a:bodyPr wrap="square" rtlCol="0">
                <a:spAutoFit/>
              </a:bodyPr>
              <a:lstStyle/>
              <a:p>
                <a:r>
                  <a:rPr lang="en-US" altLang="zh-TW" sz="2400" b="1" dirty="0" smtClean="0"/>
                  <a:t>The robust counterpart:</a:t>
                </a:r>
              </a:p>
              <a:p>
                <a:pPr/>
                <a14:m>
                  <m:oMathPara xmlns:m="http://schemas.openxmlformats.org/officeDocument/2006/math">
                    <m:oMathParaPr>
                      <m:jc m:val="centerGroup"/>
                    </m:oMathParaPr>
                    <m:oMath xmlns:m="http://schemas.openxmlformats.org/officeDocument/2006/math">
                      <m:func>
                        <m:funcPr>
                          <m:ctrlPr>
                            <a:rPr lang="en-US" altLang="zh-TW" sz="2400" b="0" i="1" smtClean="0">
                              <a:latin typeface="Cambria Math"/>
                            </a:rPr>
                          </m:ctrlPr>
                        </m:funcPr>
                        <m:fName>
                          <m:r>
                            <m:rPr>
                              <m:sty m:val="p"/>
                            </m:rPr>
                            <a:rPr lang="en-US" altLang="zh-TW" sz="2400" b="0" i="0" smtClean="0">
                              <a:latin typeface="Cambria Math"/>
                            </a:rPr>
                            <m:t>min</m:t>
                          </m:r>
                        </m:fName>
                        <m:e>
                          <m:d>
                            <m:dPr>
                              <m:begChr m:val="{"/>
                              <m:endChr m:val="}"/>
                              <m:ctrlPr>
                                <a:rPr lang="en-US" altLang="zh-TW" sz="2400" b="0" i="1" smtClean="0">
                                  <a:latin typeface="Cambria Math"/>
                                </a:rPr>
                              </m:ctrlPr>
                            </m:dPr>
                            <m:e>
                              <m:sSup>
                                <m:sSupPr>
                                  <m:ctrlPr>
                                    <a:rPr lang="en-US" altLang="zh-TW" sz="2400" b="0" i="1" smtClean="0">
                                      <a:latin typeface="Cambria Math"/>
                                    </a:rPr>
                                  </m:ctrlPr>
                                </m:sSupPr>
                                <m:e>
                                  <m:r>
                                    <a:rPr lang="en-US" altLang="zh-TW" sz="2400" b="0" i="1" smtClean="0">
                                      <a:latin typeface="Cambria Math"/>
                                    </a:rPr>
                                    <m:t>𝑐</m:t>
                                  </m:r>
                                </m:e>
                                <m:sup>
                                  <m:r>
                                    <a:rPr lang="en-US" altLang="zh-TW" sz="2400" b="0" i="1" smtClean="0">
                                      <a:latin typeface="Cambria Math"/>
                                    </a:rPr>
                                    <m:t>𝑇</m:t>
                                  </m:r>
                                </m:sup>
                              </m:sSup>
                              <m:r>
                                <a:rPr lang="en-US" altLang="zh-TW" sz="2400" b="0" i="1" smtClean="0">
                                  <a:latin typeface="Cambria Math"/>
                                </a:rPr>
                                <m:t>𝑥</m:t>
                              </m:r>
                              <m:r>
                                <a:rPr lang="en-US" altLang="zh-TW" sz="2400" b="0" i="1" smtClean="0">
                                  <a:latin typeface="Cambria Math"/>
                                </a:rPr>
                                <m:t> | </m:t>
                              </m:r>
                              <m:r>
                                <a:rPr lang="en-US" altLang="zh-TW" sz="2400" b="0" i="1" smtClean="0">
                                  <a:latin typeface="Cambria Math"/>
                                </a:rPr>
                                <m:t>𝐴𝑥</m:t>
                              </m:r>
                              <m:r>
                                <a:rPr lang="en-US" altLang="zh-TW" sz="2400" b="0" i="1" smtClean="0">
                                  <a:latin typeface="Cambria Math"/>
                                </a:rPr>
                                <m:t>≥0, ∀</m:t>
                              </m:r>
                              <m:r>
                                <a:rPr lang="en-US" altLang="zh-TW" sz="2400" b="0" i="1" smtClean="0">
                                  <a:solidFill>
                                    <a:srgbClr val="FF0000"/>
                                  </a:solidFill>
                                  <a:latin typeface="Cambria Math"/>
                                </a:rPr>
                                <m:t>𝐴</m:t>
                              </m:r>
                              <m:r>
                                <a:rPr lang="en-US" altLang="zh-TW" sz="2400" b="0" i="1" smtClean="0">
                                  <a:solidFill>
                                    <a:srgbClr val="FF0000"/>
                                  </a:solidFill>
                                  <a:latin typeface="Cambria Math"/>
                                </a:rPr>
                                <m:t>∈</m:t>
                              </m:r>
                              <m:r>
                                <a:rPr lang="en-US" altLang="zh-TW" sz="2400" b="0" i="1" smtClean="0">
                                  <a:solidFill>
                                    <a:srgbClr val="FF0000"/>
                                  </a:solidFill>
                                  <a:latin typeface="Cambria Math"/>
                                  <a:ea typeface="Cambria Math"/>
                                </a:rPr>
                                <m:t>𝔘</m:t>
                              </m:r>
                              <m:r>
                                <a:rPr lang="en-US" altLang="zh-TW" sz="2400" b="0" i="1" smtClean="0">
                                  <a:latin typeface="Cambria Math"/>
                                  <a:ea typeface="Cambria Math"/>
                                </a:rPr>
                                <m:t>; </m:t>
                              </m:r>
                              <m:sSup>
                                <m:sSupPr>
                                  <m:ctrlPr>
                                    <a:rPr lang="en-US" altLang="zh-TW" sz="2400" b="0" i="1" smtClean="0">
                                      <a:latin typeface="Cambria Math"/>
                                      <a:ea typeface="Cambria Math"/>
                                    </a:rPr>
                                  </m:ctrlPr>
                                </m:sSupPr>
                                <m:e>
                                  <m:r>
                                    <a:rPr lang="en-US" altLang="zh-TW" sz="2400" b="0" i="1" smtClean="0">
                                      <a:latin typeface="Cambria Math"/>
                                      <a:ea typeface="Cambria Math"/>
                                    </a:rPr>
                                    <m:t>𝑓</m:t>
                                  </m:r>
                                </m:e>
                                <m:sup>
                                  <m:r>
                                    <a:rPr lang="en-US" altLang="zh-TW" sz="2400" b="0" i="1" smtClean="0">
                                      <a:latin typeface="Cambria Math"/>
                                      <a:ea typeface="Cambria Math"/>
                                    </a:rPr>
                                    <m:t>𝑇</m:t>
                                  </m:r>
                                </m:sup>
                              </m:sSup>
                              <m:r>
                                <a:rPr lang="en-US" altLang="zh-TW" sz="2400" b="0" i="1" smtClean="0">
                                  <a:latin typeface="Cambria Math"/>
                                  <a:ea typeface="Cambria Math"/>
                                </a:rPr>
                                <m:t>𝑥</m:t>
                              </m:r>
                              <m:r>
                                <a:rPr lang="en-US" altLang="zh-TW" sz="2400" b="0" i="1" smtClean="0">
                                  <a:latin typeface="Cambria Math"/>
                                  <a:ea typeface="Cambria Math"/>
                                </a:rPr>
                                <m:t>=1</m:t>
                              </m:r>
                            </m:e>
                          </m:d>
                        </m:e>
                      </m:func>
                    </m:oMath>
                  </m:oMathPara>
                </a14:m>
                <a:endParaRPr lang="en-US" altLang="zh-TW" sz="2400" dirty="0" smtClean="0"/>
              </a:p>
              <a:p>
                <a:endParaRPr lang="en-US" altLang="zh-TW" sz="2400" dirty="0"/>
              </a:p>
              <a:p>
                <a:r>
                  <a:rPr lang="en-US" altLang="zh-TW" sz="2400" dirty="0" smtClean="0"/>
                  <a:t>A </a:t>
                </a:r>
                <a:r>
                  <a:rPr lang="en-US" altLang="zh-TW" sz="2400" b="1" dirty="0" smtClean="0"/>
                  <a:t>robust feasible solution </a:t>
                </a:r>
                <a:r>
                  <a:rPr lang="en-US" altLang="zh-TW" sz="2400" dirty="0" smtClean="0"/>
                  <a:t>must satisfy all realizations of the constraints from the uncertainty set </a:t>
                </a:r>
                <a14:m>
                  <m:oMath xmlns:m="http://schemas.openxmlformats.org/officeDocument/2006/math">
                    <m:r>
                      <a:rPr lang="en-US" altLang="zh-TW" sz="2400" i="1">
                        <a:solidFill>
                          <a:srgbClr val="FF0000"/>
                        </a:solidFill>
                        <a:latin typeface="Cambria Math"/>
                        <a:ea typeface="Cambria Math"/>
                      </a:rPr>
                      <m:t>𝔘</m:t>
                    </m:r>
                  </m:oMath>
                </a14:m>
                <a:r>
                  <a:rPr lang="en-US" altLang="zh-TW" sz="2400" dirty="0" smtClean="0"/>
                  <a:t>.</a:t>
                </a:r>
                <a:endParaRPr lang="zh-TW" altLang="en-US" sz="2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107504" y="4443735"/>
                <a:ext cx="8784975" cy="1938992"/>
              </a:xfrm>
              <a:prstGeom prst="rect">
                <a:avLst/>
              </a:prstGeom>
              <a:blipFill rotWithShape="1">
                <a:blip r:embed="rId4"/>
                <a:stretch>
                  <a:fillRect l="-1110" t="-2516" b="-6289"/>
                </a:stretch>
              </a:blipFill>
            </p:spPr>
            <p:txBody>
              <a:bodyPr/>
              <a:lstStyle/>
              <a:p>
                <a:r>
                  <a:rPr lang="zh-TW" altLang="en-US">
                    <a:noFill/>
                  </a:rPr>
                  <a:t> </a:t>
                </a:r>
              </a:p>
            </p:txBody>
          </p:sp>
        </mc:Fallback>
      </mc:AlternateContent>
      <p:sp>
        <p:nvSpPr>
          <p:cNvPr id="9" name="投影片編號版面配置區 8"/>
          <p:cNvSpPr>
            <a:spLocks noGrp="1"/>
          </p:cNvSpPr>
          <p:nvPr>
            <p:ph type="sldNum" sz="quarter" idx="12"/>
          </p:nvPr>
        </p:nvSpPr>
        <p:spPr/>
        <p:txBody>
          <a:bodyPr/>
          <a:lstStyle/>
          <a:p>
            <a:fld id="{0D5EBAA4-32D4-4A91-B891-1CF913949CAB}" type="slidenum">
              <a:rPr lang="zh-TW" altLang="en-US" smtClean="0"/>
              <a:t>20</a:t>
            </a:fld>
            <a:endParaRPr lang="zh-TW" altLang="en-US"/>
          </a:p>
        </p:txBody>
      </p:sp>
    </p:spTree>
    <p:extLst>
      <p:ext uri="{BB962C8B-B14F-4D97-AF65-F5344CB8AC3E}">
        <p14:creationId xmlns:p14="http://schemas.microsoft.com/office/powerpoint/2010/main" val="883032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en-US" altLang="zh-TW" sz="3600" dirty="0" smtClean="0"/>
              <a:t>Robust counterpart and the uncertain LP </a:t>
            </a:r>
            <a:endParaRPr lang="zh-TW" altLang="en-US" sz="3600" dirty="0"/>
          </a:p>
        </p:txBody>
      </p:sp>
      <mc:AlternateContent xmlns:mc="http://schemas.openxmlformats.org/markup-compatibility/2006" xmlns:a14="http://schemas.microsoft.com/office/drawing/2010/main">
        <mc:Choice Requires="a14">
          <p:sp>
            <p:nvSpPr>
              <p:cNvPr id="5" name="文字方塊 4"/>
              <p:cNvSpPr txBox="1"/>
              <p:nvPr/>
            </p:nvSpPr>
            <p:spPr>
              <a:xfrm>
                <a:off x="395536" y="1433244"/>
                <a:ext cx="7992888" cy="5020092"/>
              </a:xfrm>
              <a:prstGeom prst="rect">
                <a:avLst/>
              </a:prstGeom>
              <a:noFill/>
            </p:spPr>
            <p:txBody>
              <a:bodyPr wrap="square" rtlCol="0">
                <a:spAutoFit/>
              </a:bodyPr>
              <a:lstStyle/>
              <a:p>
                <a:pPr marL="457200" indent="-457200">
                  <a:lnSpc>
                    <a:spcPct val="150000"/>
                  </a:lnSpc>
                  <a:buAutoNum type="alphaUcParenBoth"/>
                </a:pPr>
                <a:r>
                  <a:rPr lang="en-US" altLang="zh-TW" sz="2400" dirty="0" smtClean="0"/>
                  <a:t>If  the robust counterpart </a:t>
                </a:r>
                <a14:m>
                  <m:oMath xmlns:m="http://schemas.openxmlformats.org/officeDocument/2006/math">
                    <m:d>
                      <m:dPr>
                        <m:ctrlPr>
                          <a:rPr lang="en-US" altLang="zh-TW" sz="2400" i="1">
                            <a:latin typeface="Cambria Math"/>
                          </a:rPr>
                        </m:ctrlPr>
                      </m:dPr>
                      <m:e>
                        <m:sSub>
                          <m:sSubPr>
                            <m:ctrlPr>
                              <a:rPr lang="en-US" altLang="zh-TW" sz="2400" i="1">
                                <a:latin typeface="Cambria Math"/>
                              </a:rPr>
                            </m:ctrlPr>
                          </m:sSubPr>
                          <m:e>
                            <m:r>
                              <a:rPr lang="en-US" altLang="zh-TW" sz="2400" i="1">
                                <a:latin typeface="Cambria Math"/>
                              </a:rPr>
                              <m:t>𝑃</m:t>
                            </m:r>
                          </m:e>
                          <m:sub>
                            <m:r>
                              <a:rPr lang="en-US" altLang="zh-TW" sz="2400" i="1">
                                <a:latin typeface="Cambria Math"/>
                              </a:rPr>
                              <m:t>𝑢</m:t>
                            </m:r>
                          </m:sub>
                        </m:sSub>
                      </m:e>
                    </m:d>
                    <m:r>
                      <a:rPr lang="en-US" altLang="zh-TW" sz="2400" i="1">
                        <a:latin typeface="Cambria Math"/>
                      </a:rPr>
                      <m:t> </m:t>
                    </m:r>
                  </m:oMath>
                </a14:m>
                <a:r>
                  <a:rPr lang="en-US" altLang="zh-TW" sz="2400" dirty="0" smtClean="0"/>
                  <a:t> is infeasible, then it exists at least one infeasible instance </a:t>
                </a:r>
                <a14:m>
                  <m:oMath xmlns:m="http://schemas.openxmlformats.org/officeDocument/2006/math">
                    <m:d>
                      <m:dPr>
                        <m:ctrlPr>
                          <a:rPr lang="en-US" altLang="zh-TW" sz="2400" i="1">
                            <a:latin typeface="Cambria Math"/>
                          </a:rPr>
                        </m:ctrlPr>
                      </m:dPr>
                      <m:e>
                        <m:r>
                          <a:rPr lang="en-US" altLang="zh-TW" sz="2400" i="1">
                            <a:latin typeface="Cambria Math"/>
                          </a:rPr>
                          <m:t>𝑃</m:t>
                        </m:r>
                      </m:e>
                    </m:d>
                    <m:r>
                      <a:rPr lang="en-US" altLang="zh-TW" sz="2400" i="1">
                        <a:latin typeface="Cambria Math"/>
                      </a:rPr>
                      <m:t>∈</m:t>
                    </m:r>
                    <m:r>
                      <a:rPr lang="en-US" altLang="zh-TW" sz="2400" i="1">
                        <a:latin typeface="Cambria Math"/>
                        <a:ea typeface="Cambria Math"/>
                      </a:rPr>
                      <m:t>℘</m:t>
                    </m:r>
                  </m:oMath>
                </a14:m>
                <a:r>
                  <a:rPr lang="en-US" altLang="zh-TW" sz="2400" dirty="0" smtClean="0"/>
                  <a:t> </a:t>
                </a:r>
              </a:p>
              <a:p>
                <a:pPr marL="457200" indent="-457200">
                  <a:lnSpc>
                    <a:spcPct val="150000"/>
                  </a:lnSpc>
                  <a:buAutoNum type="alphaUcParenBoth"/>
                </a:pPr>
                <a:endParaRPr lang="en-US" altLang="zh-TW" sz="2400" dirty="0" smtClean="0"/>
              </a:p>
              <a:p>
                <a:pPr marL="457200" indent="-457200">
                  <a:lnSpc>
                    <a:spcPct val="150000"/>
                  </a:lnSpc>
                  <a:buAutoNum type="alphaUcParenBoth"/>
                </a:pPr>
                <a:r>
                  <a:rPr lang="en-US" altLang="zh-TW" sz="2400" dirty="0" smtClean="0"/>
                  <a:t>If the </a:t>
                </a:r>
                <a14:m>
                  <m:oMath xmlns:m="http://schemas.openxmlformats.org/officeDocument/2006/math">
                    <m:d>
                      <m:dPr>
                        <m:ctrlPr>
                          <a:rPr lang="en-US" altLang="zh-TW" sz="2400" i="1">
                            <a:latin typeface="Cambria Math"/>
                          </a:rPr>
                        </m:ctrlPr>
                      </m:dPr>
                      <m:e>
                        <m:sSub>
                          <m:sSubPr>
                            <m:ctrlPr>
                              <a:rPr lang="en-US" altLang="zh-TW" sz="2400" i="1">
                                <a:latin typeface="Cambria Math"/>
                              </a:rPr>
                            </m:ctrlPr>
                          </m:sSubPr>
                          <m:e>
                            <m:r>
                              <a:rPr lang="en-US" altLang="zh-TW" sz="2400" i="1">
                                <a:latin typeface="Cambria Math"/>
                              </a:rPr>
                              <m:t>𝑃</m:t>
                            </m:r>
                          </m:e>
                          <m:sub>
                            <m:r>
                              <a:rPr lang="en-US" altLang="zh-TW" sz="2400" i="1">
                                <a:latin typeface="Cambria Math"/>
                              </a:rPr>
                              <m:t>𝑢</m:t>
                            </m:r>
                          </m:sub>
                        </m:sSub>
                      </m:e>
                    </m:d>
                    <m:r>
                      <a:rPr lang="en-US" altLang="zh-TW" sz="2400" i="1">
                        <a:latin typeface="Cambria Math"/>
                      </a:rPr>
                      <m:t> </m:t>
                    </m:r>
                  </m:oMath>
                </a14:m>
                <a:r>
                  <a:rPr lang="en-US" altLang="zh-TW" sz="2400" dirty="0" smtClean="0"/>
                  <a:t>is feasible, and the optimal value is </a:t>
                </a:r>
                <a14:m>
                  <m:oMath xmlns:m="http://schemas.openxmlformats.org/officeDocument/2006/math">
                    <m:sSup>
                      <m:sSupPr>
                        <m:ctrlPr>
                          <a:rPr lang="en-US" altLang="zh-TW" sz="2400" b="0" i="1" smtClean="0">
                            <a:latin typeface="Cambria Math"/>
                          </a:rPr>
                        </m:ctrlPr>
                      </m:sSupPr>
                      <m:e>
                        <m:r>
                          <a:rPr lang="en-US" altLang="zh-TW" sz="2400" b="0" i="1" smtClean="0">
                            <a:latin typeface="Cambria Math"/>
                          </a:rPr>
                          <m:t>𝑐</m:t>
                        </m:r>
                      </m:e>
                      <m:sup>
                        <m:r>
                          <a:rPr lang="en-US" altLang="zh-TW" sz="2400" b="0" i="1" smtClean="0">
                            <a:latin typeface="Cambria Math"/>
                          </a:rPr>
                          <m:t>∗</m:t>
                        </m:r>
                      </m:sup>
                    </m:sSup>
                    <m:r>
                      <a:rPr lang="en-US" altLang="zh-TW" sz="2400" b="0" i="1" smtClean="0">
                        <a:latin typeface="Cambria Math"/>
                      </a:rPr>
                      <m:t>&lt;∞</m:t>
                    </m:r>
                  </m:oMath>
                </a14:m>
                <a:r>
                  <a:rPr lang="zh-TW" altLang="en-US" sz="2400" dirty="0" smtClean="0"/>
                  <a:t> </a:t>
                </a:r>
                <a:r>
                  <a:rPr lang="en-US" altLang="zh-TW" sz="2400" dirty="0" smtClean="0"/>
                  <a:t>then </a:t>
                </a:r>
                <a14:m>
                  <m:oMath xmlns:m="http://schemas.openxmlformats.org/officeDocument/2006/math">
                    <m:sSup>
                      <m:sSupPr>
                        <m:ctrlPr>
                          <a:rPr lang="en-US" altLang="zh-TW" sz="2400" b="0" i="1" smtClean="0">
                            <a:latin typeface="Cambria Math"/>
                          </a:rPr>
                        </m:ctrlPr>
                      </m:sSupPr>
                      <m:e>
                        <m:r>
                          <m:rPr>
                            <m:sty m:val="p"/>
                          </m:rPr>
                          <a:rPr lang="en-US" altLang="zh-TW" sz="2400" b="0" i="0" smtClean="0">
                            <a:latin typeface="Cambria Math"/>
                          </a:rPr>
                          <m:t>c</m:t>
                        </m:r>
                      </m:e>
                      <m:sup>
                        <m:r>
                          <a:rPr lang="en-US" altLang="zh-TW" sz="2400" b="0" i="0" smtClean="0">
                            <a:latin typeface="Cambria Math"/>
                          </a:rPr>
                          <m:t>∗</m:t>
                        </m:r>
                      </m:sup>
                    </m:sSup>
                    <m:r>
                      <a:rPr lang="en-US" altLang="zh-TW" sz="2400" b="0" i="1" smtClean="0">
                        <a:latin typeface="Cambria Math"/>
                      </a:rPr>
                      <m:t>≥</m:t>
                    </m:r>
                    <m:sSup>
                      <m:sSupPr>
                        <m:ctrlPr>
                          <a:rPr lang="en-US" altLang="zh-TW" sz="2400" b="0" i="1" smtClean="0">
                            <a:latin typeface="Cambria Math"/>
                          </a:rPr>
                        </m:ctrlPr>
                      </m:sSupPr>
                      <m:e>
                        <m:r>
                          <a:rPr lang="en-US" altLang="zh-TW" sz="2400" b="0" i="1" smtClean="0">
                            <a:latin typeface="Cambria Math"/>
                          </a:rPr>
                          <m:t>𝑐</m:t>
                        </m:r>
                      </m:e>
                      <m:sup>
                        <m:r>
                          <a:rPr lang="en-US" altLang="zh-TW" sz="2400" b="0" i="1" smtClean="0">
                            <a:latin typeface="Cambria Math"/>
                          </a:rPr>
                          <m:t>∗</m:t>
                        </m:r>
                      </m:sup>
                    </m:sSup>
                    <m:d>
                      <m:dPr>
                        <m:ctrlPr>
                          <a:rPr lang="en-US" altLang="zh-TW" sz="2400" b="0" i="1" smtClean="0">
                            <a:latin typeface="Cambria Math"/>
                          </a:rPr>
                        </m:ctrlPr>
                      </m:dPr>
                      <m:e>
                        <m:r>
                          <a:rPr lang="en-US" altLang="zh-TW" sz="2400" b="0" i="1" smtClean="0">
                            <a:latin typeface="Cambria Math"/>
                          </a:rPr>
                          <m:t>𝑃</m:t>
                        </m:r>
                      </m:e>
                    </m:d>
                    <m:r>
                      <a:rPr lang="en-US" altLang="zh-TW" sz="2400" b="0" i="0" smtClean="0">
                        <a:latin typeface="Cambria Math"/>
                      </a:rPr>
                      <m:t> , </m:t>
                    </m:r>
                    <m:sSup>
                      <m:sSupPr>
                        <m:ctrlPr>
                          <a:rPr lang="en-US" altLang="zh-TW" sz="2400" i="1">
                            <a:latin typeface="Cambria Math"/>
                          </a:rPr>
                        </m:ctrlPr>
                      </m:sSupPr>
                      <m:e>
                        <m:r>
                          <a:rPr lang="en-US" altLang="zh-TW" sz="2400" i="1">
                            <a:latin typeface="Cambria Math"/>
                          </a:rPr>
                          <m:t>𝑐</m:t>
                        </m:r>
                      </m:e>
                      <m:sup>
                        <m:r>
                          <a:rPr lang="en-US" altLang="zh-TW" sz="2400" i="1">
                            <a:latin typeface="Cambria Math"/>
                          </a:rPr>
                          <m:t>∗</m:t>
                        </m:r>
                      </m:sup>
                    </m:sSup>
                    <m:d>
                      <m:dPr>
                        <m:ctrlPr>
                          <a:rPr lang="en-US" altLang="zh-TW" sz="2400" i="1">
                            <a:latin typeface="Cambria Math"/>
                          </a:rPr>
                        </m:ctrlPr>
                      </m:dPr>
                      <m:e>
                        <m:r>
                          <a:rPr lang="en-US" altLang="zh-TW" sz="2400" i="1">
                            <a:latin typeface="Cambria Math"/>
                          </a:rPr>
                          <m:t>𝑃</m:t>
                        </m:r>
                      </m:e>
                    </m:d>
                    <m:r>
                      <a:rPr lang="en-US" altLang="zh-TW" sz="2400" i="1">
                        <a:latin typeface="Cambria Math"/>
                      </a:rPr>
                      <m:t> </m:t>
                    </m:r>
                  </m:oMath>
                </a14:m>
                <a:r>
                  <a:rPr lang="en-US" altLang="zh-TW" sz="2400" dirty="0" smtClean="0"/>
                  <a:t> is  the optimal value of all instance </a:t>
                </a:r>
                <a14:m>
                  <m:oMath xmlns:m="http://schemas.openxmlformats.org/officeDocument/2006/math">
                    <m:d>
                      <m:dPr>
                        <m:ctrlPr>
                          <a:rPr lang="en-US" altLang="zh-TW" sz="2400" i="1">
                            <a:latin typeface="Cambria Math"/>
                          </a:rPr>
                        </m:ctrlPr>
                      </m:dPr>
                      <m:e>
                        <m:r>
                          <a:rPr lang="en-US" altLang="zh-TW" sz="2400" i="1">
                            <a:latin typeface="Cambria Math"/>
                          </a:rPr>
                          <m:t>𝑃</m:t>
                        </m:r>
                      </m:e>
                    </m:d>
                    <m:r>
                      <a:rPr lang="en-US" altLang="zh-TW" sz="2400" i="1">
                        <a:latin typeface="Cambria Math"/>
                      </a:rPr>
                      <m:t>∈</m:t>
                    </m:r>
                    <m:r>
                      <a:rPr lang="en-US" altLang="zh-TW" sz="2400" i="1">
                        <a:latin typeface="Cambria Math"/>
                        <a:ea typeface="Cambria Math"/>
                      </a:rPr>
                      <m:t>℘</m:t>
                    </m:r>
                  </m:oMath>
                </a14:m>
                <a:r>
                  <a:rPr lang="en-US" altLang="zh-TW" sz="2400" dirty="0" smtClean="0"/>
                  <a:t>.</a:t>
                </a:r>
                <a:r>
                  <a:rPr lang="en-US" altLang="zh-TW" sz="2400" dirty="0"/>
                  <a:t> </a:t>
                </a:r>
                <a:r>
                  <a:rPr lang="en-US" altLang="zh-TW" sz="2400" dirty="0" smtClean="0"/>
                  <a:t/>
                </a:r>
                <a:br>
                  <a:rPr lang="en-US" altLang="zh-TW" sz="2400" dirty="0" smtClean="0"/>
                </a:br>
                <a:endParaRPr lang="en-US" altLang="zh-TW" sz="2400" dirty="0" smtClean="0"/>
              </a:p>
              <a:p>
                <a:pPr marL="457200" indent="-457200">
                  <a:lnSpc>
                    <a:spcPct val="150000"/>
                  </a:lnSpc>
                  <a:buAutoNum type="alphaUcParenBoth"/>
                </a:pPr>
                <a:r>
                  <a:rPr lang="en-US" altLang="zh-TW" sz="2400" dirty="0"/>
                  <a:t>If the </a:t>
                </a:r>
                <a14:m>
                  <m:oMath xmlns:m="http://schemas.openxmlformats.org/officeDocument/2006/math">
                    <m:d>
                      <m:dPr>
                        <m:ctrlPr>
                          <a:rPr lang="en-US" altLang="zh-TW" sz="2400" i="1">
                            <a:latin typeface="Cambria Math"/>
                          </a:rPr>
                        </m:ctrlPr>
                      </m:dPr>
                      <m:e>
                        <m:sSub>
                          <m:sSubPr>
                            <m:ctrlPr>
                              <a:rPr lang="en-US" altLang="zh-TW" sz="2400" i="1">
                                <a:latin typeface="Cambria Math"/>
                              </a:rPr>
                            </m:ctrlPr>
                          </m:sSubPr>
                          <m:e>
                            <m:r>
                              <a:rPr lang="en-US" altLang="zh-TW" sz="2400" i="1">
                                <a:latin typeface="Cambria Math"/>
                              </a:rPr>
                              <m:t>𝑃</m:t>
                            </m:r>
                          </m:e>
                          <m:sub>
                            <m:r>
                              <a:rPr lang="en-US" altLang="zh-TW" sz="2400" i="1">
                                <a:latin typeface="Cambria Math"/>
                              </a:rPr>
                              <m:t>𝑢</m:t>
                            </m:r>
                          </m:sub>
                        </m:sSub>
                      </m:e>
                    </m:d>
                    <m:r>
                      <a:rPr lang="en-US" altLang="zh-TW" sz="2400" i="1">
                        <a:latin typeface="Cambria Math"/>
                      </a:rPr>
                      <m:t> </m:t>
                    </m:r>
                  </m:oMath>
                </a14:m>
                <a:r>
                  <a:rPr lang="en-US" altLang="zh-TW" sz="2400" dirty="0"/>
                  <a:t>is feasible, and the optimal value is</a:t>
                </a:r>
                <a14:m>
                  <m:oMath xmlns:m="http://schemas.openxmlformats.org/officeDocument/2006/math">
                    <m:sSup>
                      <m:sSupPr>
                        <m:ctrlPr>
                          <a:rPr lang="en-US" altLang="zh-TW" sz="2400" i="1">
                            <a:latin typeface="Cambria Math"/>
                          </a:rPr>
                        </m:ctrlPr>
                      </m:sSupPr>
                      <m:e>
                        <m:r>
                          <a:rPr lang="en-US" altLang="zh-TW" sz="2400" b="0" i="1" smtClean="0">
                            <a:latin typeface="Cambria Math"/>
                          </a:rPr>
                          <m:t> </m:t>
                        </m:r>
                        <m:r>
                          <a:rPr lang="en-US" altLang="zh-TW" sz="2400" i="1">
                            <a:latin typeface="Cambria Math"/>
                          </a:rPr>
                          <m:t>𝑐</m:t>
                        </m:r>
                      </m:e>
                      <m:sup>
                        <m:r>
                          <a:rPr lang="en-US" altLang="zh-TW" sz="2400" i="1">
                            <a:latin typeface="Cambria Math"/>
                          </a:rPr>
                          <m:t>∗</m:t>
                        </m:r>
                      </m:sup>
                    </m:sSup>
                    <m:r>
                      <a:rPr lang="en-US" altLang="zh-TW" sz="2400" i="1">
                        <a:latin typeface="Cambria Math"/>
                      </a:rPr>
                      <m:t>&lt;∞</m:t>
                    </m:r>
                  </m:oMath>
                </a14:m>
                <a:r>
                  <a:rPr lang="en-US" altLang="zh-TW" sz="2400" dirty="0" smtClean="0"/>
                  <a:t>, then there is a problem instance </a:t>
                </a:r>
                <a14:m>
                  <m:oMath xmlns:m="http://schemas.openxmlformats.org/officeDocument/2006/math">
                    <m:d>
                      <m:dPr>
                        <m:ctrlPr>
                          <a:rPr lang="en-US" altLang="zh-TW" sz="2400" i="1">
                            <a:latin typeface="Cambria Math"/>
                          </a:rPr>
                        </m:ctrlPr>
                      </m:dPr>
                      <m:e>
                        <m:r>
                          <a:rPr lang="en-US" altLang="zh-TW" sz="2400" i="1">
                            <a:latin typeface="Cambria Math"/>
                          </a:rPr>
                          <m:t>𝑃</m:t>
                        </m:r>
                      </m:e>
                    </m:d>
                    <m:r>
                      <a:rPr lang="en-US" altLang="zh-TW" sz="2400" i="1">
                        <a:latin typeface="Cambria Math"/>
                      </a:rPr>
                      <m:t>∈</m:t>
                    </m:r>
                    <m:r>
                      <a:rPr lang="en-US" altLang="zh-TW" sz="2400" i="1">
                        <a:latin typeface="Cambria Math"/>
                        <a:ea typeface="Cambria Math"/>
                      </a:rPr>
                      <m:t>℘</m:t>
                    </m:r>
                  </m:oMath>
                </a14:m>
                <a:r>
                  <a:rPr lang="en-US" altLang="zh-TW" sz="2400" dirty="0" smtClean="0"/>
                  <a:t>, </a:t>
                </a:r>
                <a14:m>
                  <m:oMath xmlns:m="http://schemas.openxmlformats.org/officeDocument/2006/math">
                    <m:r>
                      <a:rPr lang="en-US" altLang="zh-TW" sz="2400">
                        <a:latin typeface="Cambria Math"/>
                      </a:rPr>
                      <m:t>, </m:t>
                    </m:r>
                    <m:sSup>
                      <m:sSupPr>
                        <m:ctrlPr>
                          <a:rPr lang="en-US" altLang="zh-TW" sz="2400" i="1">
                            <a:latin typeface="Cambria Math"/>
                          </a:rPr>
                        </m:ctrlPr>
                      </m:sSupPr>
                      <m:e>
                        <m:r>
                          <a:rPr lang="en-US" altLang="zh-TW" sz="2400" i="1">
                            <a:latin typeface="Cambria Math"/>
                          </a:rPr>
                          <m:t>𝑐</m:t>
                        </m:r>
                      </m:e>
                      <m:sup>
                        <m:r>
                          <a:rPr lang="en-US" altLang="zh-TW" sz="2400" i="1">
                            <a:latin typeface="Cambria Math"/>
                          </a:rPr>
                          <m:t>∗</m:t>
                        </m:r>
                      </m:sup>
                    </m:sSup>
                    <m:d>
                      <m:dPr>
                        <m:ctrlPr>
                          <a:rPr lang="en-US" altLang="zh-TW" sz="2400" i="1">
                            <a:latin typeface="Cambria Math"/>
                          </a:rPr>
                        </m:ctrlPr>
                      </m:dPr>
                      <m:e>
                        <m:r>
                          <a:rPr lang="en-US" altLang="zh-TW" sz="2400" i="1">
                            <a:latin typeface="Cambria Math"/>
                          </a:rPr>
                          <m:t>𝑃</m:t>
                        </m:r>
                      </m:e>
                    </m:d>
                    <m:r>
                      <a:rPr lang="en-US" altLang="zh-TW" sz="2400" b="0" i="1" smtClean="0">
                        <a:latin typeface="Cambria Math"/>
                      </a:rPr>
                      <m:t>=</m:t>
                    </m:r>
                    <m:sSup>
                      <m:sSupPr>
                        <m:ctrlPr>
                          <a:rPr lang="en-US" altLang="zh-TW" sz="2400" b="0" i="1" smtClean="0">
                            <a:latin typeface="Cambria Math"/>
                          </a:rPr>
                        </m:ctrlPr>
                      </m:sSupPr>
                      <m:e>
                        <m:r>
                          <a:rPr lang="en-US" altLang="zh-TW" sz="2400" b="0" i="1" smtClean="0">
                            <a:latin typeface="Cambria Math"/>
                          </a:rPr>
                          <m:t>𝑐</m:t>
                        </m:r>
                      </m:e>
                      <m:sup>
                        <m:r>
                          <a:rPr lang="en-US" altLang="zh-TW" sz="2400" b="0" i="1" smtClean="0">
                            <a:latin typeface="Cambria Math"/>
                          </a:rPr>
                          <m:t>∗</m:t>
                        </m:r>
                      </m:sup>
                    </m:sSup>
                  </m:oMath>
                </a14:m>
                <a:endParaRPr lang="zh-TW" altLang="en-US" sz="24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395536" y="1433244"/>
                <a:ext cx="7992888" cy="5020092"/>
              </a:xfrm>
              <a:prstGeom prst="rect">
                <a:avLst/>
              </a:prstGeom>
              <a:blipFill rotWithShape="1">
                <a:blip r:embed="rId2"/>
                <a:stretch>
                  <a:fillRect l="-1220" r="-1907" b="-182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196882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t>Robust counterpart is a convex optimization program</a:t>
            </a:r>
            <a:endParaRPr lang="zh-TW" altLang="en-US" sz="2800" dirty="0"/>
          </a:p>
        </p:txBody>
      </p:sp>
      <p:sp>
        <p:nvSpPr>
          <p:cNvPr id="3" name="投影片編號版面配置區 2"/>
          <p:cNvSpPr>
            <a:spLocks noGrp="1"/>
          </p:cNvSpPr>
          <p:nvPr>
            <p:ph type="sldNum" sz="quarter" idx="12"/>
          </p:nvPr>
        </p:nvSpPr>
        <p:spPr/>
        <p:txBody>
          <a:bodyPr/>
          <a:lstStyle/>
          <a:p>
            <a:fld id="{0D5EBAA4-32D4-4A91-B891-1CF913949CAB}" type="slidenum">
              <a:rPr lang="zh-TW" altLang="en-US" smtClean="0"/>
              <a:t>22</a:t>
            </a:fld>
            <a:endParaRPr lang="zh-TW" altLang="en-US"/>
          </a:p>
        </p:txBody>
      </p:sp>
      <mc:AlternateContent xmlns:mc="http://schemas.openxmlformats.org/markup-compatibility/2006" xmlns:a14="http://schemas.microsoft.com/office/drawing/2010/main">
        <mc:Choice Requires="a14">
          <p:sp>
            <p:nvSpPr>
              <p:cNvPr id="4" name="矩形 3"/>
              <p:cNvSpPr/>
              <p:nvPr/>
            </p:nvSpPr>
            <p:spPr>
              <a:xfrm>
                <a:off x="755576" y="1412776"/>
                <a:ext cx="8051307" cy="255454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func>
                        <m:funcPr>
                          <m:ctrlPr>
                            <a:rPr lang="en-US" altLang="zh-TW" sz="2000" i="1" smtClean="0">
                              <a:latin typeface="Cambria Math"/>
                            </a:rPr>
                          </m:ctrlPr>
                        </m:funcPr>
                        <m:fName>
                          <m:r>
                            <m:rPr>
                              <m:sty m:val="p"/>
                            </m:rPr>
                            <a:rPr lang="en-US" altLang="zh-TW" sz="2000">
                              <a:latin typeface="Cambria Math"/>
                            </a:rPr>
                            <m:t>min</m:t>
                          </m:r>
                        </m:fName>
                        <m:e>
                          <m:d>
                            <m:dPr>
                              <m:begChr m:val="{"/>
                              <m:endChr m:val="}"/>
                              <m:ctrlPr>
                                <a:rPr lang="en-US" altLang="zh-TW" sz="2000" i="1">
                                  <a:latin typeface="Cambria Math"/>
                                </a:rPr>
                              </m:ctrlPr>
                            </m:dPr>
                            <m:e>
                              <m:sSup>
                                <m:sSupPr>
                                  <m:ctrlPr>
                                    <a:rPr lang="en-US" altLang="zh-TW" sz="2000" i="1">
                                      <a:latin typeface="Cambria Math"/>
                                    </a:rPr>
                                  </m:ctrlPr>
                                </m:sSupPr>
                                <m:e>
                                  <m:r>
                                    <a:rPr lang="en-US" altLang="zh-TW" sz="2000" i="1">
                                      <a:latin typeface="Cambria Math"/>
                                    </a:rPr>
                                    <m:t>𝑐</m:t>
                                  </m:r>
                                </m:e>
                                <m:sup>
                                  <m:r>
                                    <a:rPr lang="en-US" altLang="zh-TW" sz="2000" i="1">
                                      <a:latin typeface="Cambria Math"/>
                                    </a:rPr>
                                    <m:t>𝑇</m:t>
                                  </m:r>
                                </m:sup>
                              </m:sSup>
                              <m:r>
                                <a:rPr lang="en-US" altLang="zh-TW" sz="2000" i="1">
                                  <a:latin typeface="Cambria Math"/>
                                </a:rPr>
                                <m:t>𝑥</m:t>
                              </m:r>
                              <m:r>
                                <a:rPr lang="en-US" altLang="zh-TW" sz="2000" i="1">
                                  <a:latin typeface="Cambria Math"/>
                                </a:rPr>
                                <m:t> | </m:t>
                              </m:r>
                              <m:r>
                                <a:rPr lang="en-US" altLang="zh-TW" sz="2000" i="1">
                                  <a:latin typeface="Cambria Math"/>
                                </a:rPr>
                                <m:t>𝐴𝑥</m:t>
                              </m:r>
                              <m:r>
                                <a:rPr lang="en-US" altLang="zh-TW" sz="2000" i="1">
                                  <a:latin typeface="Cambria Math"/>
                                </a:rPr>
                                <m:t>≥0, ∀</m:t>
                              </m:r>
                              <m:r>
                                <a:rPr lang="en-US" altLang="zh-TW" sz="2000" i="1">
                                  <a:solidFill>
                                    <a:srgbClr val="FF0000"/>
                                  </a:solidFill>
                                  <a:latin typeface="Cambria Math"/>
                                </a:rPr>
                                <m:t>𝐴</m:t>
                              </m:r>
                              <m:r>
                                <a:rPr lang="en-US" altLang="zh-TW" sz="2000" i="1">
                                  <a:solidFill>
                                    <a:srgbClr val="FF0000"/>
                                  </a:solidFill>
                                  <a:latin typeface="Cambria Math"/>
                                </a:rPr>
                                <m:t>∈</m:t>
                              </m:r>
                              <m:r>
                                <a:rPr lang="en-US" altLang="zh-TW" sz="2000" i="1">
                                  <a:solidFill>
                                    <a:srgbClr val="FF0000"/>
                                  </a:solidFill>
                                  <a:latin typeface="Cambria Math"/>
                                  <a:ea typeface="Cambria Math"/>
                                </a:rPr>
                                <m:t>𝔘</m:t>
                              </m:r>
                              <m:r>
                                <a:rPr lang="en-US" altLang="zh-TW" sz="2000" i="1">
                                  <a:latin typeface="Cambria Math"/>
                                  <a:ea typeface="Cambria Math"/>
                                </a:rPr>
                                <m:t>; </m:t>
                              </m:r>
                              <m:sSup>
                                <m:sSupPr>
                                  <m:ctrlPr>
                                    <a:rPr lang="en-US" altLang="zh-TW" sz="2000" i="1">
                                      <a:latin typeface="Cambria Math"/>
                                      <a:ea typeface="Cambria Math"/>
                                    </a:rPr>
                                  </m:ctrlPr>
                                </m:sSupPr>
                                <m:e>
                                  <m:r>
                                    <a:rPr lang="en-US" altLang="zh-TW" sz="2000" i="1">
                                      <a:latin typeface="Cambria Math"/>
                                      <a:ea typeface="Cambria Math"/>
                                    </a:rPr>
                                    <m:t>𝑓</m:t>
                                  </m:r>
                                </m:e>
                                <m:sup>
                                  <m:r>
                                    <a:rPr lang="en-US" altLang="zh-TW" sz="2000" i="1">
                                      <a:latin typeface="Cambria Math"/>
                                      <a:ea typeface="Cambria Math"/>
                                    </a:rPr>
                                    <m:t>𝑇</m:t>
                                  </m:r>
                                </m:sup>
                              </m:sSup>
                              <m:r>
                                <a:rPr lang="en-US" altLang="zh-TW" sz="2000" i="1">
                                  <a:latin typeface="Cambria Math"/>
                                  <a:ea typeface="Cambria Math"/>
                                </a:rPr>
                                <m:t>𝑥</m:t>
                              </m:r>
                              <m:r>
                                <a:rPr lang="en-US" altLang="zh-TW" sz="2000" i="1">
                                  <a:latin typeface="Cambria Math"/>
                                  <a:ea typeface="Cambria Math"/>
                                </a:rPr>
                                <m:t>=1</m:t>
                              </m:r>
                            </m:e>
                          </m:d>
                        </m:e>
                      </m:func>
                    </m:oMath>
                  </m:oMathPara>
                </a14:m>
                <a:endParaRPr lang="en-US" altLang="zh-TW" sz="2000" dirty="0" smtClean="0"/>
              </a:p>
              <a:p>
                <a:pPr/>
                <a14:m>
                  <m:oMathPara xmlns:m="http://schemas.openxmlformats.org/officeDocument/2006/math">
                    <m:oMathParaPr>
                      <m:jc m:val="centerGroup"/>
                    </m:oMathParaPr>
                    <m:oMath xmlns:m="http://schemas.openxmlformats.org/officeDocument/2006/math">
                      <m:r>
                        <a:rPr lang="en-US" altLang="zh-TW" sz="2000" i="1" smtClean="0">
                          <a:latin typeface="Cambria Math"/>
                          <a:ea typeface="Cambria Math"/>
                        </a:rPr>
                        <m:t>⟺</m:t>
                      </m:r>
                      <m:func>
                        <m:funcPr>
                          <m:ctrlPr>
                            <a:rPr lang="en-US" altLang="zh-TW" sz="2000" b="0" i="1" smtClean="0">
                              <a:latin typeface="Cambria Math"/>
                              <a:ea typeface="Cambria Math"/>
                            </a:rPr>
                          </m:ctrlPr>
                        </m:funcPr>
                        <m:fName>
                          <m:r>
                            <m:rPr>
                              <m:sty m:val="p"/>
                            </m:rPr>
                            <a:rPr lang="en-US" altLang="zh-TW" sz="2000" b="0" i="0" smtClean="0">
                              <a:latin typeface="Cambria Math"/>
                              <a:ea typeface="Cambria Math"/>
                            </a:rPr>
                            <m:t>min</m:t>
                          </m:r>
                        </m:fName>
                        <m:e>
                          <m:d>
                            <m:dPr>
                              <m:begChr m:val="{"/>
                              <m:endChr m:val="}"/>
                              <m:ctrlPr>
                                <a:rPr lang="en-US" altLang="zh-TW" sz="2000" b="0" i="1" smtClean="0">
                                  <a:latin typeface="Cambria Math"/>
                                  <a:ea typeface="Cambria Math"/>
                                </a:rPr>
                              </m:ctrlPr>
                            </m:dPr>
                            <m:e>
                              <m:sSup>
                                <m:sSupPr>
                                  <m:ctrlPr>
                                    <a:rPr lang="en-US" altLang="zh-TW" sz="2000" b="0" i="1" smtClean="0">
                                      <a:latin typeface="Cambria Math"/>
                                      <a:ea typeface="Cambria Math"/>
                                    </a:rPr>
                                  </m:ctrlPr>
                                </m:sSupPr>
                                <m:e>
                                  <m:r>
                                    <a:rPr lang="en-US" altLang="zh-TW" sz="2000" b="0" i="1" smtClean="0">
                                      <a:latin typeface="Cambria Math"/>
                                      <a:ea typeface="Cambria Math"/>
                                    </a:rPr>
                                    <m:t>𝑐</m:t>
                                  </m:r>
                                </m:e>
                                <m:sup>
                                  <m:r>
                                    <a:rPr lang="en-US" altLang="zh-TW" sz="2000" b="0" i="1" smtClean="0">
                                      <a:latin typeface="Cambria Math"/>
                                      <a:ea typeface="Cambria Math"/>
                                    </a:rPr>
                                    <m:t>𝑇</m:t>
                                  </m:r>
                                </m:sup>
                              </m:sSup>
                              <m:r>
                                <a:rPr lang="en-US" altLang="zh-TW" sz="2000" b="0" i="1" smtClean="0">
                                  <a:latin typeface="Cambria Math"/>
                                  <a:ea typeface="Cambria Math"/>
                                </a:rPr>
                                <m:t>𝑥</m:t>
                              </m:r>
                              <m:r>
                                <a:rPr lang="en-US" altLang="zh-TW" sz="2000" b="0" i="1" smtClean="0">
                                  <a:latin typeface="Cambria Math"/>
                                  <a:ea typeface="Cambria Math"/>
                                </a:rPr>
                                <m:t>| </m:t>
                              </m:r>
                              <m:r>
                                <a:rPr lang="en-US" altLang="zh-TW" sz="2000" b="0" i="1" smtClean="0">
                                  <a:latin typeface="Cambria Math"/>
                                  <a:ea typeface="Cambria Math"/>
                                </a:rPr>
                                <m:t>𝑥</m:t>
                              </m:r>
                              <m:r>
                                <a:rPr lang="en-US" altLang="zh-TW" sz="2000" b="0" i="1" smtClean="0">
                                  <a:latin typeface="Cambria Math"/>
                                  <a:ea typeface="Cambria Math"/>
                                </a:rPr>
                                <m:t>∈</m:t>
                              </m:r>
                              <m:sSub>
                                <m:sSubPr>
                                  <m:ctrlPr>
                                    <a:rPr lang="en-US" altLang="zh-TW" sz="2000" b="0" i="1" smtClean="0">
                                      <a:latin typeface="Cambria Math"/>
                                      <a:ea typeface="Cambria Math"/>
                                    </a:rPr>
                                  </m:ctrlPr>
                                </m:sSubPr>
                                <m:e>
                                  <m:r>
                                    <a:rPr lang="en-US" altLang="zh-TW" sz="2000" b="0" i="1" smtClean="0">
                                      <a:latin typeface="Cambria Math"/>
                                      <a:ea typeface="Cambria Math"/>
                                    </a:rPr>
                                    <m:t>𝐺</m:t>
                                  </m:r>
                                </m:e>
                                <m:sub>
                                  <m:r>
                                    <a:rPr lang="en-US" altLang="zh-TW" sz="2000" b="0" i="1" smtClean="0">
                                      <a:latin typeface="Cambria Math"/>
                                      <a:ea typeface="Cambria Math"/>
                                    </a:rPr>
                                    <m:t>𝑢</m:t>
                                  </m:r>
                                </m:sub>
                              </m:sSub>
                            </m:e>
                          </m:d>
                        </m:e>
                      </m:func>
                      <m:r>
                        <a:rPr lang="en-US" altLang="zh-TW" sz="2000" b="0" i="1" smtClean="0">
                          <a:latin typeface="Cambria Math"/>
                          <a:ea typeface="Cambria Math"/>
                        </a:rPr>
                        <m:t>, </m:t>
                      </m:r>
                      <m:sSub>
                        <m:sSubPr>
                          <m:ctrlPr>
                            <a:rPr lang="en-US" altLang="zh-TW" sz="2000" b="0" i="1" smtClean="0">
                              <a:latin typeface="Cambria Math"/>
                              <a:ea typeface="Cambria Math"/>
                            </a:rPr>
                          </m:ctrlPr>
                        </m:sSubPr>
                        <m:e>
                          <m:r>
                            <a:rPr lang="en-US" altLang="zh-TW" sz="2000" b="0" i="1" smtClean="0">
                              <a:latin typeface="Cambria Math"/>
                              <a:ea typeface="Cambria Math"/>
                            </a:rPr>
                            <m:t>𝐺</m:t>
                          </m:r>
                        </m:e>
                        <m:sub>
                          <m:r>
                            <a:rPr lang="en-US" altLang="zh-TW" sz="2000" b="0" i="1" smtClean="0">
                              <a:latin typeface="Cambria Math"/>
                              <a:ea typeface="Cambria Math"/>
                            </a:rPr>
                            <m:t>𝑢</m:t>
                          </m:r>
                        </m:sub>
                      </m:sSub>
                      <m:r>
                        <a:rPr lang="en-US" altLang="zh-TW" sz="2000" b="0" i="1" smtClean="0">
                          <a:latin typeface="Cambria Math"/>
                          <a:ea typeface="Cambria Math"/>
                        </a:rPr>
                        <m:t>=</m:t>
                      </m:r>
                      <m:d>
                        <m:dPr>
                          <m:begChr m:val="{"/>
                          <m:endChr m:val="}"/>
                          <m:ctrlPr>
                            <a:rPr lang="en-US" altLang="zh-TW" sz="2000" b="0" i="1" smtClean="0">
                              <a:latin typeface="Cambria Math"/>
                              <a:ea typeface="Cambria Math"/>
                            </a:rPr>
                          </m:ctrlPr>
                        </m:dPr>
                        <m:e>
                          <m:r>
                            <a:rPr lang="en-US" altLang="zh-TW" sz="2000" b="0" i="1" smtClean="0">
                              <a:latin typeface="Cambria Math"/>
                              <a:ea typeface="Cambria Math"/>
                            </a:rPr>
                            <m:t>𝑥</m:t>
                          </m:r>
                          <m:r>
                            <a:rPr lang="en-US" altLang="zh-TW" sz="2000" b="0" i="1" smtClean="0">
                              <a:latin typeface="Cambria Math"/>
                              <a:ea typeface="Cambria Math"/>
                            </a:rPr>
                            <m:t>| </m:t>
                          </m:r>
                          <m:r>
                            <a:rPr lang="en-US" altLang="zh-TW" sz="2000" b="0" i="1" smtClean="0">
                              <a:latin typeface="Cambria Math"/>
                              <a:ea typeface="Cambria Math"/>
                            </a:rPr>
                            <m:t>𝐴𝑥</m:t>
                          </m:r>
                          <m:r>
                            <a:rPr lang="en-US" altLang="zh-TW" sz="2000" b="0" i="1" smtClean="0">
                              <a:latin typeface="Cambria Math"/>
                              <a:ea typeface="Cambria Math"/>
                            </a:rPr>
                            <m:t>≥0,∀</m:t>
                          </m:r>
                          <m:r>
                            <a:rPr lang="en-US" altLang="zh-TW" sz="2000" i="1">
                              <a:solidFill>
                                <a:srgbClr val="FF0000"/>
                              </a:solidFill>
                              <a:latin typeface="Cambria Math"/>
                            </a:rPr>
                            <m:t>𝐴</m:t>
                          </m:r>
                          <m:r>
                            <a:rPr lang="en-US" altLang="zh-TW" sz="2000" i="1">
                              <a:solidFill>
                                <a:srgbClr val="FF0000"/>
                              </a:solidFill>
                              <a:latin typeface="Cambria Math"/>
                            </a:rPr>
                            <m:t>∈</m:t>
                          </m:r>
                          <m:r>
                            <a:rPr lang="en-US" altLang="zh-TW" sz="2000" i="1">
                              <a:solidFill>
                                <a:srgbClr val="FF0000"/>
                              </a:solidFill>
                              <a:latin typeface="Cambria Math"/>
                              <a:ea typeface="Cambria Math"/>
                            </a:rPr>
                            <m:t>𝔘</m:t>
                          </m:r>
                          <m:r>
                            <a:rPr lang="en-US" altLang="zh-TW" sz="2000" i="1">
                              <a:latin typeface="Cambria Math"/>
                              <a:ea typeface="Cambria Math"/>
                            </a:rPr>
                            <m:t>; </m:t>
                          </m:r>
                          <m:sSup>
                            <m:sSupPr>
                              <m:ctrlPr>
                                <a:rPr lang="en-US" altLang="zh-TW" sz="2000" i="1">
                                  <a:latin typeface="Cambria Math"/>
                                  <a:ea typeface="Cambria Math"/>
                                </a:rPr>
                              </m:ctrlPr>
                            </m:sSupPr>
                            <m:e>
                              <m:r>
                                <a:rPr lang="en-US" altLang="zh-TW" sz="2000" i="1">
                                  <a:latin typeface="Cambria Math"/>
                                  <a:ea typeface="Cambria Math"/>
                                </a:rPr>
                                <m:t>𝑓</m:t>
                              </m:r>
                            </m:e>
                            <m:sup>
                              <m:r>
                                <a:rPr lang="en-US" altLang="zh-TW" sz="2000" i="1">
                                  <a:latin typeface="Cambria Math"/>
                                  <a:ea typeface="Cambria Math"/>
                                </a:rPr>
                                <m:t>𝑇</m:t>
                              </m:r>
                            </m:sup>
                          </m:sSup>
                          <m:r>
                            <a:rPr lang="en-US" altLang="zh-TW" sz="2000" i="1">
                              <a:latin typeface="Cambria Math"/>
                              <a:ea typeface="Cambria Math"/>
                            </a:rPr>
                            <m:t>𝑥</m:t>
                          </m:r>
                          <m:r>
                            <a:rPr lang="en-US" altLang="zh-TW" sz="2000" i="1">
                              <a:latin typeface="Cambria Math"/>
                              <a:ea typeface="Cambria Math"/>
                            </a:rPr>
                            <m:t>=1</m:t>
                          </m:r>
                        </m:e>
                      </m:d>
                    </m:oMath>
                  </m:oMathPara>
                </a14:m>
                <a:endParaRPr lang="en-US" altLang="zh-TW" sz="2000" dirty="0" smtClean="0"/>
              </a:p>
              <a:p>
                <a:endParaRPr lang="en-US" altLang="zh-TW" sz="2000" b="0" i="1" dirty="0" smtClean="0">
                  <a:latin typeface="Cambria Math"/>
                </a:endParaRPr>
              </a:p>
              <a:p>
                <a:pPr/>
                <a14:m>
                  <m:oMathPara xmlns:m="http://schemas.openxmlformats.org/officeDocument/2006/math">
                    <m:oMathParaPr>
                      <m:jc m:val="left"/>
                    </m:oMathParaPr>
                    <m:oMath xmlns:m="http://schemas.openxmlformats.org/officeDocument/2006/math">
                      <m:r>
                        <a:rPr lang="en-US" altLang="zh-TW" sz="2000" b="0" i="1" smtClean="0">
                          <a:latin typeface="Cambria Math"/>
                        </a:rPr>
                        <m:t>∵</m:t>
                      </m:r>
                      <m:sSub>
                        <m:sSubPr>
                          <m:ctrlPr>
                            <a:rPr lang="en-US" altLang="zh-TW" sz="2000" b="0" i="1" smtClean="0">
                              <a:latin typeface="Cambria Math"/>
                            </a:rPr>
                          </m:ctrlPr>
                        </m:sSubPr>
                        <m:e>
                          <m:r>
                            <a:rPr lang="en-US" altLang="zh-TW" sz="2000" b="0" i="1" smtClean="0">
                              <a:latin typeface="Cambria Math"/>
                            </a:rPr>
                            <m:t>𝐺</m:t>
                          </m:r>
                        </m:e>
                        <m:sub>
                          <m:r>
                            <a:rPr lang="en-US" altLang="zh-TW" sz="2000" b="0" i="1" smtClean="0">
                              <a:latin typeface="Cambria Math"/>
                            </a:rPr>
                            <m:t>𝑢</m:t>
                          </m:r>
                        </m:sub>
                      </m:sSub>
                      <m:r>
                        <a:rPr lang="en-US" altLang="zh-TW" sz="2000" b="0" i="1" smtClean="0">
                          <a:latin typeface="Cambria Math"/>
                        </a:rPr>
                        <m:t> </m:t>
                      </m:r>
                      <m:r>
                        <a:rPr lang="en-US" altLang="zh-TW" sz="2000" b="0" i="1" smtClean="0">
                          <a:latin typeface="Cambria Math"/>
                        </a:rPr>
                        <m:t>𝑖𝑠</m:t>
                      </m:r>
                      <m:r>
                        <a:rPr lang="en-US" altLang="zh-TW" sz="2000" b="0" i="1" smtClean="0">
                          <a:latin typeface="Cambria Math"/>
                        </a:rPr>
                        <m:t> </m:t>
                      </m:r>
                      <m:r>
                        <a:rPr lang="en-US" altLang="zh-TW" sz="2000" b="0" i="1" smtClean="0">
                          <a:latin typeface="Cambria Math"/>
                        </a:rPr>
                        <m:t>𝑎</m:t>
                      </m:r>
                      <m:r>
                        <a:rPr lang="en-US" altLang="zh-TW" sz="2000" b="0" i="1" smtClean="0">
                          <a:latin typeface="Cambria Math"/>
                        </a:rPr>
                        <m:t> </m:t>
                      </m:r>
                      <m:r>
                        <a:rPr lang="en-US" altLang="zh-TW" sz="2000" b="0" i="1" smtClean="0">
                          <a:latin typeface="Cambria Math"/>
                        </a:rPr>
                        <m:t>𝑐𝑜𝑛𝑣𝑒𝑥</m:t>
                      </m:r>
                      <m:r>
                        <a:rPr lang="en-US" altLang="zh-TW" sz="2000" b="0" i="1" smtClean="0">
                          <a:latin typeface="Cambria Math"/>
                        </a:rPr>
                        <m:t> </m:t>
                      </m:r>
                      <m:r>
                        <a:rPr lang="en-US" altLang="zh-TW" sz="2000" b="0" i="1" smtClean="0">
                          <a:latin typeface="Cambria Math"/>
                        </a:rPr>
                        <m:t>𝑠𝑒𝑡</m:t>
                      </m:r>
                      <m:r>
                        <a:rPr lang="en-US" altLang="zh-TW" sz="2000" b="0" i="1" smtClean="0">
                          <a:latin typeface="Cambria Math"/>
                        </a:rPr>
                        <m:t> </m:t>
                      </m:r>
                      <m:d>
                        <m:dPr>
                          <m:ctrlPr>
                            <a:rPr lang="en-US" altLang="zh-TW" sz="2000" b="0" i="1" smtClean="0">
                              <a:latin typeface="Cambria Math"/>
                            </a:rPr>
                          </m:ctrlPr>
                        </m:dPr>
                        <m:e>
                          <m:r>
                            <a:rPr lang="en-US" altLang="zh-TW" sz="2000" b="0" i="1" smtClean="0">
                              <a:latin typeface="Cambria Math"/>
                            </a:rPr>
                            <m:t>𝑝𝑜𝑙𝑦h𝑒𝑑𝑎</m:t>
                          </m:r>
                        </m:e>
                      </m:d>
                      <m:r>
                        <a:rPr lang="en-US" altLang="zh-TW" sz="2000" b="0" i="1" smtClean="0">
                          <a:latin typeface="Cambria Math"/>
                        </a:rPr>
                        <m:t> </m:t>
                      </m:r>
                      <m:r>
                        <a:rPr lang="en-US" altLang="zh-TW" sz="2000" b="0" i="1" smtClean="0">
                          <a:latin typeface="Cambria Math"/>
                        </a:rPr>
                        <m:t>𝑎𝑛𝑑</m:t>
                      </m:r>
                      <m:r>
                        <a:rPr lang="en-US" altLang="zh-TW" sz="2000" b="0" i="1" smtClean="0">
                          <a:latin typeface="Cambria Math"/>
                        </a:rPr>
                        <m:t> </m:t>
                      </m:r>
                      <m:sSup>
                        <m:sSupPr>
                          <m:ctrlPr>
                            <a:rPr lang="en-US" altLang="zh-TW" sz="2000" b="0" i="1" smtClean="0">
                              <a:latin typeface="Cambria Math"/>
                            </a:rPr>
                          </m:ctrlPr>
                        </m:sSupPr>
                        <m:e>
                          <m:r>
                            <a:rPr lang="en-US" altLang="zh-TW" sz="2000" b="0" i="1" smtClean="0">
                              <a:latin typeface="Cambria Math"/>
                            </a:rPr>
                            <m:t>𝑐</m:t>
                          </m:r>
                        </m:e>
                        <m:sup>
                          <m:r>
                            <a:rPr lang="en-US" altLang="zh-TW" sz="2000" b="0" i="1" smtClean="0">
                              <a:latin typeface="Cambria Math"/>
                            </a:rPr>
                            <m:t>𝑇</m:t>
                          </m:r>
                        </m:sup>
                      </m:sSup>
                      <m:r>
                        <a:rPr lang="en-US" altLang="zh-TW" sz="2000" b="0" i="1" smtClean="0">
                          <a:latin typeface="Cambria Math"/>
                        </a:rPr>
                        <m:t>𝑥</m:t>
                      </m:r>
                      <m:r>
                        <a:rPr lang="en-US" altLang="zh-TW" sz="2000" b="0" i="1" smtClean="0">
                          <a:latin typeface="Cambria Math"/>
                        </a:rPr>
                        <m:t> </m:t>
                      </m:r>
                      <m:r>
                        <a:rPr lang="en-US" altLang="zh-TW" sz="2000" b="0" i="1" smtClean="0">
                          <a:latin typeface="Cambria Math"/>
                        </a:rPr>
                        <m:t>𝑖𝑠</m:t>
                      </m:r>
                      <m:r>
                        <a:rPr lang="en-US" altLang="zh-TW" sz="2000" b="0" i="1" smtClean="0">
                          <a:latin typeface="Cambria Math"/>
                        </a:rPr>
                        <m:t> </m:t>
                      </m:r>
                      <m:r>
                        <a:rPr lang="en-US" altLang="zh-TW" sz="2000" b="0" i="1" smtClean="0">
                          <a:latin typeface="Cambria Math"/>
                        </a:rPr>
                        <m:t>𝑎</m:t>
                      </m:r>
                      <m:r>
                        <a:rPr lang="en-US" altLang="zh-TW" sz="2000" b="0" i="1" smtClean="0">
                          <a:latin typeface="Cambria Math"/>
                        </a:rPr>
                        <m:t> </m:t>
                      </m:r>
                      <m:r>
                        <a:rPr lang="en-US" altLang="zh-TW" sz="2000" b="0" i="1" smtClean="0">
                          <a:latin typeface="Cambria Math"/>
                        </a:rPr>
                        <m:t>𝑐𝑜𝑛𝑣𝑒𝑥</m:t>
                      </m:r>
                      <m:r>
                        <a:rPr lang="en-US" altLang="zh-TW" sz="2000" b="0" i="1" smtClean="0">
                          <a:latin typeface="Cambria Math"/>
                        </a:rPr>
                        <m:t> </m:t>
                      </m:r>
                      <m:r>
                        <a:rPr lang="en-US" altLang="zh-TW" sz="2000" b="0" i="1" smtClean="0">
                          <a:latin typeface="Cambria Math"/>
                        </a:rPr>
                        <m:t>𝑓𝑢𝑛𝑐𝑡𝑖𝑜𝑛</m:t>
                      </m:r>
                      <m:r>
                        <a:rPr lang="en-US" altLang="zh-TW" sz="2000" b="0" i="1" smtClean="0">
                          <a:latin typeface="Cambria Math"/>
                        </a:rPr>
                        <m:t> </m:t>
                      </m:r>
                    </m:oMath>
                  </m:oMathPara>
                </a14:m>
                <a:endParaRPr lang="en-US" altLang="zh-TW" sz="2000" b="0" dirty="0" smtClean="0"/>
              </a:p>
              <a:p>
                <a14:m>
                  <m:oMath xmlns:m="http://schemas.openxmlformats.org/officeDocument/2006/math">
                    <m:r>
                      <a:rPr lang="en-US" altLang="zh-TW" sz="2000" i="1" smtClean="0">
                        <a:latin typeface="Cambria Math"/>
                        <a:ea typeface="Cambria Math"/>
                      </a:rPr>
                      <m:t>⟹</m:t>
                    </m:r>
                  </m:oMath>
                </a14:m>
                <a:r>
                  <a:rPr lang="en-US" altLang="zh-TW" sz="2000" dirty="0" smtClean="0"/>
                  <a:t> robust counterpart is a convex  optimization program.</a:t>
                </a:r>
              </a:p>
              <a:p>
                <a:endParaRPr lang="en-US" altLang="zh-TW" sz="2000" dirty="0"/>
              </a:p>
              <a:p>
                <a:r>
                  <a:rPr lang="en-US" altLang="zh-TW" sz="2000" dirty="0" smtClean="0"/>
                  <a:t>And for computational efficiency, </a:t>
                </a:r>
                <a:r>
                  <a:rPr lang="en-US" altLang="zh-TW" sz="2000" dirty="0" smtClean="0">
                    <a:solidFill>
                      <a:srgbClr val="FF0000"/>
                    </a:solidFill>
                  </a:rPr>
                  <a:t>the uncertainty set  </a:t>
                </a:r>
                <a14:m>
                  <m:oMath xmlns:m="http://schemas.openxmlformats.org/officeDocument/2006/math">
                    <m:r>
                      <a:rPr lang="en-US" altLang="zh-TW" sz="2000" i="1" smtClean="0">
                        <a:solidFill>
                          <a:srgbClr val="FF0000"/>
                        </a:solidFill>
                        <a:latin typeface="Cambria Math"/>
                        <a:ea typeface="Cambria Math"/>
                      </a:rPr>
                      <m:t>𝔘</m:t>
                    </m:r>
                  </m:oMath>
                </a14:m>
                <a:r>
                  <a:rPr lang="en-US" altLang="zh-TW" sz="2000" dirty="0" smtClean="0">
                    <a:solidFill>
                      <a:srgbClr val="FF0000"/>
                    </a:solidFill>
                  </a:rPr>
                  <a:t> should be </a:t>
                </a:r>
                <a:r>
                  <a:rPr lang="en-US" altLang="zh-TW" sz="2000" b="1" dirty="0" smtClean="0">
                    <a:solidFill>
                      <a:srgbClr val="FF0000"/>
                    </a:solidFill>
                  </a:rPr>
                  <a:t>ellipsoid</a:t>
                </a:r>
                <a:r>
                  <a:rPr lang="en-US" altLang="zh-TW" sz="2000" dirty="0" smtClean="0"/>
                  <a:t>.</a:t>
                </a:r>
              </a:p>
              <a:p>
                <a14:m>
                  <m:oMath xmlns:m="http://schemas.openxmlformats.org/officeDocument/2006/math">
                    <m:r>
                      <a:rPr lang="en-US" altLang="zh-TW" sz="2000" b="0" i="1" smtClean="0">
                        <a:latin typeface="Cambria Math"/>
                      </a:rPr>
                      <m:t>∵</m:t>
                    </m:r>
                  </m:oMath>
                </a14:m>
                <a:r>
                  <a:rPr lang="en-US" altLang="zh-TW" sz="2000" dirty="0" smtClean="0"/>
                  <a:t> </a:t>
                </a:r>
                <a:r>
                  <a:rPr lang="en-US" altLang="zh-TW" sz="2000" dirty="0" smtClean="0">
                    <a:solidFill>
                      <a:srgbClr val="FF0000"/>
                    </a:solidFill>
                  </a:rPr>
                  <a:t>it turns out the robust counterpart to be a conic quadratic program (CQP)</a:t>
                </a:r>
                <a:endParaRPr lang="en-US" altLang="zh-TW" sz="2000" dirty="0">
                  <a:solidFill>
                    <a:srgbClr val="FF0000"/>
                  </a:solidFill>
                </a:endParaRPr>
              </a:p>
            </p:txBody>
          </p:sp>
        </mc:Choice>
        <mc:Fallback xmlns="">
          <p:sp>
            <p:nvSpPr>
              <p:cNvPr id="4" name="矩形 3"/>
              <p:cNvSpPr>
                <a:spLocks noRot="1" noChangeAspect="1" noMove="1" noResize="1" noEditPoints="1" noAdjustHandles="1" noChangeArrowheads="1" noChangeShapeType="1" noTextEdit="1"/>
              </p:cNvSpPr>
              <p:nvPr/>
            </p:nvSpPr>
            <p:spPr>
              <a:xfrm>
                <a:off x="755576" y="1412776"/>
                <a:ext cx="8051307" cy="2554545"/>
              </a:xfrm>
              <a:prstGeom prst="rect">
                <a:avLst/>
              </a:prstGeom>
              <a:blipFill rotWithShape="1">
                <a:blip r:embed="rId2"/>
                <a:stretch>
                  <a:fillRect l="-833" b="-334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741286" y="4403033"/>
                <a:ext cx="3888432" cy="2246769"/>
              </a:xfrm>
              <a:prstGeom prst="rect">
                <a:avLst/>
              </a:prstGeom>
              <a:noFill/>
            </p:spPr>
            <p:txBody>
              <a:bodyPr wrap="square" rtlCol="0">
                <a:spAutoFit/>
              </a:bodyPr>
              <a:lstStyle/>
              <a:p>
                <a:r>
                  <a:rPr lang="en-US" altLang="zh-TW" sz="2000" b="1" dirty="0" smtClean="0"/>
                  <a:t>Polyhedra</a:t>
                </a:r>
                <a:r>
                  <a:rPr lang="en-US" altLang="zh-TW" sz="2000" dirty="0" smtClean="0"/>
                  <a:t>:</a:t>
                </a:r>
              </a:p>
              <a:p>
                <a:r>
                  <a:rPr lang="en-US" altLang="zh-TW" sz="2000" dirty="0"/>
                  <a:t>Solution set of finitely many linear inequalities and equalities:</a:t>
                </a:r>
                <a:endParaRPr lang="zh-TW" altLang="zh-TW" sz="2000" dirty="0"/>
              </a:p>
              <a:p>
                <a:pPr/>
                <a14:m>
                  <m:oMathPara xmlns:m="http://schemas.openxmlformats.org/officeDocument/2006/math">
                    <m:oMathParaPr>
                      <m:jc m:val="left"/>
                    </m:oMathParaPr>
                    <m:oMath xmlns:m="http://schemas.openxmlformats.org/officeDocument/2006/math">
                      <m:r>
                        <m:rPr>
                          <m:sty m:val="p"/>
                        </m:rPr>
                        <a:rPr lang="en-US" altLang="zh-TW" sz="2000">
                          <a:latin typeface="Cambria Math"/>
                        </a:rPr>
                        <m:t>Ax</m:t>
                      </m:r>
                      <m:r>
                        <a:rPr lang="en-US" altLang="zh-TW" sz="2000">
                          <a:latin typeface="Cambria Math"/>
                        </a:rPr>
                        <m:t>≼</m:t>
                      </m:r>
                      <m:r>
                        <m:rPr>
                          <m:sty m:val="p"/>
                        </m:rPr>
                        <a:rPr lang="en-US" altLang="zh-TW" sz="2000">
                          <a:latin typeface="Cambria Math"/>
                        </a:rPr>
                        <m:t>b</m:t>
                      </m:r>
                      <m:r>
                        <a:rPr lang="en-US" altLang="zh-TW" sz="2000">
                          <a:latin typeface="Cambria Math"/>
                        </a:rPr>
                        <m:t>, </m:t>
                      </m:r>
                      <m:r>
                        <m:rPr>
                          <m:sty m:val="p"/>
                        </m:rPr>
                        <a:rPr lang="en-US" altLang="zh-TW" sz="2000">
                          <a:latin typeface="Cambria Math"/>
                        </a:rPr>
                        <m:t>Cx</m:t>
                      </m:r>
                      <m:r>
                        <a:rPr lang="en-US" altLang="zh-TW" sz="2000">
                          <a:latin typeface="Cambria Math"/>
                        </a:rPr>
                        <m:t>=</m:t>
                      </m:r>
                      <m:r>
                        <m:rPr>
                          <m:sty m:val="p"/>
                        </m:rPr>
                        <a:rPr lang="en-US" altLang="zh-TW" sz="2000">
                          <a:latin typeface="Cambria Math"/>
                        </a:rPr>
                        <m:t>d</m:t>
                      </m:r>
                    </m:oMath>
                  </m:oMathPara>
                </a14:m>
                <a:endParaRPr lang="zh-TW" altLang="zh-TW" sz="2000" dirty="0"/>
              </a:p>
              <a:p>
                <a:pPr/>
                <a14:m>
                  <m:oMathPara xmlns:m="http://schemas.openxmlformats.org/officeDocument/2006/math">
                    <m:oMathParaPr>
                      <m:jc m:val="left"/>
                    </m:oMathParaPr>
                    <m:oMath xmlns:m="http://schemas.openxmlformats.org/officeDocument/2006/math">
                      <m:r>
                        <m:rPr>
                          <m:sty m:val="p"/>
                        </m:rPr>
                        <a:rPr lang="en-US" altLang="zh-TW" sz="2000">
                          <a:latin typeface="Cambria Math"/>
                        </a:rPr>
                        <m:t>A</m:t>
                      </m:r>
                      <m:r>
                        <a:rPr lang="en-US" altLang="zh-TW" sz="2000">
                          <a:latin typeface="Cambria Math"/>
                        </a:rPr>
                        <m:t>∈</m:t>
                      </m:r>
                      <m:sSup>
                        <m:sSupPr>
                          <m:ctrlPr>
                            <a:rPr lang="zh-TW" altLang="zh-TW" sz="2000" i="1">
                              <a:latin typeface="Cambria Math"/>
                            </a:rPr>
                          </m:ctrlPr>
                        </m:sSupPr>
                        <m:e>
                          <m:r>
                            <a:rPr lang="en-US" altLang="zh-TW" sz="2000" i="1">
                              <a:latin typeface="Cambria Math"/>
                            </a:rPr>
                            <m:t>ℝ</m:t>
                          </m:r>
                        </m:e>
                        <m:sup>
                          <m:r>
                            <a:rPr lang="en-US" altLang="zh-TW" sz="2000" i="1">
                              <a:latin typeface="Cambria Math"/>
                            </a:rPr>
                            <m:t>𝑚</m:t>
                          </m:r>
                          <m:r>
                            <a:rPr lang="en-US" altLang="zh-TW" sz="2000" i="1">
                              <a:latin typeface="Cambria Math"/>
                            </a:rPr>
                            <m:t>×</m:t>
                          </m:r>
                          <m:r>
                            <a:rPr lang="en-US" altLang="zh-TW" sz="2000" i="1">
                              <a:latin typeface="Cambria Math"/>
                            </a:rPr>
                            <m:t>𝑛</m:t>
                          </m:r>
                        </m:sup>
                      </m:sSup>
                      <m:r>
                        <a:rPr lang="en-US" altLang="zh-TW" sz="2000" i="1">
                          <a:latin typeface="Cambria Math"/>
                        </a:rPr>
                        <m:t>, </m:t>
                      </m:r>
                      <m:r>
                        <a:rPr lang="en-US" altLang="zh-TW" sz="2000" i="1">
                          <a:latin typeface="Cambria Math"/>
                        </a:rPr>
                        <m:t>𝐶</m:t>
                      </m:r>
                      <m:r>
                        <a:rPr lang="en-US" altLang="zh-TW" sz="2000" i="1">
                          <a:latin typeface="Cambria Math"/>
                        </a:rPr>
                        <m:t>∈</m:t>
                      </m:r>
                      <m:sSup>
                        <m:sSupPr>
                          <m:ctrlPr>
                            <a:rPr lang="zh-TW" altLang="zh-TW" sz="2000" i="1">
                              <a:latin typeface="Cambria Math"/>
                            </a:rPr>
                          </m:ctrlPr>
                        </m:sSupPr>
                        <m:e>
                          <m:r>
                            <a:rPr lang="en-US" altLang="zh-TW" sz="2000" i="1">
                              <a:latin typeface="Cambria Math"/>
                            </a:rPr>
                            <m:t>ℝ</m:t>
                          </m:r>
                        </m:e>
                        <m:sup>
                          <m:r>
                            <a:rPr lang="en-US" altLang="zh-TW" sz="2000" i="1">
                              <a:latin typeface="Cambria Math"/>
                            </a:rPr>
                            <m:t>𝑝</m:t>
                          </m:r>
                          <m:r>
                            <a:rPr lang="en-US" altLang="zh-TW" sz="2000" i="1">
                              <a:latin typeface="Cambria Math"/>
                            </a:rPr>
                            <m:t>×</m:t>
                          </m:r>
                          <m:r>
                            <a:rPr lang="en-US" altLang="zh-TW" sz="2000" i="1">
                              <a:latin typeface="Cambria Math"/>
                            </a:rPr>
                            <m:t>𝑛</m:t>
                          </m:r>
                        </m:sup>
                      </m:sSup>
                      <m:r>
                        <a:rPr lang="en-US" altLang="zh-TW" sz="2000" i="1">
                          <a:latin typeface="Cambria Math"/>
                        </a:rPr>
                        <m:t>,</m:t>
                      </m:r>
                    </m:oMath>
                    <m:oMath xmlns:m="http://schemas.openxmlformats.org/officeDocument/2006/math">
                      <m:r>
                        <a:rPr lang="en-US" altLang="zh-TW" sz="2000" i="1">
                          <a:latin typeface="Cambria Math"/>
                        </a:rPr>
                        <m:t> </m:t>
                      </m:r>
                      <m:r>
                        <a:rPr lang="en-US" altLang="zh-TW" sz="2000">
                          <a:latin typeface="Cambria Math"/>
                        </a:rPr>
                        <m:t>≼</m:t>
                      </m:r>
                      <m:r>
                        <m:rPr>
                          <m:sty m:val="p"/>
                        </m:rPr>
                        <a:rPr lang="en-US" altLang="zh-TW" sz="2000">
                          <a:latin typeface="Cambria Math"/>
                        </a:rPr>
                        <m:t>is</m:t>
                      </m:r>
                      <m:r>
                        <a:rPr lang="en-US" altLang="zh-TW" sz="2000">
                          <a:latin typeface="Cambria Math"/>
                        </a:rPr>
                        <m:t> </m:t>
                      </m:r>
                      <m:r>
                        <m:rPr>
                          <m:sty m:val="p"/>
                        </m:rPr>
                        <a:rPr lang="en-US" altLang="zh-TW" sz="2000">
                          <a:latin typeface="Cambria Math"/>
                        </a:rPr>
                        <m:t>componentwise</m:t>
                      </m:r>
                      <m:r>
                        <a:rPr lang="en-US" altLang="zh-TW" sz="2000">
                          <a:latin typeface="Cambria Math"/>
                        </a:rPr>
                        <m:t> </m:t>
                      </m:r>
                      <m:r>
                        <m:rPr>
                          <m:sty m:val="p"/>
                        </m:rPr>
                        <a:rPr lang="en-US" altLang="zh-TW" sz="2000">
                          <a:latin typeface="Cambria Math"/>
                        </a:rPr>
                        <m:t>inequality</m:t>
                      </m:r>
                    </m:oMath>
                  </m:oMathPara>
                </a14:m>
                <a:endParaRPr lang="zh-TW" altLang="zh-TW" sz="2000" dirty="0"/>
              </a:p>
              <a:p>
                <a:endParaRPr lang="zh-TW" altLang="en-US" sz="20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741286" y="4403033"/>
                <a:ext cx="3888432" cy="2246769"/>
              </a:xfrm>
              <a:prstGeom prst="rect">
                <a:avLst/>
              </a:prstGeom>
              <a:blipFill rotWithShape="1">
                <a:blip r:embed="rId3"/>
                <a:stretch>
                  <a:fillRect l="-1727" t="-1355"/>
                </a:stretch>
              </a:blipFill>
            </p:spPr>
            <p:txBody>
              <a:bodyPr/>
              <a:lstStyle/>
              <a:p>
                <a:r>
                  <a:rPr lang="zh-TW" altLang="en-US">
                    <a:noFill/>
                  </a:rPr>
                  <a:t> </a:t>
                </a:r>
              </a:p>
            </p:txBody>
          </p:sp>
        </mc:Fallback>
      </mc:AlternateContent>
      <p:pic>
        <p:nvPicPr>
          <p:cNvPr id="6" name="Picture 3"/>
          <p:cNvPicPr/>
          <p:nvPr/>
        </p:nvPicPr>
        <p:blipFill rotWithShape="1">
          <a:blip r:embed="rId4" cstate="print"/>
          <a:srcRect l="34247" t="37554" r="28037" b="13210"/>
          <a:stretch/>
        </p:blipFill>
        <p:spPr bwMode="auto">
          <a:xfrm>
            <a:off x="5292080" y="4581128"/>
            <a:ext cx="3016326" cy="18905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9188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Intersection of convex sets</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23</a:t>
            </a:fld>
            <a:endParaRPr lang="zh-TW" altLang="en-US"/>
          </a:p>
        </p:txBody>
      </p:sp>
      <p:grpSp>
        <p:nvGrpSpPr>
          <p:cNvPr id="5" name="群組 4"/>
          <p:cNvGrpSpPr/>
          <p:nvPr/>
        </p:nvGrpSpPr>
        <p:grpSpPr>
          <a:xfrm>
            <a:off x="467544" y="2839911"/>
            <a:ext cx="8370887" cy="670198"/>
            <a:chOff x="611560" y="1390650"/>
            <a:chExt cx="8370887" cy="670198"/>
          </a:xfrm>
        </p:grpSpPr>
        <p:pic>
          <p:nvPicPr>
            <p:cNvPr id="39938" name="Picture 2"/>
            <p:cNvPicPr>
              <a:picLocks noChangeAspect="1" noChangeArrowheads="1"/>
            </p:cNvPicPr>
            <p:nvPr/>
          </p:nvPicPr>
          <p:blipFill>
            <a:blip r:embed="rId2" cstate="print"/>
            <a:srcRect b="87742"/>
            <a:stretch>
              <a:fillRect/>
            </a:stretch>
          </p:blipFill>
          <p:spPr bwMode="auto">
            <a:xfrm>
              <a:off x="611560" y="1390650"/>
              <a:ext cx="8370887" cy="670198"/>
            </a:xfrm>
            <a:prstGeom prst="rect">
              <a:avLst/>
            </a:prstGeom>
            <a:noFill/>
            <a:ln w="9525">
              <a:noFill/>
              <a:miter lim="800000"/>
              <a:headEnd/>
              <a:tailEnd/>
            </a:ln>
          </p:spPr>
        </p:pic>
        <p:sp>
          <p:nvSpPr>
            <p:cNvPr id="6" name="圓角矩形 5"/>
            <p:cNvSpPr/>
            <p:nvPr/>
          </p:nvSpPr>
          <p:spPr>
            <a:xfrm>
              <a:off x="611560" y="1412776"/>
              <a:ext cx="6624736"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7" name="圖片 6" descr="Set_intersection.png"/>
          <p:cNvPicPr>
            <a:picLocks noChangeAspect="1"/>
          </p:cNvPicPr>
          <p:nvPr/>
        </p:nvPicPr>
        <p:blipFill>
          <a:blip r:embed="rId3" cstate="print"/>
          <a:stretch>
            <a:fillRect/>
          </a:stretch>
        </p:blipFill>
        <p:spPr>
          <a:xfrm>
            <a:off x="467544" y="3933056"/>
            <a:ext cx="3120347" cy="1872208"/>
          </a:xfrm>
          <a:prstGeom prst="rect">
            <a:avLst/>
          </a:prstGeom>
        </p:spPr>
      </p:pic>
      <mc:AlternateContent xmlns:mc="http://schemas.openxmlformats.org/markup-compatibility/2006" xmlns:a14="http://schemas.microsoft.com/office/drawing/2010/main">
        <mc:Choice Requires="a14">
          <p:sp>
            <p:nvSpPr>
              <p:cNvPr id="4" name="矩形 3"/>
              <p:cNvSpPr/>
              <p:nvPr/>
            </p:nvSpPr>
            <p:spPr>
              <a:xfrm>
                <a:off x="537474" y="1196752"/>
                <a:ext cx="8138982" cy="1569660"/>
              </a:xfrm>
              <a:prstGeom prst="rect">
                <a:avLst/>
              </a:prstGeom>
            </p:spPr>
            <p:txBody>
              <a:bodyPr wrap="square">
                <a:spAutoFit/>
              </a:bodyPr>
              <a:lstStyle/>
              <a:p>
                <a:r>
                  <a:rPr lang="en-US" altLang="zh-TW" sz="2400" b="1" dirty="0" smtClean="0"/>
                  <a:t>convex </a:t>
                </a:r>
                <a:r>
                  <a:rPr lang="en-US" altLang="zh-TW" sz="2400" b="1" dirty="0"/>
                  <a:t>set C</a:t>
                </a:r>
                <a:endParaRPr lang="zh-TW" altLang="zh-TW" sz="2400" dirty="0"/>
              </a:p>
              <a:p>
                <a:r>
                  <a:rPr lang="en-US" altLang="zh-TW" sz="2400" dirty="0"/>
                  <a:t>Contains line segment between </a:t>
                </a:r>
                <a:r>
                  <a:rPr lang="en-US" altLang="zh-TW" sz="2400" b="1" u="sng" dirty="0"/>
                  <a:t>any two points</a:t>
                </a:r>
                <a:r>
                  <a:rPr lang="en-US" altLang="zh-TW" sz="2400" dirty="0"/>
                  <a:t> in the set</a:t>
                </a:r>
                <a:endParaRPr lang="zh-TW" altLang="zh-TW" sz="2400" dirty="0"/>
              </a:p>
              <a:p>
                <a:pPr/>
                <a14:m>
                  <m:oMathPara xmlns:m="http://schemas.openxmlformats.org/officeDocument/2006/math">
                    <m:oMathParaPr>
                      <m:jc m:val="centerGroup"/>
                    </m:oMathParaPr>
                    <m:oMath xmlns:m="http://schemas.openxmlformats.org/officeDocument/2006/math">
                      <m:sSub>
                        <m:sSubPr>
                          <m:ctrlPr>
                            <a:rPr lang="zh-TW" altLang="zh-TW" sz="2400" i="1">
                              <a:latin typeface="Cambria Math"/>
                            </a:rPr>
                          </m:ctrlPr>
                        </m:sSubPr>
                        <m:e>
                          <m:r>
                            <m:rPr>
                              <m:sty m:val="p"/>
                            </m:rPr>
                            <a:rPr lang="en-US" altLang="zh-TW" sz="2400">
                              <a:latin typeface="Cambria Math"/>
                            </a:rPr>
                            <m:t>x</m:t>
                          </m:r>
                        </m:e>
                        <m:sub>
                          <m:r>
                            <a:rPr lang="en-US" altLang="zh-TW" sz="2400">
                              <a:latin typeface="Cambria Math"/>
                            </a:rPr>
                            <m:t>1</m:t>
                          </m:r>
                        </m:sub>
                      </m:sSub>
                      <m:r>
                        <a:rPr lang="en-US" altLang="zh-TW" sz="2400" i="1">
                          <a:latin typeface="Cambria Math"/>
                        </a:rPr>
                        <m:t>, </m:t>
                      </m:r>
                      <m:sSub>
                        <m:sSubPr>
                          <m:ctrlPr>
                            <a:rPr lang="zh-TW" altLang="zh-TW" sz="2400" i="1">
                              <a:latin typeface="Cambria Math"/>
                            </a:rPr>
                          </m:ctrlPr>
                        </m:sSubPr>
                        <m:e>
                          <m:r>
                            <a:rPr lang="en-US" altLang="zh-TW" sz="2400" i="1">
                              <a:latin typeface="Cambria Math"/>
                            </a:rPr>
                            <m:t>𝑥</m:t>
                          </m:r>
                        </m:e>
                        <m:sub>
                          <m:r>
                            <a:rPr lang="en-US" altLang="zh-TW" sz="2400" i="1">
                              <a:latin typeface="Cambria Math"/>
                            </a:rPr>
                            <m:t>2</m:t>
                          </m:r>
                        </m:sub>
                      </m:sSub>
                      <m:r>
                        <a:rPr lang="en-US" altLang="zh-TW" sz="2400" i="1">
                          <a:latin typeface="Cambria Math"/>
                        </a:rPr>
                        <m:t>∈</m:t>
                      </m:r>
                      <m:r>
                        <a:rPr lang="en-US" altLang="zh-TW" sz="2400" i="1">
                          <a:latin typeface="Cambria Math"/>
                        </a:rPr>
                        <m:t>𝐶</m:t>
                      </m:r>
                      <m:r>
                        <a:rPr lang="en-US" altLang="zh-TW" sz="2400" i="1">
                          <a:latin typeface="Cambria Math"/>
                        </a:rPr>
                        <m:t>, 0≤</m:t>
                      </m:r>
                      <m:r>
                        <a:rPr lang="en-US" altLang="zh-TW" sz="2400" i="1">
                          <a:latin typeface="Cambria Math"/>
                        </a:rPr>
                        <m:t>𝜃</m:t>
                      </m:r>
                      <m:r>
                        <a:rPr lang="en-US" altLang="zh-TW" sz="2400" i="1">
                          <a:latin typeface="Cambria Math"/>
                        </a:rPr>
                        <m:t>≤1⟹</m:t>
                      </m:r>
                      <m:r>
                        <a:rPr lang="en-US" altLang="zh-TW" sz="2400" i="1">
                          <a:latin typeface="Cambria Math"/>
                        </a:rPr>
                        <m:t>𝜃</m:t>
                      </m:r>
                      <m:sSub>
                        <m:sSubPr>
                          <m:ctrlPr>
                            <a:rPr lang="zh-TW" altLang="zh-TW" sz="2400" i="1">
                              <a:latin typeface="Cambria Math"/>
                            </a:rPr>
                          </m:ctrlPr>
                        </m:sSubPr>
                        <m:e>
                          <m:r>
                            <a:rPr lang="en-US" altLang="zh-TW" sz="2400" i="1">
                              <a:latin typeface="Cambria Math"/>
                            </a:rPr>
                            <m:t>𝑥</m:t>
                          </m:r>
                        </m:e>
                        <m:sub>
                          <m:r>
                            <a:rPr lang="en-US" altLang="zh-TW" sz="2400" i="1">
                              <a:latin typeface="Cambria Math"/>
                            </a:rPr>
                            <m:t>1</m:t>
                          </m:r>
                        </m:sub>
                      </m:sSub>
                      <m:r>
                        <a:rPr lang="en-US" altLang="zh-TW" sz="2400" i="1">
                          <a:latin typeface="Cambria Math"/>
                        </a:rPr>
                        <m:t>+</m:t>
                      </m:r>
                      <m:d>
                        <m:dPr>
                          <m:ctrlPr>
                            <a:rPr lang="zh-TW" altLang="zh-TW" sz="2400" i="1">
                              <a:latin typeface="Cambria Math"/>
                            </a:rPr>
                          </m:ctrlPr>
                        </m:dPr>
                        <m:e>
                          <m:r>
                            <a:rPr lang="en-US" altLang="zh-TW" sz="2400" i="1">
                              <a:latin typeface="Cambria Math"/>
                            </a:rPr>
                            <m:t>1−</m:t>
                          </m:r>
                          <m:r>
                            <a:rPr lang="en-US" altLang="zh-TW" sz="2400" i="1">
                              <a:latin typeface="Cambria Math"/>
                            </a:rPr>
                            <m:t>𝜃</m:t>
                          </m:r>
                        </m:e>
                      </m:d>
                      <m:sSub>
                        <m:sSubPr>
                          <m:ctrlPr>
                            <a:rPr lang="zh-TW" altLang="zh-TW" sz="2400" i="1">
                              <a:latin typeface="Cambria Math"/>
                            </a:rPr>
                          </m:ctrlPr>
                        </m:sSubPr>
                        <m:e>
                          <m:r>
                            <a:rPr lang="en-US" altLang="zh-TW" sz="2400" i="1">
                              <a:latin typeface="Cambria Math"/>
                            </a:rPr>
                            <m:t>𝑥</m:t>
                          </m:r>
                        </m:e>
                        <m:sub>
                          <m:r>
                            <a:rPr lang="en-US" altLang="zh-TW" sz="2400" i="1">
                              <a:latin typeface="Cambria Math"/>
                            </a:rPr>
                            <m:t>2</m:t>
                          </m:r>
                        </m:sub>
                      </m:sSub>
                      <m:r>
                        <a:rPr lang="en-US" altLang="zh-TW" sz="2400" i="1">
                          <a:latin typeface="Cambria Math"/>
                        </a:rPr>
                        <m:t>∈</m:t>
                      </m:r>
                      <m:r>
                        <a:rPr lang="en-US" altLang="zh-TW" sz="2400" i="1">
                          <a:latin typeface="Cambria Math"/>
                        </a:rPr>
                        <m:t>𝐶</m:t>
                      </m:r>
                    </m:oMath>
                  </m:oMathPara>
                </a14:m>
                <a:endParaRPr lang="zh-TW" altLang="zh-TW" sz="2400" dirty="0"/>
              </a:p>
              <a:p>
                <a:r>
                  <a:rPr lang="en-US" altLang="zh-TW" sz="2400" dirty="0"/>
                  <a:t> </a:t>
                </a:r>
                <a:endParaRPr lang="zh-TW" altLang="zh-TW" sz="2400" dirty="0"/>
              </a:p>
            </p:txBody>
          </p:sp>
        </mc:Choice>
        <mc:Fallback xmlns="">
          <p:sp>
            <p:nvSpPr>
              <p:cNvPr id="4" name="矩形 3"/>
              <p:cNvSpPr>
                <a:spLocks noRot="1" noChangeAspect="1" noMove="1" noResize="1" noEditPoints="1" noAdjustHandles="1" noChangeArrowheads="1" noChangeShapeType="1" noTextEdit="1"/>
              </p:cNvSpPr>
              <p:nvPr/>
            </p:nvSpPr>
            <p:spPr>
              <a:xfrm>
                <a:off x="537474" y="1196752"/>
                <a:ext cx="8138982" cy="1569660"/>
              </a:xfrm>
              <a:prstGeom prst="rect">
                <a:avLst/>
              </a:prstGeom>
              <a:blipFill rotWithShape="1">
                <a:blip r:embed="rId4"/>
                <a:stretch>
                  <a:fillRect l="-1124" t="-310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3995936" y="3709390"/>
                <a:ext cx="4968552" cy="2862322"/>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en-US" altLang="zh-TW" sz="2000" b="0" i="1" smtClean="0">
                          <a:latin typeface="Cambria Math"/>
                          <a:ea typeface="Cambria Math"/>
                        </a:rPr>
                        <m:t>𝑏𝑜𝑡h</m:t>
                      </m:r>
                      <m:r>
                        <a:rPr lang="en-US" altLang="zh-TW" sz="2000" b="0" i="1" smtClean="0">
                          <a:latin typeface="Cambria Math"/>
                          <a:ea typeface="Cambria Math"/>
                        </a:rPr>
                        <m:t> </m:t>
                      </m:r>
                      <m:r>
                        <a:rPr lang="en-US" altLang="zh-TW" sz="2000" b="0" i="1" smtClean="0">
                          <a:latin typeface="Cambria Math"/>
                          <a:ea typeface="Cambria Math"/>
                        </a:rPr>
                        <m:t>𝐴</m:t>
                      </m:r>
                      <m:r>
                        <a:rPr lang="en-US" altLang="zh-TW" sz="2000" b="0" i="1" smtClean="0">
                          <a:latin typeface="Cambria Math"/>
                          <a:ea typeface="Cambria Math"/>
                        </a:rPr>
                        <m:t> </m:t>
                      </m:r>
                      <m:r>
                        <a:rPr lang="en-US" altLang="zh-TW" sz="2000" b="0" i="1" smtClean="0">
                          <a:latin typeface="Cambria Math"/>
                          <a:ea typeface="Cambria Math"/>
                        </a:rPr>
                        <m:t>𝑎𝑛𝑑</m:t>
                      </m:r>
                      <m:r>
                        <a:rPr lang="en-US" altLang="zh-TW" sz="2000" b="0" i="1" smtClean="0">
                          <a:latin typeface="Cambria Math"/>
                          <a:ea typeface="Cambria Math"/>
                        </a:rPr>
                        <m:t> </m:t>
                      </m:r>
                      <m:r>
                        <a:rPr lang="en-US" altLang="zh-TW" sz="2000" b="0" i="1" smtClean="0">
                          <a:latin typeface="Cambria Math"/>
                          <a:ea typeface="Cambria Math"/>
                        </a:rPr>
                        <m:t>𝐵</m:t>
                      </m:r>
                      <m:r>
                        <a:rPr lang="en-US" altLang="zh-TW" sz="2000" b="0" i="1" smtClean="0">
                          <a:latin typeface="Cambria Math"/>
                          <a:ea typeface="Cambria Math"/>
                        </a:rPr>
                        <m:t> </m:t>
                      </m:r>
                      <m:r>
                        <a:rPr lang="en-US" altLang="zh-TW" sz="2000" b="0" i="1" smtClean="0">
                          <a:latin typeface="Cambria Math"/>
                          <a:ea typeface="Cambria Math"/>
                        </a:rPr>
                        <m:t>𝑎𝑟𝑒</m:t>
                      </m:r>
                      <m:r>
                        <a:rPr lang="en-US" altLang="zh-TW" sz="2000" b="0" i="1" smtClean="0">
                          <a:latin typeface="Cambria Math"/>
                          <a:ea typeface="Cambria Math"/>
                        </a:rPr>
                        <m:t> </m:t>
                      </m:r>
                      <m:r>
                        <a:rPr lang="en-US" altLang="zh-TW" sz="2000" b="0" i="1" smtClean="0">
                          <a:latin typeface="Cambria Math"/>
                          <a:ea typeface="Cambria Math"/>
                        </a:rPr>
                        <m:t>𝑐𝑜𝑛𝑣𝑒𝑥</m:t>
                      </m:r>
                      <m:r>
                        <a:rPr lang="en-US" altLang="zh-TW" sz="2000" b="0" i="1" smtClean="0">
                          <a:latin typeface="Cambria Math"/>
                          <a:ea typeface="Cambria Math"/>
                        </a:rPr>
                        <m:t> </m:t>
                      </m:r>
                      <m:r>
                        <a:rPr lang="en-US" altLang="zh-TW" sz="2000" b="0" i="1" smtClean="0">
                          <a:latin typeface="Cambria Math"/>
                          <a:ea typeface="Cambria Math"/>
                        </a:rPr>
                        <m:t>𝑠𝑒𝑡𝑠</m:t>
                      </m:r>
                    </m:oMath>
                  </m:oMathPara>
                </a14:m>
                <a:endParaRPr lang="en-US" altLang="zh-TW" sz="2000" b="0" dirty="0" smtClean="0">
                  <a:ea typeface="Cambria Math"/>
                </a:endParaRPr>
              </a:p>
              <a:p>
                <a:pPr>
                  <a:lnSpc>
                    <a:spcPct val="150000"/>
                  </a:lnSpc>
                </a:pPr>
                <a:r>
                  <a:rPr lang="en-US" altLang="zh-TW" sz="2000" dirty="0" smtClean="0"/>
                  <a:t>Assume </a:t>
                </a:r>
                <a14:m>
                  <m:oMath xmlns:m="http://schemas.openxmlformats.org/officeDocument/2006/math">
                    <m:sSub>
                      <m:sSubPr>
                        <m:ctrlPr>
                          <a:rPr lang="en-US" altLang="zh-TW" sz="2000" i="1">
                            <a:latin typeface="Cambria Math"/>
                          </a:rPr>
                        </m:ctrlPr>
                      </m:sSubPr>
                      <m:e>
                        <m:r>
                          <a:rPr lang="en-US" altLang="zh-TW" sz="2000" i="1">
                            <a:latin typeface="Cambria Math"/>
                          </a:rPr>
                          <m:t>𝑥</m:t>
                        </m:r>
                      </m:e>
                      <m:sub>
                        <m:r>
                          <a:rPr lang="en-US" altLang="zh-TW" sz="2000" i="1">
                            <a:latin typeface="Cambria Math"/>
                          </a:rPr>
                          <m:t>1</m:t>
                        </m:r>
                      </m:sub>
                    </m:sSub>
                    <m:r>
                      <a:rPr lang="en-US" altLang="zh-TW" sz="2000" i="1">
                        <a:latin typeface="Cambria Math"/>
                      </a:rPr>
                      <m:t>, </m:t>
                    </m:r>
                    <m:sSub>
                      <m:sSubPr>
                        <m:ctrlPr>
                          <a:rPr lang="en-US" altLang="zh-TW" sz="2000" i="1">
                            <a:latin typeface="Cambria Math"/>
                          </a:rPr>
                        </m:ctrlPr>
                      </m:sSubPr>
                      <m:e>
                        <m:r>
                          <a:rPr lang="en-US" altLang="zh-TW" sz="2000" i="1">
                            <a:latin typeface="Cambria Math"/>
                          </a:rPr>
                          <m:t>𝑥</m:t>
                        </m:r>
                      </m:e>
                      <m:sub>
                        <m:r>
                          <a:rPr lang="en-US" altLang="zh-TW" sz="2000" i="1">
                            <a:latin typeface="Cambria Math"/>
                          </a:rPr>
                          <m:t>2</m:t>
                        </m:r>
                      </m:sub>
                    </m:sSub>
                    <m:r>
                      <a:rPr lang="en-US" altLang="zh-TW" sz="2000" i="1">
                        <a:latin typeface="Cambria Math"/>
                      </a:rPr>
                      <m:t>∈</m:t>
                    </m:r>
                    <m:r>
                      <a:rPr lang="en-US" altLang="zh-TW" sz="2000" i="1">
                        <a:latin typeface="Cambria Math"/>
                      </a:rPr>
                      <m:t>𝐴</m:t>
                    </m:r>
                    <m:r>
                      <a:rPr lang="en-US" altLang="zh-TW" sz="2000" i="1">
                        <a:latin typeface="Cambria Math"/>
                        <a:ea typeface="Cambria Math"/>
                      </a:rPr>
                      <m:t>∩</m:t>
                    </m:r>
                    <m:r>
                      <a:rPr lang="en-US" altLang="zh-TW" sz="2000" i="1">
                        <a:latin typeface="Cambria Math"/>
                        <a:ea typeface="Cambria Math"/>
                      </a:rPr>
                      <m:t>𝐵</m:t>
                    </m:r>
                    <m:r>
                      <a:rPr lang="en-US" altLang="zh-TW" sz="2000" b="0" i="0" smtClean="0">
                        <a:latin typeface="Cambria Math"/>
                        <a:ea typeface="Cambria Math"/>
                      </a:rPr>
                      <m:t>,  </m:t>
                    </m:r>
                    <m:r>
                      <a:rPr lang="en-US" altLang="zh-TW" sz="2000" b="0" i="1" smtClean="0">
                        <a:latin typeface="Cambria Math"/>
                      </a:rPr>
                      <m:t>0≤</m:t>
                    </m:r>
                    <m:r>
                      <a:rPr lang="en-US" altLang="zh-TW" sz="2000" b="0" i="1" smtClean="0">
                        <a:latin typeface="Cambria Math"/>
                      </a:rPr>
                      <m:t>𝜃</m:t>
                    </m:r>
                    <m:r>
                      <a:rPr lang="en-US" altLang="zh-TW" sz="2000" b="0" i="1" smtClean="0">
                        <a:latin typeface="Cambria Math"/>
                      </a:rPr>
                      <m:t>≤1,</m:t>
                    </m:r>
                  </m:oMath>
                </a14:m>
                <a:endParaRPr lang="en-US" altLang="zh-TW" sz="2000" b="0" dirty="0" smtClean="0"/>
              </a:p>
              <a:p>
                <a:pPr>
                  <a:lnSpc>
                    <a:spcPct val="150000"/>
                  </a:lnSpc>
                </a:pPr>
                <a14:m>
                  <m:oMathPara xmlns:m="http://schemas.openxmlformats.org/officeDocument/2006/math">
                    <m:oMathParaPr>
                      <m:jc m:val="left"/>
                    </m:oMathParaPr>
                    <m:oMath xmlns:m="http://schemas.openxmlformats.org/officeDocument/2006/math">
                      <m:r>
                        <a:rPr lang="en-US" altLang="zh-TW" sz="2000" b="0" i="1" smtClean="0">
                          <a:latin typeface="Cambria Math"/>
                        </a:rPr>
                        <m:t>𝜃</m:t>
                      </m:r>
                      <m:sSub>
                        <m:sSubPr>
                          <m:ctrlPr>
                            <a:rPr lang="en-US" altLang="zh-TW" sz="2000" b="0" i="1" smtClean="0">
                              <a:latin typeface="Cambria Math"/>
                            </a:rPr>
                          </m:ctrlPr>
                        </m:sSubPr>
                        <m:e>
                          <m:r>
                            <a:rPr lang="en-US" altLang="zh-TW" sz="2000" b="0" i="1" smtClean="0">
                              <a:latin typeface="Cambria Math"/>
                            </a:rPr>
                            <m:t>𝑥</m:t>
                          </m:r>
                        </m:e>
                        <m:sub>
                          <m:r>
                            <a:rPr lang="en-US" altLang="zh-TW" sz="2000" b="0" i="1" smtClean="0">
                              <a:latin typeface="Cambria Math"/>
                            </a:rPr>
                            <m:t>1</m:t>
                          </m:r>
                        </m:sub>
                      </m:sSub>
                      <m:r>
                        <a:rPr lang="en-US" altLang="zh-TW" sz="2000" b="0" i="1" smtClean="0">
                          <a:latin typeface="Cambria Math"/>
                        </a:rPr>
                        <m:t>+</m:t>
                      </m:r>
                      <m:d>
                        <m:dPr>
                          <m:ctrlPr>
                            <a:rPr lang="en-US" altLang="zh-TW" sz="2000" b="0" i="1" smtClean="0">
                              <a:latin typeface="Cambria Math"/>
                            </a:rPr>
                          </m:ctrlPr>
                        </m:dPr>
                        <m:e>
                          <m:r>
                            <a:rPr lang="en-US" altLang="zh-TW" sz="2000" b="0" i="1" smtClean="0">
                              <a:latin typeface="Cambria Math"/>
                            </a:rPr>
                            <m:t>1−</m:t>
                          </m:r>
                          <m:r>
                            <a:rPr lang="en-US" altLang="zh-TW" sz="2000" b="0" i="1" smtClean="0">
                              <a:latin typeface="Cambria Math"/>
                            </a:rPr>
                            <m:t>𝜃</m:t>
                          </m:r>
                        </m:e>
                      </m:d>
                      <m:sSub>
                        <m:sSubPr>
                          <m:ctrlPr>
                            <a:rPr lang="en-US" altLang="zh-TW" sz="2000" b="0" i="1" smtClean="0">
                              <a:latin typeface="Cambria Math"/>
                            </a:rPr>
                          </m:ctrlPr>
                        </m:sSubPr>
                        <m:e>
                          <m:r>
                            <a:rPr lang="en-US" altLang="zh-TW" sz="2000" b="0" i="1" smtClean="0">
                              <a:latin typeface="Cambria Math"/>
                            </a:rPr>
                            <m:t>𝑥</m:t>
                          </m:r>
                        </m:e>
                        <m:sub>
                          <m:r>
                            <a:rPr lang="en-US" altLang="zh-TW" sz="2000" b="0" i="1" smtClean="0">
                              <a:latin typeface="Cambria Math"/>
                            </a:rPr>
                            <m:t>2</m:t>
                          </m:r>
                        </m:sub>
                      </m:sSub>
                      <m:r>
                        <a:rPr lang="en-US" altLang="zh-TW" sz="2000" b="0" i="1" smtClean="0">
                          <a:latin typeface="Cambria Math"/>
                        </a:rPr>
                        <m:t>∈</m:t>
                      </m:r>
                      <m:r>
                        <a:rPr lang="en-US" altLang="zh-TW" sz="2000" b="0" i="1" smtClean="0">
                          <a:latin typeface="Cambria Math"/>
                        </a:rPr>
                        <m:t>𝐴</m:t>
                      </m:r>
                      <m:r>
                        <a:rPr lang="en-US" altLang="zh-TW" sz="2000" b="0" i="1" smtClean="0">
                          <a:latin typeface="Cambria Math"/>
                        </a:rPr>
                        <m:t> </m:t>
                      </m:r>
                      <m:d>
                        <m:dPr>
                          <m:ctrlPr>
                            <a:rPr lang="en-US" altLang="zh-TW" sz="2000" b="0" i="1" smtClean="0">
                              <a:latin typeface="Cambria Math"/>
                            </a:rPr>
                          </m:ctrlPr>
                        </m:dPr>
                        <m:e>
                          <m:r>
                            <a:rPr lang="en-US" altLang="zh-TW" sz="2000" b="0" i="1" smtClean="0">
                              <a:latin typeface="Cambria Math"/>
                            </a:rPr>
                            <m:t>∵</m:t>
                          </m:r>
                          <m:r>
                            <a:rPr lang="en-US" altLang="zh-TW" sz="2000" b="0" i="1" smtClean="0">
                              <a:latin typeface="Cambria Math"/>
                            </a:rPr>
                            <m:t>𝐴</m:t>
                          </m:r>
                          <m:r>
                            <a:rPr lang="en-US" altLang="zh-TW" sz="2000" b="0" i="1" smtClean="0">
                              <a:latin typeface="Cambria Math"/>
                            </a:rPr>
                            <m:t> </m:t>
                          </m:r>
                          <m:r>
                            <a:rPr lang="en-US" altLang="zh-TW" sz="2000" b="0" i="1" smtClean="0">
                              <a:latin typeface="Cambria Math"/>
                            </a:rPr>
                            <m:t>𝑖𝑠</m:t>
                          </m:r>
                          <m:r>
                            <a:rPr lang="en-US" altLang="zh-TW" sz="2000" b="0" i="1" smtClean="0">
                              <a:latin typeface="Cambria Math"/>
                            </a:rPr>
                            <m:t> </m:t>
                          </m:r>
                          <m:r>
                            <a:rPr lang="en-US" altLang="zh-TW" sz="2000" b="0" i="1" smtClean="0">
                              <a:latin typeface="Cambria Math"/>
                            </a:rPr>
                            <m:t>𝑐𝑜𝑛𝑣𝑒𝑥</m:t>
                          </m:r>
                        </m:e>
                      </m:d>
                    </m:oMath>
                  </m:oMathPara>
                </a14:m>
                <a:endParaRPr lang="en-US" altLang="zh-TW" sz="2000" b="0" dirty="0" smtClean="0"/>
              </a:p>
              <a:p>
                <a:pPr>
                  <a:lnSpc>
                    <a:spcPct val="150000"/>
                  </a:lnSpc>
                </a:pPr>
                <a14:m>
                  <m:oMathPara xmlns:m="http://schemas.openxmlformats.org/officeDocument/2006/math">
                    <m:oMathParaPr>
                      <m:jc m:val="left"/>
                    </m:oMathParaPr>
                    <m:oMath xmlns:m="http://schemas.openxmlformats.org/officeDocument/2006/math">
                      <m:r>
                        <a:rPr lang="en-US" altLang="zh-TW" sz="2000" i="1">
                          <a:latin typeface="Cambria Math"/>
                        </a:rPr>
                        <m:t>𝜃</m:t>
                      </m:r>
                      <m:sSub>
                        <m:sSubPr>
                          <m:ctrlPr>
                            <a:rPr lang="en-US" altLang="zh-TW" sz="2000" i="1">
                              <a:latin typeface="Cambria Math"/>
                            </a:rPr>
                          </m:ctrlPr>
                        </m:sSubPr>
                        <m:e>
                          <m:r>
                            <a:rPr lang="en-US" altLang="zh-TW" sz="2000" i="1">
                              <a:latin typeface="Cambria Math"/>
                            </a:rPr>
                            <m:t>𝑥</m:t>
                          </m:r>
                        </m:e>
                        <m:sub>
                          <m:r>
                            <a:rPr lang="en-US" altLang="zh-TW" sz="2000" i="1">
                              <a:latin typeface="Cambria Math"/>
                            </a:rPr>
                            <m:t>1</m:t>
                          </m:r>
                        </m:sub>
                      </m:sSub>
                      <m:r>
                        <a:rPr lang="en-US" altLang="zh-TW" sz="2000" i="1">
                          <a:latin typeface="Cambria Math"/>
                        </a:rPr>
                        <m:t>+</m:t>
                      </m:r>
                      <m:d>
                        <m:dPr>
                          <m:ctrlPr>
                            <a:rPr lang="en-US" altLang="zh-TW" sz="2000" i="1">
                              <a:latin typeface="Cambria Math"/>
                            </a:rPr>
                          </m:ctrlPr>
                        </m:dPr>
                        <m:e>
                          <m:r>
                            <a:rPr lang="en-US" altLang="zh-TW" sz="2000" i="1">
                              <a:latin typeface="Cambria Math"/>
                            </a:rPr>
                            <m:t>1−</m:t>
                          </m:r>
                          <m:r>
                            <a:rPr lang="en-US" altLang="zh-TW" sz="2000" i="1">
                              <a:latin typeface="Cambria Math"/>
                            </a:rPr>
                            <m:t>𝜃</m:t>
                          </m:r>
                        </m:e>
                      </m:d>
                      <m:sSub>
                        <m:sSubPr>
                          <m:ctrlPr>
                            <a:rPr lang="en-US" altLang="zh-TW" sz="2000" i="1">
                              <a:latin typeface="Cambria Math"/>
                            </a:rPr>
                          </m:ctrlPr>
                        </m:sSubPr>
                        <m:e>
                          <m:r>
                            <a:rPr lang="en-US" altLang="zh-TW" sz="2000" i="1">
                              <a:latin typeface="Cambria Math"/>
                            </a:rPr>
                            <m:t>𝑥</m:t>
                          </m:r>
                        </m:e>
                        <m:sub>
                          <m:r>
                            <a:rPr lang="en-US" altLang="zh-TW" sz="2000" i="1">
                              <a:latin typeface="Cambria Math"/>
                            </a:rPr>
                            <m:t>2</m:t>
                          </m:r>
                        </m:sub>
                      </m:sSub>
                      <m:r>
                        <a:rPr lang="en-US" altLang="zh-TW" sz="2000" i="1">
                          <a:latin typeface="Cambria Math"/>
                        </a:rPr>
                        <m:t>∈</m:t>
                      </m:r>
                      <m:r>
                        <a:rPr lang="en-US" altLang="zh-TW" sz="2000" b="0" i="1" smtClean="0">
                          <a:latin typeface="Cambria Math"/>
                        </a:rPr>
                        <m:t>𝐵</m:t>
                      </m:r>
                      <m:d>
                        <m:dPr>
                          <m:ctrlPr>
                            <a:rPr lang="en-US" altLang="zh-TW" sz="2000" i="1">
                              <a:latin typeface="Cambria Math"/>
                            </a:rPr>
                          </m:ctrlPr>
                        </m:dPr>
                        <m:e>
                          <m:r>
                            <a:rPr lang="en-US" altLang="zh-TW" sz="2000" i="1">
                              <a:latin typeface="Cambria Math"/>
                            </a:rPr>
                            <m:t>∵</m:t>
                          </m:r>
                          <m:r>
                            <a:rPr lang="en-US" altLang="zh-TW" sz="2000" b="0" i="1" smtClean="0">
                              <a:latin typeface="Cambria Math"/>
                            </a:rPr>
                            <m:t>𝐵</m:t>
                          </m:r>
                          <m:r>
                            <a:rPr lang="en-US" altLang="zh-TW" sz="2000" i="1">
                              <a:latin typeface="Cambria Math"/>
                            </a:rPr>
                            <m:t> </m:t>
                          </m:r>
                          <m:r>
                            <a:rPr lang="en-US" altLang="zh-TW" sz="2000" i="1">
                              <a:latin typeface="Cambria Math"/>
                            </a:rPr>
                            <m:t>𝑖𝑠</m:t>
                          </m:r>
                          <m:r>
                            <a:rPr lang="en-US" altLang="zh-TW" sz="2000" i="1">
                              <a:latin typeface="Cambria Math"/>
                            </a:rPr>
                            <m:t> </m:t>
                          </m:r>
                          <m:r>
                            <a:rPr lang="en-US" altLang="zh-TW" sz="2000" i="1">
                              <a:latin typeface="Cambria Math"/>
                            </a:rPr>
                            <m:t>𝑐𝑜𝑛𝑣𝑒𝑥</m:t>
                          </m:r>
                        </m:e>
                      </m:d>
                    </m:oMath>
                  </m:oMathPara>
                </a14:m>
                <a:endParaRPr lang="en-US" altLang="zh-TW" sz="2000" dirty="0" smtClean="0"/>
              </a:p>
              <a:p>
                <a:pPr>
                  <a:lnSpc>
                    <a:spcPct val="150000"/>
                  </a:lnSpc>
                </a:pPr>
                <a14:m>
                  <m:oMath xmlns:m="http://schemas.openxmlformats.org/officeDocument/2006/math">
                    <m:r>
                      <a:rPr lang="en-US" altLang="zh-TW" sz="2000" b="0" i="1" smtClean="0">
                        <a:latin typeface="Cambria Math"/>
                        <a:ea typeface="Cambria Math"/>
                      </a:rPr>
                      <m:t>⟹</m:t>
                    </m:r>
                  </m:oMath>
                </a14:m>
                <a:r>
                  <a:rPr lang="en-US" altLang="zh-TW" sz="2000" dirty="0"/>
                  <a:t> </a:t>
                </a:r>
                <a14:m>
                  <m:oMath xmlns:m="http://schemas.openxmlformats.org/officeDocument/2006/math">
                    <m:r>
                      <a:rPr lang="en-US" altLang="zh-TW" sz="2000" i="1">
                        <a:latin typeface="Cambria Math"/>
                      </a:rPr>
                      <m:t>𝜃</m:t>
                    </m:r>
                    <m:sSub>
                      <m:sSubPr>
                        <m:ctrlPr>
                          <a:rPr lang="en-US" altLang="zh-TW" sz="2000" i="1">
                            <a:latin typeface="Cambria Math"/>
                          </a:rPr>
                        </m:ctrlPr>
                      </m:sSubPr>
                      <m:e>
                        <m:r>
                          <a:rPr lang="en-US" altLang="zh-TW" sz="2000" i="1">
                            <a:latin typeface="Cambria Math"/>
                          </a:rPr>
                          <m:t>𝑥</m:t>
                        </m:r>
                      </m:e>
                      <m:sub>
                        <m:r>
                          <a:rPr lang="en-US" altLang="zh-TW" sz="2000" i="1">
                            <a:latin typeface="Cambria Math"/>
                          </a:rPr>
                          <m:t>1</m:t>
                        </m:r>
                      </m:sub>
                    </m:sSub>
                    <m:r>
                      <a:rPr lang="en-US" altLang="zh-TW" sz="2000" i="1">
                        <a:latin typeface="Cambria Math"/>
                      </a:rPr>
                      <m:t>+</m:t>
                    </m:r>
                    <m:d>
                      <m:dPr>
                        <m:ctrlPr>
                          <a:rPr lang="en-US" altLang="zh-TW" sz="2000" i="1">
                            <a:latin typeface="Cambria Math"/>
                          </a:rPr>
                        </m:ctrlPr>
                      </m:dPr>
                      <m:e>
                        <m:r>
                          <a:rPr lang="en-US" altLang="zh-TW" sz="2000" i="1">
                            <a:latin typeface="Cambria Math"/>
                          </a:rPr>
                          <m:t>1−</m:t>
                        </m:r>
                        <m:r>
                          <a:rPr lang="en-US" altLang="zh-TW" sz="2000" i="1">
                            <a:latin typeface="Cambria Math"/>
                          </a:rPr>
                          <m:t>𝜃</m:t>
                        </m:r>
                      </m:e>
                    </m:d>
                    <m:sSub>
                      <m:sSubPr>
                        <m:ctrlPr>
                          <a:rPr lang="en-US" altLang="zh-TW" sz="2000" i="1">
                            <a:latin typeface="Cambria Math"/>
                          </a:rPr>
                        </m:ctrlPr>
                      </m:sSubPr>
                      <m:e>
                        <m:r>
                          <a:rPr lang="en-US" altLang="zh-TW" sz="2000" i="1">
                            <a:latin typeface="Cambria Math"/>
                          </a:rPr>
                          <m:t>𝑥</m:t>
                        </m:r>
                      </m:e>
                      <m:sub>
                        <m:r>
                          <a:rPr lang="en-US" altLang="zh-TW" sz="2000" i="1">
                            <a:latin typeface="Cambria Math"/>
                          </a:rPr>
                          <m:t>2</m:t>
                        </m:r>
                      </m:sub>
                    </m:sSub>
                    <m:r>
                      <a:rPr lang="en-US" altLang="zh-TW" sz="2000" i="1">
                        <a:latin typeface="Cambria Math"/>
                      </a:rPr>
                      <m:t>∈</m:t>
                    </m:r>
                  </m:oMath>
                </a14:m>
                <a:r>
                  <a:rPr lang="en-US" altLang="zh-TW" sz="2000" dirty="0"/>
                  <a:t> </a:t>
                </a:r>
                <a14:m>
                  <m:oMath xmlns:m="http://schemas.openxmlformats.org/officeDocument/2006/math">
                    <m:r>
                      <a:rPr lang="en-US" altLang="zh-TW" sz="2000" i="1">
                        <a:latin typeface="Cambria Math"/>
                      </a:rPr>
                      <m:t>𝐴</m:t>
                    </m:r>
                    <m:r>
                      <a:rPr lang="en-US" altLang="zh-TW" sz="2000" i="1">
                        <a:latin typeface="Cambria Math"/>
                        <a:ea typeface="Cambria Math"/>
                      </a:rPr>
                      <m:t>∩</m:t>
                    </m:r>
                    <m:r>
                      <a:rPr lang="en-US" altLang="zh-TW" sz="2000" i="1">
                        <a:latin typeface="Cambria Math"/>
                        <a:ea typeface="Cambria Math"/>
                      </a:rPr>
                      <m:t>𝐵</m:t>
                    </m:r>
                  </m:oMath>
                </a14:m>
                <a:endParaRPr lang="en-US" altLang="zh-TW" sz="2000" b="0" dirty="0" smtClean="0"/>
              </a:p>
              <a:p>
                <a:pPr>
                  <a:lnSpc>
                    <a:spcPct val="150000"/>
                  </a:lnSpc>
                </a:pPr>
                <a:endParaRPr lang="zh-TW" altLang="en-US" sz="20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3995936" y="3709390"/>
                <a:ext cx="4968552" cy="2862322"/>
              </a:xfrm>
              <a:prstGeom prst="rect">
                <a:avLst/>
              </a:prstGeom>
              <a:blipFill rotWithShape="1">
                <a:blip r:embed="rId5"/>
                <a:stretch>
                  <a:fillRect l="-135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547461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Theorem 3.1</a:t>
            </a:r>
            <a:endParaRPr lang="zh-TW" altLang="en-US" dirty="0"/>
          </a:p>
        </p:txBody>
      </p:sp>
      <p:sp>
        <p:nvSpPr>
          <p:cNvPr id="3" name="投影片編號版面配置區 2"/>
          <p:cNvSpPr>
            <a:spLocks noGrp="1"/>
          </p:cNvSpPr>
          <p:nvPr>
            <p:ph type="sldNum" sz="quarter" idx="12"/>
          </p:nvPr>
        </p:nvSpPr>
        <p:spPr/>
        <p:txBody>
          <a:bodyPr/>
          <a:lstStyle/>
          <a:p>
            <a:fld id="{0D5EBAA4-32D4-4A91-B891-1CF913949CAB}" type="slidenum">
              <a:rPr lang="zh-TW" altLang="en-US" smtClean="0"/>
              <a:t>24</a:t>
            </a:fld>
            <a:endParaRPr lang="zh-TW" altLang="en-US"/>
          </a:p>
        </p:txBody>
      </p:sp>
      <mc:AlternateContent xmlns:mc="http://schemas.openxmlformats.org/markup-compatibility/2006" xmlns:a14="http://schemas.microsoft.com/office/drawing/2010/main">
        <mc:Choice Requires="a14">
          <p:sp>
            <p:nvSpPr>
              <p:cNvPr id="4" name="文字方塊 3"/>
              <p:cNvSpPr txBox="1"/>
              <p:nvPr/>
            </p:nvSpPr>
            <p:spPr>
              <a:xfrm>
                <a:off x="532282" y="1412776"/>
                <a:ext cx="8136904" cy="1384995"/>
              </a:xfrm>
              <a:prstGeom prst="rect">
                <a:avLst/>
              </a:prstGeom>
              <a:noFill/>
            </p:spPr>
            <p:txBody>
              <a:bodyPr wrap="square" rtlCol="0">
                <a:spAutoFit/>
              </a:bodyPr>
              <a:lstStyle/>
              <a:p>
                <a:r>
                  <a:rPr lang="en-US" altLang="zh-TW" sz="2800" dirty="0" smtClean="0"/>
                  <a:t>The robust counterpart </a:t>
                </a:r>
                <a14:m>
                  <m:oMath xmlns:m="http://schemas.openxmlformats.org/officeDocument/2006/math">
                    <m:d>
                      <m:dPr>
                        <m:ctrlPr>
                          <a:rPr lang="en-US" altLang="zh-TW" sz="2800" b="0" i="1" smtClean="0">
                            <a:latin typeface="Cambria Math"/>
                          </a:rPr>
                        </m:ctrlPr>
                      </m:dPr>
                      <m:e>
                        <m:sSub>
                          <m:sSubPr>
                            <m:ctrlPr>
                              <a:rPr lang="en-US" altLang="zh-TW" sz="2800" b="0" i="1" smtClean="0">
                                <a:latin typeface="Cambria Math"/>
                              </a:rPr>
                            </m:ctrlPr>
                          </m:sSubPr>
                          <m:e>
                            <m:r>
                              <a:rPr lang="en-US" altLang="zh-TW" sz="2800" b="0" i="1" smtClean="0">
                                <a:latin typeface="Cambria Math"/>
                              </a:rPr>
                              <m:t>𝑃</m:t>
                            </m:r>
                          </m:e>
                          <m:sub>
                            <m:r>
                              <a:rPr lang="en-US" altLang="zh-TW" sz="2800" b="0" i="1" smtClean="0">
                                <a:latin typeface="Cambria Math"/>
                              </a:rPr>
                              <m:t>𝑢</m:t>
                            </m:r>
                          </m:sub>
                        </m:sSub>
                      </m:e>
                    </m:d>
                  </m:oMath>
                </a14:m>
                <a:r>
                  <a:rPr lang="zh-TW" altLang="en-US" sz="2800" dirty="0" smtClean="0"/>
                  <a:t> </a:t>
                </a:r>
                <a:r>
                  <a:rPr lang="en-US" altLang="zh-TW" sz="2800" dirty="0" smtClean="0"/>
                  <a:t>of an uncertain LP problem with general ellipsoid uncertainty can be converted to a conic quadratic program.</a:t>
                </a:r>
                <a:endParaRPr lang="zh-TW" altLang="en-US" sz="2800"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532282" y="1412776"/>
                <a:ext cx="8136904" cy="1384995"/>
              </a:xfrm>
              <a:prstGeom prst="rect">
                <a:avLst/>
              </a:prstGeom>
              <a:blipFill rotWithShape="1">
                <a:blip r:embed="rId2"/>
                <a:stretch>
                  <a:fillRect l="-1498" t="-3965" b="-1189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532282" y="3645024"/>
                <a:ext cx="7640118" cy="2300117"/>
              </a:xfrm>
              <a:prstGeom prst="rect">
                <a:avLst/>
              </a:prstGeom>
              <a:noFill/>
            </p:spPr>
            <p:txBody>
              <a:bodyPr wrap="square" rtlCol="0">
                <a:spAutoFit/>
              </a:bodyPr>
              <a:lstStyle/>
              <a:p>
                <a:r>
                  <a:rPr lang="en-US" altLang="zh-TW" sz="2800" b="1" dirty="0" smtClean="0"/>
                  <a:t>Remark:</a:t>
                </a:r>
              </a:p>
              <a:p>
                <a:r>
                  <a:rPr lang="en-US" altLang="zh-TW" sz="2800" dirty="0" smtClean="0"/>
                  <a:t>Uncertainty set </a:t>
                </a:r>
                <a14:m>
                  <m:oMath xmlns:m="http://schemas.openxmlformats.org/officeDocument/2006/math">
                    <m:r>
                      <a:rPr lang="zh-TW" altLang="en-US" sz="2800" i="1" smtClean="0">
                        <a:latin typeface="Cambria Math"/>
                      </a:rPr>
                      <m:t>𝔘</m:t>
                    </m:r>
                  </m:oMath>
                </a14:m>
                <a:r>
                  <a:rPr lang="zh-TW" altLang="en-US" sz="2800" dirty="0" smtClean="0"/>
                  <a:t> </a:t>
                </a:r>
                <a:r>
                  <a:rPr lang="en-US" altLang="zh-TW" sz="2800" dirty="0" smtClean="0"/>
                  <a:t>is a </a:t>
                </a:r>
                <a:r>
                  <a:rPr lang="en-US" altLang="zh-TW" sz="2800" dirty="0" err="1" smtClean="0"/>
                  <a:t>polyhedra</a:t>
                </a:r>
                <a:r>
                  <a:rPr lang="en-US" altLang="zh-TW" sz="2800" dirty="0" smtClean="0"/>
                  <a:t>: </a:t>
                </a:r>
              </a:p>
              <a:p>
                <a:pPr/>
                <a14:m>
                  <m:oMathPara xmlns:m="http://schemas.openxmlformats.org/officeDocument/2006/math">
                    <m:oMathParaPr>
                      <m:jc m:val="left"/>
                    </m:oMathParaPr>
                    <m:oMath xmlns:m="http://schemas.openxmlformats.org/officeDocument/2006/math">
                      <m:r>
                        <a:rPr lang="zh-TW" altLang="en-US" sz="2800" i="1" smtClean="0">
                          <a:latin typeface="Cambria Math"/>
                        </a:rPr>
                        <m:t>𝔘</m:t>
                      </m:r>
                      <m:r>
                        <a:rPr lang="en-US" altLang="zh-TW" sz="2800" b="0" i="1" smtClean="0">
                          <a:latin typeface="Cambria Math"/>
                        </a:rPr>
                        <m:t>=</m:t>
                      </m:r>
                      <m:d>
                        <m:dPr>
                          <m:begChr m:val="{"/>
                          <m:endChr m:val="}"/>
                          <m:ctrlPr>
                            <a:rPr lang="en-US" altLang="zh-TW" sz="2800" b="0" i="1" smtClean="0">
                              <a:latin typeface="Cambria Math"/>
                            </a:rPr>
                          </m:ctrlPr>
                        </m:dPr>
                        <m:e>
                          <m:r>
                            <a:rPr lang="en-US" altLang="zh-TW" sz="2800" b="0" i="1" smtClean="0">
                              <a:latin typeface="Cambria Math"/>
                            </a:rPr>
                            <m:t>𝑢</m:t>
                          </m:r>
                          <m:r>
                            <a:rPr lang="en-US" altLang="zh-TW" sz="2800" b="0" i="1" smtClean="0">
                              <a:latin typeface="Cambria Math"/>
                            </a:rPr>
                            <m:t>∈</m:t>
                          </m:r>
                          <m:sSup>
                            <m:sSupPr>
                              <m:ctrlPr>
                                <a:rPr lang="en-US" altLang="zh-TW" sz="2800" b="0" i="1" smtClean="0">
                                  <a:latin typeface="Cambria Math"/>
                                </a:rPr>
                              </m:ctrlPr>
                            </m:sSupPr>
                            <m:e>
                              <m:r>
                                <a:rPr lang="en-US" altLang="zh-TW" sz="2800" b="0" i="1" smtClean="0">
                                  <a:latin typeface="Cambria Math"/>
                                </a:rPr>
                                <m:t>ℝ</m:t>
                              </m:r>
                            </m:e>
                            <m:sup>
                              <m:r>
                                <a:rPr lang="en-US" altLang="zh-TW" sz="2800" b="0" i="1" smtClean="0">
                                  <a:latin typeface="Cambria Math"/>
                                </a:rPr>
                                <m:t>𝑘</m:t>
                              </m:r>
                            </m:sup>
                          </m:sSup>
                          <m:r>
                            <a:rPr lang="en-US" altLang="zh-TW" sz="2800" b="0" i="1" smtClean="0">
                              <a:latin typeface="Cambria Math"/>
                            </a:rPr>
                            <m:t>| </m:t>
                          </m:r>
                          <m:sSubSup>
                            <m:sSubSupPr>
                              <m:ctrlPr>
                                <a:rPr lang="en-US" altLang="zh-TW" sz="2800" b="0" i="1" smtClean="0">
                                  <a:latin typeface="Cambria Math"/>
                                </a:rPr>
                              </m:ctrlPr>
                            </m:sSubSupPr>
                            <m:e>
                              <m:r>
                                <a:rPr lang="en-US" altLang="zh-TW" sz="2800" b="0" i="1" smtClean="0">
                                  <a:latin typeface="Cambria Math"/>
                                </a:rPr>
                                <m:t>𝑑</m:t>
                              </m:r>
                            </m:e>
                            <m:sub>
                              <m:r>
                                <a:rPr lang="en-US" altLang="zh-TW" sz="2800" b="0" i="1" smtClean="0">
                                  <a:latin typeface="Cambria Math"/>
                                </a:rPr>
                                <m:t>𝑖</m:t>
                              </m:r>
                            </m:sub>
                            <m:sup>
                              <m:r>
                                <a:rPr lang="en-US" altLang="zh-TW" sz="2800" b="0" i="1" smtClean="0">
                                  <a:latin typeface="Cambria Math"/>
                                </a:rPr>
                                <m:t>𝑇</m:t>
                              </m:r>
                            </m:sup>
                          </m:sSubSup>
                          <m:r>
                            <a:rPr lang="en-US" altLang="zh-TW" sz="2800" b="0" i="1" smtClean="0">
                              <a:latin typeface="Cambria Math"/>
                            </a:rPr>
                            <m:t>≤</m:t>
                          </m:r>
                          <m:sSub>
                            <m:sSubPr>
                              <m:ctrlPr>
                                <a:rPr lang="en-US" altLang="zh-TW" sz="2800" b="0" i="1" smtClean="0">
                                  <a:latin typeface="Cambria Math"/>
                                </a:rPr>
                              </m:ctrlPr>
                            </m:sSubPr>
                            <m:e>
                              <m:r>
                                <a:rPr lang="en-US" altLang="zh-TW" sz="2800" b="0" i="1" smtClean="0">
                                  <a:latin typeface="Cambria Math"/>
                                </a:rPr>
                                <m:t>𝑟</m:t>
                              </m:r>
                            </m:e>
                            <m:sub>
                              <m:r>
                                <a:rPr lang="en-US" altLang="zh-TW" sz="2800" b="0" i="1" smtClean="0">
                                  <a:latin typeface="Cambria Math"/>
                                </a:rPr>
                                <m:t>𝑖</m:t>
                              </m:r>
                            </m:sub>
                          </m:sSub>
                          <m:r>
                            <a:rPr lang="en-US" altLang="zh-TW" sz="2800" b="0" i="1" smtClean="0">
                              <a:latin typeface="Cambria Math"/>
                            </a:rPr>
                            <m:t>, </m:t>
                          </m:r>
                          <m:r>
                            <a:rPr lang="en-US" altLang="zh-TW" sz="2800" b="0" i="1" smtClean="0">
                              <a:latin typeface="Cambria Math"/>
                            </a:rPr>
                            <m:t>𝑖</m:t>
                          </m:r>
                          <m:r>
                            <a:rPr lang="en-US" altLang="zh-TW" sz="2800" b="0" i="1" smtClean="0">
                              <a:latin typeface="Cambria Math"/>
                            </a:rPr>
                            <m:t>=1,2,⋯,</m:t>
                          </m:r>
                          <m:r>
                            <a:rPr lang="en-US" altLang="zh-TW" sz="2800" b="0" i="1" smtClean="0">
                              <a:latin typeface="Cambria Math"/>
                            </a:rPr>
                            <m:t>𝑀</m:t>
                          </m:r>
                          <m:r>
                            <a:rPr lang="en-US" altLang="zh-TW" sz="2800" b="0" i="1" smtClean="0">
                              <a:latin typeface="Cambria Math"/>
                            </a:rPr>
                            <m:t>, </m:t>
                          </m:r>
                          <m:sSub>
                            <m:sSubPr>
                              <m:ctrlPr>
                                <a:rPr lang="en-US" altLang="zh-TW" sz="2800" b="0" i="1" smtClean="0">
                                  <a:latin typeface="Cambria Math"/>
                                </a:rPr>
                              </m:ctrlPr>
                            </m:sSubPr>
                            <m:e>
                              <m:r>
                                <a:rPr lang="en-US" altLang="zh-TW" sz="2800" b="0" i="1" smtClean="0">
                                  <a:latin typeface="Cambria Math"/>
                                </a:rPr>
                                <m:t>𝑑</m:t>
                              </m:r>
                            </m:e>
                            <m:sub>
                              <m:r>
                                <a:rPr lang="en-US" altLang="zh-TW" sz="2800" b="0" i="1" smtClean="0">
                                  <a:latin typeface="Cambria Math"/>
                                </a:rPr>
                                <m:t>𝑖</m:t>
                              </m:r>
                            </m:sub>
                          </m:sSub>
                          <m:r>
                            <a:rPr lang="en-US" altLang="zh-TW" sz="2800" b="0" i="1" smtClean="0">
                              <a:latin typeface="Cambria Math"/>
                            </a:rPr>
                            <m:t>≠0</m:t>
                          </m:r>
                        </m:e>
                      </m:d>
                    </m:oMath>
                  </m:oMathPara>
                </a14:m>
                <a:endParaRPr lang="en-US" altLang="zh-TW" sz="2800" dirty="0" smtClean="0"/>
              </a:p>
              <a:p>
                <a:r>
                  <a:rPr lang="en-US" altLang="zh-TW" sz="2800" dirty="0" smtClean="0"/>
                  <a:t>Is in fact a case of ellipsoidal uncertainty.</a:t>
                </a:r>
              </a:p>
              <a:p>
                <a:r>
                  <a:rPr lang="en-US" altLang="zh-TW" sz="2800" dirty="0" smtClean="0"/>
                  <a:t>(intersection of finitely many ellipsoidal cylinders)</a:t>
                </a:r>
                <a:endParaRPr lang="zh-TW" altLang="en-US" sz="28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532282" y="3645024"/>
                <a:ext cx="7640118" cy="2300117"/>
              </a:xfrm>
              <a:prstGeom prst="rect">
                <a:avLst/>
              </a:prstGeom>
              <a:blipFill rotWithShape="1">
                <a:blip r:embed="rId3"/>
                <a:stretch>
                  <a:fillRect l="-1595" t="-2387" b="-663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183788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Portfolio problem</a:t>
            </a:r>
            <a:endParaRPr lang="zh-TW" altLang="en-US" dirty="0"/>
          </a:p>
        </p:txBody>
      </p:sp>
      <p:sp>
        <p:nvSpPr>
          <p:cNvPr id="3" name="投影片編號版面配置區 2"/>
          <p:cNvSpPr>
            <a:spLocks noGrp="1"/>
          </p:cNvSpPr>
          <p:nvPr>
            <p:ph type="sldNum" sz="quarter" idx="12"/>
          </p:nvPr>
        </p:nvSpPr>
        <p:spPr/>
        <p:txBody>
          <a:bodyPr/>
          <a:lstStyle/>
          <a:p>
            <a:fld id="{0D5EBAA4-32D4-4A91-B891-1CF913949CAB}" type="slidenum">
              <a:rPr lang="zh-TW" altLang="en-US" smtClean="0"/>
              <a:t>25</a:t>
            </a:fld>
            <a:endParaRPr lang="zh-TW" altLang="en-US"/>
          </a:p>
        </p:txBody>
      </p:sp>
      <mc:AlternateContent xmlns:mc="http://schemas.openxmlformats.org/markup-compatibility/2006" xmlns:a14="http://schemas.microsoft.com/office/drawing/2010/main">
        <mc:Choice Requires="a14">
          <p:sp>
            <p:nvSpPr>
              <p:cNvPr id="4" name="矩形 3"/>
              <p:cNvSpPr/>
              <p:nvPr/>
            </p:nvSpPr>
            <p:spPr>
              <a:xfrm>
                <a:off x="323528" y="1340768"/>
                <a:ext cx="8568952" cy="1472967"/>
              </a:xfrm>
              <a:prstGeom prst="rect">
                <a:avLst/>
              </a:prstGeom>
            </p:spPr>
            <p:txBody>
              <a:bodyPr wrap="square">
                <a:spAutoFit/>
              </a:bodyPr>
              <a:lstStyle/>
              <a:p>
                <a:pPr>
                  <a:lnSpc>
                    <a:spcPct val="150000"/>
                  </a:lnSpc>
                </a:pPr>
                <a:r>
                  <a:rPr lang="zh-TW" altLang="zh-TW" sz="2000" dirty="0"/>
                  <a:t>年初投資</a:t>
                </a:r>
                <a:r>
                  <a:rPr lang="en-US" altLang="zh-TW" sz="2000" dirty="0"/>
                  <a:t>1</a:t>
                </a:r>
                <a:r>
                  <a:rPr lang="zh-TW" altLang="zh-TW" sz="2000" dirty="0"/>
                  <a:t>元在</a:t>
                </a:r>
                <a:r>
                  <a:rPr lang="en-US" altLang="zh-TW" sz="2000" dirty="0"/>
                  <a:t>n</a:t>
                </a:r>
                <a:r>
                  <a:rPr lang="zh-TW" altLang="zh-TW" sz="2000" dirty="0"/>
                  <a:t>種股票的投資組合當中。</a:t>
                </a:r>
              </a:p>
              <a:p>
                <a:pPr>
                  <a:lnSpc>
                    <a:spcPct val="150000"/>
                  </a:lnSpc>
                </a:pPr>
                <a:r>
                  <a:rPr lang="zh-TW" altLang="zh-TW" sz="2000" dirty="0" smtClean="0"/>
                  <a:t>年底</a:t>
                </a:r>
                <a:r>
                  <a:rPr lang="zh-TW" altLang="zh-TW" sz="2000" dirty="0"/>
                  <a:t>時</a:t>
                </a:r>
                <a:r>
                  <a:rPr lang="zh-TW" altLang="zh-TW" sz="2000" dirty="0" smtClean="0"/>
                  <a:t>，</a:t>
                </a:r>
                <a:r>
                  <a:rPr lang="en-US" altLang="zh-TW" sz="2000" dirty="0" smtClean="0"/>
                  <a:t>n</a:t>
                </a:r>
                <a:r>
                  <a:rPr lang="zh-TW" altLang="zh-TW" sz="2000" dirty="0"/>
                  <a:t>種股票的報酬率為</a:t>
                </a:r>
                <a14:m>
                  <m:oMath xmlns:m="http://schemas.openxmlformats.org/officeDocument/2006/math">
                    <m:sSub>
                      <m:sSubPr>
                        <m:ctrlPr>
                          <a:rPr lang="zh-TW" altLang="zh-TW" sz="2000" i="1">
                            <a:latin typeface="Cambria Math"/>
                          </a:rPr>
                        </m:ctrlPr>
                      </m:sSubPr>
                      <m:e>
                        <m:r>
                          <m:rPr>
                            <m:sty m:val="p"/>
                          </m:rPr>
                          <a:rPr lang="en-US" altLang="zh-TW" sz="2000">
                            <a:latin typeface="Cambria Math"/>
                          </a:rPr>
                          <m:t>p</m:t>
                        </m:r>
                      </m:e>
                      <m:sub>
                        <m:r>
                          <m:rPr>
                            <m:sty m:val="p"/>
                          </m:rPr>
                          <a:rPr lang="en-US" altLang="zh-TW" sz="2000">
                            <a:latin typeface="Cambria Math"/>
                          </a:rPr>
                          <m:t>i</m:t>
                        </m:r>
                      </m:sub>
                    </m:sSub>
                    <m:r>
                      <a:rPr lang="en-US" altLang="zh-TW" sz="2000" i="1">
                        <a:latin typeface="Cambria Math"/>
                      </a:rPr>
                      <m:t>, </m:t>
                    </m:r>
                    <m:r>
                      <a:rPr lang="en-US" altLang="zh-TW" sz="2000" i="1">
                        <a:latin typeface="Cambria Math"/>
                      </a:rPr>
                      <m:t>𝑖</m:t>
                    </m:r>
                    <m:r>
                      <a:rPr lang="en-US" altLang="zh-TW" sz="2000" i="1">
                        <a:latin typeface="Cambria Math"/>
                      </a:rPr>
                      <m:t>=1,⋯,</m:t>
                    </m:r>
                    <m:r>
                      <a:rPr lang="en-US" altLang="zh-TW" sz="2000" i="1">
                        <a:latin typeface="Cambria Math"/>
                      </a:rPr>
                      <m:t>𝑛</m:t>
                    </m:r>
                  </m:oMath>
                </a14:m>
                <a:r>
                  <a:rPr lang="zh-TW" altLang="zh-TW" sz="2000" dirty="0"/>
                  <a:t>，且在年底時賣出</a:t>
                </a:r>
                <a:r>
                  <a:rPr lang="zh-TW" altLang="zh-TW" sz="2000" dirty="0" smtClean="0"/>
                  <a:t>投資組合</a:t>
                </a:r>
                <a:r>
                  <a:rPr lang="zh-TW" altLang="en-US" sz="2000" dirty="0" smtClean="0"/>
                  <a:t>。</a:t>
                </a:r>
                <a:endParaRPr lang="en-US" altLang="zh-TW" sz="2000" dirty="0" smtClean="0"/>
              </a:p>
              <a:p>
                <a:pPr>
                  <a:lnSpc>
                    <a:spcPct val="150000"/>
                  </a:lnSpc>
                </a:pPr>
                <a:r>
                  <a:rPr lang="en-US" altLang="zh-TW" sz="2000" dirty="0" smtClean="0"/>
                  <a:t>Goal</a:t>
                </a:r>
                <a:r>
                  <a:rPr lang="en-US" altLang="zh-TW" sz="2000" dirty="0"/>
                  <a:t>: </a:t>
                </a:r>
                <a:r>
                  <a:rPr lang="zh-TW" altLang="zh-TW" sz="2000" dirty="0"/>
                  <a:t>決定分配到此</a:t>
                </a:r>
                <a:r>
                  <a:rPr lang="en-US" altLang="zh-TW" sz="2000" dirty="0"/>
                  <a:t>n</a:t>
                </a:r>
                <a:r>
                  <a:rPr lang="zh-TW" altLang="zh-TW" sz="2000" dirty="0"/>
                  <a:t>支股票的資金</a:t>
                </a:r>
                <a14:m>
                  <m:oMath xmlns:m="http://schemas.openxmlformats.org/officeDocument/2006/math">
                    <m:sSub>
                      <m:sSubPr>
                        <m:ctrlPr>
                          <a:rPr lang="zh-TW" altLang="zh-TW" sz="2000" i="1">
                            <a:latin typeface="Cambria Math"/>
                          </a:rPr>
                        </m:ctrlPr>
                      </m:sSubPr>
                      <m:e>
                        <m:r>
                          <m:rPr>
                            <m:sty m:val="p"/>
                          </m:rPr>
                          <a:rPr lang="en-US" altLang="zh-TW" sz="2000">
                            <a:latin typeface="Cambria Math"/>
                          </a:rPr>
                          <m:t>x</m:t>
                        </m:r>
                      </m:e>
                      <m:sub>
                        <m:r>
                          <m:rPr>
                            <m:sty m:val="p"/>
                          </m:rPr>
                          <a:rPr lang="en-US" altLang="zh-TW" sz="2000">
                            <a:latin typeface="Cambria Math"/>
                          </a:rPr>
                          <m:t>I</m:t>
                        </m:r>
                      </m:sub>
                    </m:sSub>
                    <m:r>
                      <a:rPr lang="en-US" altLang="zh-TW" sz="2000" i="1">
                        <a:latin typeface="Cambria Math"/>
                      </a:rPr>
                      <m:t>, </m:t>
                    </m:r>
                    <m:r>
                      <a:rPr lang="en-US" altLang="zh-TW" sz="2000" i="1">
                        <a:latin typeface="Cambria Math"/>
                      </a:rPr>
                      <m:t>𝑖</m:t>
                    </m:r>
                    <m:r>
                      <a:rPr lang="en-US" altLang="zh-TW" sz="2000" i="1">
                        <a:latin typeface="Cambria Math"/>
                      </a:rPr>
                      <m:t>=1,⋯,</m:t>
                    </m:r>
                    <m:r>
                      <a:rPr lang="en-US" altLang="zh-TW" sz="2000" i="1">
                        <a:latin typeface="Cambria Math"/>
                      </a:rPr>
                      <m:t>𝑛</m:t>
                    </m:r>
                  </m:oMath>
                </a14:m>
                <a:endParaRPr lang="zh-TW" altLang="zh-TW" sz="2000" dirty="0"/>
              </a:p>
            </p:txBody>
          </p:sp>
        </mc:Choice>
        <mc:Fallback xmlns="">
          <p:sp>
            <p:nvSpPr>
              <p:cNvPr id="4" name="矩形 3"/>
              <p:cNvSpPr>
                <a:spLocks noRot="1" noChangeAspect="1" noMove="1" noResize="1" noEditPoints="1" noAdjustHandles="1" noChangeArrowheads="1" noChangeShapeType="1" noTextEdit="1"/>
              </p:cNvSpPr>
              <p:nvPr/>
            </p:nvSpPr>
            <p:spPr>
              <a:xfrm>
                <a:off x="323528" y="1340768"/>
                <a:ext cx="8568952" cy="1472967"/>
              </a:xfrm>
              <a:prstGeom prst="rect">
                <a:avLst/>
              </a:prstGeom>
              <a:blipFill rotWithShape="1">
                <a:blip r:embed="rId2"/>
                <a:stretch>
                  <a:fillRect l="-711" b="-661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667973" y="3112458"/>
                <a:ext cx="4591450" cy="10951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zh-TW" altLang="zh-TW" sz="2400" i="1">
                              <a:latin typeface="Cambria Math"/>
                            </a:rPr>
                          </m:ctrlPr>
                        </m:funcPr>
                        <m:fName>
                          <m:r>
                            <m:rPr>
                              <m:sty m:val="p"/>
                            </m:rPr>
                            <a:rPr lang="en-US" altLang="zh-TW" sz="2400">
                              <a:latin typeface="Cambria Math"/>
                            </a:rPr>
                            <m:t>max</m:t>
                          </m:r>
                        </m:fName>
                        <m:e>
                          <m:d>
                            <m:dPr>
                              <m:begChr m:val="{"/>
                              <m:endChr m:val="}"/>
                              <m:ctrlPr>
                                <a:rPr lang="zh-TW" altLang="zh-TW" sz="2400" i="1">
                                  <a:latin typeface="Cambria Math"/>
                                </a:rPr>
                              </m:ctrlPr>
                            </m:dPr>
                            <m:e>
                              <m:nary>
                                <m:naryPr>
                                  <m:chr m:val="∑"/>
                                  <m:ctrlPr>
                                    <a:rPr lang="zh-TW" altLang="zh-TW" sz="2400" i="1">
                                      <a:latin typeface="Cambria Math"/>
                                    </a:rPr>
                                  </m:ctrlPr>
                                </m:naryPr>
                                <m:sub>
                                  <m:r>
                                    <a:rPr lang="en-US" altLang="zh-TW" sz="2400" i="1">
                                      <a:latin typeface="Cambria Math"/>
                                    </a:rPr>
                                    <m:t>𝑖</m:t>
                                  </m:r>
                                  <m:r>
                                    <a:rPr lang="en-US" altLang="zh-TW" sz="2400" i="1">
                                      <a:latin typeface="Cambria Math"/>
                                    </a:rPr>
                                    <m:t>=1</m:t>
                                  </m:r>
                                </m:sub>
                                <m:sup>
                                  <m:r>
                                    <a:rPr lang="en-US" altLang="zh-TW" sz="2400" i="1">
                                      <a:latin typeface="Cambria Math"/>
                                    </a:rPr>
                                    <m:t>𝑛</m:t>
                                  </m:r>
                                </m:sup>
                                <m:e>
                                  <m:sSub>
                                    <m:sSubPr>
                                      <m:ctrlPr>
                                        <a:rPr lang="zh-TW" altLang="zh-TW" sz="2400" i="1">
                                          <a:latin typeface="Cambria Math"/>
                                        </a:rPr>
                                      </m:ctrlPr>
                                    </m:sSubPr>
                                    <m:e>
                                      <m:r>
                                        <a:rPr lang="en-US" altLang="zh-TW" sz="2400" i="1">
                                          <a:latin typeface="Cambria Math"/>
                                        </a:rPr>
                                        <m:t>𝑝</m:t>
                                      </m:r>
                                    </m:e>
                                    <m:sub>
                                      <m:r>
                                        <a:rPr lang="en-US" altLang="zh-TW" sz="2400" i="1">
                                          <a:latin typeface="Cambria Math"/>
                                        </a:rPr>
                                        <m:t>𝑖</m:t>
                                      </m:r>
                                    </m:sub>
                                  </m:sSub>
                                  <m:sSub>
                                    <m:sSubPr>
                                      <m:ctrlPr>
                                        <a:rPr lang="zh-TW" altLang="zh-TW" sz="2400" i="1">
                                          <a:latin typeface="Cambria Math"/>
                                        </a:rPr>
                                      </m:ctrlPr>
                                    </m:sSubPr>
                                    <m:e>
                                      <m:r>
                                        <a:rPr lang="en-US" altLang="zh-TW" sz="2400" i="1">
                                          <a:latin typeface="Cambria Math"/>
                                        </a:rPr>
                                        <m:t>𝑥</m:t>
                                      </m:r>
                                    </m:e>
                                    <m:sub>
                                      <m:r>
                                        <a:rPr lang="en-US" altLang="zh-TW" sz="2400" i="1">
                                          <a:latin typeface="Cambria Math"/>
                                        </a:rPr>
                                        <m:t>𝑖</m:t>
                                      </m:r>
                                    </m:sub>
                                  </m:sSub>
                                </m:e>
                              </m:nary>
                              <m:r>
                                <a:rPr lang="en-US" altLang="zh-TW" sz="2400" i="1">
                                  <a:latin typeface="Cambria Math"/>
                                </a:rPr>
                                <m:t>| </m:t>
                              </m:r>
                              <m:nary>
                                <m:naryPr>
                                  <m:chr m:val="∑"/>
                                  <m:ctrlPr>
                                    <a:rPr lang="zh-TW" altLang="zh-TW" sz="2400" i="1">
                                      <a:latin typeface="Cambria Math"/>
                                    </a:rPr>
                                  </m:ctrlPr>
                                </m:naryPr>
                                <m:sub>
                                  <m:r>
                                    <a:rPr lang="en-US" altLang="zh-TW" sz="2400" i="1">
                                      <a:latin typeface="Cambria Math"/>
                                    </a:rPr>
                                    <m:t>𝑖</m:t>
                                  </m:r>
                                  <m:r>
                                    <a:rPr lang="en-US" altLang="zh-TW" sz="2400" i="1">
                                      <a:latin typeface="Cambria Math"/>
                                    </a:rPr>
                                    <m:t>=1</m:t>
                                  </m:r>
                                </m:sub>
                                <m:sup>
                                  <m:r>
                                    <a:rPr lang="en-US" altLang="zh-TW" sz="2400" i="1">
                                      <a:latin typeface="Cambria Math"/>
                                    </a:rPr>
                                    <m:t>𝑛</m:t>
                                  </m:r>
                                </m:sup>
                                <m:e>
                                  <m:sSub>
                                    <m:sSubPr>
                                      <m:ctrlPr>
                                        <a:rPr lang="zh-TW" altLang="zh-TW" sz="2400" i="1">
                                          <a:latin typeface="Cambria Math"/>
                                        </a:rPr>
                                      </m:ctrlPr>
                                    </m:sSubPr>
                                    <m:e>
                                      <m:r>
                                        <a:rPr lang="en-US" altLang="zh-TW" sz="2400" i="1">
                                          <a:latin typeface="Cambria Math"/>
                                        </a:rPr>
                                        <m:t>𝑥</m:t>
                                      </m:r>
                                    </m:e>
                                    <m:sub>
                                      <m:r>
                                        <a:rPr lang="en-US" altLang="zh-TW" sz="2400" i="1">
                                          <a:latin typeface="Cambria Math"/>
                                        </a:rPr>
                                        <m:t>𝑖</m:t>
                                      </m:r>
                                    </m:sub>
                                  </m:sSub>
                                </m:e>
                              </m:nary>
                              <m:r>
                                <a:rPr lang="en-US" altLang="zh-TW" sz="2400" i="1">
                                  <a:latin typeface="Cambria Math"/>
                                </a:rPr>
                                <m:t>=1, </m:t>
                              </m:r>
                              <m:sSub>
                                <m:sSubPr>
                                  <m:ctrlPr>
                                    <a:rPr lang="zh-TW" altLang="zh-TW" sz="2400" i="1">
                                      <a:latin typeface="Cambria Math"/>
                                    </a:rPr>
                                  </m:ctrlPr>
                                </m:sSubPr>
                                <m:e>
                                  <m:r>
                                    <a:rPr lang="en-US" altLang="zh-TW" sz="2400" i="1">
                                      <a:latin typeface="Cambria Math"/>
                                    </a:rPr>
                                    <m:t> </m:t>
                                  </m:r>
                                  <m:r>
                                    <a:rPr lang="en-US" altLang="zh-TW" sz="2400" i="1">
                                      <a:latin typeface="Cambria Math"/>
                                    </a:rPr>
                                    <m:t>𝑥</m:t>
                                  </m:r>
                                </m:e>
                                <m:sub>
                                  <m:r>
                                    <a:rPr lang="en-US" altLang="zh-TW" sz="2400" i="1">
                                      <a:latin typeface="Cambria Math"/>
                                    </a:rPr>
                                    <m:t>𝑖</m:t>
                                  </m:r>
                                </m:sub>
                              </m:sSub>
                              <m:r>
                                <a:rPr lang="en-US" altLang="zh-TW" sz="2400" i="1">
                                  <a:latin typeface="Cambria Math"/>
                                </a:rPr>
                                <m:t>≥0</m:t>
                              </m:r>
                            </m:e>
                          </m:d>
                          <m:r>
                            <a:rPr lang="en-US" altLang="zh-TW" sz="2400" i="1">
                              <a:latin typeface="Cambria Math"/>
                            </a:rPr>
                            <m:t> </m:t>
                          </m:r>
                        </m:e>
                      </m:func>
                    </m:oMath>
                  </m:oMathPara>
                </a14:m>
                <a:endParaRPr lang="zh-TW" altLang="zh-TW" sz="2400" dirty="0"/>
              </a:p>
            </p:txBody>
          </p:sp>
        </mc:Choice>
        <mc:Fallback xmlns="">
          <p:sp>
            <p:nvSpPr>
              <p:cNvPr id="5" name="矩形 4"/>
              <p:cNvSpPr>
                <a:spLocks noRot="1" noChangeAspect="1" noMove="1" noResize="1" noEditPoints="1" noAdjustHandles="1" noChangeArrowheads="1" noChangeShapeType="1" noTextEdit="1"/>
              </p:cNvSpPr>
              <p:nvPr/>
            </p:nvSpPr>
            <p:spPr>
              <a:xfrm>
                <a:off x="667973" y="3112458"/>
                <a:ext cx="4591450" cy="1095108"/>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323528" y="4365104"/>
                <a:ext cx="8337458" cy="2352503"/>
              </a:xfrm>
              <a:prstGeom prst="rect">
                <a:avLst/>
              </a:prstGeom>
            </p:spPr>
            <p:txBody>
              <a:bodyPr wrap="square">
                <a:spAutoFit/>
              </a:bodyPr>
              <a:lstStyle/>
              <a:p>
                <a:pPr>
                  <a:lnSpc>
                    <a:spcPct val="150000"/>
                  </a:lnSpc>
                </a:pPr>
                <a:r>
                  <a:rPr lang="zh-TW" altLang="en-US" sz="2000" dirty="0" smtClean="0"/>
                  <a:t>若</a:t>
                </a:r>
                <a:r>
                  <a:rPr lang="zh-TW" altLang="zh-TW" sz="2000" dirty="0" smtClean="0"/>
                  <a:t>報酬</a:t>
                </a:r>
                <a:r>
                  <a:rPr lang="zh-TW" altLang="zh-TW" sz="2000" dirty="0"/>
                  <a:t>率均已知，則此</a:t>
                </a:r>
                <a:r>
                  <a:rPr lang="zh-TW" altLang="zh-TW" sz="2000" dirty="0" smtClean="0"/>
                  <a:t>解答即</a:t>
                </a:r>
                <a:r>
                  <a:rPr lang="zh-TW" altLang="zh-TW" sz="2000" dirty="0"/>
                  <a:t>所有的資金應全部投入在投酬率最高的股票</a:t>
                </a:r>
                <a:r>
                  <a:rPr lang="zh-TW" altLang="zh-TW" sz="2000" dirty="0" smtClean="0"/>
                  <a:t>。</a:t>
                </a:r>
                <a:endParaRPr lang="en-US" altLang="zh-TW" sz="2000" dirty="0" smtClean="0"/>
              </a:p>
              <a:p>
                <a:pPr>
                  <a:lnSpc>
                    <a:spcPct val="150000"/>
                  </a:lnSpc>
                </a:pPr>
                <a:r>
                  <a:rPr lang="zh-TW" altLang="zh-TW" sz="2000" dirty="0"/>
                  <a:t>若報酬率均未知，只能估計</a:t>
                </a:r>
                <a:r>
                  <a:rPr lang="en-US" altLang="zh-TW" sz="2000" dirty="0"/>
                  <a:t>nominal value </a:t>
                </a:r>
                <a14:m>
                  <m:oMath xmlns:m="http://schemas.openxmlformats.org/officeDocument/2006/math">
                    <m:sSubSup>
                      <m:sSubSupPr>
                        <m:ctrlPr>
                          <a:rPr lang="zh-TW" altLang="zh-TW" sz="2000" i="1">
                            <a:latin typeface="Cambria Math"/>
                          </a:rPr>
                        </m:ctrlPr>
                      </m:sSubSupPr>
                      <m:e>
                        <m:r>
                          <m:rPr>
                            <m:sty m:val="p"/>
                          </m:rPr>
                          <a:rPr lang="en-US" altLang="zh-TW" sz="2000">
                            <a:latin typeface="Cambria Math"/>
                          </a:rPr>
                          <m:t>p</m:t>
                        </m:r>
                      </m:e>
                      <m:sub>
                        <m:r>
                          <m:rPr>
                            <m:sty m:val="p"/>
                          </m:rPr>
                          <a:rPr lang="en-US" altLang="zh-TW" sz="2000">
                            <a:latin typeface="Cambria Math"/>
                          </a:rPr>
                          <m:t>i</m:t>
                        </m:r>
                      </m:sub>
                      <m:sup>
                        <m:r>
                          <a:rPr lang="en-US" altLang="zh-TW" sz="2000" i="1">
                            <a:latin typeface="Cambria Math"/>
                          </a:rPr>
                          <m:t>∗</m:t>
                        </m:r>
                      </m:sup>
                    </m:sSubSup>
                  </m:oMath>
                </a14:m>
                <a:r>
                  <a:rPr lang="zh-TW" altLang="zh-TW" sz="2000" dirty="0"/>
                  <a:t>在某個區間內，</a:t>
                </a:r>
                <a:r>
                  <a:rPr lang="en-US" altLang="zh-TW" sz="2000" dirty="0"/>
                  <a:t>i.e.</a:t>
                </a:r>
                <a:endParaRPr lang="zh-TW" altLang="zh-TW" sz="2000" dirty="0"/>
              </a:p>
              <a:p>
                <a:pPr>
                  <a:lnSpc>
                    <a:spcPct val="150000"/>
                  </a:lnSpc>
                </a:pPr>
                <a14:m>
                  <m:oMathPara xmlns:m="http://schemas.openxmlformats.org/officeDocument/2006/math">
                    <m:oMathParaPr>
                      <m:jc m:val="centerGroup"/>
                    </m:oMathParaPr>
                    <m:oMath xmlns:m="http://schemas.openxmlformats.org/officeDocument/2006/math">
                      <m:sSub>
                        <m:sSubPr>
                          <m:ctrlPr>
                            <a:rPr lang="zh-TW" altLang="zh-TW" sz="2000" i="1">
                              <a:latin typeface="Cambria Math"/>
                            </a:rPr>
                          </m:ctrlPr>
                        </m:sSubPr>
                        <m:e>
                          <m:r>
                            <m:rPr>
                              <m:sty m:val="p"/>
                            </m:rPr>
                            <a:rPr lang="en-US" altLang="zh-TW" sz="2000">
                              <a:latin typeface="Cambria Math"/>
                            </a:rPr>
                            <m:t>Δ</m:t>
                          </m:r>
                        </m:e>
                        <m:sub>
                          <m:r>
                            <m:rPr>
                              <m:sty m:val="p"/>
                            </m:rPr>
                            <a:rPr lang="en-US" altLang="zh-TW" sz="2000">
                              <a:latin typeface="Cambria Math"/>
                            </a:rPr>
                            <m:t>i</m:t>
                          </m:r>
                        </m:sub>
                      </m:sSub>
                      <m:r>
                        <a:rPr lang="en-US" altLang="zh-TW" sz="2000" i="1">
                          <a:latin typeface="Cambria Math"/>
                        </a:rPr>
                        <m:t>=</m:t>
                      </m:r>
                      <m:d>
                        <m:dPr>
                          <m:begChr m:val="["/>
                          <m:endChr m:val="]"/>
                          <m:ctrlPr>
                            <a:rPr lang="zh-TW" altLang="zh-TW" sz="2000" i="1">
                              <a:latin typeface="Cambria Math"/>
                            </a:rPr>
                          </m:ctrlPr>
                        </m:dPr>
                        <m:e>
                          <m:sSubSup>
                            <m:sSubSupPr>
                              <m:ctrlPr>
                                <a:rPr lang="zh-TW" altLang="zh-TW" sz="2000" i="1">
                                  <a:latin typeface="Cambria Math"/>
                                </a:rPr>
                              </m:ctrlPr>
                            </m:sSubSupPr>
                            <m:e>
                              <m:r>
                                <a:rPr lang="en-US" altLang="zh-TW" sz="2000" i="1">
                                  <a:latin typeface="Cambria Math"/>
                                </a:rPr>
                                <m:t>𝑝</m:t>
                              </m:r>
                            </m:e>
                            <m:sub>
                              <m:r>
                                <a:rPr lang="en-US" altLang="zh-TW" sz="2000" i="1">
                                  <a:latin typeface="Cambria Math"/>
                                </a:rPr>
                                <m:t>𝑖</m:t>
                              </m:r>
                            </m:sub>
                            <m:sup>
                              <m:r>
                                <a:rPr lang="en-US" altLang="zh-TW" sz="2000" i="1">
                                  <a:latin typeface="Cambria Math"/>
                                </a:rPr>
                                <m:t>∗</m:t>
                              </m:r>
                            </m:sup>
                          </m:sSubSup>
                          <m:r>
                            <a:rPr lang="en-US" altLang="zh-TW" sz="2000" i="1">
                              <a:latin typeface="Cambria Math"/>
                            </a:rPr>
                            <m:t>−</m:t>
                          </m:r>
                          <m:sSub>
                            <m:sSubPr>
                              <m:ctrlPr>
                                <a:rPr lang="zh-TW" altLang="zh-TW" sz="2000" i="1">
                                  <a:latin typeface="Cambria Math"/>
                                </a:rPr>
                              </m:ctrlPr>
                            </m:sSubPr>
                            <m:e>
                              <m:r>
                                <a:rPr lang="en-US" altLang="zh-TW" sz="2000" i="1">
                                  <a:latin typeface="Cambria Math"/>
                                </a:rPr>
                                <m:t>𝜎</m:t>
                              </m:r>
                            </m:e>
                            <m:sub>
                              <m:r>
                                <a:rPr lang="en-US" altLang="zh-TW" sz="2000" i="1">
                                  <a:latin typeface="Cambria Math"/>
                                </a:rPr>
                                <m:t>𝑖</m:t>
                              </m:r>
                            </m:sub>
                          </m:sSub>
                          <m:r>
                            <a:rPr lang="en-US" altLang="zh-TW" sz="2000" i="1">
                              <a:latin typeface="Cambria Math"/>
                            </a:rPr>
                            <m:t>, </m:t>
                          </m:r>
                          <m:sSubSup>
                            <m:sSubSupPr>
                              <m:ctrlPr>
                                <a:rPr lang="zh-TW" altLang="zh-TW" sz="2000" i="1">
                                  <a:latin typeface="Cambria Math"/>
                                </a:rPr>
                              </m:ctrlPr>
                            </m:sSubSupPr>
                            <m:e>
                              <m:r>
                                <a:rPr lang="en-US" altLang="zh-TW" sz="2000" i="1">
                                  <a:latin typeface="Cambria Math"/>
                                </a:rPr>
                                <m:t>𝑝</m:t>
                              </m:r>
                            </m:e>
                            <m:sub>
                              <m:r>
                                <a:rPr lang="en-US" altLang="zh-TW" sz="2000" i="1">
                                  <a:latin typeface="Cambria Math"/>
                                </a:rPr>
                                <m:t>𝑖</m:t>
                              </m:r>
                            </m:sub>
                            <m:sup>
                              <m:r>
                                <a:rPr lang="en-US" altLang="zh-TW" sz="2000" i="1">
                                  <a:latin typeface="Cambria Math"/>
                                </a:rPr>
                                <m:t>∗</m:t>
                              </m:r>
                            </m:sup>
                          </m:sSubSup>
                          <m:r>
                            <a:rPr lang="en-US" altLang="zh-TW" sz="2000" i="1">
                              <a:latin typeface="Cambria Math"/>
                            </a:rPr>
                            <m:t>+</m:t>
                          </m:r>
                          <m:sSub>
                            <m:sSubPr>
                              <m:ctrlPr>
                                <a:rPr lang="zh-TW" altLang="zh-TW" sz="2000" i="1">
                                  <a:latin typeface="Cambria Math"/>
                                </a:rPr>
                              </m:ctrlPr>
                            </m:sSubPr>
                            <m:e>
                              <m:r>
                                <a:rPr lang="en-US" altLang="zh-TW" sz="2000" i="1">
                                  <a:latin typeface="Cambria Math"/>
                                </a:rPr>
                                <m:t>𝜎</m:t>
                              </m:r>
                            </m:e>
                            <m:sub>
                              <m:r>
                                <a:rPr lang="en-US" altLang="zh-TW" sz="2000" i="1">
                                  <a:latin typeface="Cambria Math"/>
                                </a:rPr>
                                <m:t>𝑖</m:t>
                              </m:r>
                            </m:sub>
                          </m:sSub>
                        </m:e>
                      </m:d>
                      <m:r>
                        <a:rPr lang="en-US" altLang="zh-TW" sz="2000">
                          <a:latin typeface="Cambria Math"/>
                        </a:rPr>
                        <m:t>,  </m:t>
                      </m:r>
                      <m:r>
                        <m:rPr>
                          <m:sty m:val="p"/>
                        </m:rPr>
                        <a:rPr lang="en-US" altLang="zh-TW" sz="2000">
                          <a:latin typeface="Cambria Math"/>
                        </a:rPr>
                        <m:t>i</m:t>
                      </m:r>
                      <m:r>
                        <a:rPr lang="en-US" altLang="zh-TW" sz="2000">
                          <a:latin typeface="Cambria Math"/>
                        </a:rPr>
                        <m:t>=1,⋯,</m:t>
                      </m:r>
                      <m:r>
                        <m:rPr>
                          <m:sty m:val="p"/>
                        </m:rPr>
                        <a:rPr lang="en-US" altLang="zh-TW" sz="2000">
                          <a:latin typeface="Cambria Math"/>
                        </a:rPr>
                        <m:t>n</m:t>
                      </m:r>
                    </m:oMath>
                  </m:oMathPara>
                </a14:m>
                <a:endParaRPr lang="en-US" altLang="zh-TW" sz="2000" dirty="0" smtClean="0"/>
              </a:p>
              <a:p>
                <a:pPr>
                  <a:lnSpc>
                    <a:spcPct val="150000"/>
                  </a:lnSpc>
                </a:pPr>
                <a:r>
                  <a:rPr lang="en-US" altLang="zh-TW" sz="2000" dirty="0" smtClean="0">
                    <a:solidFill>
                      <a:srgbClr val="FF0000"/>
                    </a:solidFill>
                  </a:rPr>
                  <a:t>Uncertain set, box </a:t>
                </a:r>
                <a14:m>
                  <m:oMath xmlns:m="http://schemas.openxmlformats.org/officeDocument/2006/math">
                    <m:r>
                      <m:rPr>
                        <m:sty m:val="p"/>
                      </m:rPr>
                      <a:rPr lang="en-US" altLang="zh-TW" sz="2000">
                        <a:solidFill>
                          <a:srgbClr val="FF0000"/>
                        </a:solidFill>
                        <a:latin typeface="Cambria Math"/>
                      </a:rPr>
                      <m:t>B</m:t>
                    </m:r>
                    <m:r>
                      <a:rPr lang="en-US" altLang="zh-TW" sz="2000">
                        <a:solidFill>
                          <a:srgbClr val="FF0000"/>
                        </a:solidFill>
                        <a:latin typeface="Cambria Math"/>
                      </a:rPr>
                      <m:t>=</m:t>
                    </m:r>
                    <m:d>
                      <m:dPr>
                        <m:begChr m:val="{"/>
                        <m:endChr m:val="}"/>
                        <m:ctrlPr>
                          <a:rPr lang="zh-TW" altLang="zh-TW" sz="2000" i="1">
                            <a:solidFill>
                              <a:srgbClr val="FF0000"/>
                            </a:solidFill>
                            <a:latin typeface="Cambria Math"/>
                          </a:rPr>
                        </m:ctrlPr>
                      </m:dPr>
                      <m:e>
                        <m:d>
                          <m:dPr>
                            <m:ctrlPr>
                              <a:rPr lang="zh-TW" altLang="zh-TW" sz="2000" i="1">
                                <a:solidFill>
                                  <a:srgbClr val="FF0000"/>
                                </a:solidFill>
                                <a:latin typeface="Cambria Math"/>
                              </a:rPr>
                            </m:ctrlPr>
                          </m:dPr>
                          <m:e>
                            <m:sSub>
                              <m:sSubPr>
                                <m:ctrlPr>
                                  <a:rPr lang="zh-TW" altLang="zh-TW" sz="2000" i="1">
                                    <a:solidFill>
                                      <a:srgbClr val="FF0000"/>
                                    </a:solidFill>
                                    <a:latin typeface="Cambria Math"/>
                                  </a:rPr>
                                </m:ctrlPr>
                              </m:sSubPr>
                              <m:e>
                                <m:r>
                                  <a:rPr lang="en-US" altLang="zh-TW" sz="2000" i="1">
                                    <a:solidFill>
                                      <a:srgbClr val="FF0000"/>
                                    </a:solidFill>
                                    <a:latin typeface="Cambria Math"/>
                                  </a:rPr>
                                  <m:t>𝑝</m:t>
                                </m:r>
                              </m:e>
                              <m:sub>
                                <m:r>
                                  <a:rPr lang="en-US" altLang="zh-TW" sz="2000" i="1">
                                    <a:solidFill>
                                      <a:srgbClr val="FF0000"/>
                                    </a:solidFill>
                                    <a:latin typeface="Cambria Math"/>
                                  </a:rPr>
                                  <m:t>1</m:t>
                                </m:r>
                              </m:sub>
                            </m:sSub>
                            <m:r>
                              <a:rPr lang="en-US" altLang="zh-TW" sz="2000" i="1">
                                <a:solidFill>
                                  <a:srgbClr val="FF0000"/>
                                </a:solidFill>
                                <a:latin typeface="Cambria Math"/>
                              </a:rPr>
                              <m:t>,⋯,</m:t>
                            </m:r>
                            <m:sSub>
                              <m:sSubPr>
                                <m:ctrlPr>
                                  <a:rPr lang="zh-TW" altLang="zh-TW" sz="2000" i="1">
                                    <a:solidFill>
                                      <a:srgbClr val="FF0000"/>
                                    </a:solidFill>
                                    <a:latin typeface="Cambria Math"/>
                                  </a:rPr>
                                </m:ctrlPr>
                              </m:sSubPr>
                              <m:e>
                                <m:r>
                                  <a:rPr lang="en-US" altLang="zh-TW" sz="2000" i="1">
                                    <a:solidFill>
                                      <a:srgbClr val="FF0000"/>
                                    </a:solidFill>
                                    <a:latin typeface="Cambria Math"/>
                                  </a:rPr>
                                  <m:t>𝑝</m:t>
                                </m:r>
                              </m:e>
                              <m:sub>
                                <m:r>
                                  <a:rPr lang="en-US" altLang="zh-TW" sz="2000" i="1">
                                    <a:solidFill>
                                      <a:srgbClr val="FF0000"/>
                                    </a:solidFill>
                                    <a:latin typeface="Cambria Math"/>
                                  </a:rPr>
                                  <m:t>𝑛</m:t>
                                </m:r>
                              </m:sub>
                            </m:sSub>
                          </m:e>
                        </m:d>
                        <m:r>
                          <a:rPr lang="en-US" altLang="zh-TW" sz="2000" i="1">
                            <a:solidFill>
                              <a:srgbClr val="FF0000"/>
                            </a:solidFill>
                            <a:latin typeface="Cambria Math"/>
                          </a:rPr>
                          <m:t>| </m:t>
                        </m:r>
                        <m:d>
                          <m:dPr>
                            <m:begChr m:val="|"/>
                            <m:endChr m:val="|"/>
                            <m:ctrlPr>
                              <a:rPr lang="zh-TW" altLang="zh-TW" sz="2000" i="1">
                                <a:solidFill>
                                  <a:srgbClr val="FF0000"/>
                                </a:solidFill>
                                <a:latin typeface="Cambria Math"/>
                              </a:rPr>
                            </m:ctrlPr>
                          </m:dPr>
                          <m:e>
                            <m:sSub>
                              <m:sSubPr>
                                <m:ctrlPr>
                                  <a:rPr lang="zh-TW" altLang="zh-TW" sz="2000" i="1">
                                    <a:solidFill>
                                      <a:srgbClr val="FF0000"/>
                                    </a:solidFill>
                                    <a:latin typeface="Cambria Math"/>
                                  </a:rPr>
                                </m:ctrlPr>
                              </m:sSubPr>
                              <m:e>
                                <m:r>
                                  <a:rPr lang="en-US" altLang="zh-TW" sz="2000" i="1">
                                    <a:solidFill>
                                      <a:srgbClr val="FF0000"/>
                                    </a:solidFill>
                                    <a:latin typeface="Cambria Math"/>
                                  </a:rPr>
                                  <m:t>𝑝</m:t>
                                </m:r>
                              </m:e>
                              <m:sub>
                                <m:r>
                                  <a:rPr lang="en-US" altLang="zh-TW" sz="2000" i="1">
                                    <a:solidFill>
                                      <a:srgbClr val="FF0000"/>
                                    </a:solidFill>
                                    <a:latin typeface="Cambria Math"/>
                                  </a:rPr>
                                  <m:t>𝑖</m:t>
                                </m:r>
                              </m:sub>
                            </m:sSub>
                            <m:r>
                              <a:rPr lang="en-US" altLang="zh-TW" sz="2000" i="1">
                                <a:solidFill>
                                  <a:srgbClr val="FF0000"/>
                                </a:solidFill>
                                <a:latin typeface="Cambria Math"/>
                              </a:rPr>
                              <m:t>−</m:t>
                            </m:r>
                            <m:sSubSup>
                              <m:sSubSupPr>
                                <m:ctrlPr>
                                  <a:rPr lang="zh-TW" altLang="zh-TW" sz="2000" i="1">
                                    <a:solidFill>
                                      <a:srgbClr val="FF0000"/>
                                    </a:solidFill>
                                    <a:latin typeface="Cambria Math"/>
                                  </a:rPr>
                                </m:ctrlPr>
                              </m:sSubSupPr>
                              <m:e>
                                <m:r>
                                  <a:rPr lang="en-US" altLang="zh-TW" sz="2000" i="1">
                                    <a:solidFill>
                                      <a:srgbClr val="FF0000"/>
                                    </a:solidFill>
                                    <a:latin typeface="Cambria Math"/>
                                  </a:rPr>
                                  <m:t>𝑝</m:t>
                                </m:r>
                              </m:e>
                              <m:sub>
                                <m:r>
                                  <a:rPr lang="en-US" altLang="zh-TW" sz="2000" i="1">
                                    <a:solidFill>
                                      <a:srgbClr val="FF0000"/>
                                    </a:solidFill>
                                    <a:latin typeface="Cambria Math"/>
                                  </a:rPr>
                                  <m:t>𝑖</m:t>
                                </m:r>
                              </m:sub>
                              <m:sup>
                                <m:r>
                                  <a:rPr lang="en-US" altLang="zh-TW" sz="2000" i="1">
                                    <a:solidFill>
                                      <a:srgbClr val="FF0000"/>
                                    </a:solidFill>
                                    <a:latin typeface="Cambria Math"/>
                                  </a:rPr>
                                  <m:t>∗</m:t>
                                </m:r>
                              </m:sup>
                            </m:sSubSup>
                          </m:e>
                        </m:d>
                        <m:r>
                          <a:rPr lang="en-US" altLang="zh-TW" sz="2000" i="1">
                            <a:solidFill>
                              <a:srgbClr val="FF0000"/>
                            </a:solidFill>
                            <a:latin typeface="Cambria Math"/>
                          </a:rPr>
                          <m:t>≤</m:t>
                        </m:r>
                        <m:sSub>
                          <m:sSubPr>
                            <m:ctrlPr>
                              <a:rPr lang="zh-TW" altLang="zh-TW" sz="2000" i="1">
                                <a:solidFill>
                                  <a:srgbClr val="FF0000"/>
                                </a:solidFill>
                                <a:latin typeface="Cambria Math"/>
                              </a:rPr>
                            </m:ctrlPr>
                          </m:sSubPr>
                          <m:e>
                            <m:r>
                              <a:rPr lang="en-US" altLang="zh-TW" sz="2000" i="1">
                                <a:solidFill>
                                  <a:srgbClr val="FF0000"/>
                                </a:solidFill>
                                <a:latin typeface="Cambria Math"/>
                              </a:rPr>
                              <m:t>𝜎</m:t>
                            </m:r>
                          </m:e>
                          <m:sub>
                            <m:r>
                              <a:rPr lang="en-US" altLang="zh-TW" sz="2000" i="1">
                                <a:solidFill>
                                  <a:srgbClr val="FF0000"/>
                                </a:solidFill>
                                <a:latin typeface="Cambria Math"/>
                              </a:rPr>
                              <m:t>𝑖</m:t>
                            </m:r>
                          </m:sub>
                        </m:sSub>
                        <m:r>
                          <a:rPr lang="en-US" altLang="zh-TW" sz="2000" i="1">
                            <a:solidFill>
                              <a:srgbClr val="FF0000"/>
                            </a:solidFill>
                            <a:latin typeface="Cambria Math"/>
                          </a:rPr>
                          <m:t>, ∀</m:t>
                        </m:r>
                        <m:r>
                          <a:rPr lang="en-US" altLang="zh-TW" sz="2000" i="1">
                            <a:solidFill>
                              <a:srgbClr val="FF0000"/>
                            </a:solidFill>
                            <a:latin typeface="Cambria Math"/>
                          </a:rPr>
                          <m:t>𝑖</m:t>
                        </m:r>
                      </m:e>
                    </m:d>
                  </m:oMath>
                </a14:m>
                <a:endParaRPr lang="en-US" altLang="zh-TW" sz="2000" dirty="0" smtClean="0"/>
              </a:p>
              <a:p>
                <a:pPr>
                  <a:lnSpc>
                    <a:spcPct val="150000"/>
                  </a:lnSpc>
                </a:pPr>
                <a:r>
                  <a:rPr lang="zh-TW" altLang="en-US" sz="2000" dirty="0" smtClean="0"/>
                  <a:t>依</a:t>
                </a:r>
                <a:r>
                  <a:rPr lang="en-US" altLang="zh-TW" sz="2000" dirty="0" err="1" smtClean="0"/>
                  <a:t>Soyster</a:t>
                </a:r>
                <a:r>
                  <a:rPr lang="zh-TW" altLang="en-US" sz="2000" dirty="0" smtClean="0"/>
                  <a:t>的做法，應將全部資金投資在 </a:t>
                </a:r>
                <a14:m>
                  <m:oMath xmlns:m="http://schemas.openxmlformats.org/officeDocument/2006/math">
                    <m:func>
                      <m:funcPr>
                        <m:ctrlPr>
                          <a:rPr lang="en-US" altLang="zh-TW" sz="2000" b="0" i="1" smtClean="0">
                            <a:latin typeface="Cambria Math"/>
                          </a:rPr>
                        </m:ctrlPr>
                      </m:funcPr>
                      <m:fName>
                        <m:r>
                          <m:rPr>
                            <m:sty m:val="p"/>
                          </m:rPr>
                          <a:rPr lang="en-US" altLang="zh-TW" sz="2000" b="0" i="0" smtClean="0">
                            <a:latin typeface="Cambria Math"/>
                          </a:rPr>
                          <m:t>max</m:t>
                        </m:r>
                      </m:fName>
                      <m:e>
                        <m:d>
                          <m:dPr>
                            <m:ctrlPr>
                              <a:rPr lang="en-US" altLang="zh-TW" sz="2000" b="0" i="1" smtClean="0">
                                <a:latin typeface="Cambria Math"/>
                              </a:rPr>
                            </m:ctrlPr>
                          </m:dPr>
                          <m:e>
                            <m:sSubSup>
                              <m:sSubSupPr>
                                <m:ctrlPr>
                                  <a:rPr lang="en-US" altLang="zh-TW" sz="2000" b="0" i="1" smtClean="0">
                                    <a:latin typeface="Cambria Math"/>
                                  </a:rPr>
                                </m:ctrlPr>
                              </m:sSubSupPr>
                              <m:e>
                                <m:r>
                                  <a:rPr lang="en-US" altLang="zh-TW" sz="2000" b="0" i="1" smtClean="0">
                                    <a:latin typeface="Cambria Math"/>
                                  </a:rPr>
                                  <m:t>𝑝</m:t>
                                </m:r>
                              </m:e>
                              <m:sub>
                                <m:r>
                                  <a:rPr lang="en-US" altLang="zh-TW" sz="2000" b="0" i="1" smtClean="0">
                                    <a:latin typeface="Cambria Math"/>
                                  </a:rPr>
                                  <m:t>𝑖</m:t>
                                </m:r>
                              </m:sub>
                              <m:sup>
                                <m:r>
                                  <a:rPr lang="en-US" altLang="zh-TW" sz="2000" b="0" i="1" smtClean="0">
                                    <a:latin typeface="Cambria Math"/>
                                  </a:rPr>
                                  <m:t>∗</m:t>
                                </m:r>
                              </m:sup>
                            </m:sSubSup>
                            <m:r>
                              <a:rPr lang="en-US" altLang="zh-TW" sz="2000" b="0" i="1" smtClean="0">
                                <a:latin typeface="Cambria Math"/>
                              </a:rPr>
                              <m:t>−</m:t>
                            </m:r>
                            <m:sSub>
                              <m:sSubPr>
                                <m:ctrlPr>
                                  <a:rPr lang="en-US" altLang="zh-TW" sz="2000" b="0" i="1" smtClean="0">
                                    <a:latin typeface="Cambria Math"/>
                                  </a:rPr>
                                </m:ctrlPr>
                              </m:sSubPr>
                              <m:e>
                                <m:r>
                                  <a:rPr lang="en-US" altLang="zh-TW" sz="2000" b="0" i="1" smtClean="0">
                                    <a:latin typeface="Cambria Math"/>
                                  </a:rPr>
                                  <m:t>𝜎</m:t>
                                </m:r>
                              </m:e>
                              <m:sub>
                                <m:r>
                                  <a:rPr lang="en-US" altLang="zh-TW" sz="2000" b="0" i="1" smtClean="0">
                                    <a:latin typeface="Cambria Math"/>
                                  </a:rPr>
                                  <m:t>𝑖</m:t>
                                </m:r>
                              </m:sub>
                            </m:sSub>
                          </m:e>
                        </m:d>
                      </m:e>
                    </m:func>
                    <m:r>
                      <a:rPr lang="en-US" altLang="zh-TW" sz="2000" b="0" i="1" smtClean="0">
                        <a:latin typeface="Cambria Math"/>
                      </a:rPr>
                      <m:t> </m:t>
                    </m:r>
                  </m:oMath>
                </a14:m>
                <a:r>
                  <a:rPr lang="en-US" altLang="zh-TW" sz="2000" dirty="0" smtClean="0"/>
                  <a:t> (</a:t>
                </a:r>
                <a:r>
                  <a:rPr lang="zh-TW" altLang="en-US" sz="2000" dirty="0" smtClean="0"/>
                  <a:t>過於保守</a:t>
                </a:r>
                <a:r>
                  <a:rPr lang="en-US" altLang="zh-TW" sz="2000" dirty="0" smtClean="0"/>
                  <a:t>) </a:t>
                </a:r>
                <a:endParaRPr lang="zh-TW" altLang="zh-TW" sz="2000" dirty="0"/>
              </a:p>
            </p:txBody>
          </p:sp>
        </mc:Choice>
        <mc:Fallback xmlns="">
          <p:sp>
            <p:nvSpPr>
              <p:cNvPr id="6" name="矩形 5"/>
              <p:cNvSpPr>
                <a:spLocks noRot="1" noChangeAspect="1" noMove="1" noResize="1" noEditPoints="1" noAdjustHandles="1" noChangeArrowheads="1" noChangeShapeType="1" noTextEdit="1"/>
              </p:cNvSpPr>
              <p:nvPr/>
            </p:nvSpPr>
            <p:spPr>
              <a:xfrm>
                <a:off x="323528" y="4365104"/>
                <a:ext cx="8337458" cy="2352503"/>
              </a:xfrm>
              <a:prstGeom prst="rect">
                <a:avLst/>
              </a:prstGeom>
              <a:blipFill rotWithShape="1">
                <a:blip r:embed="rId4"/>
                <a:stretch>
                  <a:fillRect l="-731" r="-3509" b="-362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1069733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0D5EBAA4-32D4-4A91-B891-1CF913949CAB}" type="slidenum">
              <a:rPr lang="zh-TW" altLang="en-US" smtClean="0"/>
              <a:t>26</a:t>
            </a:fld>
            <a:endParaRPr lang="zh-TW" altLang="en-US"/>
          </a:p>
        </p:txBody>
      </p:sp>
      <mc:AlternateContent xmlns:mc="http://schemas.openxmlformats.org/markup-compatibility/2006" xmlns:a14="http://schemas.microsoft.com/office/drawing/2010/main">
        <mc:Choice Requires="a14">
          <p:sp>
            <p:nvSpPr>
              <p:cNvPr id="4" name="矩形 3"/>
              <p:cNvSpPr/>
              <p:nvPr/>
            </p:nvSpPr>
            <p:spPr>
              <a:xfrm>
                <a:off x="395536" y="188640"/>
                <a:ext cx="8280920" cy="6926833"/>
              </a:xfrm>
              <a:prstGeom prst="rect">
                <a:avLst/>
              </a:prstGeom>
            </p:spPr>
            <p:txBody>
              <a:bodyPr wrap="square">
                <a:spAutoFit/>
              </a:bodyPr>
              <a:lstStyle/>
              <a:p>
                <a:pPr>
                  <a:lnSpc>
                    <a:spcPct val="150000"/>
                  </a:lnSpc>
                </a:pPr>
                <a:r>
                  <a:rPr lang="en-US" altLang="zh-TW" sz="2400" dirty="0">
                    <a:solidFill>
                      <a:srgbClr val="FF0000"/>
                    </a:solidFill>
                  </a:rPr>
                  <a:t>Uncertainty ellipsoidal set:</a:t>
                </a:r>
                <a:endParaRPr lang="zh-TW" altLang="zh-TW" sz="2400" dirty="0">
                  <a:solidFill>
                    <a:srgbClr val="FF0000"/>
                  </a:solidFill>
                </a:endParaRPr>
              </a:p>
              <a:p>
                <a:pPr>
                  <a:lnSpc>
                    <a:spcPct val="150000"/>
                  </a:lnSpc>
                </a:pPr>
                <a14:m>
                  <m:oMathPara xmlns:m="http://schemas.openxmlformats.org/officeDocument/2006/math">
                    <m:oMathParaPr>
                      <m:jc m:val="centerGroup"/>
                    </m:oMathParaPr>
                    <m:oMath xmlns:m="http://schemas.openxmlformats.org/officeDocument/2006/math">
                      <m:sSup>
                        <m:sSupPr>
                          <m:ctrlPr>
                            <a:rPr lang="zh-TW" altLang="zh-TW" sz="2400" i="1">
                              <a:latin typeface="Cambria Math"/>
                            </a:rPr>
                          </m:ctrlPr>
                        </m:sSupPr>
                        <m:e>
                          <m:r>
                            <m:rPr>
                              <m:sty m:val="p"/>
                            </m:rPr>
                            <a:rPr lang="en-US" altLang="zh-TW" sz="2400">
                              <a:latin typeface="Cambria Math"/>
                            </a:rPr>
                            <m:t>u</m:t>
                          </m:r>
                        </m:e>
                        <m:sup>
                          <m:r>
                            <m:rPr>
                              <m:sty m:val="p"/>
                            </m:rPr>
                            <a:rPr lang="en-US" altLang="zh-TW" sz="2400">
                              <a:latin typeface="Cambria Math"/>
                            </a:rPr>
                            <m:t>θ</m:t>
                          </m:r>
                        </m:sup>
                      </m:sSup>
                      <m:r>
                        <a:rPr lang="en-US" altLang="zh-TW" sz="2400" i="1">
                          <a:latin typeface="Cambria Math"/>
                        </a:rPr>
                        <m:t>=</m:t>
                      </m:r>
                      <m:d>
                        <m:dPr>
                          <m:begChr m:val="{"/>
                          <m:endChr m:val="}"/>
                          <m:ctrlPr>
                            <a:rPr lang="zh-TW" altLang="zh-TW" sz="2400" i="1">
                              <a:latin typeface="Cambria Math"/>
                            </a:rPr>
                          </m:ctrlPr>
                        </m:dPr>
                        <m:e>
                          <m:r>
                            <a:rPr lang="en-US" altLang="zh-TW" sz="2400" i="1">
                              <a:latin typeface="Cambria Math"/>
                            </a:rPr>
                            <m:t>𝑝</m:t>
                          </m:r>
                          <m:r>
                            <a:rPr lang="en-US" altLang="zh-TW" sz="2400" i="1">
                              <a:latin typeface="Cambria Math"/>
                            </a:rPr>
                            <m:t>∈</m:t>
                          </m:r>
                          <m:sSup>
                            <m:sSupPr>
                              <m:ctrlPr>
                                <a:rPr lang="zh-TW" altLang="zh-TW" sz="2400" i="1">
                                  <a:latin typeface="Cambria Math"/>
                                </a:rPr>
                              </m:ctrlPr>
                            </m:sSupPr>
                            <m:e>
                              <m:r>
                                <a:rPr lang="en-US" altLang="zh-TW" sz="2400" i="1">
                                  <a:latin typeface="Cambria Math"/>
                                </a:rPr>
                                <m:t>ℝ</m:t>
                              </m:r>
                            </m:e>
                            <m:sup>
                              <m:r>
                                <a:rPr lang="en-US" altLang="zh-TW" sz="2400" i="1">
                                  <a:latin typeface="Cambria Math"/>
                                </a:rPr>
                                <m:t>𝑛</m:t>
                              </m:r>
                            </m:sup>
                          </m:sSup>
                          <m:r>
                            <a:rPr lang="en-US" altLang="zh-TW" sz="2400" i="1">
                              <a:latin typeface="Cambria Math"/>
                            </a:rPr>
                            <m:t>| </m:t>
                          </m:r>
                          <m:nary>
                            <m:naryPr>
                              <m:chr m:val="∑"/>
                              <m:ctrlPr>
                                <a:rPr lang="zh-TW" altLang="zh-TW" sz="2400" i="1">
                                  <a:latin typeface="Cambria Math"/>
                                </a:rPr>
                              </m:ctrlPr>
                            </m:naryPr>
                            <m:sub>
                              <m:r>
                                <a:rPr lang="en-US" altLang="zh-TW" sz="2400" i="1">
                                  <a:latin typeface="Cambria Math"/>
                                </a:rPr>
                                <m:t>𝑖</m:t>
                              </m:r>
                              <m:r>
                                <a:rPr lang="en-US" altLang="zh-TW" sz="2400" i="1">
                                  <a:latin typeface="Cambria Math"/>
                                </a:rPr>
                                <m:t>=1</m:t>
                              </m:r>
                            </m:sub>
                            <m:sup>
                              <m:r>
                                <a:rPr lang="en-US" altLang="zh-TW" sz="2400" i="1">
                                  <a:latin typeface="Cambria Math"/>
                                </a:rPr>
                                <m:t>𝑛</m:t>
                              </m:r>
                            </m:sup>
                            <m:e>
                              <m:f>
                                <m:fPr>
                                  <m:ctrlPr>
                                    <a:rPr lang="zh-TW" altLang="zh-TW" sz="2400" i="1">
                                      <a:latin typeface="Cambria Math"/>
                                    </a:rPr>
                                  </m:ctrlPr>
                                </m:fPr>
                                <m:num>
                                  <m:sSup>
                                    <m:sSupPr>
                                      <m:ctrlPr>
                                        <a:rPr lang="zh-TW" altLang="zh-TW" sz="2400" i="1">
                                          <a:latin typeface="Cambria Math"/>
                                        </a:rPr>
                                      </m:ctrlPr>
                                    </m:sSupPr>
                                    <m:e>
                                      <m:d>
                                        <m:dPr>
                                          <m:ctrlPr>
                                            <a:rPr lang="zh-TW" altLang="zh-TW" sz="2400" i="1">
                                              <a:latin typeface="Cambria Math"/>
                                            </a:rPr>
                                          </m:ctrlPr>
                                        </m:dPr>
                                        <m:e>
                                          <m:sSub>
                                            <m:sSubPr>
                                              <m:ctrlPr>
                                                <a:rPr lang="zh-TW" altLang="zh-TW" sz="2400" i="1">
                                                  <a:latin typeface="Cambria Math"/>
                                                </a:rPr>
                                              </m:ctrlPr>
                                            </m:sSubPr>
                                            <m:e>
                                              <m:r>
                                                <a:rPr lang="en-US" altLang="zh-TW" sz="2400" i="1">
                                                  <a:latin typeface="Cambria Math"/>
                                                </a:rPr>
                                                <m:t>𝑝</m:t>
                                              </m:r>
                                            </m:e>
                                            <m:sub>
                                              <m:r>
                                                <a:rPr lang="en-US" altLang="zh-TW" sz="2400" i="1">
                                                  <a:latin typeface="Cambria Math"/>
                                                </a:rPr>
                                                <m:t>𝑖</m:t>
                                              </m:r>
                                            </m:sub>
                                          </m:sSub>
                                          <m:r>
                                            <a:rPr lang="en-US" altLang="zh-TW" sz="2400" i="1">
                                              <a:latin typeface="Cambria Math"/>
                                            </a:rPr>
                                            <m:t>−</m:t>
                                          </m:r>
                                          <m:sSubSup>
                                            <m:sSubSupPr>
                                              <m:ctrlPr>
                                                <a:rPr lang="zh-TW" altLang="zh-TW" sz="2400" i="1">
                                                  <a:latin typeface="Cambria Math"/>
                                                </a:rPr>
                                              </m:ctrlPr>
                                            </m:sSubSupPr>
                                            <m:e>
                                              <m:r>
                                                <a:rPr lang="en-US" altLang="zh-TW" sz="2400" i="1">
                                                  <a:latin typeface="Cambria Math"/>
                                                </a:rPr>
                                                <m:t>𝑝</m:t>
                                              </m:r>
                                            </m:e>
                                            <m:sub>
                                              <m:r>
                                                <a:rPr lang="en-US" altLang="zh-TW" sz="2400" i="1">
                                                  <a:latin typeface="Cambria Math"/>
                                                </a:rPr>
                                                <m:t>𝑖</m:t>
                                              </m:r>
                                            </m:sub>
                                            <m:sup>
                                              <m:r>
                                                <a:rPr lang="en-US" altLang="zh-TW" sz="2400" i="1">
                                                  <a:latin typeface="Cambria Math"/>
                                                </a:rPr>
                                                <m:t>∗</m:t>
                                              </m:r>
                                            </m:sup>
                                          </m:sSubSup>
                                        </m:e>
                                      </m:d>
                                    </m:e>
                                    <m:sup>
                                      <m:r>
                                        <a:rPr lang="en-US" altLang="zh-TW" sz="2400" i="1">
                                          <a:latin typeface="Cambria Math"/>
                                        </a:rPr>
                                        <m:t>2</m:t>
                                      </m:r>
                                    </m:sup>
                                  </m:sSup>
                                </m:num>
                                <m:den>
                                  <m:sSubSup>
                                    <m:sSubSupPr>
                                      <m:ctrlPr>
                                        <a:rPr lang="zh-TW" altLang="zh-TW" sz="2400" i="1">
                                          <a:latin typeface="Cambria Math"/>
                                        </a:rPr>
                                      </m:ctrlPr>
                                    </m:sSubSupPr>
                                    <m:e>
                                      <m:r>
                                        <a:rPr lang="en-US" altLang="zh-TW" sz="2400" i="1">
                                          <a:latin typeface="Cambria Math"/>
                                        </a:rPr>
                                        <m:t>𝜎</m:t>
                                      </m:r>
                                    </m:e>
                                    <m:sub>
                                      <m:r>
                                        <a:rPr lang="en-US" altLang="zh-TW" sz="2400" i="1">
                                          <a:latin typeface="Cambria Math"/>
                                        </a:rPr>
                                        <m:t>𝑖</m:t>
                                      </m:r>
                                    </m:sub>
                                    <m:sup>
                                      <m:r>
                                        <a:rPr lang="en-US" altLang="zh-TW" sz="2400" i="1">
                                          <a:latin typeface="Cambria Math"/>
                                        </a:rPr>
                                        <m:t>2</m:t>
                                      </m:r>
                                    </m:sup>
                                  </m:sSubSup>
                                </m:den>
                              </m:f>
                            </m:e>
                          </m:nary>
                          <m:r>
                            <a:rPr lang="en-US" altLang="zh-TW" sz="2400" i="1">
                              <a:latin typeface="Cambria Math"/>
                            </a:rPr>
                            <m:t>≤</m:t>
                          </m:r>
                          <m:sSup>
                            <m:sSupPr>
                              <m:ctrlPr>
                                <a:rPr lang="zh-TW" altLang="zh-TW" sz="2400" i="1">
                                  <a:latin typeface="Cambria Math"/>
                                </a:rPr>
                              </m:ctrlPr>
                            </m:sSupPr>
                            <m:e>
                              <m:r>
                                <a:rPr lang="en-US" altLang="zh-TW" sz="2400" i="1">
                                  <a:latin typeface="Cambria Math"/>
                                </a:rPr>
                                <m:t>𝜃</m:t>
                              </m:r>
                            </m:e>
                            <m:sup>
                              <m:r>
                                <a:rPr lang="en-US" altLang="zh-TW" sz="2400" i="1">
                                  <a:latin typeface="Cambria Math"/>
                                </a:rPr>
                                <m:t>2</m:t>
                              </m:r>
                            </m:sup>
                          </m:sSup>
                        </m:e>
                      </m:d>
                    </m:oMath>
                  </m:oMathPara>
                </a14:m>
                <a:endParaRPr lang="en-US" altLang="zh-TW" sz="2400" dirty="0" smtClean="0"/>
              </a:p>
              <a:p>
                <a:pPr>
                  <a:lnSpc>
                    <a:spcPct val="150000"/>
                  </a:lnSpc>
                </a:pPr>
                <a14:m>
                  <m:oMath xmlns:m="http://schemas.openxmlformats.org/officeDocument/2006/math">
                    <m:r>
                      <m:rPr>
                        <m:sty m:val="p"/>
                      </m:rPr>
                      <a:rPr lang="en-US" altLang="zh-TW" sz="2400">
                        <a:latin typeface="Cambria Math"/>
                      </a:rPr>
                      <m:t>θ</m:t>
                    </m:r>
                  </m:oMath>
                </a14:m>
                <a:r>
                  <a:rPr lang="zh-TW" altLang="zh-TW" sz="2400" dirty="0" smtClean="0"/>
                  <a:t>是</a:t>
                </a:r>
                <a:r>
                  <a:rPr lang="zh-TW" altLang="en-US" sz="2400" dirty="0" smtClean="0"/>
                  <a:t>風險因子</a:t>
                </a:r>
                <a:r>
                  <a:rPr lang="zh-TW" altLang="zh-TW" sz="2400" dirty="0" smtClean="0"/>
                  <a:t>，</a:t>
                </a:r>
                <a:r>
                  <a:rPr lang="zh-TW" altLang="zh-TW" sz="2400" dirty="0"/>
                  <a:t>由投資人自行選擇可承擔的風險，</a:t>
                </a:r>
                <a14:m>
                  <m:oMath xmlns:m="http://schemas.openxmlformats.org/officeDocument/2006/math">
                    <m:r>
                      <m:rPr>
                        <m:sty m:val="p"/>
                      </m:rPr>
                      <a:rPr lang="en-US" altLang="zh-TW" sz="2400">
                        <a:latin typeface="Cambria Math"/>
                      </a:rPr>
                      <m:t>θ</m:t>
                    </m:r>
                  </m:oMath>
                </a14:m>
                <a:r>
                  <a:rPr lang="zh-TW" altLang="zh-TW" sz="2400" dirty="0"/>
                  <a:t>越</a:t>
                </a:r>
                <a:r>
                  <a:rPr lang="zh-TW" altLang="zh-TW" sz="2400" dirty="0" smtClean="0"/>
                  <a:t>大表示</a:t>
                </a:r>
                <a:r>
                  <a:rPr lang="zh-TW" altLang="zh-TW" sz="2400" dirty="0"/>
                  <a:t>越厭惡風險</a:t>
                </a:r>
                <a:r>
                  <a:rPr lang="zh-TW" altLang="zh-TW" sz="2400" dirty="0" smtClean="0"/>
                  <a:t>。</a:t>
                </a:r>
                <a:endParaRPr lang="zh-TW" altLang="zh-TW" sz="2400" dirty="0"/>
              </a:p>
              <a:p>
                <a:pPr marL="342900" indent="-342900">
                  <a:lnSpc>
                    <a:spcPct val="150000"/>
                  </a:lnSpc>
                  <a:buFont typeface="Arial" pitchFamily="34" charset="0"/>
                  <a:buChar char="•"/>
                </a:pPr>
                <a14:m>
                  <m:oMath xmlns:m="http://schemas.openxmlformats.org/officeDocument/2006/math">
                    <m:r>
                      <m:rPr>
                        <m:sty m:val="p"/>
                      </m:rPr>
                      <a:rPr lang="en-US" altLang="zh-TW" sz="2400">
                        <a:latin typeface="Cambria Math"/>
                      </a:rPr>
                      <m:t>θ</m:t>
                    </m:r>
                    <m:r>
                      <a:rPr lang="en-US" altLang="zh-TW" sz="2400">
                        <a:latin typeface="Cambria Math"/>
                      </a:rPr>
                      <m:t>=0</m:t>
                    </m:r>
                  </m:oMath>
                </a14:m>
                <a:r>
                  <a:rPr lang="zh-TW" altLang="zh-TW" sz="2400" dirty="0"/>
                  <a:t>，則</a:t>
                </a:r>
                <a14:m>
                  <m:oMath xmlns:m="http://schemas.openxmlformats.org/officeDocument/2006/math">
                    <m:sSup>
                      <m:sSupPr>
                        <m:ctrlPr>
                          <a:rPr lang="zh-TW" altLang="zh-TW" sz="2400" i="1">
                            <a:latin typeface="Cambria Math"/>
                          </a:rPr>
                        </m:ctrlPr>
                      </m:sSupPr>
                      <m:e>
                        <m:r>
                          <m:rPr>
                            <m:sty m:val="p"/>
                          </m:rPr>
                          <a:rPr lang="en-US" altLang="zh-TW" sz="2400">
                            <a:latin typeface="Cambria Math"/>
                          </a:rPr>
                          <m:t>u</m:t>
                        </m:r>
                      </m:e>
                      <m:sup>
                        <m:r>
                          <a:rPr lang="en-US" altLang="zh-TW" sz="2400">
                            <a:latin typeface="Cambria Math"/>
                          </a:rPr>
                          <m:t>0</m:t>
                        </m:r>
                      </m:sup>
                    </m:sSup>
                    <m:r>
                      <a:rPr lang="en-US" altLang="zh-TW" sz="2400" i="1">
                        <a:latin typeface="Cambria Math"/>
                      </a:rPr>
                      <m:t>=</m:t>
                    </m:r>
                    <m:d>
                      <m:dPr>
                        <m:begChr m:val="{"/>
                        <m:endChr m:val="}"/>
                        <m:ctrlPr>
                          <a:rPr lang="zh-TW" altLang="zh-TW" sz="2400" i="1">
                            <a:latin typeface="Cambria Math"/>
                          </a:rPr>
                        </m:ctrlPr>
                      </m:dPr>
                      <m:e>
                        <m:sSup>
                          <m:sSupPr>
                            <m:ctrlPr>
                              <a:rPr lang="zh-TW" altLang="zh-TW" sz="2400" i="1">
                                <a:latin typeface="Cambria Math"/>
                              </a:rPr>
                            </m:ctrlPr>
                          </m:sSupPr>
                          <m:e>
                            <m:r>
                              <a:rPr lang="en-US" altLang="zh-TW" sz="2400" i="1">
                                <a:latin typeface="Cambria Math"/>
                              </a:rPr>
                              <m:t>𝑝</m:t>
                            </m:r>
                          </m:e>
                          <m:sup>
                            <m:r>
                              <a:rPr lang="en-US" altLang="zh-TW" sz="2400" i="1">
                                <a:latin typeface="Cambria Math"/>
                              </a:rPr>
                              <m:t>∗</m:t>
                            </m:r>
                          </m:sup>
                        </m:sSup>
                      </m:e>
                    </m:d>
                  </m:oMath>
                </a14:m>
                <a:r>
                  <a:rPr lang="en-US" altLang="zh-TW" sz="2400" dirty="0"/>
                  <a:t> nominal data</a:t>
                </a:r>
                <a:endParaRPr lang="zh-TW" altLang="zh-TW" sz="2400" dirty="0"/>
              </a:p>
              <a:p>
                <a:pPr marL="342900" indent="-342900">
                  <a:lnSpc>
                    <a:spcPct val="150000"/>
                  </a:lnSpc>
                  <a:buFont typeface="Arial" pitchFamily="34" charset="0"/>
                  <a:buChar char="•"/>
                </a:pPr>
                <a14:m>
                  <m:oMath xmlns:m="http://schemas.openxmlformats.org/officeDocument/2006/math">
                    <m:r>
                      <m:rPr>
                        <m:sty m:val="p"/>
                      </m:rPr>
                      <a:rPr lang="en-US" altLang="zh-TW" sz="2400">
                        <a:latin typeface="Cambria Math"/>
                      </a:rPr>
                      <m:t>θ</m:t>
                    </m:r>
                    <m:r>
                      <a:rPr lang="en-US" altLang="zh-TW" sz="2400">
                        <a:latin typeface="Cambria Math"/>
                      </a:rPr>
                      <m:t>=1</m:t>
                    </m:r>
                  </m:oMath>
                </a14:m>
                <a:r>
                  <a:rPr lang="en-US" altLang="zh-TW" sz="2400" dirty="0"/>
                  <a:t>, </a:t>
                </a:r>
                <a14:m>
                  <m:oMath xmlns:m="http://schemas.openxmlformats.org/officeDocument/2006/math">
                    <m:sSup>
                      <m:sSupPr>
                        <m:ctrlPr>
                          <a:rPr lang="zh-TW" altLang="zh-TW" sz="2400" i="1">
                            <a:latin typeface="Cambria Math"/>
                          </a:rPr>
                        </m:ctrlPr>
                      </m:sSupPr>
                      <m:e>
                        <m:r>
                          <m:rPr>
                            <m:sty m:val="p"/>
                          </m:rPr>
                          <a:rPr lang="en-US" altLang="zh-TW" sz="2400">
                            <a:latin typeface="Cambria Math"/>
                          </a:rPr>
                          <m:t>u</m:t>
                        </m:r>
                      </m:e>
                      <m:sup>
                        <m:r>
                          <a:rPr lang="en-US" altLang="zh-TW" sz="2400">
                            <a:latin typeface="Cambria Math"/>
                          </a:rPr>
                          <m:t>1</m:t>
                        </m:r>
                      </m:sup>
                    </m:sSup>
                  </m:oMath>
                </a14:m>
                <a:r>
                  <a:rPr lang="en-US" altLang="zh-TW" sz="2400" dirty="0"/>
                  <a:t> is the largest volume ellipsoid contained in the box.</a:t>
                </a:r>
                <a:br>
                  <a:rPr lang="en-US" altLang="zh-TW" sz="2400" dirty="0"/>
                </a:br>
                <a14:m>
                  <m:oMath xmlns:m="http://schemas.openxmlformats.org/officeDocument/2006/math">
                    <m:r>
                      <a:rPr lang="en-US" altLang="zh-TW" sz="2400">
                        <a:latin typeface="Cambria Math"/>
                      </a:rPr>
                      <m:t>              </m:t>
                    </m:r>
                    <m:r>
                      <m:rPr>
                        <m:sty m:val="p"/>
                      </m:rPr>
                      <a:rPr lang="en-US" altLang="zh-TW" sz="2400">
                        <a:latin typeface="Cambria Math"/>
                      </a:rPr>
                      <m:t>B</m:t>
                    </m:r>
                    <m:r>
                      <a:rPr lang="en-US" altLang="zh-TW" sz="2400">
                        <a:latin typeface="Cambria Math"/>
                      </a:rPr>
                      <m:t>=</m:t>
                    </m:r>
                    <m:d>
                      <m:dPr>
                        <m:begChr m:val="{"/>
                        <m:endChr m:val="}"/>
                        <m:ctrlPr>
                          <a:rPr lang="zh-TW" altLang="zh-TW" sz="2400" i="1">
                            <a:latin typeface="Cambria Math"/>
                          </a:rPr>
                        </m:ctrlPr>
                      </m:dPr>
                      <m:e>
                        <m:r>
                          <a:rPr lang="en-US" altLang="zh-TW" sz="2400" i="1">
                            <a:latin typeface="Cambria Math"/>
                          </a:rPr>
                          <m:t>𝑝</m:t>
                        </m:r>
                        <m:r>
                          <a:rPr lang="en-US" altLang="zh-TW" sz="2400" i="1">
                            <a:latin typeface="Cambria Math"/>
                          </a:rPr>
                          <m:t>=</m:t>
                        </m:r>
                        <m:d>
                          <m:dPr>
                            <m:ctrlPr>
                              <a:rPr lang="zh-TW" altLang="zh-TW" sz="2400" i="1">
                                <a:latin typeface="Cambria Math"/>
                              </a:rPr>
                            </m:ctrlPr>
                          </m:dPr>
                          <m:e>
                            <m:sSub>
                              <m:sSubPr>
                                <m:ctrlPr>
                                  <a:rPr lang="zh-TW" altLang="zh-TW" sz="2400" i="1">
                                    <a:latin typeface="Cambria Math"/>
                                  </a:rPr>
                                </m:ctrlPr>
                              </m:sSubPr>
                              <m:e>
                                <m:r>
                                  <a:rPr lang="en-US" altLang="zh-TW" sz="2400" i="1">
                                    <a:latin typeface="Cambria Math"/>
                                  </a:rPr>
                                  <m:t>𝑝</m:t>
                                </m:r>
                              </m:e>
                              <m:sub>
                                <m:r>
                                  <a:rPr lang="en-US" altLang="zh-TW" sz="2400" i="1">
                                    <a:latin typeface="Cambria Math"/>
                                  </a:rPr>
                                  <m:t>1</m:t>
                                </m:r>
                              </m:sub>
                            </m:sSub>
                            <m:r>
                              <a:rPr lang="en-US" altLang="zh-TW" sz="2400" i="1">
                                <a:latin typeface="Cambria Math"/>
                              </a:rPr>
                              <m:t>,⋯,</m:t>
                            </m:r>
                            <m:sSub>
                              <m:sSubPr>
                                <m:ctrlPr>
                                  <a:rPr lang="zh-TW" altLang="zh-TW" sz="2400" i="1">
                                    <a:latin typeface="Cambria Math"/>
                                  </a:rPr>
                                </m:ctrlPr>
                              </m:sSubPr>
                              <m:e>
                                <m:r>
                                  <a:rPr lang="en-US" altLang="zh-TW" sz="2400" i="1">
                                    <a:latin typeface="Cambria Math"/>
                                  </a:rPr>
                                  <m:t>𝑝</m:t>
                                </m:r>
                              </m:e>
                              <m:sub>
                                <m:r>
                                  <a:rPr lang="en-US" altLang="zh-TW" sz="2400" i="1">
                                    <a:latin typeface="Cambria Math"/>
                                  </a:rPr>
                                  <m:t>𝑛</m:t>
                                </m:r>
                              </m:sub>
                            </m:sSub>
                          </m:e>
                        </m:d>
                        <m:r>
                          <a:rPr lang="en-US" altLang="zh-TW" sz="2400" i="1">
                            <a:latin typeface="Cambria Math"/>
                          </a:rPr>
                          <m:t>| </m:t>
                        </m:r>
                        <m:d>
                          <m:dPr>
                            <m:begChr m:val="|"/>
                            <m:endChr m:val="|"/>
                            <m:ctrlPr>
                              <a:rPr lang="zh-TW" altLang="zh-TW" sz="2400" i="1">
                                <a:latin typeface="Cambria Math"/>
                              </a:rPr>
                            </m:ctrlPr>
                          </m:dPr>
                          <m:e>
                            <m:sSub>
                              <m:sSubPr>
                                <m:ctrlPr>
                                  <a:rPr lang="zh-TW" altLang="zh-TW" sz="2400" i="1">
                                    <a:latin typeface="Cambria Math"/>
                                  </a:rPr>
                                </m:ctrlPr>
                              </m:sSubPr>
                              <m:e>
                                <m:r>
                                  <a:rPr lang="en-US" altLang="zh-TW" sz="2400" i="1">
                                    <a:latin typeface="Cambria Math"/>
                                  </a:rPr>
                                  <m:t>𝑝</m:t>
                                </m:r>
                              </m:e>
                              <m:sub>
                                <m:r>
                                  <a:rPr lang="en-US" altLang="zh-TW" sz="2400" i="1">
                                    <a:latin typeface="Cambria Math"/>
                                  </a:rPr>
                                  <m:t>𝑖</m:t>
                                </m:r>
                              </m:sub>
                            </m:sSub>
                            <m:r>
                              <a:rPr lang="en-US" altLang="zh-TW" sz="2400" i="1">
                                <a:latin typeface="Cambria Math"/>
                              </a:rPr>
                              <m:t>−</m:t>
                            </m:r>
                            <m:sSubSup>
                              <m:sSubSupPr>
                                <m:ctrlPr>
                                  <a:rPr lang="zh-TW" altLang="zh-TW" sz="2400" i="1">
                                    <a:latin typeface="Cambria Math"/>
                                  </a:rPr>
                                </m:ctrlPr>
                              </m:sSubSupPr>
                              <m:e>
                                <m:r>
                                  <a:rPr lang="en-US" altLang="zh-TW" sz="2400" i="1">
                                    <a:latin typeface="Cambria Math"/>
                                  </a:rPr>
                                  <m:t>𝑝</m:t>
                                </m:r>
                              </m:e>
                              <m:sub>
                                <m:r>
                                  <a:rPr lang="en-US" altLang="zh-TW" sz="2400" i="1">
                                    <a:latin typeface="Cambria Math"/>
                                  </a:rPr>
                                  <m:t>𝑖</m:t>
                                </m:r>
                              </m:sub>
                              <m:sup>
                                <m:r>
                                  <a:rPr lang="en-US" altLang="zh-TW" sz="2400" i="1">
                                    <a:latin typeface="Cambria Math"/>
                                  </a:rPr>
                                  <m:t>∗</m:t>
                                </m:r>
                              </m:sup>
                            </m:sSubSup>
                          </m:e>
                        </m:d>
                        <m:r>
                          <a:rPr lang="en-US" altLang="zh-TW" sz="2400" i="1">
                            <a:latin typeface="Cambria Math"/>
                          </a:rPr>
                          <m:t>≤</m:t>
                        </m:r>
                        <m:sSub>
                          <m:sSubPr>
                            <m:ctrlPr>
                              <a:rPr lang="zh-TW" altLang="zh-TW" sz="2400" i="1">
                                <a:latin typeface="Cambria Math"/>
                              </a:rPr>
                            </m:ctrlPr>
                          </m:sSubPr>
                          <m:e>
                            <m:r>
                              <a:rPr lang="en-US" altLang="zh-TW" sz="2400" i="1">
                                <a:latin typeface="Cambria Math"/>
                              </a:rPr>
                              <m:t>𝜎</m:t>
                            </m:r>
                          </m:e>
                          <m:sub>
                            <m:r>
                              <a:rPr lang="en-US" altLang="zh-TW" sz="2400" i="1">
                                <a:latin typeface="Cambria Math"/>
                              </a:rPr>
                              <m:t>𝑖</m:t>
                            </m:r>
                          </m:sub>
                        </m:sSub>
                        <m:r>
                          <a:rPr lang="en-US" altLang="zh-TW" sz="2400" i="1">
                            <a:latin typeface="Cambria Math"/>
                          </a:rPr>
                          <m:t>, ∀</m:t>
                        </m:r>
                        <m:r>
                          <a:rPr lang="en-US" altLang="zh-TW" sz="2400" i="1">
                            <a:latin typeface="Cambria Math"/>
                          </a:rPr>
                          <m:t>𝑖</m:t>
                        </m:r>
                      </m:e>
                    </m:d>
                  </m:oMath>
                </a14:m>
                <a:endParaRPr lang="zh-TW" altLang="zh-TW" sz="2400" dirty="0"/>
              </a:p>
              <a:p>
                <a:pPr marL="342900" indent="-342900">
                  <a:lnSpc>
                    <a:spcPct val="150000"/>
                  </a:lnSpc>
                  <a:buFont typeface="Arial" pitchFamily="34" charset="0"/>
                  <a:buChar char="•"/>
                </a:pPr>
                <a14:m>
                  <m:oMath xmlns:m="http://schemas.openxmlformats.org/officeDocument/2006/math">
                    <m:r>
                      <m:rPr>
                        <m:sty m:val="p"/>
                      </m:rPr>
                      <a:rPr lang="en-US" altLang="zh-TW" sz="2400">
                        <a:latin typeface="Cambria Math"/>
                      </a:rPr>
                      <m:t>θ</m:t>
                    </m:r>
                    <m:r>
                      <a:rPr lang="en-US" altLang="zh-TW" sz="2400">
                        <a:latin typeface="Cambria Math"/>
                      </a:rPr>
                      <m:t>=</m:t>
                    </m:r>
                    <m:rad>
                      <m:radPr>
                        <m:degHide m:val="on"/>
                        <m:ctrlPr>
                          <a:rPr lang="zh-TW" altLang="zh-TW" sz="2400" i="1">
                            <a:latin typeface="Cambria Math"/>
                          </a:rPr>
                        </m:ctrlPr>
                      </m:radPr>
                      <m:deg/>
                      <m:e>
                        <m:r>
                          <a:rPr lang="en-US" altLang="zh-TW" sz="2400" i="1">
                            <a:latin typeface="Cambria Math"/>
                          </a:rPr>
                          <m:t>𝑛</m:t>
                        </m:r>
                      </m:e>
                    </m:rad>
                    <m:r>
                      <a:rPr lang="zh-TW" altLang="zh-TW" sz="2400">
                        <a:latin typeface="Cambria Math"/>
                      </a:rPr>
                      <m:t>，</m:t>
                    </m:r>
                    <m:sSup>
                      <m:sSupPr>
                        <m:ctrlPr>
                          <a:rPr lang="zh-TW" altLang="zh-TW" sz="2400" i="1">
                            <a:latin typeface="Cambria Math"/>
                          </a:rPr>
                        </m:ctrlPr>
                      </m:sSupPr>
                      <m:e>
                        <m:r>
                          <m:rPr>
                            <m:sty m:val="p"/>
                          </m:rPr>
                          <a:rPr lang="en-US" altLang="zh-TW" sz="2400">
                            <a:latin typeface="Cambria Math"/>
                          </a:rPr>
                          <m:t>u</m:t>
                        </m:r>
                      </m:e>
                      <m:sup>
                        <m:r>
                          <m:rPr>
                            <m:sty m:val="p"/>
                          </m:rPr>
                          <a:rPr lang="en-US" altLang="zh-TW" sz="2400">
                            <a:latin typeface="Cambria Math"/>
                          </a:rPr>
                          <m:t>θ</m:t>
                        </m:r>
                      </m:sup>
                    </m:sSup>
                  </m:oMath>
                </a14:m>
                <a:r>
                  <a:rPr lang="en-US" altLang="zh-TW" sz="2400" dirty="0"/>
                  <a:t> is the smallest volume ellipsoid containing the box.</a:t>
                </a:r>
                <a:endParaRPr lang="zh-TW" altLang="zh-TW" sz="2400" dirty="0"/>
              </a:p>
              <a:p>
                <a:pPr>
                  <a:lnSpc>
                    <a:spcPct val="150000"/>
                  </a:lnSpc>
                </a:pPr>
                <a:endParaRPr lang="zh-TW" altLang="zh-TW" sz="2400" dirty="0"/>
              </a:p>
            </p:txBody>
          </p:sp>
        </mc:Choice>
        <mc:Fallback xmlns="">
          <p:sp>
            <p:nvSpPr>
              <p:cNvPr id="4" name="矩形 3"/>
              <p:cNvSpPr>
                <a:spLocks noRot="1" noChangeAspect="1" noMove="1" noResize="1" noEditPoints="1" noAdjustHandles="1" noChangeArrowheads="1" noChangeShapeType="1" noTextEdit="1"/>
              </p:cNvSpPr>
              <p:nvPr/>
            </p:nvSpPr>
            <p:spPr>
              <a:xfrm>
                <a:off x="395536" y="188640"/>
                <a:ext cx="8280920" cy="6926833"/>
              </a:xfrm>
              <a:prstGeom prst="rect">
                <a:avLst/>
              </a:prstGeom>
              <a:blipFill rotWithShape="1">
                <a:blip r:embed="rId2"/>
                <a:stretch>
                  <a:fillRect l="-117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548857" y="188640"/>
                <a:ext cx="4358501" cy="6481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zh-TW" altLang="zh-TW" i="1" smtClean="0">
                              <a:latin typeface="Cambria Math"/>
                            </a:rPr>
                          </m:ctrlPr>
                        </m:fPr>
                        <m:num>
                          <m:sSup>
                            <m:sSupPr>
                              <m:ctrlPr>
                                <a:rPr lang="en-US" altLang="zh-TW" b="0" i="1" smtClean="0">
                                  <a:latin typeface="Cambria Math"/>
                                </a:rPr>
                              </m:ctrlPr>
                            </m:sSupPr>
                            <m:e>
                              <m:d>
                                <m:dPr>
                                  <m:ctrlPr>
                                    <a:rPr lang="en-US" altLang="zh-TW" b="0" i="1" smtClean="0">
                                      <a:latin typeface="Cambria Math"/>
                                    </a:rPr>
                                  </m:ctrlPr>
                                </m:dPr>
                                <m:e>
                                  <m:sSub>
                                    <m:sSubPr>
                                      <m:ctrlPr>
                                        <a:rPr lang="en-US" altLang="zh-TW" b="0" i="1" smtClean="0">
                                          <a:latin typeface="Cambria Math"/>
                                        </a:rPr>
                                      </m:ctrlPr>
                                    </m:sSubPr>
                                    <m:e>
                                      <m:r>
                                        <a:rPr lang="en-US" altLang="zh-TW" b="0" i="1" smtClean="0">
                                          <a:latin typeface="Cambria Math"/>
                                        </a:rPr>
                                        <m:t>𝑥</m:t>
                                      </m:r>
                                    </m:e>
                                    <m:sub>
                                      <m:r>
                                        <a:rPr lang="en-US" altLang="zh-TW" b="0" i="1" smtClean="0">
                                          <a:latin typeface="Cambria Math"/>
                                        </a:rPr>
                                        <m:t>1</m:t>
                                      </m:r>
                                    </m:sub>
                                  </m:sSub>
                                  <m:r>
                                    <a:rPr lang="en-US" altLang="zh-TW" b="0" i="1" smtClean="0">
                                      <a:latin typeface="Cambria Math"/>
                                    </a:rPr>
                                    <m:t>−</m:t>
                                  </m:r>
                                  <m:sSubSup>
                                    <m:sSubSupPr>
                                      <m:ctrlPr>
                                        <a:rPr lang="en-US" altLang="zh-TW" b="0" i="1" smtClean="0">
                                          <a:latin typeface="Cambria Math"/>
                                        </a:rPr>
                                      </m:ctrlPr>
                                    </m:sSubSupPr>
                                    <m:e>
                                      <m:r>
                                        <a:rPr lang="en-US" altLang="zh-TW" b="0" i="1" smtClean="0">
                                          <a:latin typeface="Cambria Math"/>
                                        </a:rPr>
                                        <m:t>𝑥</m:t>
                                      </m:r>
                                    </m:e>
                                    <m:sub>
                                      <m:r>
                                        <a:rPr lang="en-US" altLang="zh-TW" b="0" i="1" smtClean="0">
                                          <a:latin typeface="Cambria Math"/>
                                        </a:rPr>
                                        <m:t>1</m:t>
                                      </m:r>
                                    </m:sub>
                                    <m:sup>
                                      <m:r>
                                        <a:rPr lang="en-US" altLang="zh-TW" b="0" i="1" smtClean="0">
                                          <a:latin typeface="Cambria Math"/>
                                        </a:rPr>
                                        <m:t>∗</m:t>
                                      </m:r>
                                    </m:sup>
                                  </m:sSubSup>
                                </m:e>
                              </m:d>
                            </m:e>
                            <m:sup>
                              <m:r>
                                <a:rPr lang="en-US" altLang="zh-TW" b="0" i="1" smtClean="0">
                                  <a:latin typeface="Cambria Math"/>
                                </a:rPr>
                                <m:t>2</m:t>
                              </m:r>
                            </m:sup>
                          </m:sSup>
                        </m:num>
                        <m:den>
                          <m:sSup>
                            <m:sSupPr>
                              <m:ctrlPr>
                                <a:rPr lang="zh-TW" altLang="zh-TW" i="1">
                                  <a:latin typeface="Cambria Math"/>
                                </a:rPr>
                              </m:ctrlPr>
                            </m:sSupPr>
                            <m:e>
                              <m:r>
                                <a:rPr lang="en-US" altLang="zh-TW" i="1">
                                  <a:latin typeface="Cambria Math"/>
                                </a:rPr>
                                <m:t>𝑎</m:t>
                              </m:r>
                            </m:e>
                            <m:sup>
                              <m:r>
                                <a:rPr lang="en-US" altLang="zh-TW" i="1">
                                  <a:latin typeface="Cambria Math"/>
                                </a:rPr>
                                <m:t>2</m:t>
                              </m:r>
                            </m:sup>
                          </m:sSup>
                        </m:den>
                      </m:f>
                      <m:r>
                        <a:rPr lang="en-US" altLang="zh-TW" i="1">
                          <a:latin typeface="Cambria Math"/>
                        </a:rPr>
                        <m:t>+</m:t>
                      </m:r>
                      <m:f>
                        <m:fPr>
                          <m:ctrlPr>
                            <a:rPr lang="zh-TW" altLang="zh-TW" i="1">
                              <a:latin typeface="Cambria Math"/>
                            </a:rPr>
                          </m:ctrlPr>
                        </m:fPr>
                        <m:num>
                          <m:sSup>
                            <m:sSupPr>
                              <m:ctrlPr>
                                <a:rPr lang="en-US" altLang="zh-TW" b="0" i="1" smtClean="0">
                                  <a:latin typeface="Cambria Math"/>
                                </a:rPr>
                              </m:ctrlPr>
                            </m:sSupPr>
                            <m:e>
                              <m:d>
                                <m:dPr>
                                  <m:ctrlPr>
                                    <a:rPr lang="en-US" altLang="zh-TW" b="0" i="1" smtClean="0">
                                      <a:latin typeface="Cambria Math"/>
                                    </a:rPr>
                                  </m:ctrlPr>
                                </m:dPr>
                                <m:e>
                                  <m:sSub>
                                    <m:sSubPr>
                                      <m:ctrlPr>
                                        <a:rPr lang="en-US" altLang="zh-TW" b="0" i="1" smtClean="0">
                                          <a:latin typeface="Cambria Math"/>
                                        </a:rPr>
                                      </m:ctrlPr>
                                    </m:sSubPr>
                                    <m:e>
                                      <m:r>
                                        <a:rPr lang="en-US" altLang="zh-TW" b="0" i="1" smtClean="0">
                                          <a:latin typeface="Cambria Math"/>
                                        </a:rPr>
                                        <m:t>𝑥</m:t>
                                      </m:r>
                                    </m:e>
                                    <m:sub>
                                      <m:r>
                                        <a:rPr lang="en-US" altLang="zh-TW" b="0" i="1" smtClean="0">
                                          <a:latin typeface="Cambria Math"/>
                                        </a:rPr>
                                        <m:t>2</m:t>
                                      </m:r>
                                    </m:sub>
                                  </m:sSub>
                                  <m:r>
                                    <a:rPr lang="en-US" altLang="zh-TW" b="0" i="1" smtClean="0">
                                      <a:latin typeface="Cambria Math"/>
                                    </a:rPr>
                                    <m:t>−</m:t>
                                  </m:r>
                                  <m:sSubSup>
                                    <m:sSubSupPr>
                                      <m:ctrlPr>
                                        <a:rPr lang="en-US" altLang="zh-TW" b="0" i="1" smtClean="0">
                                          <a:latin typeface="Cambria Math"/>
                                        </a:rPr>
                                      </m:ctrlPr>
                                    </m:sSubSupPr>
                                    <m:e>
                                      <m:r>
                                        <a:rPr lang="en-US" altLang="zh-TW" b="0" i="1" smtClean="0">
                                          <a:latin typeface="Cambria Math"/>
                                        </a:rPr>
                                        <m:t>𝑥</m:t>
                                      </m:r>
                                    </m:e>
                                    <m:sub>
                                      <m:r>
                                        <a:rPr lang="en-US" altLang="zh-TW" b="0" i="1" smtClean="0">
                                          <a:latin typeface="Cambria Math"/>
                                        </a:rPr>
                                        <m:t>2</m:t>
                                      </m:r>
                                    </m:sub>
                                    <m:sup>
                                      <m:r>
                                        <a:rPr lang="en-US" altLang="zh-TW" b="0" i="1" smtClean="0">
                                          <a:latin typeface="Cambria Math"/>
                                        </a:rPr>
                                        <m:t>∗</m:t>
                                      </m:r>
                                    </m:sup>
                                  </m:sSubSup>
                                </m:e>
                              </m:d>
                            </m:e>
                            <m:sup>
                              <m:r>
                                <a:rPr lang="en-US" altLang="zh-TW" b="0" i="1" smtClean="0">
                                  <a:latin typeface="Cambria Math"/>
                                </a:rPr>
                                <m:t>2</m:t>
                              </m:r>
                            </m:sup>
                          </m:sSup>
                        </m:num>
                        <m:den>
                          <m:sSup>
                            <m:sSupPr>
                              <m:ctrlPr>
                                <a:rPr lang="en-US" altLang="zh-TW" i="1">
                                  <a:latin typeface="Cambria Math"/>
                                </a:rPr>
                              </m:ctrlPr>
                            </m:sSupPr>
                            <m:e>
                              <m:r>
                                <a:rPr lang="en-US" altLang="zh-TW" i="1">
                                  <a:latin typeface="Cambria Math"/>
                                </a:rPr>
                                <m:t>𝑏</m:t>
                              </m:r>
                            </m:e>
                            <m:sup>
                              <m:r>
                                <a:rPr lang="en-US" altLang="zh-TW" i="1">
                                  <a:latin typeface="Cambria Math"/>
                                </a:rPr>
                                <m:t>2</m:t>
                              </m:r>
                            </m:sup>
                          </m:sSup>
                        </m:den>
                      </m:f>
                      <m:r>
                        <a:rPr lang="en-US" altLang="zh-TW" i="1">
                          <a:latin typeface="Cambria Math"/>
                        </a:rPr>
                        <m:t>+</m:t>
                      </m:r>
                      <m:f>
                        <m:fPr>
                          <m:ctrlPr>
                            <a:rPr lang="zh-TW" altLang="zh-TW" i="1">
                              <a:latin typeface="Cambria Math"/>
                            </a:rPr>
                          </m:ctrlPr>
                        </m:fPr>
                        <m:num>
                          <m:sSup>
                            <m:sSupPr>
                              <m:ctrlPr>
                                <a:rPr lang="en-US" altLang="zh-TW" b="0" i="1" smtClean="0">
                                  <a:latin typeface="Cambria Math"/>
                                </a:rPr>
                              </m:ctrlPr>
                            </m:sSupPr>
                            <m:e>
                              <m:d>
                                <m:dPr>
                                  <m:ctrlPr>
                                    <a:rPr lang="en-US" altLang="zh-TW" b="0" i="1" smtClean="0">
                                      <a:latin typeface="Cambria Math"/>
                                    </a:rPr>
                                  </m:ctrlPr>
                                </m:dPr>
                                <m:e>
                                  <m:sSub>
                                    <m:sSubPr>
                                      <m:ctrlPr>
                                        <a:rPr lang="en-US" altLang="zh-TW" b="0" i="1" smtClean="0">
                                          <a:latin typeface="Cambria Math"/>
                                        </a:rPr>
                                      </m:ctrlPr>
                                    </m:sSubPr>
                                    <m:e>
                                      <m:r>
                                        <a:rPr lang="en-US" altLang="zh-TW" b="0" i="1" smtClean="0">
                                          <a:latin typeface="Cambria Math"/>
                                        </a:rPr>
                                        <m:t>𝑥</m:t>
                                      </m:r>
                                    </m:e>
                                    <m:sub>
                                      <m:r>
                                        <a:rPr lang="en-US" altLang="zh-TW" b="0" i="1" smtClean="0">
                                          <a:latin typeface="Cambria Math"/>
                                        </a:rPr>
                                        <m:t>3</m:t>
                                      </m:r>
                                    </m:sub>
                                  </m:sSub>
                                  <m:r>
                                    <a:rPr lang="en-US" altLang="zh-TW" b="0" i="1" smtClean="0">
                                      <a:latin typeface="Cambria Math"/>
                                    </a:rPr>
                                    <m:t>−</m:t>
                                  </m:r>
                                  <m:sSubSup>
                                    <m:sSubSupPr>
                                      <m:ctrlPr>
                                        <a:rPr lang="en-US" altLang="zh-TW" b="0" i="1" smtClean="0">
                                          <a:latin typeface="Cambria Math"/>
                                        </a:rPr>
                                      </m:ctrlPr>
                                    </m:sSubSupPr>
                                    <m:e>
                                      <m:r>
                                        <a:rPr lang="en-US" altLang="zh-TW" b="0" i="1" smtClean="0">
                                          <a:latin typeface="Cambria Math"/>
                                        </a:rPr>
                                        <m:t>𝑥</m:t>
                                      </m:r>
                                    </m:e>
                                    <m:sub>
                                      <m:r>
                                        <a:rPr lang="en-US" altLang="zh-TW" b="0" i="1" smtClean="0">
                                          <a:latin typeface="Cambria Math"/>
                                        </a:rPr>
                                        <m:t>3</m:t>
                                      </m:r>
                                    </m:sub>
                                    <m:sup>
                                      <m:r>
                                        <a:rPr lang="en-US" altLang="zh-TW" b="0" i="1" smtClean="0">
                                          <a:latin typeface="Cambria Math"/>
                                        </a:rPr>
                                        <m:t>∗</m:t>
                                      </m:r>
                                    </m:sup>
                                  </m:sSubSup>
                                </m:e>
                              </m:d>
                            </m:e>
                            <m:sup>
                              <m:r>
                                <a:rPr lang="en-US" altLang="zh-TW" b="0" i="1" smtClean="0">
                                  <a:latin typeface="Cambria Math"/>
                                </a:rPr>
                                <m:t>2</m:t>
                              </m:r>
                            </m:sup>
                          </m:sSup>
                        </m:num>
                        <m:den>
                          <m:sSup>
                            <m:sSupPr>
                              <m:ctrlPr>
                                <a:rPr lang="zh-TW" altLang="zh-TW" i="1">
                                  <a:latin typeface="Cambria Math"/>
                                </a:rPr>
                              </m:ctrlPr>
                            </m:sSupPr>
                            <m:e>
                              <m:r>
                                <a:rPr lang="en-US" altLang="zh-TW" i="1">
                                  <a:latin typeface="Cambria Math"/>
                                </a:rPr>
                                <m:t>𝑐</m:t>
                              </m:r>
                            </m:e>
                            <m:sup>
                              <m:r>
                                <a:rPr lang="en-US" altLang="zh-TW" i="1">
                                  <a:latin typeface="Cambria Math"/>
                                </a:rPr>
                                <m:t>2</m:t>
                              </m:r>
                            </m:sup>
                          </m:sSup>
                        </m:den>
                      </m:f>
                      <m:r>
                        <a:rPr lang="en-US" altLang="zh-TW" i="1">
                          <a:latin typeface="Cambria Math"/>
                        </a:rPr>
                        <m:t>≤1 </m:t>
                      </m:r>
                    </m:oMath>
                  </m:oMathPara>
                </a14:m>
                <a:endParaRPr lang="zh-TW" altLang="en-US" dirty="0"/>
              </a:p>
            </p:txBody>
          </p:sp>
        </mc:Choice>
        <mc:Fallback xmlns="">
          <p:sp>
            <p:nvSpPr>
              <p:cNvPr id="5" name="矩形 4"/>
              <p:cNvSpPr>
                <a:spLocks noRot="1" noChangeAspect="1" noMove="1" noResize="1" noEditPoints="1" noAdjustHandles="1" noChangeArrowheads="1" noChangeShapeType="1" noTextEdit="1"/>
              </p:cNvSpPr>
              <p:nvPr/>
            </p:nvSpPr>
            <p:spPr>
              <a:xfrm>
                <a:off x="4548857" y="188640"/>
                <a:ext cx="4358501" cy="648191"/>
              </a:xfrm>
              <a:prstGeom prst="rect">
                <a:avLst/>
              </a:prstGeom>
              <a:blipFill rotWithShape="1">
                <a:blip r:embed="rId3"/>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52359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0D5EBAA4-32D4-4A91-B891-1CF913949CAB}" type="slidenum">
              <a:rPr lang="zh-TW" altLang="en-US" smtClean="0"/>
              <a:t>27</a:t>
            </a:fld>
            <a:endParaRPr lang="zh-TW" altLang="en-US"/>
          </a:p>
        </p:txBody>
      </p:sp>
      <mc:AlternateContent xmlns:mc="http://schemas.openxmlformats.org/markup-compatibility/2006" xmlns:a14="http://schemas.microsoft.com/office/drawing/2010/main">
        <mc:Choice Requires="a14">
          <p:sp>
            <p:nvSpPr>
              <p:cNvPr id="3" name="矩形 2"/>
              <p:cNvSpPr/>
              <p:nvPr/>
            </p:nvSpPr>
            <p:spPr>
              <a:xfrm>
                <a:off x="467813" y="476672"/>
                <a:ext cx="8214878" cy="12404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zh-TW" altLang="zh-TW" sz="2000" i="1">
                              <a:latin typeface="Cambria Math"/>
                            </a:rPr>
                          </m:ctrlPr>
                        </m:funcPr>
                        <m:fName>
                          <m:r>
                            <m:rPr>
                              <m:sty m:val="p"/>
                            </m:rPr>
                            <a:rPr lang="en-US" altLang="zh-TW" sz="2000">
                              <a:latin typeface="Cambria Math"/>
                            </a:rPr>
                            <m:t>max</m:t>
                          </m:r>
                        </m:fName>
                        <m:e>
                          <m:d>
                            <m:dPr>
                              <m:begChr m:val="{"/>
                              <m:endChr m:val="}"/>
                              <m:ctrlPr>
                                <a:rPr lang="zh-TW" altLang="zh-TW" sz="2000" i="1">
                                  <a:latin typeface="Cambria Math"/>
                                </a:rPr>
                              </m:ctrlPr>
                            </m:dPr>
                            <m:e>
                              <m:nary>
                                <m:naryPr>
                                  <m:chr m:val="∑"/>
                                  <m:ctrlPr>
                                    <a:rPr lang="zh-TW" altLang="zh-TW" sz="2000" i="1">
                                      <a:latin typeface="Cambria Math"/>
                                    </a:rPr>
                                  </m:ctrlPr>
                                </m:naryPr>
                                <m:sub>
                                  <m:r>
                                    <a:rPr lang="en-US" altLang="zh-TW" sz="2000" i="1">
                                      <a:latin typeface="Cambria Math"/>
                                    </a:rPr>
                                    <m:t>𝑖</m:t>
                                  </m:r>
                                  <m:r>
                                    <a:rPr lang="en-US" altLang="zh-TW" sz="2000" i="1">
                                      <a:latin typeface="Cambria Math"/>
                                    </a:rPr>
                                    <m:t>=1</m:t>
                                  </m:r>
                                </m:sub>
                                <m:sup>
                                  <m:r>
                                    <a:rPr lang="en-US" altLang="zh-TW" sz="2000" i="1">
                                      <a:latin typeface="Cambria Math"/>
                                    </a:rPr>
                                    <m:t>𝑛</m:t>
                                  </m:r>
                                </m:sup>
                                <m:e>
                                  <m:sSub>
                                    <m:sSubPr>
                                      <m:ctrlPr>
                                        <a:rPr lang="zh-TW" altLang="zh-TW" sz="2000" i="1">
                                          <a:latin typeface="Cambria Math"/>
                                        </a:rPr>
                                      </m:ctrlPr>
                                    </m:sSubPr>
                                    <m:e>
                                      <m:r>
                                        <a:rPr lang="en-US" altLang="zh-TW" sz="2000" i="1">
                                          <a:latin typeface="Cambria Math"/>
                                        </a:rPr>
                                        <m:t>𝑝</m:t>
                                      </m:r>
                                    </m:e>
                                    <m:sub>
                                      <m:r>
                                        <a:rPr lang="en-US" altLang="zh-TW" sz="2000" i="1">
                                          <a:latin typeface="Cambria Math"/>
                                        </a:rPr>
                                        <m:t>𝑖</m:t>
                                      </m:r>
                                    </m:sub>
                                  </m:sSub>
                                  <m:sSub>
                                    <m:sSubPr>
                                      <m:ctrlPr>
                                        <a:rPr lang="zh-TW" altLang="zh-TW" sz="2000" i="1">
                                          <a:latin typeface="Cambria Math"/>
                                        </a:rPr>
                                      </m:ctrlPr>
                                    </m:sSubPr>
                                    <m:e>
                                      <m:r>
                                        <a:rPr lang="en-US" altLang="zh-TW" sz="2000" i="1">
                                          <a:latin typeface="Cambria Math"/>
                                        </a:rPr>
                                        <m:t>𝑥</m:t>
                                      </m:r>
                                    </m:e>
                                    <m:sub>
                                      <m:r>
                                        <a:rPr lang="en-US" altLang="zh-TW" sz="2000" i="1">
                                          <a:latin typeface="Cambria Math"/>
                                        </a:rPr>
                                        <m:t>𝑖</m:t>
                                      </m:r>
                                    </m:sub>
                                  </m:sSub>
                                </m:e>
                              </m:nary>
                              <m:r>
                                <a:rPr lang="en-US" altLang="zh-TW" sz="2000" i="1">
                                  <a:latin typeface="Cambria Math"/>
                                </a:rPr>
                                <m:t>| </m:t>
                              </m:r>
                              <m:nary>
                                <m:naryPr>
                                  <m:chr m:val="∑"/>
                                  <m:ctrlPr>
                                    <a:rPr lang="zh-TW" altLang="zh-TW" sz="2000" i="1">
                                      <a:latin typeface="Cambria Math"/>
                                    </a:rPr>
                                  </m:ctrlPr>
                                </m:naryPr>
                                <m:sub>
                                  <m:r>
                                    <a:rPr lang="en-US" altLang="zh-TW" sz="2000" i="1">
                                      <a:latin typeface="Cambria Math"/>
                                    </a:rPr>
                                    <m:t>𝑖</m:t>
                                  </m:r>
                                  <m:r>
                                    <a:rPr lang="en-US" altLang="zh-TW" sz="2000" i="1">
                                      <a:latin typeface="Cambria Math"/>
                                    </a:rPr>
                                    <m:t>=1</m:t>
                                  </m:r>
                                </m:sub>
                                <m:sup>
                                  <m:r>
                                    <a:rPr lang="en-US" altLang="zh-TW" sz="2000" i="1">
                                      <a:latin typeface="Cambria Math"/>
                                    </a:rPr>
                                    <m:t>𝑛</m:t>
                                  </m:r>
                                </m:sup>
                                <m:e>
                                  <m:sSub>
                                    <m:sSubPr>
                                      <m:ctrlPr>
                                        <a:rPr lang="zh-TW" altLang="zh-TW" sz="2000" i="1">
                                          <a:latin typeface="Cambria Math"/>
                                        </a:rPr>
                                      </m:ctrlPr>
                                    </m:sSubPr>
                                    <m:e>
                                      <m:r>
                                        <a:rPr lang="en-US" altLang="zh-TW" sz="2000" i="1">
                                          <a:latin typeface="Cambria Math"/>
                                        </a:rPr>
                                        <m:t>𝑥</m:t>
                                      </m:r>
                                    </m:e>
                                    <m:sub>
                                      <m:r>
                                        <a:rPr lang="en-US" altLang="zh-TW" sz="2000" i="1">
                                          <a:latin typeface="Cambria Math"/>
                                        </a:rPr>
                                        <m:t>𝑖</m:t>
                                      </m:r>
                                    </m:sub>
                                  </m:sSub>
                                </m:e>
                              </m:nary>
                              <m:r>
                                <a:rPr lang="en-US" altLang="zh-TW" sz="2000" i="1">
                                  <a:latin typeface="Cambria Math"/>
                                </a:rPr>
                                <m:t>=1, </m:t>
                              </m:r>
                              <m:sSub>
                                <m:sSubPr>
                                  <m:ctrlPr>
                                    <a:rPr lang="zh-TW" altLang="zh-TW" sz="2000" i="1">
                                      <a:latin typeface="Cambria Math"/>
                                    </a:rPr>
                                  </m:ctrlPr>
                                </m:sSubPr>
                                <m:e>
                                  <m:r>
                                    <a:rPr lang="en-US" altLang="zh-TW" sz="2000" i="1">
                                      <a:latin typeface="Cambria Math"/>
                                    </a:rPr>
                                    <m:t> </m:t>
                                  </m:r>
                                  <m:r>
                                    <a:rPr lang="en-US" altLang="zh-TW" sz="2000" i="1">
                                      <a:latin typeface="Cambria Math"/>
                                    </a:rPr>
                                    <m:t>𝑥</m:t>
                                  </m:r>
                                </m:e>
                                <m:sub>
                                  <m:r>
                                    <a:rPr lang="en-US" altLang="zh-TW" sz="2000" i="1">
                                      <a:latin typeface="Cambria Math"/>
                                    </a:rPr>
                                    <m:t>𝑖</m:t>
                                  </m:r>
                                </m:sub>
                              </m:sSub>
                              <m:r>
                                <a:rPr lang="en-US" altLang="zh-TW" sz="2000" i="1">
                                  <a:latin typeface="Cambria Math"/>
                                </a:rPr>
                                <m:t>≥</m:t>
                              </m:r>
                            </m:e>
                          </m:d>
                          <m:r>
                            <a:rPr lang="en-US" altLang="zh-TW" sz="2000" i="1">
                              <a:latin typeface="Cambria Math"/>
                            </a:rPr>
                            <m:t> </m:t>
                          </m:r>
                        </m:e>
                      </m:func>
                      <m:r>
                        <a:rPr lang="en-US" altLang="zh-TW" sz="2000" i="1" smtClean="0">
                          <a:latin typeface="Cambria Math"/>
                          <a:ea typeface="Cambria Math"/>
                        </a:rPr>
                        <m:t>⟺</m:t>
                      </m:r>
                      <m:func>
                        <m:funcPr>
                          <m:ctrlPr>
                            <a:rPr lang="zh-TW" altLang="zh-TW" sz="2000" i="1">
                              <a:latin typeface="Cambria Math"/>
                            </a:rPr>
                          </m:ctrlPr>
                        </m:funcPr>
                        <m:fName>
                          <m:r>
                            <m:rPr>
                              <m:sty m:val="p"/>
                            </m:rPr>
                            <a:rPr lang="en-US" altLang="zh-TW" sz="2000">
                              <a:latin typeface="Cambria Math"/>
                            </a:rPr>
                            <m:t>max</m:t>
                          </m:r>
                        </m:fName>
                        <m:e>
                          <m:d>
                            <m:dPr>
                              <m:begChr m:val="{"/>
                              <m:endChr m:val="}"/>
                              <m:ctrlPr>
                                <a:rPr lang="zh-TW" altLang="zh-TW" sz="2000" i="1">
                                  <a:latin typeface="Cambria Math"/>
                                </a:rPr>
                              </m:ctrlPr>
                            </m:dPr>
                            <m:e>
                              <m:d>
                                <m:dPr>
                                  <m:begChr m:val=""/>
                                  <m:endChr m:val="|"/>
                                  <m:ctrlPr>
                                    <a:rPr lang="zh-TW" altLang="zh-TW" sz="2000" i="1">
                                      <a:latin typeface="Cambria Math"/>
                                    </a:rPr>
                                  </m:ctrlPr>
                                </m:dPr>
                                <m:e>
                                  <m:r>
                                    <a:rPr lang="en-US" altLang="zh-TW" sz="2000" i="1">
                                      <a:latin typeface="Cambria Math"/>
                                    </a:rPr>
                                    <m:t>𝑦</m:t>
                                  </m:r>
                                </m:e>
                              </m:d>
                              <m:r>
                                <a:rPr lang="en-US" altLang="zh-TW" sz="2000" i="1">
                                  <a:latin typeface="Cambria Math"/>
                                </a:rPr>
                                <m:t>𝑦</m:t>
                              </m:r>
                              <m:r>
                                <a:rPr lang="en-US" altLang="zh-TW" sz="2000" i="1">
                                  <a:latin typeface="Cambria Math"/>
                                </a:rPr>
                                <m:t>≤</m:t>
                              </m:r>
                              <m:nary>
                                <m:naryPr>
                                  <m:chr m:val="∑"/>
                                  <m:ctrlPr>
                                    <a:rPr lang="zh-TW" altLang="zh-TW" sz="2000" i="1">
                                      <a:latin typeface="Cambria Math"/>
                                    </a:rPr>
                                  </m:ctrlPr>
                                </m:naryPr>
                                <m:sub>
                                  <m:r>
                                    <a:rPr lang="en-US" altLang="zh-TW" sz="2000" i="1">
                                      <a:latin typeface="Cambria Math"/>
                                    </a:rPr>
                                    <m:t>𝑖</m:t>
                                  </m:r>
                                  <m:r>
                                    <a:rPr lang="en-US" altLang="zh-TW" sz="2000" i="1">
                                      <a:latin typeface="Cambria Math"/>
                                    </a:rPr>
                                    <m:t>=1</m:t>
                                  </m:r>
                                </m:sub>
                                <m:sup>
                                  <m:r>
                                    <a:rPr lang="en-US" altLang="zh-TW" sz="2000" i="1">
                                      <a:latin typeface="Cambria Math"/>
                                    </a:rPr>
                                    <m:t>𝑛</m:t>
                                  </m:r>
                                </m:sup>
                                <m:e>
                                  <m:sSub>
                                    <m:sSubPr>
                                      <m:ctrlPr>
                                        <a:rPr lang="zh-TW" altLang="zh-TW" sz="2000" i="1">
                                          <a:latin typeface="Cambria Math"/>
                                        </a:rPr>
                                      </m:ctrlPr>
                                    </m:sSubPr>
                                    <m:e>
                                      <m:r>
                                        <a:rPr lang="en-US" altLang="zh-TW" sz="2000" i="1">
                                          <a:latin typeface="Cambria Math"/>
                                        </a:rPr>
                                        <m:t>𝑝</m:t>
                                      </m:r>
                                    </m:e>
                                    <m:sub>
                                      <m:r>
                                        <a:rPr lang="en-US" altLang="zh-TW" sz="2000" i="1">
                                          <a:latin typeface="Cambria Math"/>
                                        </a:rPr>
                                        <m:t>𝑖</m:t>
                                      </m:r>
                                    </m:sub>
                                  </m:sSub>
                                  <m:sSub>
                                    <m:sSubPr>
                                      <m:ctrlPr>
                                        <a:rPr lang="zh-TW" altLang="zh-TW" sz="2000" i="1">
                                          <a:latin typeface="Cambria Math"/>
                                        </a:rPr>
                                      </m:ctrlPr>
                                    </m:sSubPr>
                                    <m:e>
                                      <m:r>
                                        <a:rPr lang="en-US" altLang="zh-TW" sz="2000" i="1">
                                          <a:latin typeface="Cambria Math"/>
                                        </a:rPr>
                                        <m:t>𝑥</m:t>
                                      </m:r>
                                    </m:e>
                                    <m:sub>
                                      <m:r>
                                        <a:rPr lang="en-US" altLang="zh-TW" sz="2000" i="1">
                                          <a:latin typeface="Cambria Math"/>
                                        </a:rPr>
                                        <m:t>𝑖</m:t>
                                      </m:r>
                                    </m:sub>
                                  </m:sSub>
                                  <m:r>
                                    <a:rPr lang="en-US" altLang="zh-TW" sz="2000" i="1">
                                      <a:latin typeface="Cambria Math"/>
                                    </a:rPr>
                                    <m:t>, </m:t>
                                  </m:r>
                                  <m:nary>
                                    <m:naryPr>
                                      <m:chr m:val="∑"/>
                                      <m:ctrlPr>
                                        <a:rPr lang="zh-TW" altLang="zh-TW" sz="2000" i="1">
                                          <a:latin typeface="Cambria Math"/>
                                        </a:rPr>
                                      </m:ctrlPr>
                                    </m:naryPr>
                                    <m:sub>
                                      <m:r>
                                        <a:rPr lang="en-US" altLang="zh-TW" sz="2000" i="1">
                                          <a:latin typeface="Cambria Math"/>
                                        </a:rPr>
                                        <m:t>𝑖</m:t>
                                      </m:r>
                                      <m:r>
                                        <a:rPr lang="en-US" altLang="zh-TW" sz="2000" i="1">
                                          <a:latin typeface="Cambria Math"/>
                                        </a:rPr>
                                        <m:t>=1</m:t>
                                      </m:r>
                                    </m:sub>
                                    <m:sup>
                                      <m:r>
                                        <a:rPr lang="en-US" altLang="zh-TW" sz="2000" i="1">
                                          <a:latin typeface="Cambria Math"/>
                                        </a:rPr>
                                        <m:t>𝑛</m:t>
                                      </m:r>
                                    </m:sup>
                                    <m:e>
                                      <m:sSub>
                                        <m:sSubPr>
                                          <m:ctrlPr>
                                            <a:rPr lang="zh-TW" altLang="zh-TW" sz="2000" i="1">
                                              <a:latin typeface="Cambria Math"/>
                                            </a:rPr>
                                          </m:ctrlPr>
                                        </m:sSubPr>
                                        <m:e>
                                          <m:r>
                                            <a:rPr lang="en-US" altLang="zh-TW" sz="2000" i="1">
                                              <a:latin typeface="Cambria Math"/>
                                            </a:rPr>
                                            <m:t>𝑥</m:t>
                                          </m:r>
                                        </m:e>
                                        <m:sub>
                                          <m:r>
                                            <a:rPr lang="en-US" altLang="zh-TW" sz="2000" i="1">
                                              <a:latin typeface="Cambria Math"/>
                                            </a:rPr>
                                            <m:t>𝑖</m:t>
                                          </m:r>
                                        </m:sub>
                                      </m:sSub>
                                    </m:e>
                                  </m:nary>
                                  <m:r>
                                    <a:rPr lang="en-US" altLang="zh-TW" sz="2000" i="1">
                                      <a:latin typeface="Cambria Math"/>
                                    </a:rPr>
                                    <m:t>=1, </m:t>
                                  </m:r>
                                  <m:r>
                                    <a:rPr lang="en-US" altLang="zh-TW" sz="2000" i="1">
                                      <a:latin typeface="Cambria Math"/>
                                    </a:rPr>
                                    <m:t>𝑥</m:t>
                                  </m:r>
                                  <m:r>
                                    <a:rPr lang="en-US" altLang="zh-TW" sz="2000" i="1">
                                      <a:latin typeface="Cambria Math"/>
                                    </a:rPr>
                                    <m:t>≥0</m:t>
                                  </m:r>
                                </m:e>
                              </m:nary>
                            </m:e>
                          </m:d>
                        </m:e>
                      </m:func>
                    </m:oMath>
                  </m:oMathPara>
                </a14:m>
                <a:endParaRPr lang="zh-TW" altLang="zh-TW" sz="2000" dirty="0"/>
              </a:p>
              <a:p>
                <a:endParaRPr lang="zh-TW" altLang="en-US" sz="2000" dirty="0"/>
              </a:p>
            </p:txBody>
          </p:sp>
        </mc:Choice>
        <mc:Fallback xmlns="">
          <p:sp>
            <p:nvSpPr>
              <p:cNvPr id="3" name="矩形 2"/>
              <p:cNvSpPr>
                <a:spLocks noRot="1" noChangeAspect="1" noMove="1" noResize="1" noEditPoints="1" noAdjustHandles="1" noChangeArrowheads="1" noChangeShapeType="1" noTextEdit="1"/>
              </p:cNvSpPr>
              <p:nvPr/>
            </p:nvSpPr>
            <p:spPr>
              <a:xfrm>
                <a:off x="467813" y="476672"/>
                <a:ext cx="8214878" cy="1240404"/>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251521" y="1717076"/>
                <a:ext cx="8431170" cy="2936894"/>
              </a:xfrm>
              <a:prstGeom prst="rect">
                <a:avLst/>
              </a:prstGeom>
            </p:spPr>
            <p:txBody>
              <a:bodyPr wrap="square">
                <a:spAutoFit/>
              </a:bodyPr>
              <a:lstStyle/>
              <a:p>
                <a:r>
                  <a:rPr lang="zh-TW" altLang="zh-TW" sz="2000" dirty="0" smtClean="0"/>
                  <a:t>假設資金分配為</a:t>
                </a:r>
                <a14:m>
                  <m:oMath xmlns:m="http://schemas.openxmlformats.org/officeDocument/2006/math">
                    <m:r>
                      <m:rPr>
                        <m:sty m:val="p"/>
                      </m:rPr>
                      <a:rPr lang="en-US" altLang="zh-TW" sz="2000">
                        <a:latin typeface="Cambria Math"/>
                      </a:rPr>
                      <m:t>x</m:t>
                    </m:r>
                    <m:r>
                      <a:rPr lang="en-US" altLang="zh-TW" sz="2000">
                        <a:latin typeface="Cambria Math"/>
                      </a:rPr>
                      <m:t>=</m:t>
                    </m:r>
                    <m:d>
                      <m:dPr>
                        <m:ctrlPr>
                          <a:rPr lang="zh-TW" altLang="zh-TW" sz="2000" i="1">
                            <a:latin typeface="Cambria Math"/>
                          </a:rPr>
                        </m:ctrlPr>
                      </m:dPr>
                      <m:e>
                        <m:sSub>
                          <m:sSubPr>
                            <m:ctrlPr>
                              <a:rPr lang="zh-TW" altLang="zh-TW" sz="2000" i="1">
                                <a:latin typeface="Cambria Math"/>
                              </a:rPr>
                            </m:ctrlPr>
                          </m:sSubPr>
                          <m:e>
                            <m:r>
                              <a:rPr lang="en-US" altLang="zh-TW" sz="2000" i="1">
                                <a:latin typeface="Cambria Math"/>
                              </a:rPr>
                              <m:t>𝑥</m:t>
                            </m:r>
                          </m:e>
                          <m:sub>
                            <m:r>
                              <a:rPr lang="en-US" altLang="zh-TW" sz="2000" i="1">
                                <a:latin typeface="Cambria Math"/>
                              </a:rPr>
                              <m:t>1</m:t>
                            </m:r>
                          </m:sub>
                        </m:sSub>
                        <m:r>
                          <a:rPr lang="en-US" altLang="zh-TW" sz="2000" i="1">
                            <a:latin typeface="Cambria Math"/>
                          </a:rPr>
                          <m:t>,⋯, </m:t>
                        </m:r>
                        <m:sSub>
                          <m:sSubPr>
                            <m:ctrlPr>
                              <a:rPr lang="zh-TW" altLang="zh-TW" sz="2000" i="1">
                                <a:latin typeface="Cambria Math"/>
                              </a:rPr>
                            </m:ctrlPr>
                          </m:sSubPr>
                          <m:e>
                            <m:r>
                              <a:rPr lang="en-US" altLang="zh-TW" sz="2000" i="1">
                                <a:latin typeface="Cambria Math"/>
                              </a:rPr>
                              <m:t>𝑥</m:t>
                            </m:r>
                          </m:e>
                          <m:sub>
                            <m:r>
                              <a:rPr lang="en-US" altLang="zh-TW" sz="2000" i="1">
                                <a:latin typeface="Cambria Math"/>
                              </a:rPr>
                              <m:t>𝑛</m:t>
                            </m:r>
                          </m:sub>
                        </m:sSub>
                      </m:e>
                    </m:d>
                    <m:r>
                      <a:rPr lang="en-US" altLang="zh-TW" sz="2000" i="1">
                        <a:latin typeface="Cambria Math"/>
                      </a:rPr>
                      <m:t>, </m:t>
                    </m:r>
                    <m:r>
                      <a:rPr lang="zh-TW" altLang="zh-TW" sz="2000">
                        <a:latin typeface="Cambria Math"/>
                      </a:rPr>
                      <m:t>則報酬率為</m:t>
                    </m:r>
                    <m:r>
                      <m:rPr>
                        <m:sty m:val="p"/>
                      </m:rPr>
                      <a:rPr lang="en-US" altLang="zh-TW" sz="2000">
                        <a:latin typeface="Cambria Math"/>
                      </a:rPr>
                      <m:t>y</m:t>
                    </m:r>
                    <m:r>
                      <a:rPr lang="en-US" altLang="zh-TW" sz="2000">
                        <a:latin typeface="Cambria Math"/>
                      </a:rPr>
                      <m:t>=</m:t>
                    </m:r>
                    <m:nary>
                      <m:naryPr>
                        <m:chr m:val="∑"/>
                        <m:ctrlPr>
                          <a:rPr lang="zh-TW" altLang="zh-TW" sz="2000" i="1">
                            <a:latin typeface="Cambria Math"/>
                          </a:rPr>
                        </m:ctrlPr>
                      </m:naryPr>
                      <m:sub>
                        <m:r>
                          <m:rPr>
                            <m:sty m:val="p"/>
                          </m:rPr>
                          <a:rPr lang="en-US" altLang="zh-TW" sz="2000">
                            <a:latin typeface="Cambria Math"/>
                          </a:rPr>
                          <m:t>i</m:t>
                        </m:r>
                        <m:r>
                          <a:rPr lang="en-US" altLang="zh-TW" sz="2000">
                            <a:latin typeface="Cambria Math"/>
                          </a:rPr>
                          <m:t>=1</m:t>
                        </m:r>
                      </m:sub>
                      <m:sup>
                        <m:r>
                          <m:rPr>
                            <m:sty m:val="p"/>
                          </m:rPr>
                          <a:rPr lang="en-US" altLang="zh-TW" sz="2000">
                            <a:latin typeface="Cambria Math"/>
                          </a:rPr>
                          <m:t>n</m:t>
                        </m:r>
                      </m:sup>
                      <m:e>
                        <m:sSub>
                          <m:sSubPr>
                            <m:ctrlPr>
                              <a:rPr lang="zh-TW" altLang="zh-TW" sz="2000" i="1">
                                <a:latin typeface="Cambria Math"/>
                              </a:rPr>
                            </m:ctrlPr>
                          </m:sSubPr>
                          <m:e>
                            <m:r>
                              <a:rPr lang="en-US" altLang="zh-TW" sz="2000" i="1">
                                <a:latin typeface="Cambria Math"/>
                              </a:rPr>
                              <m:t>𝑝</m:t>
                            </m:r>
                          </m:e>
                          <m:sub>
                            <m:r>
                              <a:rPr lang="en-US" altLang="zh-TW" sz="2000" i="1">
                                <a:latin typeface="Cambria Math"/>
                              </a:rPr>
                              <m:t>𝑖</m:t>
                            </m:r>
                          </m:sub>
                        </m:sSub>
                        <m:sSub>
                          <m:sSubPr>
                            <m:ctrlPr>
                              <a:rPr lang="zh-TW" altLang="zh-TW" sz="2000" i="1">
                                <a:latin typeface="Cambria Math"/>
                              </a:rPr>
                            </m:ctrlPr>
                          </m:sSubPr>
                          <m:e>
                            <m:r>
                              <a:rPr lang="en-US" altLang="zh-TW" sz="2000" i="1">
                                <a:latin typeface="Cambria Math"/>
                              </a:rPr>
                              <m:t>𝑥</m:t>
                            </m:r>
                          </m:e>
                          <m:sub>
                            <m:r>
                              <a:rPr lang="en-US" altLang="zh-TW" sz="2000" i="1">
                                <a:latin typeface="Cambria Math"/>
                              </a:rPr>
                              <m:t>𝑖</m:t>
                            </m:r>
                          </m:sub>
                        </m:sSub>
                      </m:e>
                    </m:nary>
                    <m:r>
                      <a:rPr lang="zh-TW" altLang="zh-TW" sz="2000">
                        <a:latin typeface="Cambria Math"/>
                      </a:rPr>
                      <m:t>可</m:t>
                    </m:r>
                    <m:r>
                      <a:rPr lang="zh-TW" altLang="en-US" sz="2000" b="0" i="1" smtClean="0">
                        <a:latin typeface="Cambria Math"/>
                      </a:rPr>
                      <m:t>改</m:t>
                    </m:r>
                    <m:r>
                      <a:rPr lang="zh-TW" altLang="zh-TW" sz="2000">
                        <a:latin typeface="Cambria Math"/>
                      </a:rPr>
                      <m:t>寫成</m:t>
                    </m:r>
                  </m:oMath>
                </a14:m>
                <a:endParaRPr lang="zh-TW" altLang="zh-TW" sz="2000" dirty="0"/>
              </a:p>
              <a:p>
                <a:pPr/>
                <a14:m>
                  <m:oMathPara xmlns:m="http://schemas.openxmlformats.org/officeDocument/2006/math">
                    <m:oMathParaPr>
                      <m:jc m:val="left"/>
                    </m:oMathParaPr>
                    <m:oMath xmlns:m="http://schemas.openxmlformats.org/officeDocument/2006/math">
                      <m:r>
                        <m:rPr>
                          <m:sty m:val="p"/>
                        </m:rPr>
                        <a:rPr lang="en-US" altLang="zh-TW" sz="2000">
                          <a:latin typeface="Cambria Math"/>
                        </a:rPr>
                        <m:t>y</m:t>
                      </m:r>
                      <m:r>
                        <a:rPr lang="en-US" altLang="zh-TW" sz="2000">
                          <a:latin typeface="Cambria Math"/>
                        </a:rPr>
                        <m:t>=</m:t>
                      </m:r>
                      <m:nary>
                        <m:naryPr>
                          <m:chr m:val="∑"/>
                          <m:ctrlPr>
                            <a:rPr lang="zh-TW" altLang="zh-TW" sz="2000" i="1">
                              <a:latin typeface="Cambria Math"/>
                            </a:rPr>
                          </m:ctrlPr>
                        </m:naryPr>
                        <m:sub>
                          <m:r>
                            <m:rPr>
                              <m:sty m:val="p"/>
                            </m:rPr>
                            <a:rPr lang="en-US" altLang="zh-TW" sz="2000">
                              <a:latin typeface="Cambria Math"/>
                            </a:rPr>
                            <m:t>i</m:t>
                          </m:r>
                          <m:r>
                            <a:rPr lang="en-US" altLang="zh-TW" sz="2000">
                              <a:latin typeface="Cambria Math"/>
                            </a:rPr>
                            <m:t>=1</m:t>
                          </m:r>
                        </m:sub>
                        <m:sup>
                          <m:r>
                            <m:rPr>
                              <m:sty m:val="p"/>
                            </m:rPr>
                            <a:rPr lang="en-US" altLang="zh-TW" sz="2000">
                              <a:latin typeface="Cambria Math"/>
                            </a:rPr>
                            <m:t>n</m:t>
                          </m:r>
                        </m:sup>
                        <m:e>
                          <m:sSubSup>
                            <m:sSubSupPr>
                              <m:ctrlPr>
                                <a:rPr lang="zh-TW" altLang="zh-TW" sz="2000" i="1">
                                  <a:latin typeface="Cambria Math"/>
                                </a:rPr>
                              </m:ctrlPr>
                            </m:sSubSupPr>
                            <m:e>
                              <m:r>
                                <a:rPr lang="en-US" altLang="zh-TW" sz="2000" i="1">
                                  <a:latin typeface="Cambria Math"/>
                                </a:rPr>
                                <m:t>𝑝</m:t>
                              </m:r>
                            </m:e>
                            <m:sub>
                              <m:r>
                                <a:rPr lang="en-US" altLang="zh-TW" sz="2000" i="1">
                                  <a:latin typeface="Cambria Math"/>
                                </a:rPr>
                                <m:t>𝑖</m:t>
                              </m:r>
                            </m:sub>
                            <m:sup>
                              <m:r>
                                <a:rPr lang="en-US" altLang="zh-TW" sz="2000" i="1">
                                  <a:latin typeface="Cambria Math"/>
                                </a:rPr>
                                <m:t>∗</m:t>
                              </m:r>
                            </m:sup>
                          </m:sSubSup>
                          <m:sSub>
                            <m:sSubPr>
                              <m:ctrlPr>
                                <a:rPr lang="zh-TW" altLang="zh-TW" sz="2000" i="1">
                                  <a:latin typeface="Cambria Math"/>
                                </a:rPr>
                              </m:ctrlPr>
                            </m:sSubPr>
                            <m:e>
                              <m:r>
                                <a:rPr lang="en-US" altLang="zh-TW" sz="2000" i="1">
                                  <a:latin typeface="Cambria Math"/>
                                </a:rPr>
                                <m:t>𝑥</m:t>
                              </m:r>
                            </m:e>
                            <m:sub>
                              <m:r>
                                <a:rPr lang="en-US" altLang="zh-TW" sz="2000" i="1">
                                  <a:latin typeface="Cambria Math"/>
                                </a:rPr>
                                <m:t>𝑖</m:t>
                              </m:r>
                            </m:sub>
                          </m:sSub>
                          <m:r>
                            <a:rPr lang="en-US" altLang="zh-TW" sz="2000" i="1">
                              <a:latin typeface="Cambria Math"/>
                            </a:rPr>
                            <m:t>+</m:t>
                          </m:r>
                          <m:r>
                            <a:rPr lang="en-US" altLang="zh-TW" sz="2000" i="1">
                              <a:latin typeface="Cambria Math"/>
                            </a:rPr>
                            <m:t>𝜖</m:t>
                          </m:r>
                        </m:e>
                      </m:nary>
                      <m:r>
                        <a:rPr lang="en-US" altLang="zh-TW" sz="2000" i="1">
                          <a:latin typeface="Cambria Math"/>
                        </a:rPr>
                        <m:t>,  </m:t>
                      </m:r>
                      <m:r>
                        <a:rPr lang="en-US" altLang="zh-TW" sz="2000" i="1">
                          <a:latin typeface="Cambria Math"/>
                        </a:rPr>
                        <m:t>𝜖</m:t>
                      </m:r>
                      <m:r>
                        <a:rPr lang="en-US" altLang="zh-TW" sz="2000" i="1">
                          <a:latin typeface="Cambria Math"/>
                        </a:rPr>
                        <m:t>=</m:t>
                      </m:r>
                      <m:nary>
                        <m:naryPr>
                          <m:chr m:val="∑"/>
                          <m:ctrlPr>
                            <a:rPr lang="zh-TW" altLang="zh-TW" sz="2000" i="1">
                              <a:latin typeface="Cambria Math"/>
                            </a:rPr>
                          </m:ctrlPr>
                        </m:naryPr>
                        <m:sub>
                          <m:r>
                            <a:rPr lang="en-US" altLang="zh-TW" sz="2000" i="1">
                              <a:latin typeface="Cambria Math"/>
                            </a:rPr>
                            <m:t>𝑖</m:t>
                          </m:r>
                          <m:r>
                            <a:rPr lang="en-US" altLang="zh-TW" sz="2000" i="1">
                              <a:latin typeface="Cambria Math"/>
                            </a:rPr>
                            <m:t>=1</m:t>
                          </m:r>
                        </m:sub>
                        <m:sup>
                          <m:r>
                            <a:rPr lang="en-US" altLang="zh-TW" sz="2000" i="1">
                              <a:latin typeface="Cambria Math"/>
                            </a:rPr>
                            <m:t>𝑛</m:t>
                          </m:r>
                        </m:sup>
                        <m:e>
                          <m:sSub>
                            <m:sSubPr>
                              <m:ctrlPr>
                                <a:rPr lang="zh-TW" altLang="zh-TW" sz="2000" i="1">
                                  <a:latin typeface="Cambria Math"/>
                                </a:rPr>
                              </m:ctrlPr>
                            </m:sSubPr>
                            <m:e>
                              <m:r>
                                <a:rPr lang="en-US" altLang="zh-TW" sz="2000" i="1">
                                  <a:latin typeface="Cambria Math"/>
                                </a:rPr>
                                <m:t>𝑥</m:t>
                              </m:r>
                            </m:e>
                            <m:sub>
                              <m:r>
                                <a:rPr lang="en-US" altLang="zh-TW" sz="2000" i="1">
                                  <a:latin typeface="Cambria Math"/>
                                </a:rPr>
                                <m:t>𝑖</m:t>
                              </m:r>
                            </m:sub>
                          </m:sSub>
                          <m:d>
                            <m:dPr>
                              <m:begChr m:val="["/>
                              <m:endChr m:val="]"/>
                              <m:ctrlPr>
                                <a:rPr lang="zh-TW" altLang="zh-TW" sz="2000" i="1">
                                  <a:latin typeface="Cambria Math"/>
                                </a:rPr>
                              </m:ctrlPr>
                            </m:dPr>
                            <m:e>
                              <m:sSub>
                                <m:sSubPr>
                                  <m:ctrlPr>
                                    <a:rPr lang="zh-TW" altLang="zh-TW" sz="2000" i="1">
                                      <a:latin typeface="Cambria Math"/>
                                    </a:rPr>
                                  </m:ctrlPr>
                                </m:sSubPr>
                                <m:e>
                                  <m:r>
                                    <a:rPr lang="en-US" altLang="zh-TW" sz="2000" i="1">
                                      <a:latin typeface="Cambria Math"/>
                                    </a:rPr>
                                    <m:t>𝑝</m:t>
                                  </m:r>
                                </m:e>
                                <m:sub>
                                  <m:r>
                                    <a:rPr lang="en-US" altLang="zh-TW" sz="2000" i="1">
                                      <a:latin typeface="Cambria Math"/>
                                    </a:rPr>
                                    <m:t>𝑖</m:t>
                                  </m:r>
                                </m:sub>
                              </m:sSub>
                              <m:r>
                                <a:rPr lang="en-US" altLang="zh-TW" sz="2000" i="1">
                                  <a:latin typeface="Cambria Math"/>
                                </a:rPr>
                                <m:t>−</m:t>
                              </m:r>
                              <m:sSubSup>
                                <m:sSubSupPr>
                                  <m:ctrlPr>
                                    <a:rPr lang="zh-TW" altLang="zh-TW" sz="2000" i="1">
                                      <a:latin typeface="Cambria Math"/>
                                    </a:rPr>
                                  </m:ctrlPr>
                                </m:sSubSupPr>
                                <m:e>
                                  <m:r>
                                    <a:rPr lang="en-US" altLang="zh-TW" sz="2000" i="1">
                                      <a:latin typeface="Cambria Math"/>
                                    </a:rPr>
                                    <m:t>𝑝</m:t>
                                  </m:r>
                                </m:e>
                                <m:sub>
                                  <m:r>
                                    <a:rPr lang="en-US" altLang="zh-TW" sz="2000" i="1">
                                      <a:latin typeface="Cambria Math"/>
                                    </a:rPr>
                                    <m:t>𝑖</m:t>
                                  </m:r>
                                </m:sub>
                                <m:sup>
                                  <m:r>
                                    <a:rPr lang="en-US" altLang="zh-TW" sz="2000" i="1">
                                      <a:latin typeface="Cambria Math"/>
                                    </a:rPr>
                                    <m:t>∗</m:t>
                                  </m:r>
                                </m:sup>
                              </m:sSubSup>
                            </m:e>
                          </m:d>
                        </m:e>
                      </m:nary>
                    </m:oMath>
                  </m:oMathPara>
                </a14:m>
                <a:endParaRPr lang="zh-TW" altLang="zh-TW" sz="2000" dirty="0"/>
              </a:p>
              <a:p>
                <a:pPr/>
                <a14:m>
                  <m:oMathPara xmlns:m="http://schemas.openxmlformats.org/officeDocument/2006/math">
                    <m:oMathParaPr>
                      <m:jc m:val="left"/>
                    </m:oMathParaPr>
                    <m:oMath xmlns:m="http://schemas.openxmlformats.org/officeDocument/2006/math">
                      <m:r>
                        <m:rPr>
                          <m:sty m:val="p"/>
                        </m:rPr>
                        <a:rPr lang="en-US" altLang="zh-TW" sz="2000">
                          <a:latin typeface="Cambria Math"/>
                        </a:rPr>
                        <m:t>E</m:t>
                      </m:r>
                      <m:d>
                        <m:dPr>
                          <m:ctrlPr>
                            <a:rPr lang="zh-TW" altLang="zh-TW" sz="2000" i="1">
                              <a:latin typeface="Cambria Math"/>
                            </a:rPr>
                          </m:ctrlPr>
                        </m:dPr>
                        <m:e>
                          <m:r>
                            <a:rPr lang="en-US" altLang="zh-TW" sz="2000" i="1">
                              <a:latin typeface="Cambria Math"/>
                            </a:rPr>
                            <m:t>𝜖</m:t>
                          </m:r>
                        </m:e>
                      </m:d>
                      <m:r>
                        <a:rPr lang="en-US" altLang="zh-TW" sz="2000" i="1">
                          <a:latin typeface="Cambria Math"/>
                        </a:rPr>
                        <m:t>=0,  </m:t>
                      </m:r>
                      <m:r>
                        <m:rPr>
                          <m:sty m:val="p"/>
                        </m:rPr>
                        <a:rPr lang="en-US" altLang="zh-TW" sz="2000">
                          <a:latin typeface="Cambria Math"/>
                        </a:rPr>
                        <m:t>Var</m:t>
                      </m:r>
                      <m:d>
                        <m:dPr>
                          <m:ctrlPr>
                            <a:rPr lang="zh-TW" altLang="zh-TW" sz="2000" i="1">
                              <a:latin typeface="Cambria Math"/>
                            </a:rPr>
                          </m:ctrlPr>
                        </m:dPr>
                        <m:e>
                          <m:r>
                            <a:rPr lang="en-US" altLang="zh-TW" sz="2000" i="1">
                              <a:latin typeface="Cambria Math"/>
                            </a:rPr>
                            <m:t>𝜖</m:t>
                          </m:r>
                        </m:e>
                      </m:d>
                      <m:r>
                        <a:rPr lang="en-US" altLang="zh-TW" sz="2000" i="1">
                          <a:latin typeface="Cambria Math"/>
                        </a:rPr>
                        <m:t>=</m:t>
                      </m:r>
                      <m:nary>
                        <m:naryPr>
                          <m:chr m:val="∑"/>
                          <m:ctrlPr>
                            <a:rPr lang="zh-TW" altLang="zh-TW" sz="2000" i="1">
                              <a:latin typeface="Cambria Math"/>
                            </a:rPr>
                          </m:ctrlPr>
                        </m:naryPr>
                        <m:sub>
                          <m:r>
                            <a:rPr lang="en-US" altLang="zh-TW" sz="2000" i="1">
                              <a:latin typeface="Cambria Math"/>
                            </a:rPr>
                            <m:t>𝑖</m:t>
                          </m:r>
                          <m:r>
                            <a:rPr lang="en-US" altLang="zh-TW" sz="2000" i="1">
                              <a:latin typeface="Cambria Math"/>
                            </a:rPr>
                            <m:t>=1</m:t>
                          </m:r>
                        </m:sub>
                        <m:sup>
                          <m:r>
                            <a:rPr lang="en-US" altLang="zh-TW" sz="2000" i="1">
                              <a:latin typeface="Cambria Math"/>
                            </a:rPr>
                            <m:t>𝑛</m:t>
                          </m:r>
                        </m:sup>
                        <m:e>
                          <m:sSup>
                            <m:sSupPr>
                              <m:ctrlPr>
                                <a:rPr lang="zh-TW" altLang="zh-TW" sz="2000" i="1">
                                  <a:latin typeface="Cambria Math"/>
                                </a:rPr>
                              </m:ctrlPr>
                            </m:sSupPr>
                            <m:e>
                              <m:d>
                                <m:dPr>
                                  <m:ctrlPr>
                                    <a:rPr lang="zh-TW" altLang="zh-TW" sz="2000" i="1">
                                      <a:latin typeface="Cambria Math"/>
                                    </a:rPr>
                                  </m:ctrlPr>
                                </m:dPr>
                                <m:e>
                                  <m:sSub>
                                    <m:sSubPr>
                                      <m:ctrlPr>
                                        <a:rPr lang="zh-TW" altLang="zh-TW" sz="2000" i="1">
                                          <a:latin typeface="Cambria Math"/>
                                        </a:rPr>
                                      </m:ctrlPr>
                                    </m:sSubPr>
                                    <m:e>
                                      <m:r>
                                        <a:rPr lang="en-US" altLang="zh-TW" sz="2000" i="1">
                                          <a:latin typeface="Cambria Math"/>
                                        </a:rPr>
                                        <m:t>𝑥</m:t>
                                      </m:r>
                                    </m:e>
                                    <m:sub>
                                      <m:r>
                                        <a:rPr lang="en-US" altLang="zh-TW" sz="2000" i="1">
                                          <a:latin typeface="Cambria Math"/>
                                        </a:rPr>
                                        <m:t>𝑖</m:t>
                                      </m:r>
                                    </m:sub>
                                  </m:sSub>
                                </m:e>
                              </m:d>
                            </m:e>
                            <m:sup>
                              <m:r>
                                <a:rPr lang="en-US" altLang="zh-TW" sz="2000" i="1">
                                  <a:latin typeface="Cambria Math"/>
                                </a:rPr>
                                <m:t>2</m:t>
                              </m:r>
                            </m:sup>
                          </m:sSup>
                          <m:r>
                            <a:rPr lang="en-US" altLang="zh-TW" sz="2000" i="1">
                              <a:latin typeface="Cambria Math"/>
                            </a:rPr>
                            <m:t>𝐸</m:t>
                          </m:r>
                          <m:d>
                            <m:dPr>
                              <m:begChr m:val="{"/>
                              <m:endChr m:val="}"/>
                              <m:ctrlPr>
                                <a:rPr lang="zh-TW" altLang="zh-TW" sz="2000" i="1">
                                  <a:latin typeface="Cambria Math"/>
                                </a:rPr>
                              </m:ctrlPr>
                            </m:dPr>
                            <m:e>
                              <m:sSup>
                                <m:sSupPr>
                                  <m:ctrlPr>
                                    <a:rPr lang="zh-TW" altLang="zh-TW" sz="2000" i="1">
                                      <a:latin typeface="Cambria Math"/>
                                    </a:rPr>
                                  </m:ctrlPr>
                                </m:sSupPr>
                                <m:e>
                                  <m:d>
                                    <m:dPr>
                                      <m:ctrlPr>
                                        <a:rPr lang="zh-TW" altLang="zh-TW" sz="2000" i="1">
                                          <a:latin typeface="Cambria Math"/>
                                        </a:rPr>
                                      </m:ctrlPr>
                                    </m:dPr>
                                    <m:e>
                                      <m:sSub>
                                        <m:sSubPr>
                                          <m:ctrlPr>
                                            <a:rPr lang="zh-TW" altLang="zh-TW" sz="2000" i="1">
                                              <a:latin typeface="Cambria Math"/>
                                            </a:rPr>
                                          </m:ctrlPr>
                                        </m:sSubPr>
                                        <m:e>
                                          <m:r>
                                            <a:rPr lang="en-US" altLang="zh-TW" sz="2000" i="1">
                                              <a:latin typeface="Cambria Math"/>
                                            </a:rPr>
                                            <m:t>𝑝</m:t>
                                          </m:r>
                                        </m:e>
                                        <m:sub>
                                          <m:r>
                                            <a:rPr lang="en-US" altLang="zh-TW" sz="2000" i="1">
                                              <a:latin typeface="Cambria Math"/>
                                            </a:rPr>
                                            <m:t>𝑖</m:t>
                                          </m:r>
                                        </m:sub>
                                      </m:sSub>
                                      <m:r>
                                        <a:rPr lang="en-US" altLang="zh-TW" sz="2000" i="1">
                                          <a:latin typeface="Cambria Math"/>
                                        </a:rPr>
                                        <m:t>−</m:t>
                                      </m:r>
                                      <m:sSubSup>
                                        <m:sSubSupPr>
                                          <m:ctrlPr>
                                            <a:rPr lang="zh-TW" altLang="zh-TW" sz="2000" i="1">
                                              <a:latin typeface="Cambria Math"/>
                                            </a:rPr>
                                          </m:ctrlPr>
                                        </m:sSubSupPr>
                                        <m:e>
                                          <m:r>
                                            <a:rPr lang="en-US" altLang="zh-TW" sz="2000" i="1">
                                              <a:latin typeface="Cambria Math"/>
                                            </a:rPr>
                                            <m:t>𝑝</m:t>
                                          </m:r>
                                        </m:e>
                                        <m:sub>
                                          <m:r>
                                            <a:rPr lang="en-US" altLang="zh-TW" sz="2000" i="1">
                                              <a:latin typeface="Cambria Math"/>
                                            </a:rPr>
                                            <m:t>𝑖</m:t>
                                          </m:r>
                                        </m:sub>
                                        <m:sup>
                                          <m:r>
                                            <a:rPr lang="en-US" altLang="zh-TW" sz="2000" i="1">
                                              <a:latin typeface="Cambria Math"/>
                                            </a:rPr>
                                            <m:t>∗</m:t>
                                          </m:r>
                                        </m:sup>
                                      </m:sSubSup>
                                    </m:e>
                                  </m:d>
                                </m:e>
                                <m:sup>
                                  <m:r>
                                    <a:rPr lang="en-US" altLang="zh-TW" sz="2000" i="1">
                                      <a:latin typeface="Cambria Math"/>
                                    </a:rPr>
                                    <m:t>2</m:t>
                                  </m:r>
                                </m:sup>
                              </m:sSup>
                            </m:e>
                          </m:d>
                        </m:e>
                      </m:nary>
                      <m:r>
                        <a:rPr lang="en-US" altLang="zh-TW" sz="2000" i="1">
                          <a:latin typeface="Cambria Math"/>
                        </a:rPr>
                        <m:t>≤</m:t>
                      </m:r>
                      <m:r>
                        <a:rPr lang="en-US" altLang="zh-TW" sz="2000" i="1">
                          <a:latin typeface="Cambria Math"/>
                        </a:rPr>
                        <m:t>𝑉</m:t>
                      </m:r>
                      <m:d>
                        <m:dPr>
                          <m:ctrlPr>
                            <a:rPr lang="zh-TW" altLang="zh-TW" sz="2000" i="1">
                              <a:latin typeface="Cambria Math"/>
                            </a:rPr>
                          </m:ctrlPr>
                        </m:dPr>
                        <m:e>
                          <m:r>
                            <a:rPr lang="en-US" altLang="zh-TW" sz="2000" i="1">
                              <a:latin typeface="Cambria Math"/>
                            </a:rPr>
                            <m:t>𝑥</m:t>
                          </m:r>
                        </m:e>
                      </m:d>
                      <m:r>
                        <a:rPr lang="en-US" altLang="zh-TW" sz="2000" i="1">
                          <a:latin typeface="Cambria Math"/>
                        </a:rPr>
                        <m:t>=</m:t>
                      </m:r>
                      <m:nary>
                        <m:naryPr>
                          <m:chr m:val="∑"/>
                          <m:ctrlPr>
                            <a:rPr lang="zh-TW" altLang="zh-TW" sz="2000" i="1">
                              <a:latin typeface="Cambria Math"/>
                            </a:rPr>
                          </m:ctrlPr>
                        </m:naryPr>
                        <m:sub>
                          <m:r>
                            <m:rPr>
                              <m:sty m:val="p"/>
                            </m:rPr>
                            <a:rPr lang="en-US" altLang="zh-TW" sz="2000">
                              <a:latin typeface="Cambria Math"/>
                            </a:rPr>
                            <m:t>i</m:t>
                          </m:r>
                          <m:r>
                            <a:rPr lang="en-US" altLang="zh-TW" sz="2000">
                              <a:latin typeface="Cambria Math"/>
                            </a:rPr>
                            <m:t>=1</m:t>
                          </m:r>
                        </m:sub>
                        <m:sup>
                          <m:r>
                            <m:rPr>
                              <m:sty m:val="p"/>
                            </m:rPr>
                            <a:rPr lang="en-US" altLang="zh-TW" sz="2000">
                              <a:latin typeface="Cambria Math"/>
                            </a:rPr>
                            <m:t>n</m:t>
                          </m:r>
                        </m:sup>
                        <m:e>
                          <m:sSubSup>
                            <m:sSubSupPr>
                              <m:ctrlPr>
                                <a:rPr lang="zh-TW" altLang="zh-TW" sz="2000" i="1">
                                  <a:latin typeface="Cambria Math"/>
                                </a:rPr>
                              </m:ctrlPr>
                            </m:sSubSupPr>
                            <m:e>
                              <m:r>
                                <a:rPr lang="en-US" altLang="zh-TW" sz="2000" i="1">
                                  <a:latin typeface="Cambria Math"/>
                                </a:rPr>
                                <m:t>𝑥</m:t>
                              </m:r>
                            </m:e>
                            <m:sub>
                              <m:r>
                                <a:rPr lang="en-US" altLang="zh-TW" sz="2000" i="1">
                                  <a:latin typeface="Cambria Math"/>
                                </a:rPr>
                                <m:t>𝑖</m:t>
                              </m:r>
                            </m:sub>
                            <m:sup>
                              <m:r>
                                <a:rPr lang="en-US" altLang="zh-TW" sz="2000" i="1">
                                  <a:latin typeface="Cambria Math"/>
                                </a:rPr>
                                <m:t>2</m:t>
                              </m:r>
                            </m:sup>
                          </m:sSubSup>
                          <m:sSubSup>
                            <m:sSubSupPr>
                              <m:ctrlPr>
                                <a:rPr lang="zh-TW" altLang="zh-TW" sz="2000" i="1">
                                  <a:latin typeface="Cambria Math"/>
                                </a:rPr>
                              </m:ctrlPr>
                            </m:sSubSupPr>
                            <m:e>
                              <m:r>
                                <a:rPr lang="en-US" altLang="zh-TW" sz="2000" i="1">
                                  <a:latin typeface="Cambria Math"/>
                                </a:rPr>
                                <m:t>𝜎</m:t>
                              </m:r>
                            </m:e>
                            <m:sub>
                              <m:r>
                                <a:rPr lang="en-US" altLang="zh-TW" sz="2000" i="1">
                                  <a:latin typeface="Cambria Math"/>
                                </a:rPr>
                                <m:t>𝑖</m:t>
                              </m:r>
                            </m:sub>
                            <m:sup>
                              <m:r>
                                <a:rPr lang="en-US" altLang="zh-TW" sz="2000" i="1">
                                  <a:latin typeface="Cambria Math"/>
                                </a:rPr>
                                <m:t>2</m:t>
                              </m:r>
                            </m:sup>
                          </m:sSubSup>
                        </m:e>
                      </m:nary>
                    </m:oMath>
                  </m:oMathPara>
                </a14:m>
                <a:endParaRPr lang="zh-TW" altLang="zh-TW" sz="2000" dirty="0"/>
              </a:p>
              <a:p>
                <a:pPr/>
                <a14:m>
                  <m:oMathPara xmlns:m="http://schemas.openxmlformats.org/officeDocument/2006/math">
                    <m:oMathParaPr>
                      <m:jc m:val="left"/>
                    </m:oMathParaPr>
                    <m:oMath xmlns:m="http://schemas.openxmlformats.org/officeDocument/2006/math">
                      <m:r>
                        <a:rPr lang="en-US" altLang="zh-TW" sz="2000">
                          <a:latin typeface="Cambria Math"/>
                        </a:rPr>
                        <m:t>∴</m:t>
                      </m:r>
                      <m:nary>
                        <m:naryPr>
                          <m:chr m:val="∑"/>
                          <m:ctrlPr>
                            <a:rPr lang="zh-TW" altLang="zh-TW" sz="2000" i="1">
                              <a:latin typeface="Cambria Math"/>
                            </a:rPr>
                          </m:ctrlPr>
                        </m:naryPr>
                        <m:sub>
                          <m:r>
                            <m:rPr>
                              <m:sty m:val="p"/>
                            </m:rPr>
                            <a:rPr lang="en-US" altLang="zh-TW" sz="2000">
                              <a:latin typeface="Cambria Math"/>
                            </a:rPr>
                            <m:t>i</m:t>
                          </m:r>
                          <m:r>
                            <a:rPr lang="en-US" altLang="zh-TW" sz="2000">
                              <a:latin typeface="Cambria Math"/>
                            </a:rPr>
                            <m:t>=1</m:t>
                          </m:r>
                        </m:sub>
                        <m:sup>
                          <m:r>
                            <m:rPr>
                              <m:sty m:val="p"/>
                            </m:rPr>
                            <a:rPr lang="en-US" altLang="zh-TW" sz="2000">
                              <a:latin typeface="Cambria Math"/>
                            </a:rPr>
                            <m:t>n</m:t>
                          </m:r>
                        </m:sup>
                        <m:e>
                          <m:sSubSup>
                            <m:sSubSupPr>
                              <m:ctrlPr>
                                <a:rPr lang="zh-TW" altLang="zh-TW" sz="2000" i="1">
                                  <a:latin typeface="Cambria Math"/>
                                </a:rPr>
                              </m:ctrlPr>
                            </m:sSubSupPr>
                            <m:e>
                              <m:r>
                                <a:rPr lang="en-US" altLang="zh-TW" sz="2000" i="1">
                                  <a:latin typeface="Cambria Math"/>
                                </a:rPr>
                                <m:t>𝑝</m:t>
                              </m:r>
                            </m:e>
                            <m:sub>
                              <m:r>
                                <a:rPr lang="en-US" altLang="zh-TW" sz="2000" i="1">
                                  <a:latin typeface="Cambria Math"/>
                                </a:rPr>
                                <m:t>𝑖</m:t>
                              </m:r>
                            </m:sub>
                            <m:sup>
                              <m:r>
                                <a:rPr lang="en-US" altLang="zh-TW" sz="2000" i="1">
                                  <a:latin typeface="Cambria Math"/>
                                </a:rPr>
                                <m:t>∗</m:t>
                              </m:r>
                            </m:sup>
                          </m:sSubSup>
                          <m:sSub>
                            <m:sSubPr>
                              <m:ctrlPr>
                                <a:rPr lang="zh-TW" altLang="zh-TW" sz="2000" i="1">
                                  <a:latin typeface="Cambria Math"/>
                                </a:rPr>
                              </m:ctrlPr>
                            </m:sSubPr>
                            <m:e>
                              <m:r>
                                <a:rPr lang="en-US" altLang="zh-TW" sz="2000" i="1">
                                  <a:latin typeface="Cambria Math"/>
                                </a:rPr>
                                <m:t>𝑥</m:t>
                              </m:r>
                            </m:e>
                            <m:sub>
                              <m:r>
                                <a:rPr lang="en-US" altLang="zh-TW" sz="2000" i="1">
                                  <a:latin typeface="Cambria Math"/>
                                </a:rPr>
                                <m:t>𝑖</m:t>
                              </m:r>
                            </m:sub>
                          </m:sSub>
                        </m:e>
                      </m:nary>
                      <m:r>
                        <a:rPr lang="zh-TW" altLang="zh-TW" sz="2000">
                          <a:latin typeface="Cambria Math"/>
                        </a:rPr>
                        <m:t>的變動量</m:t>
                      </m:r>
                      <m:r>
                        <a:rPr lang="en-US" altLang="zh-TW" sz="2000" b="0" i="1" smtClean="0">
                          <a:latin typeface="Cambria Math"/>
                        </a:rPr>
                        <m:t>:</m:t>
                      </m:r>
                      <m:rad>
                        <m:radPr>
                          <m:degHide m:val="on"/>
                          <m:ctrlPr>
                            <a:rPr lang="zh-TW" altLang="zh-TW" sz="2000" i="1">
                              <a:latin typeface="Cambria Math"/>
                            </a:rPr>
                          </m:ctrlPr>
                        </m:radPr>
                        <m:deg/>
                        <m:e>
                          <m:r>
                            <m:rPr>
                              <m:sty m:val="p"/>
                            </m:rPr>
                            <a:rPr lang="en-US" altLang="zh-TW" sz="2000">
                              <a:latin typeface="Cambria Math"/>
                            </a:rPr>
                            <m:t>Var</m:t>
                          </m:r>
                          <m:d>
                            <m:dPr>
                              <m:ctrlPr>
                                <a:rPr lang="zh-TW" altLang="zh-TW" sz="2000" i="1">
                                  <a:latin typeface="Cambria Math"/>
                                </a:rPr>
                              </m:ctrlPr>
                            </m:dPr>
                            <m:e>
                              <m:r>
                                <a:rPr lang="en-US" altLang="zh-TW" sz="2000" i="1">
                                  <a:latin typeface="Cambria Math"/>
                                </a:rPr>
                                <m:t>𝜖</m:t>
                              </m:r>
                            </m:e>
                          </m:d>
                        </m:e>
                      </m:rad>
                      <m:r>
                        <a:rPr lang="en-US" altLang="zh-TW" sz="2000" i="1">
                          <a:latin typeface="Cambria Math"/>
                        </a:rPr>
                        <m:t>≤</m:t>
                      </m:r>
                      <m:rad>
                        <m:radPr>
                          <m:degHide m:val="on"/>
                          <m:ctrlPr>
                            <a:rPr lang="zh-TW" altLang="zh-TW" sz="2000" i="1">
                              <a:latin typeface="Cambria Math"/>
                            </a:rPr>
                          </m:ctrlPr>
                        </m:radPr>
                        <m:deg/>
                        <m:e>
                          <m:r>
                            <a:rPr lang="en-US" altLang="zh-TW" sz="2000" i="1">
                              <a:latin typeface="Cambria Math"/>
                            </a:rPr>
                            <m:t>𝑉</m:t>
                          </m:r>
                          <m:d>
                            <m:dPr>
                              <m:ctrlPr>
                                <a:rPr lang="zh-TW" altLang="zh-TW" sz="2000" i="1">
                                  <a:latin typeface="Cambria Math"/>
                                </a:rPr>
                              </m:ctrlPr>
                            </m:dPr>
                            <m:e>
                              <m:r>
                                <a:rPr lang="en-US" altLang="zh-TW" sz="2000" i="1">
                                  <a:latin typeface="Cambria Math"/>
                                </a:rPr>
                                <m:t>𝑥</m:t>
                              </m:r>
                            </m:e>
                          </m:d>
                        </m:e>
                      </m:rad>
                    </m:oMath>
                  </m:oMathPara>
                </a14:m>
                <a:endParaRPr lang="zh-TW" altLang="zh-TW" sz="2000" dirty="0"/>
              </a:p>
            </p:txBody>
          </p:sp>
        </mc:Choice>
        <mc:Fallback xmlns="">
          <p:sp>
            <p:nvSpPr>
              <p:cNvPr id="4" name="矩形 3"/>
              <p:cNvSpPr>
                <a:spLocks noRot="1" noChangeAspect="1" noMove="1" noResize="1" noEditPoints="1" noAdjustHandles="1" noChangeArrowheads="1" noChangeShapeType="1" noTextEdit="1"/>
              </p:cNvSpPr>
              <p:nvPr/>
            </p:nvSpPr>
            <p:spPr>
              <a:xfrm>
                <a:off x="251521" y="1717076"/>
                <a:ext cx="8431170" cy="2936894"/>
              </a:xfrm>
              <a:prstGeom prst="rect">
                <a:avLst/>
              </a:prstGeom>
              <a:blipFill rotWithShape="1">
                <a:blip r:embed="rId3"/>
                <a:stretch>
                  <a:fillRect l="-723" t="-1684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251521" y="5013176"/>
                <a:ext cx="8568951" cy="1025152"/>
              </a:xfrm>
              <a:prstGeom prst="rect">
                <a:avLst/>
              </a:prstGeom>
            </p:spPr>
            <p:txBody>
              <a:bodyPr wrap="square">
                <a:spAutoFit/>
              </a:bodyPr>
              <a:lstStyle/>
              <a:p>
                <a:r>
                  <a:rPr lang="zh-TW" altLang="zh-TW" sz="2000" dirty="0"/>
                  <a:t>而在投資人選</a:t>
                </a:r>
                <a:r>
                  <a:rPr lang="zh-TW" altLang="zh-TW" sz="2000" dirty="0" smtClean="0"/>
                  <a:t>定</a:t>
                </a:r>
                <a14:m>
                  <m:oMath xmlns:m="http://schemas.openxmlformats.org/officeDocument/2006/math">
                    <m:r>
                      <m:rPr>
                        <m:sty m:val="p"/>
                      </m:rPr>
                      <a:rPr lang="en-US" altLang="zh-TW" sz="2000">
                        <a:latin typeface="Cambria Math"/>
                      </a:rPr>
                      <m:t>θ</m:t>
                    </m:r>
                  </m:oMath>
                </a14:m>
                <a:r>
                  <a:rPr lang="zh-TW" altLang="zh-TW" sz="2000" dirty="0"/>
                  <a:t>之後</a:t>
                </a:r>
                <a:r>
                  <a:rPr lang="zh-TW" altLang="zh-TW" sz="2000" dirty="0" smtClean="0"/>
                  <a:t>，可</a:t>
                </a:r>
                <a:r>
                  <a:rPr lang="zh-TW" altLang="zh-TW" sz="2000" dirty="0"/>
                  <a:t>忽略</a:t>
                </a:r>
                <a:r>
                  <a:rPr lang="en-US" altLang="zh-TW" sz="2000" dirty="0"/>
                  <a:t>noise </a:t>
                </a:r>
                <a14:m>
                  <m:oMath xmlns:m="http://schemas.openxmlformats.org/officeDocument/2006/math">
                    <m:r>
                      <m:rPr>
                        <m:sty m:val="p"/>
                      </m:rPr>
                      <a:rPr lang="en-US" altLang="zh-TW" sz="2000">
                        <a:latin typeface="Cambria Math"/>
                      </a:rPr>
                      <m:t>ϵ</m:t>
                    </m:r>
                  </m:oMath>
                </a14:m>
                <a:r>
                  <a:rPr lang="zh-TW" altLang="zh-TW" sz="2000" dirty="0"/>
                  <a:t>小於</a:t>
                </a:r>
                <a14:m>
                  <m:oMath xmlns:m="http://schemas.openxmlformats.org/officeDocument/2006/math">
                    <m:r>
                      <a:rPr lang="en-US" altLang="zh-TW" sz="2000" i="1">
                        <a:latin typeface="Cambria Math"/>
                      </a:rPr>
                      <m:t>−</m:t>
                    </m:r>
                    <m:r>
                      <m:rPr>
                        <m:sty m:val="p"/>
                      </m:rPr>
                      <a:rPr lang="en-US" altLang="zh-TW" sz="2000">
                        <a:latin typeface="Cambria Math"/>
                      </a:rPr>
                      <m:t>θ</m:t>
                    </m:r>
                    <m:rad>
                      <m:radPr>
                        <m:degHide m:val="on"/>
                        <m:ctrlPr>
                          <a:rPr lang="zh-TW" altLang="zh-TW" sz="2000" i="1">
                            <a:latin typeface="Cambria Math"/>
                          </a:rPr>
                        </m:ctrlPr>
                      </m:radPr>
                      <m:deg/>
                      <m:e>
                        <m:r>
                          <a:rPr lang="en-US" altLang="zh-TW" sz="2000" i="1">
                            <a:latin typeface="Cambria Math"/>
                          </a:rPr>
                          <m:t>𝑉</m:t>
                        </m:r>
                        <m:d>
                          <m:dPr>
                            <m:ctrlPr>
                              <a:rPr lang="zh-TW" altLang="zh-TW" sz="2000" i="1">
                                <a:latin typeface="Cambria Math"/>
                              </a:rPr>
                            </m:ctrlPr>
                          </m:dPr>
                          <m:e>
                            <m:r>
                              <a:rPr lang="en-US" altLang="zh-TW" sz="2000" i="1">
                                <a:latin typeface="Cambria Math"/>
                              </a:rPr>
                              <m:t>𝑋</m:t>
                            </m:r>
                          </m:e>
                        </m:d>
                      </m:e>
                    </m:rad>
                  </m:oMath>
                </a14:m>
                <a:r>
                  <a:rPr lang="zh-TW" altLang="zh-TW" sz="2000" dirty="0"/>
                  <a:t>的情形。</a:t>
                </a:r>
              </a:p>
              <a:p>
                <a14:m>
                  <m:oMath xmlns:m="http://schemas.openxmlformats.org/officeDocument/2006/math">
                    <m:d>
                      <m:dPr>
                        <m:ctrlPr>
                          <a:rPr lang="zh-TW" altLang="zh-TW" sz="2000" i="1">
                            <a:latin typeface="Cambria Math"/>
                          </a:rPr>
                        </m:ctrlPr>
                      </m:dPr>
                      <m:e>
                        <m:r>
                          <a:rPr lang="en-US" altLang="zh-TW" sz="2000" i="1">
                            <a:latin typeface="Cambria Math"/>
                          </a:rPr>
                          <m:t>∵</m:t>
                        </m:r>
                        <m:func>
                          <m:funcPr>
                            <m:ctrlPr>
                              <a:rPr lang="zh-TW" altLang="zh-TW" sz="2000" i="1">
                                <a:latin typeface="Cambria Math"/>
                              </a:rPr>
                            </m:ctrlPr>
                          </m:funcPr>
                          <m:fName>
                            <m:r>
                              <m:rPr>
                                <m:sty m:val="p"/>
                              </m:rPr>
                              <a:rPr lang="en-US" altLang="zh-TW" sz="2000">
                                <a:latin typeface="Cambria Math"/>
                              </a:rPr>
                              <m:t>Pr</m:t>
                            </m:r>
                          </m:fName>
                          <m:e>
                            <m:d>
                              <m:dPr>
                                <m:begChr m:val="{"/>
                                <m:endChr m:val="}"/>
                                <m:ctrlPr>
                                  <a:rPr lang="zh-TW" altLang="zh-TW" sz="2000" i="1">
                                    <a:latin typeface="Cambria Math"/>
                                  </a:rPr>
                                </m:ctrlPr>
                              </m:dPr>
                              <m:e>
                                <m:r>
                                  <a:rPr lang="en-US" altLang="zh-TW" sz="2000" i="1">
                                    <a:latin typeface="Cambria Math"/>
                                  </a:rPr>
                                  <m:t>𝜖</m:t>
                                </m:r>
                                <m:r>
                                  <a:rPr lang="en-US" altLang="zh-TW" sz="2000" i="1">
                                    <a:latin typeface="Cambria Math"/>
                                  </a:rPr>
                                  <m:t>&lt;−</m:t>
                                </m:r>
                                <m:r>
                                  <a:rPr lang="en-US" altLang="zh-TW" sz="2000" i="1">
                                    <a:latin typeface="Cambria Math"/>
                                  </a:rPr>
                                  <m:t>𝜃</m:t>
                                </m:r>
                                <m:rad>
                                  <m:radPr>
                                    <m:degHide m:val="on"/>
                                    <m:ctrlPr>
                                      <a:rPr lang="zh-TW" altLang="zh-TW" sz="2000" i="1">
                                        <a:latin typeface="Cambria Math"/>
                                      </a:rPr>
                                    </m:ctrlPr>
                                  </m:radPr>
                                  <m:deg/>
                                  <m:e>
                                    <m:r>
                                      <a:rPr lang="en-US" altLang="zh-TW" sz="2000" i="1">
                                        <a:latin typeface="Cambria Math"/>
                                      </a:rPr>
                                      <m:t>𝑉</m:t>
                                    </m:r>
                                    <m:d>
                                      <m:dPr>
                                        <m:ctrlPr>
                                          <a:rPr lang="zh-TW" altLang="zh-TW" sz="2000" i="1">
                                            <a:latin typeface="Cambria Math"/>
                                          </a:rPr>
                                        </m:ctrlPr>
                                      </m:dPr>
                                      <m:e>
                                        <m:r>
                                          <a:rPr lang="en-US" altLang="zh-TW" sz="2000" i="1">
                                            <a:latin typeface="Cambria Math"/>
                                          </a:rPr>
                                          <m:t>𝑥</m:t>
                                        </m:r>
                                      </m:e>
                                    </m:d>
                                  </m:e>
                                </m:rad>
                              </m:e>
                            </m:d>
                          </m:e>
                        </m:func>
                        <m:r>
                          <a:rPr lang="en-US" altLang="zh-TW" sz="2000" i="1">
                            <a:latin typeface="Cambria Math"/>
                          </a:rPr>
                          <m:t>&lt;</m:t>
                        </m:r>
                        <m:func>
                          <m:funcPr>
                            <m:ctrlPr>
                              <a:rPr lang="zh-TW" altLang="zh-TW" sz="2000" i="1">
                                <a:latin typeface="Cambria Math"/>
                              </a:rPr>
                            </m:ctrlPr>
                          </m:funcPr>
                          <m:fName>
                            <m:r>
                              <m:rPr>
                                <m:sty m:val="p"/>
                              </m:rPr>
                              <a:rPr lang="en-US" altLang="zh-TW" sz="2000">
                                <a:latin typeface="Cambria Math"/>
                              </a:rPr>
                              <m:t>exp</m:t>
                            </m:r>
                          </m:fName>
                          <m:e>
                            <m:d>
                              <m:dPr>
                                <m:begChr m:val="{"/>
                                <m:endChr m:val="}"/>
                                <m:ctrlPr>
                                  <a:rPr lang="zh-TW" altLang="zh-TW" sz="2000" i="1">
                                    <a:latin typeface="Cambria Math"/>
                                  </a:rPr>
                                </m:ctrlPr>
                              </m:dPr>
                              <m:e>
                                <m:r>
                                  <a:rPr lang="en-US" altLang="zh-TW" sz="2000" i="1">
                                    <a:latin typeface="Cambria Math"/>
                                  </a:rPr>
                                  <m:t>−</m:t>
                                </m:r>
                                <m:f>
                                  <m:fPr>
                                    <m:ctrlPr>
                                      <a:rPr lang="zh-TW" altLang="zh-TW" sz="2000" i="1">
                                        <a:latin typeface="Cambria Math"/>
                                      </a:rPr>
                                    </m:ctrlPr>
                                  </m:fPr>
                                  <m:num>
                                    <m:sSup>
                                      <m:sSupPr>
                                        <m:ctrlPr>
                                          <a:rPr lang="zh-TW" altLang="zh-TW" sz="2000" i="1">
                                            <a:latin typeface="Cambria Math"/>
                                          </a:rPr>
                                        </m:ctrlPr>
                                      </m:sSupPr>
                                      <m:e>
                                        <m:r>
                                          <a:rPr lang="en-US" altLang="zh-TW" sz="2000" i="1">
                                            <a:latin typeface="Cambria Math"/>
                                          </a:rPr>
                                          <m:t>𝜃</m:t>
                                        </m:r>
                                      </m:e>
                                      <m:sup>
                                        <m:r>
                                          <a:rPr lang="en-US" altLang="zh-TW" sz="2000" i="1">
                                            <a:latin typeface="Cambria Math"/>
                                          </a:rPr>
                                          <m:t>2</m:t>
                                        </m:r>
                                      </m:sup>
                                    </m:sSup>
                                  </m:num>
                                  <m:den>
                                    <m:r>
                                      <a:rPr lang="en-US" altLang="zh-TW" sz="2000" i="1">
                                        <a:latin typeface="Cambria Math"/>
                                      </a:rPr>
                                      <m:t>2</m:t>
                                    </m:r>
                                  </m:den>
                                </m:f>
                              </m:e>
                            </m:d>
                          </m:e>
                        </m:func>
                      </m:e>
                    </m:d>
                  </m:oMath>
                </a14:m>
                <a:r>
                  <a:rPr lang="zh-TW" altLang="zh-TW" sz="2000" dirty="0"/>
                  <a:t>，因此</a:t>
                </a:r>
                <a:r>
                  <a:rPr lang="en-US" altLang="zh-TW" sz="2000" dirty="0"/>
                  <a:t>the worst case is </a:t>
                </a:r>
                <a14:m>
                  <m:oMath xmlns:m="http://schemas.openxmlformats.org/officeDocument/2006/math">
                    <m:r>
                      <m:rPr>
                        <m:sty m:val="p"/>
                      </m:rPr>
                      <a:rPr lang="en-US" altLang="zh-TW" sz="2000">
                        <a:latin typeface="Cambria Math"/>
                      </a:rPr>
                      <m:t>ϵ</m:t>
                    </m:r>
                    <m:r>
                      <a:rPr lang="en-US" altLang="zh-TW" sz="2000">
                        <a:latin typeface="Cambria Math"/>
                      </a:rPr>
                      <m:t>=</m:t>
                    </m:r>
                    <m:r>
                      <a:rPr lang="en-US" altLang="zh-TW" sz="2000" i="1">
                        <a:latin typeface="Cambria Math"/>
                      </a:rPr>
                      <m:t>−</m:t>
                    </m:r>
                    <m:r>
                      <m:rPr>
                        <m:sty m:val="p"/>
                      </m:rPr>
                      <a:rPr lang="en-US" altLang="zh-TW" sz="2000">
                        <a:latin typeface="Cambria Math"/>
                      </a:rPr>
                      <m:t>θ</m:t>
                    </m:r>
                    <m:rad>
                      <m:radPr>
                        <m:degHide m:val="on"/>
                        <m:ctrlPr>
                          <a:rPr lang="zh-TW" altLang="zh-TW" sz="2000" i="1">
                            <a:latin typeface="Cambria Math"/>
                          </a:rPr>
                        </m:ctrlPr>
                      </m:radPr>
                      <m:deg/>
                      <m:e>
                        <m:r>
                          <a:rPr lang="en-US" altLang="zh-TW" sz="2000" i="1">
                            <a:latin typeface="Cambria Math"/>
                          </a:rPr>
                          <m:t>𝑉</m:t>
                        </m:r>
                        <m:d>
                          <m:dPr>
                            <m:ctrlPr>
                              <a:rPr lang="zh-TW" altLang="zh-TW" sz="2000" i="1">
                                <a:latin typeface="Cambria Math"/>
                              </a:rPr>
                            </m:ctrlPr>
                          </m:dPr>
                          <m:e>
                            <m:r>
                              <a:rPr lang="en-US" altLang="zh-TW" sz="2000" i="1">
                                <a:latin typeface="Cambria Math"/>
                              </a:rPr>
                              <m:t>𝑋</m:t>
                            </m:r>
                          </m:e>
                        </m:d>
                      </m:e>
                    </m:rad>
                  </m:oMath>
                </a14:m>
                <a:endParaRPr lang="zh-TW" altLang="zh-TW" sz="2000" dirty="0"/>
              </a:p>
            </p:txBody>
          </p:sp>
        </mc:Choice>
        <mc:Fallback xmlns="">
          <p:sp>
            <p:nvSpPr>
              <p:cNvPr id="5" name="矩形 4"/>
              <p:cNvSpPr>
                <a:spLocks noRot="1" noChangeAspect="1" noMove="1" noResize="1" noEditPoints="1" noAdjustHandles="1" noChangeArrowheads="1" noChangeShapeType="1" noTextEdit="1"/>
              </p:cNvSpPr>
              <p:nvPr/>
            </p:nvSpPr>
            <p:spPr>
              <a:xfrm>
                <a:off x="251521" y="5013176"/>
                <a:ext cx="8568951" cy="1025152"/>
              </a:xfrm>
              <a:prstGeom prst="rect">
                <a:avLst/>
              </a:prstGeom>
              <a:blipFill rotWithShape="1">
                <a:blip r:embed="rId4"/>
                <a:stretch>
                  <a:fillRect l="-71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76221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0D5EBAA4-32D4-4A91-B891-1CF913949CAB}" type="slidenum">
              <a:rPr lang="zh-TW" altLang="en-US" smtClean="0"/>
              <a:t>28</a:t>
            </a:fld>
            <a:endParaRPr lang="zh-TW" altLang="en-US"/>
          </a:p>
        </p:txBody>
      </p:sp>
      <mc:AlternateContent xmlns:mc="http://schemas.openxmlformats.org/markup-compatibility/2006" xmlns:a14="http://schemas.microsoft.com/office/drawing/2010/main">
        <mc:Choice Requires="a14">
          <p:sp>
            <p:nvSpPr>
              <p:cNvPr id="3" name="矩形 2"/>
              <p:cNvSpPr/>
              <p:nvPr/>
            </p:nvSpPr>
            <p:spPr>
              <a:xfrm>
                <a:off x="323528" y="1556792"/>
                <a:ext cx="8634800" cy="496366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func>
                        <m:funcPr>
                          <m:ctrlPr>
                            <a:rPr lang="zh-TW" altLang="zh-TW" sz="2400" i="1" smtClean="0">
                              <a:latin typeface="Cambria Math"/>
                            </a:rPr>
                          </m:ctrlPr>
                        </m:funcPr>
                        <m:fName>
                          <m:r>
                            <m:rPr>
                              <m:sty m:val="p"/>
                            </m:rPr>
                            <a:rPr lang="en-US" altLang="zh-TW" sz="2400">
                              <a:latin typeface="Cambria Math"/>
                            </a:rPr>
                            <m:t>max</m:t>
                          </m:r>
                        </m:fName>
                        <m:e>
                          <m:d>
                            <m:dPr>
                              <m:begChr m:val="{"/>
                              <m:endChr m:val="}"/>
                              <m:ctrlPr>
                                <a:rPr lang="zh-TW" altLang="zh-TW" sz="2400" i="1">
                                  <a:latin typeface="Cambria Math"/>
                                </a:rPr>
                              </m:ctrlPr>
                            </m:dPr>
                            <m:e>
                              <m:d>
                                <m:dPr>
                                  <m:begChr m:val=""/>
                                  <m:endChr m:val="|"/>
                                  <m:ctrlPr>
                                    <a:rPr lang="zh-TW" altLang="zh-TW" sz="2400" i="1">
                                      <a:latin typeface="Cambria Math"/>
                                    </a:rPr>
                                  </m:ctrlPr>
                                </m:dPr>
                                <m:e>
                                  <m:r>
                                    <a:rPr lang="en-US" altLang="zh-TW" sz="2400" i="1">
                                      <a:latin typeface="Cambria Math"/>
                                    </a:rPr>
                                    <m:t>𝑦</m:t>
                                  </m:r>
                                </m:e>
                              </m:d>
                              <m:r>
                                <a:rPr lang="en-US" altLang="zh-TW" sz="2400" i="1">
                                  <a:latin typeface="Cambria Math"/>
                                </a:rPr>
                                <m:t>𝑦</m:t>
                              </m:r>
                              <m:r>
                                <a:rPr lang="en-US" altLang="zh-TW" sz="2400" i="1">
                                  <a:latin typeface="Cambria Math"/>
                                </a:rPr>
                                <m:t>≤</m:t>
                              </m:r>
                              <m:nary>
                                <m:naryPr>
                                  <m:chr m:val="∑"/>
                                  <m:ctrlPr>
                                    <a:rPr lang="zh-TW" altLang="zh-TW" sz="2400" i="1">
                                      <a:latin typeface="Cambria Math"/>
                                    </a:rPr>
                                  </m:ctrlPr>
                                </m:naryPr>
                                <m:sub>
                                  <m:r>
                                    <a:rPr lang="en-US" altLang="zh-TW" sz="2400" i="1">
                                      <a:latin typeface="Cambria Math"/>
                                    </a:rPr>
                                    <m:t>𝑖</m:t>
                                  </m:r>
                                  <m:r>
                                    <a:rPr lang="en-US" altLang="zh-TW" sz="2400" i="1">
                                      <a:latin typeface="Cambria Math"/>
                                    </a:rPr>
                                    <m:t>=1</m:t>
                                  </m:r>
                                </m:sub>
                                <m:sup>
                                  <m:r>
                                    <a:rPr lang="en-US" altLang="zh-TW" sz="2400" i="1">
                                      <a:latin typeface="Cambria Math"/>
                                    </a:rPr>
                                    <m:t>𝑛</m:t>
                                  </m:r>
                                </m:sup>
                                <m:e>
                                  <m:sSub>
                                    <m:sSubPr>
                                      <m:ctrlPr>
                                        <a:rPr lang="zh-TW" altLang="zh-TW" sz="2400" i="1">
                                          <a:latin typeface="Cambria Math"/>
                                        </a:rPr>
                                      </m:ctrlPr>
                                    </m:sSubPr>
                                    <m:e>
                                      <m:r>
                                        <a:rPr lang="en-US" altLang="zh-TW" sz="2400" i="1">
                                          <a:latin typeface="Cambria Math"/>
                                        </a:rPr>
                                        <m:t>𝑝</m:t>
                                      </m:r>
                                    </m:e>
                                    <m:sub>
                                      <m:r>
                                        <a:rPr lang="en-US" altLang="zh-TW" sz="2400" i="1">
                                          <a:latin typeface="Cambria Math"/>
                                        </a:rPr>
                                        <m:t>𝑖</m:t>
                                      </m:r>
                                    </m:sub>
                                  </m:sSub>
                                  <m:sSub>
                                    <m:sSubPr>
                                      <m:ctrlPr>
                                        <a:rPr lang="zh-TW" altLang="zh-TW" sz="2400" i="1">
                                          <a:latin typeface="Cambria Math"/>
                                        </a:rPr>
                                      </m:ctrlPr>
                                    </m:sSubPr>
                                    <m:e>
                                      <m:r>
                                        <a:rPr lang="en-US" altLang="zh-TW" sz="2400" i="1">
                                          <a:latin typeface="Cambria Math"/>
                                        </a:rPr>
                                        <m:t>𝑥</m:t>
                                      </m:r>
                                    </m:e>
                                    <m:sub>
                                      <m:r>
                                        <a:rPr lang="en-US" altLang="zh-TW" sz="2400" i="1">
                                          <a:latin typeface="Cambria Math"/>
                                        </a:rPr>
                                        <m:t>𝑖</m:t>
                                      </m:r>
                                    </m:sub>
                                  </m:sSub>
                                  <m:r>
                                    <a:rPr lang="en-US" altLang="zh-TW" sz="2400" i="1">
                                      <a:latin typeface="Cambria Math"/>
                                    </a:rPr>
                                    <m:t>, </m:t>
                                  </m:r>
                                  <m:nary>
                                    <m:naryPr>
                                      <m:chr m:val="∑"/>
                                      <m:ctrlPr>
                                        <a:rPr lang="zh-TW" altLang="zh-TW" sz="2400" i="1">
                                          <a:latin typeface="Cambria Math"/>
                                        </a:rPr>
                                      </m:ctrlPr>
                                    </m:naryPr>
                                    <m:sub>
                                      <m:r>
                                        <a:rPr lang="en-US" altLang="zh-TW" sz="2400" i="1">
                                          <a:latin typeface="Cambria Math"/>
                                        </a:rPr>
                                        <m:t>𝑖</m:t>
                                      </m:r>
                                      <m:r>
                                        <a:rPr lang="en-US" altLang="zh-TW" sz="2400" i="1">
                                          <a:latin typeface="Cambria Math"/>
                                        </a:rPr>
                                        <m:t>=1</m:t>
                                      </m:r>
                                    </m:sub>
                                    <m:sup>
                                      <m:r>
                                        <a:rPr lang="en-US" altLang="zh-TW" sz="2400" i="1">
                                          <a:latin typeface="Cambria Math"/>
                                        </a:rPr>
                                        <m:t>𝑛</m:t>
                                      </m:r>
                                    </m:sup>
                                    <m:e>
                                      <m:sSub>
                                        <m:sSubPr>
                                          <m:ctrlPr>
                                            <a:rPr lang="zh-TW" altLang="zh-TW" sz="2400" i="1">
                                              <a:latin typeface="Cambria Math"/>
                                            </a:rPr>
                                          </m:ctrlPr>
                                        </m:sSubPr>
                                        <m:e>
                                          <m:r>
                                            <a:rPr lang="en-US" altLang="zh-TW" sz="2400" i="1">
                                              <a:latin typeface="Cambria Math"/>
                                            </a:rPr>
                                            <m:t>𝑥</m:t>
                                          </m:r>
                                        </m:e>
                                        <m:sub>
                                          <m:r>
                                            <a:rPr lang="en-US" altLang="zh-TW" sz="2400" i="1">
                                              <a:latin typeface="Cambria Math"/>
                                            </a:rPr>
                                            <m:t>𝑖</m:t>
                                          </m:r>
                                        </m:sub>
                                      </m:sSub>
                                    </m:e>
                                  </m:nary>
                                  <m:r>
                                    <a:rPr lang="en-US" altLang="zh-TW" sz="2400" i="1">
                                      <a:latin typeface="Cambria Math"/>
                                    </a:rPr>
                                    <m:t>=1, </m:t>
                                  </m:r>
                                  <m:r>
                                    <a:rPr lang="en-US" altLang="zh-TW" sz="2400" i="1">
                                      <a:latin typeface="Cambria Math"/>
                                    </a:rPr>
                                    <m:t>𝑥</m:t>
                                  </m:r>
                                  <m:r>
                                    <a:rPr lang="en-US" altLang="zh-TW" sz="2400" i="1">
                                      <a:latin typeface="Cambria Math"/>
                                    </a:rPr>
                                    <m:t>≥0</m:t>
                                  </m:r>
                                </m:e>
                              </m:nary>
                            </m:e>
                          </m:d>
                        </m:e>
                      </m:func>
                      <m:r>
                        <a:rPr lang="zh-TW" altLang="en-US" sz="2400" b="0" i="0" smtClean="0">
                          <a:latin typeface="Cambria Math"/>
                        </a:rPr>
                        <m:t>可改寫為：</m:t>
                      </m:r>
                    </m:oMath>
                  </m:oMathPara>
                </a14:m>
                <a:endParaRPr lang="en-US" altLang="zh-TW" sz="2400" b="0" dirty="0" smtClean="0"/>
              </a:p>
              <a:p>
                <a:endParaRPr lang="en-US" altLang="zh-TW" sz="2400" dirty="0"/>
              </a:p>
              <a:p>
                <a:endParaRPr lang="en-US" altLang="zh-TW" sz="2400" b="0" dirty="0" smtClean="0"/>
              </a:p>
              <a:p>
                <a:pPr/>
                <a14:m>
                  <m:oMathPara xmlns:m="http://schemas.openxmlformats.org/officeDocument/2006/math">
                    <m:oMathParaPr>
                      <m:jc m:val="left"/>
                    </m:oMathParaPr>
                    <m:oMath xmlns:m="http://schemas.openxmlformats.org/officeDocument/2006/math">
                      <m:func>
                        <m:funcPr>
                          <m:ctrlPr>
                            <a:rPr lang="zh-TW" altLang="zh-TW" sz="2400" i="1">
                              <a:latin typeface="Cambria Math"/>
                            </a:rPr>
                          </m:ctrlPr>
                        </m:funcPr>
                        <m:fName>
                          <m:r>
                            <m:rPr>
                              <m:sty m:val="p"/>
                            </m:rPr>
                            <a:rPr lang="en-US" altLang="zh-TW" sz="2400">
                              <a:latin typeface="Cambria Math"/>
                            </a:rPr>
                            <m:t>max</m:t>
                          </m:r>
                        </m:fName>
                        <m:e>
                          <m:d>
                            <m:dPr>
                              <m:begChr m:val="{"/>
                              <m:endChr m:val="}"/>
                              <m:ctrlPr>
                                <a:rPr lang="zh-TW" altLang="zh-TW" sz="2400" i="1">
                                  <a:latin typeface="Cambria Math"/>
                                </a:rPr>
                              </m:ctrlPr>
                            </m:dPr>
                            <m:e>
                              <m:d>
                                <m:dPr>
                                  <m:begChr m:val=""/>
                                  <m:endChr m:val="|"/>
                                  <m:ctrlPr>
                                    <a:rPr lang="zh-TW" altLang="zh-TW" sz="2400" i="1">
                                      <a:latin typeface="Cambria Math"/>
                                    </a:rPr>
                                  </m:ctrlPr>
                                </m:dPr>
                                <m:e>
                                  <m:nary>
                                    <m:naryPr>
                                      <m:chr m:val="∑"/>
                                      <m:ctrlPr>
                                        <a:rPr lang="zh-TW" altLang="zh-TW" sz="2400" i="1">
                                          <a:latin typeface="Cambria Math"/>
                                        </a:rPr>
                                      </m:ctrlPr>
                                    </m:naryPr>
                                    <m:sub>
                                      <m:r>
                                        <a:rPr lang="en-US" altLang="zh-TW" sz="2400" i="1">
                                          <a:latin typeface="Cambria Math"/>
                                        </a:rPr>
                                        <m:t>𝑖</m:t>
                                      </m:r>
                                      <m:r>
                                        <a:rPr lang="en-US" altLang="zh-TW" sz="2400" i="1">
                                          <a:latin typeface="Cambria Math"/>
                                        </a:rPr>
                                        <m:t>=1</m:t>
                                      </m:r>
                                    </m:sub>
                                    <m:sup>
                                      <m:r>
                                        <a:rPr lang="en-US" altLang="zh-TW" sz="2400" i="1">
                                          <a:latin typeface="Cambria Math"/>
                                        </a:rPr>
                                        <m:t>𝑛</m:t>
                                      </m:r>
                                    </m:sup>
                                    <m:e>
                                      <m:sSub>
                                        <m:sSubPr>
                                          <m:ctrlPr>
                                            <a:rPr lang="zh-TW" altLang="zh-TW" sz="2400" i="1">
                                              <a:latin typeface="Cambria Math"/>
                                            </a:rPr>
                                          </m:ctrlPr>
                                        </m:sSubPr>
                                        <m:e>
                                          <m:r>
                                            <a:rPr lang="en-US" altLang="zh-TW" sz="2400" i="1">
                                              <a:latin typeface="Cambria Math"/>
                                            </a:rPr>
                                            <m:t>𝑝</m:t>
                                          </m:r>
                                        </m:e>
                                        <m:sub>
                                          <m:r>
                                            <a:rPr lang="en-US" altLang="zh-TW" sz="2400" i="1">
                                              <a:latin typeface="Cambria Math"/>
                                            </a:rPr>
                                            <m:t>𝑖</m:t>
                                          </m:r>
                                        </m:sub>
                                      </m:sSub>
                                      <m:sSub>
                                        <m:sSubPr>
                                          <m:ctrlPr>
                                            <a:rPr lang="zh-TW" altLang="zh-TW" sz="2400" i="1">
                                              <a:latin typeface="Cambria Math"/>
                                            </a:rPr>
                                          </m:ctrlPr>
                                        </m:sSubPr>
                                        <m:e>
                                          <m:r>
                                            <a:rPr lang="en-US" altLang="zh-TW" sz="2400" i="1">
                                              <a:latin typeface="Cambria Math"/>
                                            </a:rPr>
                                            <m:t>𝑥</m:t>
                                          </m:r>
                                        </m:e>
                                        <m:sub>
                                          <m:r>
                                            <a:rPr lang="en-US" altLang="zh-TW" sz="2400" i="1">
                                              <a:latin typeface="Cambria Math"/>
                                            </a:rPr>
                                            <m:t>𝑖</m:t>
                                          </m:r>
                                        </m:sub>
                                      </m:sSub>
                                    </m:e>
                                  </m:nary>
                                  <m:r>
                                    <a:rPr lang="en-US" altLang="zh-TW" sz="2400" i="1">
                                      <a:latin typeface="Cambria Math"/>
                                    </a:rPr>
                                    <m:t>−</m:t>
                                  </m:r>
                                  <m:r>
                                    <a:rPr lang="en-US" altLang="zh-TW" sz="2400" i="1">
                                      <a:latin typeface="Cambria Math"/>
                                    </a:rPr>
                                    <m:t>𝜃</m:t>
                                  </m:r>
                                  <m:rad>
                                    <m:radPr>
                                      <m:degHide m:val="on"/>
                                      <m:ctrlPr>
                                        <a:rPr lang="zh-TW" altLang="zh-TW" sz="2400" i="1">
                                          <a:latin typeface="Cambria Math"/>
                                        </a:rPr>
                                      </m:ctrlPr>
                                    </m:radPr>
                                    <m:deg/>
                                    <m:e>
                                      <m:r>
                                        <a:rPr lang="en-US" altLang="zh-TW" sz="2400" i="1">
                                          <a:latin typeface="Cambria Math"/>
                                        </a:rPr>
                                        <m:t>𝑉</m:t>
                                      </m:r>
                                      <m:d>
                                        <m:dPr>
                                          <m:ctrlPr>
                                            <a:rPr lang="en-US" altLang="zh-TW" sz="2400" b="0" i="1" smtClean="0">
                                              <a:latin typeface="Cambria Math"/>
                                            </a:rPr>
                                          </m:ctrlPr>
                                        </m:dPr>
                                        <m:e>
                                          <m:r>
                                            <a:rPr lang="en-US" altLang="zh-TW" sz="2400" b="0" i="1" smtClean="0">
                                              <a:latin typeface="Cambria Math"/>
                                            </a:rPr>
                                            <m:t>𝑥</m:t>
                                          </m:r>
                                        </m:e>
                                      </m:d>
                                    </m:e>
                                  </m:rad>
                                </m:e>
                              </m:d>
                              <m:nary>
                                <m:naryPr>
                                  <m:chr m:val="∑"/>
                                  <m:ctrlPr>
                                    <a:rPr lang="zh-TW" altLang="zh-TW" sz="2400" i="1">
                                      <a:latin typeface="Cambria Math"/>
                                    </a:rPr>
                                  </m:ctrlPr>
                                </m:naryPr>
                                <m:sub>
                                  <m:r>
                                    <a:rPr lang="en-US" altLang="zh-TW" sz="2400" i="1">
                                      <a:latin typeface="Cambria Math"/>
                                    </a:rPr>
                                    <m:t>𝑖</m:t>
                                  </m:r>
                                  <m:r>
                                    <a:rPr lang="en-US" altLang="zh-TW" sz="2400" i="1">
                                      <a:latin typeface="Cambria Math"/>
                                    </a:rPr>
                                    <m:t>=1</m:t>
                                  </m:r>
                                </m:sub>
                                <m:sup>
                                  <m:r>
                                    <a:rPr lang="en-US" altLang="zh-TW" sz="2400" i="1">
                                      <a:latin typeface="Cambria Math"/>
                                    </a:rPr>
                                    <m:t>𝑛</m:t>
                                  </m:r>
                                </m:sup>
                                <m:e>
                                  <m:sSub>
                                    <m:sSubPr>
                                      <m:ctrlPr>
                                        <a:rPr lang="zh-TW" altLang="zh-TW" sz="2400" i="1">
                                          <a:latin typeface="Cambria Math"/>
                                        </a:rPr>
                                      </m:ctrlPr>
                                    </m:sSubPr>
                                    <m:e>
                                      <m:r>
                                        <a:rPr lang="en-US" altLang="zh-TW" sz="2400" i="1">
                                          <a:latin typeface="Cambria Math"/>
                                        </a:rPr>
                                        <m:t>𝑥</m:t>
                                      </m:r>
                                    </m:e>
                                    <m:sub>
                                      <m:r>
                                        <a:rPr lang="en-US" altLang="zh-TW" sz="2400" i="1">
                                          <a:latin typeface="Cambria Math"/>
                                        </a:rPr>
                                        <m:t>𝑖</m:t>
                                      </m:r>
                                    </m:sub>
                                  </m:sSub>
                                  <m:r>
                                    <a:rPr lang="en-US" altLang="zh-TW" sz="2400" i="1">
                                      <a:latin typeface="Cambria Math"/>
                                    </a:rPr>
                                    <m:t>=1, </m:t>
                                  </m:r>
                                  <m:r>
                                    <a:rPr lang="en-US" altLang="zh-TW" sz="2400" i="1">
                                      <a:latin typeface="Cambria Math"/>
                                    </a:rPr>
                                    <m:t>𝑥</m:t>
                                  </m:r>
                                  <m:r>
                                    <a:rPr lang="en-US" altLang="zh-TW" sz="2400" i="1">
                                      <a:latin typeface="Cambria Math"/>
                                    </a:rPr>
                                    <m:t>≥0</m:t>
                                  </m:r>
                                </m:e>
                              </m:nary>
                            </m:e>
                          </m:d>
                        </m:e>
                      </m:func>
                      <m:r>
                        <a:rPr lang="en-US" altLang="zh-TW" sz="2400">
                          <a:latin typeface="Cambria Math"/>
                        </a:rPr>
                        <m:t>,  </m:t>
                      </m:r>
                      <m:r>
                        <m:rPr>
                          <m:sty m:val="p"/>
                        </m:rPr>
                        <a:rPr lang="en-US" altLang="zh-TW" sz="2400">
                          <a:latin typeface="Cambria Math"/>
                        </a:rPr>
                        <m:t>V</m:t>
                      </m:r>
                      <m:d>
                        <m:dPr>
                          <m:ctrlPr>
                            <a:rPr lang="zh-TW" altLang="zh-TW" sz="2400" i="1">
                              <a:latin typeface="Cambria Math"/>
                            </a:rPr>
                          </m:ctrlPr>
                        </m:dPr>
                        <m:e>
                          <m:r>
                            <m:rPr>
                              <m:sty m:val="p"/>
                            </m:rPr>
                            <a:rPr lang="en-US" altLang="zh-TW" sz="2400">
                              <a:latin typeface="Cambria Math"/>
                            </a:rPr>
                            <m:t>x</m:t>
                          </m:r>
                        </m:e>
                      </m:d>
                      <m:r>
                        <a:rPr lang="en-US" altLang="zh-TW" sz="2400">
                          <a:latin typeface="Cambria Math"/>
                        </a:rPr>
                        <m:t>=</m:t>
                      </m:r>
                      <m:nary>
                        <m:naryPr>
                          <m:chr m:val="∑"/>
                          <m:ctrlPr>
                            <a:rPr lang="zh-TW" altLang="zh-TW" sz="2400" i="1">
                              <a:latin typeface="Cambria Math"/>
                            </a:rPr>
                          </m:ctrlPr>
                        </m:naryPr>
                        <m:sub>
                          <m:r>
                            <m:rPr>
                              <m:sty m:val="p"/>
                            </m:rPr>
                            <a:rPr lang="en-US" altLang="zh-TW" sz="2400">
                              <a:latin typeface="Cambria Math"/>
                            </a:rPr>
                            <m:t>i</m:t>
                          </m:r>
                          <m:r>
                            <a:rPr lang="en-US" altLang="zh-TW" sz="2400">
                              <a:latin typeface="Cambria Math"/>
                            </a:rPr>
                            <m:t>=1</m:t>
                          </m:r>
                        </m:sub>
                        <m:sup>
                          <m:r>
                            <m:rPr>
                              <m:sty m:val="p"/>
                            </m:rPr>
                            <a:rPr lang="en-US" altLang="zh-TW" sz="2400">
                              <a:latin typeface="Cambria Math"/>
                            </a:rPr>
                            <m:t>n</m:t>
                          </m:r>
                        </m:sup>
                        <m:e>
                          <m:sSubSup>
                            <m:sSubSupPr>
                              <m:ctrlPr>
                                <a:rPr lang="zh-TW" altLang="zh-TW" sz="2400" i="1">
                                  <a:latin typeface="Cambria Math"/>
                                </a:rPr>
                              </m:ctrlPr>
                            </m:sSubSupPr>
                            <m:e>
                              <m:r>
                                <a:rPr lang="en-US" altLang="zh-TW" sz="2400" i="1">
                                  <a:latin typeface="Cambria Math"/>
                                </a:rPr>
                                <m:t>𝜎</m:t>
                              </m:r>
                            </m:e>
                            <m:sub>
                              <m:r>
                                <a:rPr lang="en-US" altLang="zh-TW" sz="2400" i="1">
                                  <a:latin typeface="Cambria Math"/>
                                </a:rPr>
                                <m:t>𝑖</m:t>
                              </m:r>
                            </m:sub>
                            <m:sup>
                              <m:r>
                                <a:rPr lang="en-US" altLang="zh-TW" sz="2400" i="1">
                                  <a:latin typeface="Cambria Math"/>
                                </a:rPr>
                                <m:t>2</m:t>
                              </m:r>
                            </m:sup>
                          </m:sSubSup>
                          <m:sSubSup>
                            <m:sSubSupPr>
                              <m:ctrlPr>
                                <a:rPr lang="zh-TW" altLang="zh-TW" sz="2400" i="1">
                                  <a:latin typeface="Cambria Math"/>
                                </a:rPr>
                              </m:ctrlPr>
                            </m:sSubSupPr>
                            <m:e>
                              <m:r>
                                <a:rPr lang="en-US" altLang="zh-TW" sz="2400" i="1">
                                  <a:latin typeface="Cambria Math"/>
                                </a:rPr>
                                <m:t>𝑥</m:t>
                              </m:r>
                            </m:e>
                            <m:sub>
                              <m:r>
                                <a:rPr lang="en-US" altLang="zh-TW" sz="2400" i="1">
                                  <a:latin typeface="Cambria Math"/>
                                </a:rPr>
                                <m:t>𝑖</m:t>
                              </m:r>
                            </m:sub>
                            <m:sup>
                              <m:r>
                                <a:rPr lang="en-US" altLang="zh-TW" sz="2400" i="1">
                                  <a:latin typeface="Cambria Math"/>
                                </a:rPr>
                                <m:t>2</m:t>
                              </m:r>
                            </m:sup>
                          </m:sSubSup>
                        </m:e>
                      </m:nary>
                    </m:oMath>
                  </m:oMathPara>
                </a14:m>
                <a:endParaRPr lang="en-US" altLang="zh-TW" sz="2400" dirty="0" smtClean="0"/>
              </a:p>
              <a:p>
                <a:pPr/>
                <a14:m>
                  <m:oMathPara xmlns:m="http://schemas.openxmlformats.org/officeDocument/2006/math">
                    <m:oMathParaPr>
                      <m:jc m:val="left"/>
                    </m:oMathParaPr>
                    <m:oMath xmlns:m="http://schemas.openxmlformats.org/officeDocument/2006/math">
                      <m:func>
                        <m:funcPr>
                          <m:ctrlPr>
                            <a:rPr lang="en-US" altLang="zh-TW" sz="2400" b="0" i="1" smtClean="0">
                              <a:latin typeface="Cambria Math"/>
                            </a:rPr>
                          </m:ctrlPr>
                        </m:funcPr>
                        <m:fName>
                          <m:r>
                            <m:rPr>
                              <m:sty m:val="p"/>
                            </m:rPr>
                            <a:rPr lang="en-US" altLang="zh-TW" sz="2400" b="0" i="0" smtClean="0">
                              <a:latin typeface="Cambria Math"/>
                            </a:rPr>
                            <m:t>max</m:t>
                          </m:r>
                        </m:fName>
                        <m:e>
                          <m:d>
                            <m:dPr>
                              <m:begChr m:val="{"/>
                              <m:endChr m:val="}"/>
                              <m:ctrlPr>
                                <a:rPr lang="en-US" altLang="zh-TW" sz="2400" b="0" i="1" smtClean="0">
                                  <a:latin typeface="Cambria Math"/>
                                </a:rPr>
                              </m:ctrlPr>
                            </m:dPr>
                            <m:e>
                              <m:d>
                                <m:dPr>
                                  <m:begChr m:val=""/>
                                  <m:endChr m:val="|"/>
                                  <m:ctrlPr>
                                    <a:rPr lang="zh-TW" altLang="zh-TW" sz="2400" i="1">
                                      <a:latin typeface="Cambria Math"/>
                                    </a:rPr>
                                  </m:ctrlPr>
                                </m:dPr>
                                <m:e>
                                  <m:r>
                                    <a:rPr lang="en-US" altLang="zh-TW" sz="2400" i="1">
                                      <a:latin typeface="Cambria Math"/>
                                    </a:rPr>
                                    <m:t>𝑃𝑥</m:t>
                                  </m:r>
                                  <m:r>
                                    <a:rPr lang="en-US" altLang="zh-TW" sz="2400" i="1">
                                      <a:latin typeface="Cambria Math"/>
                                    </a:rPr>
                                    <m:t>−</m:t>
                                  </m:r>
                                  <m:r>
                                    <a:rPr lang="en-US" altLang="zh-TW" sz="2400" i="1">
                                      <a:latin typeface="Cambria Math"/>
                                    </a:rPr>
                                    <m:t>𝜃</m:t>
                                  </m:r>
                                  <m:sSup>
                                    <m:sSupPr>
                                      <m:ctrlPr>
                                        <a:rPr lang="en-US" altLang="zh-TW" sz="2400" i="1">
                                          <a:latin typeface="Cambria Math"/>
                                        </a:rPr>
                                      </m:ctrlPr>
                                    </m:sSupPr>
                                    <m:e>
                                      <m:d>
                                        <m:dPr>
                                          <m:ctrlPr>
                                            <a:rPr lang="en-US" altLang="zh-TW" sz="2400" i="1">
                                              <a:latin typeface="Cambria Math"/>
                                            </a:rPr>
                                          </m:ctrlPr>
                                        </m:dPr>
                                        <m:e>
                                          <m:sSup>
                                            <m:sSupPr>
                                              <m:ctrlPr>
                                                <a:rPr lang="en-US" altLang="zh-TW" sz="2400" i="1">
                                                  <a:latin typeface="Cambria Math"/>
                                                </a:rPr>
                                              </m:ctrlPr>
                                            </m:sSupPr>
                                            <m:e>
                                              <m:r>
                                                <a:rPr lang="en-US" altLang="zh-TW" sz="2400" i="1">
                                                  <a:latin typeface="Cambria Math"/>
                                                </a:rPr>
                                                <m:t>𝑥</m:t>
                                              </m:r>
                                            </m:e>
                                            <m:sup>
                                              <m:r>
                                                <a:rPr lang="en-US" altLang="zh-TW" sz="2400" i="1">
                                                  <a:latin typeface="Cambria Math"/>
                                                </a:rPr>
                                                <m:t>𝑇</m:t>
                                              </m:r>
                                            </m:sup>
                                          </m:sSup>
                                          <m:r>
                                            <m:rPr>
                                              <m:sty m:val="p"/>
                                            </m:rPr>
                                            <a:rPr lang="en-US" altLang="zh-TW" sz="2400">
                                              <a:latin typeface="Cambria Math"/>
                                            </a:rPr>
                                            <m:t>Σx</m:t>
                                          </m:r>
                                        </m:e>
                                      </m:d>
                                    </m:e>
                                    <m:sup>
                                      <m:f>
                                        <m:fPr>
                                          <m:ctrlPr>
                                            <a:rPr lang="en-US" altLang="zh-TW" sz="2400" i="1">
                                              <a:latin typeface="Cambria Math"/>
                                            </a:rPr>
                                          </m:ctrlPr>
                                        </m:fPr>
                                        <m:num>
                                          <m:r>
                                            <a:rPr lang="en-US" altLang="zh-TW" sz="2400" i="1">
                                              <a:latin typeface="Cambria Math"/>
                                            </a:rPr>
                                            <m:t>1</m:t>
                                          </m:r>
                                        </m:num>
                                        <m:den>
                                          <m:r>
                                            <a:rPr lang="en-US" altLang="zh-TW" sz="2400" i="1">
                                              <a:latin typeface="Cambria Math"/>
                                            </a:rPr>
                                            <m:t>2</m:t>
                                          </m:r>
                                        </m:den>
                                      </m:f>
                                    </m:sup>
                                  </m:sSup>
                                </m:e>
                              </m:d>
                              <m:nary>
                                <m:naryPr>
                                  <m:chr m:val="∑"/>
                                  <m:ctrlPr>
                                    <a:rPr lang="zh-TW" altLang="zh-TW" sz="2400" i="1" smtClean="0">
                                      <a:latin typeface="Cambria Math"/>
                                    </a:rPr>
                                  </m:ctrlPr>
                                </m:naryPr>
                                <m:sub>
                                  <m:r>
                                    <a:rPr lang="en-US" altLang="zh-TW" sz="2400" i="1">
                                      <a:latin typeface="Cambria Math"/>
                                    </a:rPr>
                                    <m:t>𝑖</m:t>
                                  </m:r>
                                  <m:r>
                                    <a:rPr lang="en-US" altLang="zh-TW" sz="2400" i="1">
                                      <a:latin typeface="Cambria Math"/>
                                    </a:rPr>
                                    <m:t>=1</m:t>
                                  </m:r>
                                </m:sub>
                                <m:sup>
                                  <m:r>
                                    <a:rPr lang="en-US" altLang="zh-TW" sz="2400" i="1">
                                      <a:latin typeface="Cambria Math"/>
                                    </a:rPr>
                                    <m:t>𝑛</m:t>
                                  </m:r>
                                </m:sup>
                                <m:e>
                                  <m:r>
                                    <a:rPr lang="en-US" altLang="zh-TW" sz="2400" i="1">
                                      <a:latin typeface="Cambria Math"/>
                                    </a:rPr>
                                    <m:t>, </m:t>
                                  </m:r>
                                  <m:r>
                                    <a:rPr lang="en-US" altLang="zh-TW" sz="2400" i="1">
                                      <a:latin typeface="Cambria Math"/>
                                    </a:rPr>
                                    <m:t>𝑥</m:t>
                                  </m:r>
                                  <m:r>
                                    <a:rPr lang="en-US" altLang="zh-TW" sz="2400" i="1">
                                      <a:latin typeface="Cambria Math"/>
                                    </a:rPr>
                                    <m:t>≥0</m:t>
                                  </m:r>
                                </m:e>
                              </m:nary>
                            </m:e>
                          </m:d>
                        </m:e>
                      </m:func>
                      <m:r>
                        <a:rPr lang="en-US" altLang="zh-TW" sz="2400" b="0" i="1" smtClean="0">
                          <a:latin typeface="Cambria Math"/>
                        </a:rPr>
                        <m:t> </m:t>
                      </m:r>
                    </m:oMath>
                  </m:oMathPara>
                </a14:m>
                <a:endParaRPr lang="en-US" altLang="zh-TW" sz="2400" b="0" i="1" dirty="0" smtClean="0">
                  <a:latin typeface="Cambria Math"/>
                </a:endParaRPr>
              </a:p>
              <a:p>
                <a:pPr/>
                <a14:m>
                  <m:oMathPara xmlns:m="http://schemas.openxmlformats.org/officeDocument/2006/math">
                    <m:oMathParaPr>
                      <m:jc m:val="left"/>
                    </m:oMathParaPr>
                    <m:oMath xmlns:m="http://schemas.openxmlformats.org/officeDocument/2006/math">
                      <m:r>
                        <a:rPr lang="en-US" altLang="zh-TW" sz="2400" b="0" i="1" smtClean="0">
                          <a:latin typeface="Cambria Math"/>
                        </a:rPr>
                        <m:t>(</m:t>
                      </m:r>
                      <m:r>
                        <a:rPr lang="en-US" altLang="zh-TW" sz="2400" b="0" i="1" smtClean="0">
                          <a:latin typeface="Cambria Math"/>
                        </a:rPr>
                        <m:t>𝑠𝑖𝑚𝑖𝑙𝑎𝑟</m:t>
                      </m:r>
                      <m:r>
                        <a:rPr lang="en-US" altLang="zh-TW" sz="2400" b="0" i="1" smtClean="0">
                          <a:latin typeface="Cambria Math"/>
                        </a:rPr>
                        <m:t> </m:t>
                      </m:r>
                      <m:r>
                        <a:rPr lang="en-US" altLang="zh-TW" sz="2400" b="0" i="1" smtClean="0">
                          <a:latin typeface="Cambria Math"/>
                        </a:rPr>
                        <m:t>𝑡𝑜</m:t>
                      </m:r>
                      <m:r>
                        <a:rPr lang="en-US" altLang="zh-TW" sz="2400" b="0" i="1" smtClean="0">
                          <a:latin typeface="Cambria Math"/>
                        </a:rPr>
                        <m:t> </m:t>
                      </m:r>
                      <m:r>
                        <a:rPr lang="en-US" altLang="zh-TW" sz="2400" b="0" i="1" smtClean="0">
                          <a:latin typeface="Cambria Math"/>
                        </a:rPr>
                        <m:t>𝑚𝑒𝑎𝑛</m:t>
                      </m:r>
                      <m:r>
                        <a:rPr lang="en-US" altLang="zh-TW" sz="2400" b="0" i="1" smtClean="0">
                          <a:latin typeface="Cambria Math"/>
                        </a:rPr>
                        <m:t>−</m:t>
                      </m:r>
                      <m:r>
                        <a:rPr lang="en-US" altLang="zh-TW" sz="2400" b="0" i="1" smtClean="0">
                          <a:latin typeface="Cambria Math"/>
                        </a:rPr>
                        <m:t>𝑣𝑎𝑟𝑖𝑎𝑛𝑐𝑒</m:t>
                      </m:r>
                      <m:r>
                        <a:rPr lang="en-US" altLang="zh-TW" sz="2400" b="0" i="1" smtClean="0">
                          <a:latin typeface="Cambria Math"/>
                        </a:rPr>
                        <m:t> </m:t>
                      </m:r>
                      <m:r>
                        <a:rPr lang="en-US" altLang="zh-TW" sz="2400" b="0" i="1" smtClean="0">
                          <a:latin typeface="Cambria Math"/>
                        </a:rPr>
                        <m:t>𝑚𝑜𝑑𝑒𝑙</m:t>
                      </m:r>
                      <m:r>
                        <a:rPr lang="en-US" altLang="zh-TW" sz="2400" b="0" i="1" smtClean="0">
                          <a:latin typeface="Cambria Math"/>
                        </a:rPr>
                        <m:t>)</m:t>
                      </m:r>
                    </m:oMath>
                  </m:oMathPara>
                </a14:m>
                <a:endParaRPr lang="en-US" altLang="zh-TW" sz="2400" dirty="0" smtClean="0"/>
              </a:p>
              <a:p>
                <a:endParaRPr lang="zh-TW" altLang="zh-TW" sz="2400" dirty="0"/>
              </a:p>
              <a:p>
                <a:endParaRPr lang="zh-TW" altLang="en-US" sz="2400" dirty="0"/>
              </a:p>
            </p:txBody>
          </p:sp>
        </mc:Choice>
        <mc:Fallback xmlns="">
          <p:sp>
            <p:nvSpPr>
              <p:cNvPr id="3" name="矩形 2"/>
              <p:cNvSpPr>
                <a:spLocks noRot="1" noChangeAspect="1" noMove="1" noResize="1" noEditPoints="1" noAdjustHandles="1" noChangeArrowheads="1" noChangeShapeType="1" noTextEdit="1"/>
              </p:cNvSpPr>
              <p:nvPr/>
            </p:nvSpPr>
            <p:spPr>
              <a:xfrm>
                <a:off x="323528" y="1556792"/>
                <a:ext cx="8634800" cy="4963667"/>
              </a:xfrm>
              <a:prstGeom prst="rect">
                <a:avLst/>
              </a:prstGeom>
              <a:blipFill rotWithShape="1">
                <a:blip r:embed="rId2"/>
                <a:stretch>
                  <a:fillRect l="-56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3935755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Robust linear programming</a:t>
            </a:r>
            <a:endParaRPr lang="zh-TW" altLang="en-US" dirty="0"/>
          </a:p>
        </p:txBody>
      </p:sp>
      <p:sp>
        <p:nvSpPr>
          <p:cNvPr id="3" name="投影片編號版面配置區 2"/>
          <p:cNvSpPr>
            <a:spLocks noGrp="1"/>
          </p:cNvSpPr>
          <p:nvPr>
            <p:ph type="sldNum" sz="quarter" idx="12"/>
          </p:nvPr>
        </p:nvSpPr>
        <p:spPr/>
        <p:txBody>
          <a:bodyPr/>
          <a:lstStyle/>
          <a:p>
            <a:fld id="{0D5EBAA4-32D4-4A91-B891-1CF913949CAB}" type="slidenum">
              <a:rPr lang="zh-TW" altLang="en-US" smtClean="0"/>
              <a:t>29</a:t>
            </a:fld>
            <a:endParaRPr lang="zh-TW" altLang="en-US"/>
          </a:p>
        </p:txBody>
      </p:sp>
      <mc:AlternateContent xmlns:mc="http://schemas.openxmlformats.org/markup-compatibility/2006" xmlns:a14="http://schemas.microsoft.com/office/drawing/2010/main">
        <mc:Choice Requires="a14">
          <p:sp>
            <p:nvSpPr>
              <p:cNvPr id="4" name="矩形 3"/>
              <p:cNvSpPr/>
              <p:nvPr/>
            </p:nvSpPr>
            <p:spPr>
              <a:xfrm>
                <a:off x="467544" y="1196752"/>
                <a:ext cx="7992888" cy="5137560"/>
              </a:xfrm>
              <a:prstGeom prst="rect">
                <a:avLst/>
              </a:prstGeom>
            </p:spPr>
            <p:txBody>
              <a:bodyPr wrap="square">
                <a:spAutoFit/>
              </a:bodyPr>
              <a:lstStyle/>
              <a:p>
                <a:pPr>
                  <a:buFont typeface="Wingdings" pitchFamily="2" charset="2"/>
                  <a:buNone/>
                </a:pPr>
                <a14:m>
                  <m:oMathPara xmlns:m="http://schemas.openxmlformats.org/officeDocument/2006/math">
                    <m:oMathParaPr>
                      <m:jc m:val="left"/>
                    </m:oMathParaPr>
                    <m:oMath xmlns:m="http://schemas.openxmlformats.org/officeDocument/2006/math">
                      <m:func>
                        <m:funcPr>
                          <m:ctrlPr>
                            <a:rPr lang="en-US" altLang="zh-TW" sz="2000" i="1" smtClean="0">
                              <a:latin typeface="Cambria Math"/>
                            </a:rPr>
                          </m:ctrlPr>
                        </m:funcPr>
                        <m:fName>
                          <m:r>
                            <m:rPr>
                              <m:sty m:val="p"/>
                            </m:rPr>
                            <a:rPr lang="en-US" altLang="zh-TW" sz="2000">
                              <a:latin typeface="Cambria Math"/>
                            </a:rPr>
                            <m:t>min</m:t>
                          </m:r>
                        </m:fName>
                        <m:e>
                          <m:sSup>
                            <m:sSupPr>
                              <m:ctrlPr>
                                <a:rPr lang="en-US" altLang="zh-TW" sz="2000" i="1">
                                  <a:latin typeface="Cambria Math"/>
                                </a:rPr>
                              </m:ctrlPr>
                            </m:sSupPr>
                            <m:e>
                              <m:r>
                                <a:rPr lang="en-US" altLang="zh-TW" sz="2000" i="1">
                                  <a:latin typeface="Cambria Math"/>
                                </a:rPr>
                                <m:t>𝑐</m:t>
                              </m:r>
                            </m:e>
                            <m:sup>
                              <m:r>
                                <a:rPr lang="en-US" altLang="zh-TW" sz="2000" i="1">
                                  <a:latin typeface="Cambria Math"/>
                                </a:rPr>
                                <m:t>𝑇</m:t>
                              </m:r>
                            </m:sup>
                          </m:sSup>
                          <m:r>
                            <a:rPr lang="en-US" altLang="zh-TW" sz="2000" i="1">
                              <a:latin typeface="Cambria Math"/>
                            </a:rPr>
                            <m:t>𝑥</m:t>
                          </m:r>
                          <m:r>
                            <a:rPr lang="en-US" altLang="zh-TW" sz="2000" i="1">
                              <a:latin typeface="Cambria Math"/>
                            </a:rPr>
                            <m:t>+</m:t>
                          </m:r>
                          <m:r>
                            <a:rPr lang="en-US" altLang="zh-TW" sz="2000" i="1">
                              <a:latin typeface="Cambria Math"/>
                            </a:rPr>
                            <m:t>𝑑</m:t>
                          </m:r>
                        </m:e>
                      </m:func>
                    </m:oMath>
                  </m:oMathPara>
                </a14:m>
                <a:endParaRPr lang="en-US" altLang="zh-TW" sz="2000" dirty="0"/>
              </a:p>
              <a:p>
                <a:pPr>
                  <a:buFont typeface="Wingdings" pitchFamily="2" charset="2"/>
                  <a:buNone/>
                </a:pPr>
                <a14:m>
                  <m:oMathPara xmlns:m="http://schemas.openxmlformats.org/officeDocument/2006/math">
                    <m:oMathParaPr>
                      <m:jc m:val="left"/>
                    </m:oMathParaPr>
                    <m:oMath xmlns:m="http://schemas.openxmlformats.org/officeDocument/2006/math">
                      <m:r>
                        <a:rPr lang="en-US" altLang="zh-TW" sz="2000" i="1">
                          <a:latin typeface="Cambria Math"/>
                        </a:rPr>
                        <m:t>𝑠𝑢𝑏𝑗𝑒𝑐𝑡</m:t>
                      </m:r>
                      <m:r>
                        <a:rPr lang="en-US" altLang="zh-TW" sz="2000" i="1">
                          <a:latin typeface="Cambria Math"/>
                        </a:rPr>
                        <m:t> </m:t>
                      </m:r>
                      <m:r>
                        <a:rPr lang="en-US" altLang="zh-TW" sz="2000" i="1">
                          <a:latin typeface="Cambria Math"/>
                        </a:rPr>
                        <m:t>𝑡𝑜</m:t>
                      </m:r>
                      <m:r>
                        <a:rPr lang="en-US" altLang="zh-TW" sz="2000" i="1">
                          <a:latin typeface="Cambria Math"/>
                        </a:rPr>
                        <m:t>:</m:t>
                      </m:r>
                    </m:oMath>
                  </m:oMathPara>
                </a14:m>
                <a:endParaRPr lang="en-US" altLang="zh-TW" sz="2000" dirty="0"/>
              </a:p>
              <a:p>
                <a:pPr lvl="1">
                  <a:buFont typeface="Wingdings" pitchFamily="2" charset="2"/>
                  <a:buNone/>
                </a:pPr>
                <a:r>
                  <a:rPr lang="en-US" altLang="zh-TW" sz="2000" dirty="0"/>
                  <a:t>A</a:t>
                </a:r>
                <a14:m>
                  <m:oMath xmlns:m="http://schemas.openxmlformats.org/officeDocument/2006/math">
                    <m:r>
                      <a:rPr lang="en-US" altLang="zh-TW" sz="2000" i="1">
                        <a:latin typeface="Cambria Math"/>
                      </a:rPr>
                      <m:t>𝑥</m:t>
                    </m:r>
                    <m:r>
                      <a:rPr lang="en-US" altLang="zh-TW" sz="2000" i="1">
                        <a:latin typeface="Cambria Math"/>
                        <a:ea typeface="Cambria Math"/>
                      </a:rPr>
                      <m:t>≼</m:t>
                    </m:r>
                    <m:r>
                      <a:rPr lang="en-US" altLang="zh-TW" sz="2000" i="1">
                        <a:latin typeface="Cambria Math"/>
                        <a:ea typeface="Cambria Math"/>
                      </a:rPr>
                      <m:t>𝑏</m:t>
                    </m:r>
                    <m:r>
                      <a:rPr lang="en-US" altLang="zh-TW" sz="2000" i="1" smtClean="0">
                        <a:latin typeface="Cambria Math"/>
                        <a:ea typeface="Cambria Math"/>
                      </a:rPr>
                      <m:t>⟺</m:t>
                    </m:r>
                    <m:sSubSup>
                      <m:sSubSupPr>
                        <m:ctrlPr>
                          <a:rPr lang="en-US" altLang="zh-TW" sz="2000" b="0" i="1" smtClean="0">
                            <a:latin typeface="Cambria Math"/>
                            <a:ea typeface="Cambria Math"/>
                          </a:rPr>
                        </m:ctrlPr>
                      </m:sSubSupPr>
                      <m:e>
                        <m:r>
                          <a:rPr lang="en-US" altLang="zh-TW" sz="2000" b="0" i="1" smtClean="0">
                            <a:latin typeface="Cambria Math"/>
                            <a:ea typeface="Cambria Math"/>
                          </a:rPr>
                          <m:t>𝑎</m:t>
                        </m:r>
                      </m:e>
                      <m:sub>
                        <m:r>
                          <a:rPr lang="en-US" altLang="zh-TW" sz="2000" b="0" i="1" smtClean="0">
                            <a:latin typeface="Cambria Math"/>
                            <a:ea typeface="Cambria Math"/>
                          </a:rPr>
                          <m:t>𝑖</m:t>
                        </m:r>
                      </m:sub>
                      <m:sup>
                        <m:r>
                          <a:rPr lang="en-US" altLang="zh-TW" sz="2000" b="0" i="1" smtClean="0">
                            <a:latin typeface="Cambria Math"/>
                            <a:ea typeface="Cambria Math"/>
                          </a:rPr>
                          <m:t>𝑇</m:t>
                        </m:r>
                      </m:sup>
                    </m:sSubSup>
                    <m:r>
                      <a:rPr lang="en-US" altLang="zh-TW" sz="2000" b="0" i="1" smtClean="0">
                        <a:latin typeface="Cambria Math"/>
                        <a:ea typeface="Cambria Math"/>
                      </a:rPr>
                      <m:t>𝑥</m:t>
                    </m:r>
                    <m:r>
                      <a:rPr lang="en-US" altLang="zh-TW" sz="2000" b="0" i="1" smtClean="0">
                        <a:latin typeface="Cambria Math"/>
                        <a:ea typeface="Cambria Math"/>
                      </a:rPr>
                      <m:t>≤</m:t>
                    </m:r>
                    <m:sSub>
                      <m:sSubPr>
                        <m:ctrlPr>
                          <a:rPr lang="en-US" altLang="zh-TW" sz="2000" b="0" i="1" smtClean="0">
                            <a:latin typeface="Cambria Math"/>
                            <a:ea typeface="Cambria Math"/>
                          </a:rPr>
                        </m:ctrlPr>
                      </m:sSubPr>
                      <m:e>
                        <m:r>
                          <a:rPr lang="en-US" altLang="zh-TW" sz="2000" b="0" i="1" smtClean="0">
                            <a:latin typeface="Cambria Math"/>
                            <a:ea typeface="Cambria Math"/>
                          </a:rPr>
                          <m:t>𝑏</m:t>
                        </m:r>
                      </m:e>
                      <m:sub>
                        <m:r>
                          <a:rPr lang="en-US" altLang="zh-TW" sz="2000" b="0" i="1" smtClean="0">
                            <a:latin typeface="Cambria Math"/>
                            <a:ea typeface="Cambria Math"/>
                          </a:rPr>
                          <m:t>𝑖</m:t>
                        </m:r>
                      </m:sub>
                    </m:sSub>
                    <m:r>
                      <a:rPr lang="en-US" altLang="zh-TW" sz="2000" b="0" i="1" smtClean="0">
                        <a:latin typeface="Cambria Math"/>
                        <a:ea typeface="Cambria Math"/>
                      </a:rPr>
                      <m:t>, ∀</m:t>
                    </m:r>
                    <m:r>
                      <a:rPr lang="en-US" altLang="zh-TW" sz="2000" b="0" i="1" smtClean="0">
                        <a:latin typeface="Cambria Math"/>
                        <a:ea typeface="Cambria Math"/>
                      </a:rPr>
                      <m:t>𝑖</m:t>
                    </m:r>
                  </m:oMath>
                </a14:m>
                <a:endParaRPr lang="en-US" altLang="zh-TW" sz="2000" dirty="0">
                  <a:ea typeface="Cambria Math"/>
                </a:endParaRPr>
              </a:p>
              <a:p>
                <a:pPr lvl="1">
                  <a:buFont typeface="Wingdings" pitchFamily="2" charset="2"/>
                  <a:buNone/>
                </a:pPr>
                <a:r>
                  <a:rPr lang="en-US" altLang="zh-TW" sz="2000" dirty="0"/>
                  <a:t>G</a:t>
                </a:r>
                <a14:m>
                  <m:oMath xmlns:m="http://schemas.openxmlformats.org/officeDocument/2006/math">
                    <m:r>
                      <a:rPr lang="en-US" altLang="zh-TW" sz="2000" i="1">
                        <a:latin typeface="Cambria Math"/>
                      </a:rPr>
                      <m:t>𝑥</m:t>
                    </m:r>
                    <m:r>
                      <a:rPr lang="en-US" altLang="zh-TW" sz="2000" i="1">
                        <a:latin typeface="Cambria Math"/>
                      </a:rPr>
                      <m:t>=</m:t>
                    </m:r>
                    <m:r>
                      <a:rPr lang="en-US" altLang="zh-TW" sz="2000" i="1">
                        <a:latin typeface="Cambria Math"/>
                      </a:rPr>
                      <m:t>h</m:t>
                    </m:r>
                  </m:oMath>
                </a14:m>
                <a:endParaRPr lang="en-US" altLang="zh-TW" sz="2000" dirty="0" smtClean="0"/>
              </a:p>
              <a:p>
                <a:pPr>
                  <a:buFont typeface="Wingdings" pitchFamily="2" charset="2"/>
                  <a:buNone/>
                </a:pPr>
                <a:r>
                  <a:rPr lang="en-US" altLang="zh-TW" sz="2000" dirty="0" smtClean="0"/>
                  <a:t>It can be uncertainty in c, A</a:t>
                </a:r>
                <a:r>
                  <a:rPr lang="en-US" altLang="zh-TW" sz="2000" baseline="-25000" dirty="0" smtClean="0"/>
                  <a:t>i</a:t>
                </a:r>
                <a:r>
                  <a:rPr lang="en-US" altLang="zh-TW" sz="2000" dirty="0" smtClean="0"/>
                  <a:t> , b</a:t>
                </a:r>
                <a:r>
                  <a:rPr lang="en-US" altLang="zh-TW" sz="2000" baseline="-25000" dirty="0" smtClean="0"/>
                  <a:t>i</a:t>
                </a:r>
              </a:p>
              <a:p>
                <a:pPr>
                  <a:buFont typeface="Wingdings" pitchFamily="2" charset="2"/>
                  <a:buNone/>
                </a:pPr>
                <a:endParaRPr lang="en-US" altLang="zh-TW" sz="2000" baseline="-25000" dirty="0" smtClean="0"/>
              </a:p>
              <a:p>
                <a:pPr>
                  <a:buFont typeface="Wingdings" pitchFamily="2" charset="2"/>
                  <a:buNone/>
                </a:pPr>
                <a:r>
                  <a:rPr lang="en-US" altLang="zh-TW" sz="2000" dirty="0" smtClean="0">
                    <a:solidFill>
                      <a:srgbClr val="FF0000"/>
                    </a:solidFill>
                  </a:rPr>
                  <a:t>Constraints must hold </a:t>
                </a:r>
                <a14:m>
                  <m:oMath xmlns:m="http://schemas.openxmlformats.org/officeDocument/2006/math">
                    <m:r>
                      <a:rPr lang="en-US" altLang="zh-TW" sz="2000" b="0" i="1" smtClean="0">
                        <a:solidFill>
                          <a:srgbClr val="FF0000"/>
                        </a:solidFill>
                        <a:latin typeface="Cambria Math"/>
                      </a:rPr>
                      <m:t>∀</m:t>
                    </m:r>
                    <m:sSub>
                      <m:sSubPr>
                        <m:ctrlPr>
                          <a:rPr lang="en-US" altLang="zh-TW" sz="2000" b="0" i="1" smtClean="0">
                            <a:solidFill>
                              <a:srgbClr val="FF0000"/>
                            </a:solidFill>
                            <a:latin typeface="Cambria Math"/>
                          </a:rPr>
                        </m:ctrlPr>
                      </m:sSubPr>
                      <m:e>
                        <m:r>
                          <a:rPr lang="en-US" altLang="zh-TW" sz="2000" b="0" i="1" smtClean="0">
                            <a:solidFill>
                              <a:srgbClr val="FF0000"/>
                            </a:solidFill>
                            <a:latin typeface="Cambria Math"/>
                          </a:rPr>
                          <m:t>𝑎</m:t>
                        </m:r>
                      </m:e>
                      <m:sub>
                        <m:r>
                          <a:rPr lang="en-US" altLang="zh-TW" sz="2000" b="0" i="1" smtClean="0">
                            <a:solidFill>
                              <a:srgbClr val="FF0000"/>
                            </a:solidFill>
                            <a:latin typeface="Cambria Math"/>
                          </a:rPr>
                          <m:t>𝑖</m:t>
                        </m:r>
                      </m:sub>
                    </m:sSub>
                    <m:r>
                      <a:rPr lang="en-US" altLang="zh-TW" sz="2000" b="0" i="1" smtClean="0">
                        <a:solidFill>
                          <a:srgbClr val="FF0000"/>
                        </a:solidFill>
                        <a:latin typeface="Cambria Math"/>
                      </a:rPr>
                      <m:t>∈</m:t>
                    </m:r>
                    <m:sSub>
                      <m:sSubPr>
                        <m:ctrlPr>
                          <a:rPr lang="en-US" altLang="zh-TW" sz="2000" b="0" i="1" smtClean="0">
                            <a:solidFill>
                              <a:srgbClr val="FF0000"/>
                            </a:solidFill>
                            <a:latin typeface="Cambria Math"/>
                          </a:rPr>
                        </m:ctrlPr>
                      </m:sSubPr>
                      <m:e>
                        <m:r>
                          <a:rPr lang="en-US" altLang="zh-TW" sz="2000" b="0" i="1" smtClean="0">
                            <a:solidFill>
                              <a:srgbClr val="FF0000"/>
                            </a:solidFill>
                            <a:latin typeface="Cambria Math"/>
                          </a:rPr>
                          <m:t>𝜖</m:t>
                        </m:r>
                      </m:e>
                      <m:sub>
                        <m:r>
                          <a:rPr lang="en-US" altLang="zh-TW" sz="2000" b="0" i="1" smtClean="0">
                            <a:solidFill>
                              <a:srgbClr val="FF0000"/>
                            </a:solidFill>
                            <a:latin typeface="Cambria Math"/>
                          </a:rPr>
                          <m:t>𝑖</m:t>
                        </m:r>
                      </m:sub>
                    </m:sSub>
                  </m:oMath>
                </a14:m>
                <a:endParaRPr lang="en-US" altLang="zh-TW" sz="2000" dirty="0" smtClean="0"/>
              </a:p>
              <a:p>
                <a:pPr>
                  <a:buFont typeface="Wingdings" pitchFamily="2" charset="2"/>
                  <a:buNone/>
                </a:pPr>
                <a:r>
                  <a:rPr lang="en-US" altLang="zh-TW" sz="2000" dirty="0" smtClean="0"/>
                  <a:t>Choose an ellipsoid </a:t>
                </a:r>
                <a14:m>
                  <m:oMath xmlns:m="http://schemas.openxmlformats.org/officeDocument/2006/math">
                    <m:sSub>
                      <m:sSubPr>
                        <m:ctrlPr>
                          <a:rPr lang="en-US" altLang="zh-TW" sz="2000" b="0" i="1" smtClean="0">
                            <a:latin typeface="Cambria Math"/>
                          </a:rPr>
                        </m:ctrlPr>
                      </m:sSubPr>
                      <m:e>
                        <m:r>
                          <a:rPr lang="en-US" altLang="zh-TW" sz="2000" b="0" i="1" smtClean="0">
                            <a:latin typeface="Cambria Math"/>
                          </a:rPr>
                          <m:t>𝜖</m:t>
                        </m:r>
                      </m:e>
                      <m:sub>
                        <m:r>
                          <a:rPr lang="en-US" altLang="zh-TW" sz="2000" b="0" i="1" smtClean="0">
                            <a:latin typeface="Cambria Math"/>
                          </a:rPr>
                          <m:t>𝑖</m:t>
                        </m:r>
                      </m:sub>
                    </m:sSub>
                    <m:r>
                      <a:rPr lang="en-US" altLang="zh-TW" sz="2000" b="0" i="0" smtClean="0">
                        <a:latin typeface="Cambria Math"/>
                      </a:rPr>
                      <m:t>=</m:t>
                    </m:r>
                    <m:d>
                      <m:dPr>
                        <m:begChr m:val="{"/>
                        <m:endChr m:val="}"/>
                        <m:ctrlPr>
                          <a:rPr lang="en-US" altLang="zh-TW" sz="2000" b="0" i="1" smtClean="0">
                            <a:latin typeface="Cambria Math"/>
                          </a:rPr>
                        </m:ctrlPr>
                      </m:dPr>
                      <m:e>
                        <m:acc>
                          <m:accPr>
                            <m:chr m:val="̅"/>
                            <m:ctrlPr>
                              <a:rPr lang="en-US" altLang="zh-TW" sz="2000" b="0" i="1" smtClean="0">
                                <a:latin typeface="Cambria Math"/>
                              </a:rPr>
                            </m:ctrlPr>
                          </m:accPr>
                          <m:e>
                            <m:sSub>
                              <m:sSubPr>
                                <m:ctrlPr>
                                  <a:rPr lang="en-US" altLang="zh-TW" sz="2000" b="0" i="1" smtClean="0">
                                    <a:latin typeface="Cambria Math"/>
                                  </a:rPr>
                                </m:ctrlPr>
                              </m:sSubPr>
                              <m:e>
                                <m:r>
                                  <a:rPr lang="en-US" altLang="zh-TW" sz="2000" b="0" i="1" smtClean="0">
                                    <a:latin typeface="Cambria Math"/>
                                  </a:rPr>
                                  <m:t>𝑎</m:t>
                                </m:r>
                              </m:e>
                              <m:sub>
                                <m:r>
                                  <a:rPr lang="en-US" altLang="zh-TW" sz="2000" b="0" i="1" smtClean="0">
                                    <a:latin typeface="Cambria Math"/>
                                  </a:rPr>
                                  <m:t>𝑖</m:t>
                                </m:r>
                              </m:sub>
                            </m:sSub>
                          </m:e>
                        </m:acc>
                        <m:r>
                          <a:rPr lang="en-US" altLang="zh-TW" sz="2000" b="0" i="1" smtClean="0">
                            <a:latin typeface="Cambria Math"/>
                          </a:rPr>
                          <m:t>+</m:t>
                        </m:r>
                        <m:sSub>
                          <m:sSubPr>
                            <m:ctrlPr>
                              <a:rPr lang="en-US" altLang="zh-TW" sz="2000" b="0" i="1" smtClean="0">
                                <a:latin typeface="Cambria Math"/>
                              </a:rPr>
                            </m:ctrlPr>
                          </m:sSubPr>
                          <m:e>
                            <m:r>
                              <a:rPr lang="en-US" altLang="zh-TW" sz="2000" b="0" i="1" smtClean="0">
                                <a:latin typeface="Cambria Math"/>
                              </a:rPr>
                              <m:t>𝑃</m:t>
                            </m:r>
                          </m:e>
                          <m:sub>
                            <m:r>
                              <a:rPr lang="en-US" altLang="zh-TW" sz="2000" b="0" i="1" smtClean="0">
                                <a:latin typeface="Cambria Math"/>
                              </a:rPr>
                              <m:t>𝑖</m:t>
                            </m:r>
                          </m:sub>
                        </m:sSub>
                        <m:r>
                          <a:rPr lang="en-US" altLang="zh-TW" sz="2000" b="0" i="1" smtClean="0">
                            <a:latin typeface="Cambria Math"/>
                          </a:rPr>
                          <m:t>𝑢</m:t>
                        </m:r>
                        <m:r>
                          <a:rPr lang="en-US" altLang="zh-TW" sz="2000" b="0" i="1" smtClean="0">
                            <a:latin typeface="Cambria Math"/>
                          </a:rPr>
                          <m:t> |  </m:t>
                        </m:r>
                        <m:sSub>
                          <m:sSubPr>
                            <m:ctrlPr>
                              <a:rPr lang="en-US" altLang="zh-TW" sz="2000" b="0" i="1" smtClean="0">
                                <a:latin typeface="Cambria Math"/>
                              </a:rPr>
                            </m:ctrlPr>
                          </m:sSubPr>
                          <m:e>
                            <m:d>
                              <m:dPr>
                                <m:begChr m:val="‖"/>
                                <m:endChr m:val="‖"/>
                                <m:ctrlPr>
                                  <a:rPr lang="en-US" altLang="zh-TW" sz="2000" b="0" i="1" smtClean="0">
                                    <a:latin typeface="Cambria Math"/>
                                  </a:rPr>
                                </m:ctrlPr>
                              </m:dPr>
                              <m:e>
                                <m:r>
                                  <a:rPr lang="en-US" altLang="zh-TW" sz="2000" b="0" i="1" smtClean="0">
                                    <a:latin typeface="Cambria Math"/>
                                  </a:rPr>
                                  <m:t>𝑢</m:t>
                                </m:r>
                              </m:e>
                            </m:d>
                          </m:e>
                          <m:sub>
                            <m:r>
                              <a:rPr lang="en-US" altLang="zh-TW" sz="2000" b="0" i="1" smtClean="0">
                                <a:latin typeface="Cambria Math"/>
                              </a:rPr>
                              <m:t>2</m:t>
                            </m:r>
                          </m:sub>
                        </m:sSub>
                        <m:r>
                          <a:rPr lang="en-US" altLang="zh-TW" sz="2000" b="0" i="1" smtClean="0">
                            <a:latin typeface="Cambria Math"/>
                          </a:rPr>
                          <m:t>≤1, </m:t>
                        </m:r>
                        <m:acc>
                          <m:accPr>
                            <m:chr m:val="̅"/>
                            <m:ctrlPr>
                              <a:rPr lang="en-US" altLang="zh-TW" sz="2000" b="0" i="1" smtClean="0">
                                <a:latin typeface="Cambria Math"/>
                              </a:rPr>
                            </m:ctrlPr>
                          </m:accPr>
                          <m:e>
                            <m:sSub>
                              <m:sSubPr>
                                <m:ctrlPr>
                                  <a:rPr lang="en-US" altLang="zh-TW" sz="2000" b="0" i="1" smtClean="0">
                                    <a:latin typeface="Cambria Math"/>
                                  </a:rPr>
                                </m:ctrlPr>
                              </m:sSubPr>
                              <m:e>
                                <m:r>
                                  <a:rPr lang="en-US" altLang="zh-TW" sz="2000" b="0" i="1" smtClean="0">
                                    <a:latin typeface="Cambria Math"/>
                                  </a:rPr>
                                  <m:t>𝑎</m:t>
                                </m:r>
                              </m:e>
                              <m:sub>
                                <m:r>
                                  <a:rPr lang="en-US" altLang="zh-TW" sz="2000" b="0" i="1" smtClean="0">
                                    <a:latin typeface="Cambria Math"/>
                                  </a:rPr>
                                  <m:t>𝑖</m:t>
                                </m:r>
                              </m:sub>
                            </m:sSub>
                          </m:e>
                        </m:acc>
                        <m:r>
                          <a:rPr lang="en-US" altLang="zh-TW" sz="2000" b="0" i="1" smtClean="0">
                            <a:latin typeface="Cambria Math"/>
                          </a:rPr>
                          <m:t>∈</m:t>
                        </m:r>
                        <m:sSup>
                          <m:sSupPr>
                            <m:ctrlPr>
                              <a:rPr lang="en-US" altLang="zh-TW" sz="2000" b="0" i="1" smtClean="0">
                                <a:latin typeface="Cambria Math"/>
                              </a:rPr>
                            </m:ctrlPr>
                          </m:sSupPr>
                          <m:e>
                            <m:r>
                              <a:rPr lang="en-US" altLang="zh-TW" sz="2000" b="0" i="1" smtClean="0">
                                <a:latin typeface="Cambria Math"/>
                              </a:rPr>
                              <m:t>ℝ</m:t>
                            </m:r>
                          </m:e>
                          <m:sup>
                            <m:r>
                              <a:rPr lang="en-US" altLang="zh-TW" sz="2000" b="0" i="1" smtClean="0">
                                <a:latin typeface="Cambria Math"/>
                              </a:rPr>
                              <m:t>𝑛</m:t>
                            </m:r>
                          </m:sup>
                        </m:sSup>
                        <m:r>
                          <a:rPr lang="en-US" altLang="zh-TW" sz="2000" b="0" i="1" smtClean="0">
                            <a:latin typeface="Cambria Math"/>
                          </a:rPr>
                          <m:t>, </m:t>
                        </m:r>
                        <m:sSub>
                          <m:sSubPr>
                            <m:ctrlPr>
                              <a:rPr lang="en-US" altLang="zh-TW" sz="2000" b="0" i="1" smtClean="0">
                                <a:latin typeface="Cambria Math"/>
                              </a:rPr>
                            </m:ctrlPr>
                          </m:sSubPr>
                          <m:e>
                            <m:r>
                              <a:rPr lang="en-US" altLang="zh-TW" sz="2000" b="0" i="1" smtClean="0">
                                <a:latin typeface="Cambria Math"/>
                              </a:rPr>
                              <m:t>𝑃</m:t>
                            </m:r>
                          </m:e>
                          <m:sub>
                            <m:r>
                              <a:rPr lang="en-US" altLang="zh-TW" sz="2000" b="0" i="1" smtClean="0">
                                <a:latin typeface="Cambria Math"/>
                              </a:rPr>
                              <m:t>𝑖</m:t>
                            </m:r>
                          </m:sub>
                        </m:sSub>
                        <m:r>
                          <a:rPr lang="en-US" altLang="zh-TW" sz="2000" b="0" i="1" smtClean="0">
                            <a:latin typeface="Cambria Math"/>
                          </a:rPr>
                          <m:t>∈</m:t>
                        </m:r>
                        <m:sSup>
                          <m:sSupPr>
                            <m:ctrlPr>
                              <a:rPr lang="en-US" altLang="zh-TW" sz="2000" b="0" i="1" smtClean="0">
                                <a:latin typeface="Cambria Math"/>
                              </a:rPr>
                            </m:ctrlPr>
                          </m:sSupPr>
                          <m:e>
                            <m:r>
                              <a:rPr lang="en-US" altLang="zh-TW" sz="2000" b="0" i="1" smtClean="0">
                                <a:latin typeface="Cambria Math"/>
                              </a:rPr>
                              <m:t>ℝ</m:t>
                            </m:r>
                          </m:e>
                          <m:sup>
                            <m:r>
                              <a:rPr lang="en-US" altLang="zh-TW" sz="2000" b="0" i="1" smtClean="0">
                                <a:latin typeface="Cambria Math"/>
                              </a:rPr>
                              <m:t>𝑛</m:t>
                            </m:r>
                            <m:r>
                              <a:rPr lang="en-US" altLang="zh-TW" sz="2000" b="0" i="1" smtClean="0">
                                <a:latin typeface="Cambria Math"/>
                              </a:rPr>
                              <m:t>×</m:t>
                            </m:r>
                            <m:r>
                              <a:rPr lang="en-US" altLang="zh-TW" sz="2000" b="0" i="1" smtClean="0">
                                <a:latin typeface="Cambria Math"/>
                              </a:rPr>
                              <m:t>𝑛</m:t>
                            </m:r>
                          </m:sup>
                        </m:sSup>
                      </m:e>
                    </m:d>
                  </m:oMath>
                </a14:m>
                <a:endParaRPr lang="en-US" altLang="zh-TW" sz="2000" b="0" dirty="0" smtClean="0"/>
              </a:p>
              <a:p>
                <a:pPr>
                  <a:buFont typeface="Wingdings" pitchFamily="2" charset="2"/>
                  <a:buNone/>
                </a:pPr>
                <a14:m>
                  <m:oMathPara xmlns:m="http://schemas.openxmlformats.org/officeDocument/2006/math">
                    <m:oMathParaPr>
                      <m:jc m:val="left"/>
                    </m:oMathParaPr>
                    <m:oMath xmlns:m="http://schemas.openxmlformats.org/officeDocument/2006/math">
                      <m:r>
                        <a:rPr lang="en-US" altLang="zh-TW" sz="2000" b="0" i="1" smtClean="0">
                          <a:latin typeface="Cambria Math"/>
                        </a:rPr>
                        <m:t>∵</m:t>
                      </m:r>
                      <m:func>
                        <m:funcPr>
                          <m:ctrlPr>
                            <a:rPr lang="en-US" altLang="zh-TW" sz="2000" b="0" i="1" smtClean="0">
                              <a:latin typeface="Cambria Math"/>
                            </a:rPr>
                          </m:ctrlPr>
                        </m:funcPr>
                        <m:fName>
                          <m:limLow>
                            <m:limLowPr>
                              <m:ctrlPr>
                                <a:rPr lang="en-US" altLang="zh-TW" sz="2000" b="0" i="1" smtClean="0">
                                  <a:latin typeface="Cambria Math"/>
                                </a:rPr>
                              </m:ctrlPr>
                            </m:limLowPr>
                            <m:e>
                              <m:r>
                                <m:rPr>
                                  <m:sty m:val="p"/>
                                </m:rPr>
                                <a:rPr lang="en-US" altLang="zh-TW" sz="2000" b="0" i="0" smtClean="0">
                                  <a:latin typeface="Cambria Math"/>
                                </a:rPr>
                                <m:t>sup</m:t>
                              </m:r>
                            </m:e>
                            <m:lim>
                              <m:sSub>
                                <m:sSubPr>
                                  <m:ctrlPr>
                                    <a:rPr lang="en-US" altLang="zh-TW" sz="2000" b="0" i="1" smtClean="0">
                                      <a:latin typeface="Cambria Math"/>
                                    </a:rPr>
                                  </m:ctrlPr>
                                </m:sSubPr>
                                <m:e>
                                  <m:d>
                                    <m:dPr>
                                      <m:begChr m:val="‖"/>
                                      <m:endChr m:val="‖"/>
                                      <m:ctrlPr>
                                        <a:rPr lang="en-US" altLang="zh-TW" sz="2000" b="0" i="1" smtClean="0">
                                          <a:latin typeface="Cambria Math"/>
                                        </a:rPr>
                                      </m:ctrlPr>
                                    </m:dPr>
                                    <m:e>
                                      <m:r>
                                        <a:rPr lang="en-US" altLang="zh-TW" sz="2000" b="0" i="1" smtClean="0">
                                          <a:latin typeface="Cambria Math"/>
                                        </a:rPr>
                                        <m:t>𝑢</m:t>
                                      </m:r>
                                    </m:e>
                                  </m:d>
                                </m:e>
                                <m:sub>
                                  <m:r>
                                    <a:rPr lang="en-US" altLang="zh-TW" sz="2000" b="0" i="1" smtClean="0">
                                      <a:latin typeface="Cambria Math"/>
                                    </a:rPr>
                                    <m:t>2</m:t>
                                  </m:r>
                                </m:sub>
                              </m:sSub>
                              <m:r>
                                <a:rPr lang="en-US" altLang="zh-TW" sz="2000" b="0" i="1" smtClean="0">
                                  <a:latin typeface="Cambria Math"/>
                                </a:rPr>
                                <m:t>≤1</m:t>
                              </m:r>
                            </m:lim>
                          </m:limLow>
                        </m:fName>
                        <m:e>
                          <m:sSup>
                            <m:sSupPr>
                              <m:ctrlPr>
                                <a:rPr lang="en-US" altLang="zh-TW" sz="2000" b="0" i="1" smtClean="0">
                                  <a:latin typeface="Cambria Math"/>
                                </a:rPr>
                              </m:ctrlPr>
                            </m:sSupPr>
                            <m:e>
                              <m:d>
                                <m:dPr>
                                  <m:ctrlPr>
                                    <a:rPr lang="en-US" altLang="zh-TW" sz="2000" b="0" i="1" smtClean="0">
                                      <a:latin typeface="Cambria Math"/>
                                    </a:rPr>
                                  </m:ctrlPr>
                                </m:dPr>
                                <m:e>
                                  <m:acc>
                                    <m:accPr>
                                      <m:chr m:val="̅"/>
                                      <m:ctrlPr>
                                        <a:rPr lang="en-US" altLang="zh-TW" sz="2000" i="1">
                                          <a:latin typeface="Cambria Math"/>
                                        </a:rPr>
                                      </m:ctrlPr>
                                    </m:accPr>
                                    <m:e>
                                      <m:sSub>
                                        <m:sSubPr>
                                          <m:ctrlPr>
                                            <a:rPr lang="en-US" altLang="zh-TW" sz="2000" i="1">
                                              <a:latin typeface="Cambria Math"/>
                                            </a:rPr>
                                          </m:ctrlPr>
                                        </m:sSubPr>
                                        <m:e>
                                          <m:r>
                                            <a:rPr lang="en-US" altLang="zh-TW" sz="2000" i="1">
                                              <a:latin typeface="Cambria Math"/>
                                            </a:rPr>
                                            <m:t>𝑎</m:t>
                                          </m:r>
                                        </m:e>
                                        <m:sub>
                                          <m:r>
                                            <a:rPr lang="en-US" altLang="zh-TW" sz="2000" i="1">
                                              <a:latin typeface="Cambria Math"/>
                                            </a:rPr>
                                            <m:t>𝑖</m:t>
                                          </m:r>
                                        </m:sub>
                                      </m:sSub>
                                    </m:e>
                                  </m:acc>
                                  <m:r>
                                    <a:rPr lang="en-US" altLang="zh-TW" sz="2000" i="1">
                                      <a:latin typeface="Cambria Math"/>
                                    </a:rPr>
                                    <m:t>+</m:t>
                                  </m:r>
                                  <m:sSub>
                                    <m:sSubPr>
                                      <m:ctrlPr>
                                        <a:rPr lang="en-US" altLang="zh-TW" sz="2000" i="1">
                                          <a:latin typeface="Cambria Math"/>
                                        </a:rPr>
                                      </m:ctrlPr>
                                    </m:sSubPr>
                                    <m:e>
                                      <m:r>
                                        <a:rPr lang="en-US" altLang="zh-TW" sz="2000" i="1">
                                          <a:latin typeface="Cambria Math"/>
                                        </a:rPr>
                                        <m:t>𝑃</m:t>
                                      </m:r>
                                    </m:e>
                                    <m:sub>
                                      <m:r>
                                        <a:rPr lang="en-US" altLang="zh-TW" sz="2000" i="1">
                                          <a:latin typeface="Cambria Math"/>
                                        </a:rPr>
                                        <m:t>𝑖</m:t>
                                      </m:r>
                                    </m:sub>
                                  </m:sSub>
                                  <m:r>
                                    <a:rPr lang="en-US" altLang="zh-TW" sz="2000" i="1">
                                      <a:latin typeface="Cambria Math"/>
                                    </a:rPr>
                                    <m:t>𝑢</m:t>
                                  </m:r>
                                </m:e>
                              </m:d>
                            </m:e>
                            <m:sup>
                              <m:r>
                                <a:rPr lang="en-US" altLang="zh-TW" sz="2000" b="0" i="1" smtClean="0">
                                  <a:latin typeface="Cambria Math"/>
                                </a:rPr>
                                <m:t>𝑇</m:t>
                              </m:r>
                            </m:sup>
                          </m:sSup>
                          <m:r>
                            <a:rPr lang="en-US" altLang="zh-TW" sz="2000" b="0" i="1" smtClean="0">
                              <a:latin typeface="Cambria Math"/>
                            </a:rPr>
                            <m:t>𝑥</m:t>
                          </m:r>
                          <m:r>
                            <a:rPr lang="en-US" altLang="zh-TW" sz="2000" b="0" i="1" smtClean="0">
                              <a:latin typeface="Cambria Math"/>
                            </a:rPr>
                            <m:t>=</m:t>
                          </m:r>
                        </m:e>
                      </m:func>
                      <m:acc>
                        <m:accPr>
                          <m:chr m:val="̅"/>
                          <m:ctrlPr>
                            <a:rPr lang="en-US" altLang="zh-TW" sz="2000" i="1">
                              <a:latin typeface="Cambria Math"/>
                            </a:rPr>
                          </m:ctrlPr>
                        </m:accPr>
                        <m:e>
                          <m:sSub>
                            <m:sSubPr>
                              <m:ctrlPr>
                                <a:rPr lang="en-US" altLang="zh-TW" sz="2000" i="1">
                                  <a:latin typeface="Cambria Math"/>
                                </a:rPr>
                              </m:ctrlPr>
                            </m:sSubPr>
                            <m:e>
                              <m:r>
                                <a:rPr lang="en-US" altLang="zh-TW" sz="2000" i="1">
                                  <a:latin typeface="Cambria Math"/>
                                </a:rPr>
                                <m:t>𝑎</m:t>
                              </m:r>
                            </m:e>
                            <m:sub>
                              <m:r>
                                <a:rPr lang="en-US" altLang="zh-TW" sz="2000" i="1">
                                  <a:latin typeface="Cambria Math"/>
                                </a:rPr>
                                <m:t>𝑖</m:t>
                              </m:r>
                            </m:sub>
                          </m:sSub>
                        </m:e>
                      </m:acc>
                      <m:r>
                        <a:rPr lang="en-US" altLang="zh-TW" sz="2000" b="0" i="1" smtClean="0">
                          <a:latin typeface="Cambria Math"/>
                        </a:rPr>
                        <m:t>𝑥</m:t>
                      </m:r>
                      <m:r>
                        <a:rPr lang="en-US" altLang="zh-TW" sz="2000" i="1">
                          <a:latin typeface="Cambria Math"/>
                        </a:rPr>
                        <m:t>+</m:t>
                      </m:r>
                      <m:sSub>
                        <m:sSubPr>
                          <m:ctrlPr>
                            <a:rPr lang="en-US" altLang="zh-TW" sz="2000" b="0" i="1" smtClean="0">
                              <a:latin typeface="Cambria Math"/>
                            </a:rPr>
                          </m:ctrlPr>
                        </m:sSubPr>
                        <m:e>
                          <m:d>
                            <m:dPr>
                              <m:begChr m:val="‖"/>
                              <m:endChr m:val="‖"/>
                              <m:ctrlPr>
                                <a:rPr lang="en-US" altLang="zh-TW" sz="2000" i="1" smtClean="0">
                                  <a:latin typeface="Cambria Math"/>
                                </a:rPr>
                              </m:ctrlPr>
                            </m:dPr>
                            <m:e>
                              <m:sSub>
                                <m:sSubPr>
                                  <m:ctrlPr>
                                    <a:rPr lang="en-US" altLang="zh-TW" sz="2000" b="0" i="1" smtClean="0">
                                      <a:latin typeface="Cambria Math"/>
                                    </a:rPr>
                                  </m:ctrlPr>
                                </m:sSubPr>
                                <m:e>
                                  <m:r>
                                    <a:rPr lang="en-US" altLang="zh-TW" sz="2000" b="0" i="1" smtClean="0">
                                      <a:latin typeface="Cambria Math"/>
                                    </a:rPr>
                                    <m:t>𝑃</m:t>
                                  </m:r>
                                </m:e>
                                <m:sub>
                                  <m:r>
                                    <a:rPr lang="en-US" altLang="zh-TW" sz="2000" b="0" i="1" smtClean="0">
                                      <a:latin typeface="Cambria Math"/>
                                    </a:rPr>
                                    <m:t>𝑖</m:t>
                                  </m:r>
                                </m:sub>
                              </m:sSub>
                              <m:r>
                                <a:rPr lang="en-US" altLang="zh-TW" sz="2000" b="0" i="1" smtClean="0">
                                  <a:latin typeface="Cambria Math"/>
                                </a:rPr>
                                <m:t>𝑥</m:t>
                              </m:r>
                            </m:e>
                          </m:d>
                        </m:e>
                        <m:sub>
                          <m:r>
                            <a:rPr lang="en-US" altLang="zh-TW" sz="2000" b="0" i="1" smtClean="0">
                              <a:latin typeface="Cambria Math"/>
                            </a:rPr>
                            <m:t>2</m:t>
                          </m:r>
                        </m:sub>
                      </m:sSub>
                    </m:oMath>
                  </m:oMathPara>
                </a14:m>
                <a:endParaRPr lang="en-US" altLang="zh-TW" sz="2000" dirty="0" smtClean="0"/>
              </a:p>
              <a:p>
                <a:pPr>
                  <a:buFont typeface="Wingdings" pitchFamily="2" charset="2"/>
                  <a:buNone/>
                </a:pPr>
                <a14:m>
                  <m:oMathPara xmlns:m="http://schemas.openxmlformats.org/officeDocument/2006/math">
                    <m:oMathParaPr>
                      <m:jc m:val="left"/>
                    </m:oMathParaPr>
                    <m:oMath xmlns:m="http://schemas.openxmlformats.org/officeDocument/2006/math">
                      <m:r>
                        <a:rPr lang="en-US" altLang="zh-TW" sz="2000" b="0" i="1" smtClean="0">
                          <a:latin typeface="Cambria Math"/>
                        </a:rPr>
                        <m:t>∴</m:t>
                      </m:r>
                      <m:sSubSup>
                        <m:sSubSupPr>
                          <m:ctrlPr>
                            <a:rPr lang="en-US" altLang="zh-TW" sz="2000" i="1">
                              <a:latin typeface="Cambria Math"/>
                            </a:rPr>
                          </m:ctrlPr>
                        </m:sSubSupPr>
                        <m:e>
                          <m:r>
                            <a:rPr lang="en-US" altLang="zh-TW" sz="2000" i="1">
                              <a:latin typeface="Cambria Math"/>
                            </a:rPr>
                            <m:t>𝑎</m:t>
                          </m:r>
                        </m:e>
                        <m:sub>
                          <m:r>
                            <a:rPr lang="en-US" altLang="zh-TW" sz="2000" i="1">
                              <a:latin typeface="Cambria Math"/>
                            </a:rPr>
                            <m:t>𝑖</m:t>
                          </m:r>
                        </m:sub>
                        <m:sup>
                          <m:r>
                            <a:rPr lang="en-US" altLang="zh-TW" sz="2000" i="1">
                              <a:latin typeface="Cambria Math"/>
                            </a:rPr>
                            <m:t>𝑇</m:t>
                          </m:r>
                        </m:sup>
                      </m:sSubSup>
                      <m:r>
                        <a:rPr lang="en-US" altLang="zh-TW" sz="2000" i="1">
                          <a:latin typeface="Cambria Math"/>
                        </a:rPr>
                        <m:t>𝑥</m:t>
                      </m:r>
                      <m:r>
                        <a:rPr lang="en-US" altLang="zh-TW" sz="2000" i="1">
                          <a:latin typeface="Cambria Math"/>
                        </a:rPr>
                        <m:t>≤</m:t>
                      </m:r>
                      <m:sSub>
                        <m:sSubPr>
                          <m:ctrlPr>
                            <a:rPr lang="en-US" altLang="zh-TW" sz="2000" i="1">
                              <a:latin typeface="Cambria Math"/>
                            </a:rPr>
                          </m:ctrlPr>
                        </m:sSubPr>
                        <m:e>
                          <m:r>
                            <a:rPr lang="en-US" altLang="zh-TW" sz="2000" i="1">
                              <a:latin typeface="Cambria Math"/>
                            </a:rPr>
                            <m:t>𝑏</m:t>
                          </m:r>
                        </m:e>
                        <m:sub>
                          <m:r>
                            <a:rPr lang="en-US" altLang="zh-TW" sz="2000" i="1">
                              <a:latin typeface="Cambria Math"/>
                            </a:rPr>
                            <m:t>𝑖</m:t>
                          </m:r>
                        </m:sub>
                      </m:sSub>
                      <m:r>
                        <a:rPr lang="en-US" altLang="zh-TW" sz="2000" i="1">
                          <a:latin typeface="Cambria Math"/>
                        </a:rPr>
                        <m:t>, ∀</m:t>
                      </m:r>
                      <m:sSub>
                        <m:sSubPr>
                          <m:ctrlPr>
                            <a:rPr lang="en-US" altLang="zh-TW" sz="2000" i="1">
                              <a:latin typeface="Cambria Math"/>
                            </a:rPr>
                          </m:ctrlPr>
                        </m:sSubPr>
                        <m:e>
                          <m:r>
                            <a:rPr lang="en-US" altLang="zh-TW" sz="2000" i="1">
                              <a:latin typeface="Cambria Math"/>
                            </a:rPr>
                            <m:t>𝑎</m:t>
                          </m:r>
                        </m:e>
                        <m:sub>
                          <m:r>
                            <a:rPr lang="en-US" altLang="zh-TW" sz="2000" i="1">
                              <a:latin typeface="Cambria Math"/>
                            </a:rPr>
                            <m:t>𝑖</m:t>
                          </m:r>
                        </m:sub>
                      </m:sSub>
                      <m:r>
                        <a:rPr lang="en-US" altLang="zh-TW" sz="2000" i="1">
                          <a:latin typeface="Cambria Math"/>
                        </a:rPr>
                        <m:t>∈</m:t>
                      </m:r>
                      <m:sSub>
                        <m:sSubPr>
                          <m:ctrlPr>
                            <a:rPr lang="en-US" altLang="zh-TW" sz="2000" i="1">
                              <a:latin typeface="Cambria Math"/>
                            </a:rPr>
                          </m:ctrlPr>
                        </m:sSubPr>
                        <m:e>
                          <m:r>
                            <a:rPr lang="en-US" altLang="zh-TW" sz="2000" i="1">
                              <a:latin typeface="Cambria Math"/>
                            </a:rPr>
                            <m:t>𝜖</m:t>
                          </m:r>
                        </m:e>
                        <m:sub>
                          <m:r>
                            <a:rPr lang="en-US" altLang="zh-TW" sz="2000" i="1">
                              <a:latin typeface="Cambria Math"/>
                            </a:rPr>
                            <m:t>𝑖</m:t>
                          </m:r>
                        </m:sub>
                      </m:sSub>
                      <m:r>
                        <a:rPr lang="en-US" altLang="zh-TW" sz="2000" i="1" smtClean="0">
                          <a:latin typeface="Cambria Math"/>
                          <a:ea typeface="Cambria Math"/>
                        </a:rPr>
                        <m:t>⟹</m:t>
                      </m:r>
                      <m:acc>
                        <m:accPr>
                          <m:chr m:val="̅"/>
                          <m:ctrlPr>
                            <a:rPr lang="en-US" altLang="zh-TW" sz="2000" i="1">
                              <a:latin typeface="Cambria Math"/>
                            </a:rPr>
                          </m:ctrlPr>
                        </m:accPr>
                        <m:e>
                          <m:sSub>
                            <m:sSubPr>
                              <m:ctrlPr>
                                <a:rPr lang="en-US" altLang="zh-TW" sz="2000" i="1">
                                  <a:latin typeface="Cambria Math"/>
                                </a:rPr>
                              </m:ctrlPr>
                            </m:sSubPr>
                            <m:e>
                              <m:r>
                                <a:rPr lang="en-US" altLang="zh-TW" sz="2000" i="1">
                                  <a:latin typeface="Cambria Math"/>
                                </a:rPr>
                                <m:t>𝑎</m:t>
                              </m:r>
                            </m:e>
                            <m:sub>
                              <m:r>
                                <a:rPr lang="en-US" altLang="zh-TW" sz="2000" i="1">
                                  <a:latin typeface="Cambria Math"/>
                                </a:rPr>
                                <m:t>𝑖</m:t>
                              </m:r>
                            </m:sub>
                          </m:sSub>
                        </m:e>
                      </m:acc>
                      <m:r>
                        <a:rPr lang="en-US" altLang="zh-TW" sz="2000" i="1">
                          <a:latin typeface="Cambria Math"/>
                        </a:rPr>
                        <m:t>𝑥</m:t>
                      </m:r>
                      <m:r>
                        <a:rPr lang="en-US" altLang="zh-TW" sz="2000" i="1">
                          <a:latin typeface="Cambria Math"/>
                        </a:rPr>
                        <m:t>+</m:t>
                      </m:r>
                      <m:sSub>
                        <m:sSubPr>
                          <m:ctrlPr>
                            <a:rPr lang="en-US" altLang="zh-TW" sz="2000" i="1">
                              <a:latin typeface="Cambria Math"/>
                            </a:rPr>
                          </m:ctrlPr>
                        </m:sSubPr>
                        <m:e>
                          <m:d>
                            <m:dPr>
                              <m:begChr m:val="‖"/>
                              <m:endChr m:val="‖"/>
                              <m:ctrlPr>
                                <a:rPr lang="en-US" altLang="zh-TW" sz="2000" i="1">
                                  <a:latin typeface="Cambria Math"/>
                                </a:rPr>
                              </m:ctrlPr>
                            </m:dPr>
                            <m:e>
                              <m:sSub>
                                <m:sSubPr>
                                  <m:ctrlPr>
                                    <a:rPr lang="en-US" altLang="zh-TW" sz="2000" i="1">
                                      <a:latin typeface="Cambria Math"/>
                                    </a:rPr>
                                  </m:ctrlPr>
                                </m:sSubPr>
                                <m:e>
                                  <m:r>
                                    <a:rPr lang="en-US" altLang="zh-TW" sz="2000" i="1">
                                      <a:latin typeface="Cambria Math"/>
                                    </a:rPr>
                                    <m:t>𝑃</m:t>
                                  </m:r>
                                </m:e>
                                <m:sub>
                                  <m:r>
                                    <a:rPr lang="en-US" altLang="zh-TW" sz="2000" i="1">
                                      <a:latin typeface="Cambria Math"/>
                                    </a:rPr>
                                    <m:t>𝑖</m:t>
                                  </m:r>
                                </m:sub>
                              </m:sSub>
                              <m:r>
                                <a:rPr lang="en-US" altLang="zh-TW" sz="2000" i="1">
                                  <a:latin typeface="Cambria Math"/>
                                </a:rPr>
                                <m:t>𝑥</m:t>
                              </m:r>
                            </m:e>
                          </m:d>
                        </m:e>
                        <m:sub>
                          <m:r>
                            <a:rPr lang="en-US" altLang="zh-TW" sz="2000" i="1">
                              <a:latin typeface="Cambria Math"/>
                            </a:rPr>
                            <m:t>2</m:t>
                          </m:r>
                        </m:sub>
                      </m:sSub>
                      <m:r>
                        <a:rPr lang="en-US" altLang="zh-TW" sz="2000" b="0" i="1" smtClean="0">
                          <a:latin typeface="Cambria Math"/>
                        </a:rPr>
                        <m:t> ∀</m:t>
                      </m:r>
                      <m:r>
                        <a:rPr lang="en-US" altLang="zh-TW" sz="2000" b="0" i="1" smtClean="0">
                          <a:latin typeface="Cambria Math"/>
                        </a:rPr>
                        <m:t>𝑖</m:t>
                      </m:r>
                    </m:oMath>
                  </m:oMathPara>
                </a14:m>
                <a:endParaRPr lang="en-US" altLang="zh-TW" sz="2000" dirty="0" smtClean="0"/>
              </a:p>
              <a:p>
                <a:pPr>
                  <a:buFont typeface="Wingdings" pitchFamily="2" charset="2"/>
                  <a:buNone/>
                </a:pPr>
                <a:endParaRPr lang="en-US" altLang="zh-TW" sz="2000" dirty="0"/>
              </a:p>
              <a:p>
                <a:pPr>
                  <a:buFont typeface="Wingdings" pitchFamily="2" charset="2"/>
                  <a:buNone/>
                </a:pPr>
                <a:r>
                  <a:rPr lang="en-US" altLang="zh-TW" sz="2000" b="1" dirty="0" smtClean="0"/>
                  <a:t>Uncertain LP-&gt;SOCP:</a:t>
                </a:r>
              </a:p>
              <a:p>
                <a:pPr>
                  <a:buFont typeface="Wingdings" pitchFamily="2" charset="2"/>
                  <a:buNone/>
                </a:pPr>
                <a14:m>
                  <m:oMathPara xmlns:m="http://schemas.openxmlformats.org/officeDocument/2006/math">
                    <m:oMathParaPr>
                      <m:jc m:val="left"/>
                    </m:oMathParaPr>
                    <m:oMath xmlns:m="http://schemas.openxmlformats.org/officeDocument/2006/math">
                      <m:func>
                        <m:funcPr>
                          <m:ctrlPr>
                            <a:rPr lang="en-US" altLang="zh-TW" sz="2000" i="1">
                              <a:latin typeface="Cambria Math"/>
                            </a:rPr>
                          </m:ctrlPr>
                        </m:funcPr>
                        <m:fName>
                          <m:r>
                            <m:rPr>
                              <m:sty m:val="p"/>
                            </m:rPr>
                            <a:rPr lang="en-US" altLang="zh-TW" sz="2000">
                              <a:latin typeface="Cambria Math"/>
                            </a:rPr>
                            <m:t>min</m:t>
                          </m:r>
                        </m:fName>
                        <m:e>
                          <m:sSup>
                            <m:sSupPr>
                              <m:ctrlPr>
                                <a:rPr lang="en-US" altLang="zh-TW" sz="2000" i="1">
                                  <a:latin typeface="Cambria Math"/>
                                </a:rPr>
                              </m:ctrlPr>
                            </m:sSupPr>
                            <m:e>
                              <m:r>
                                <a:rPr lang="en-US" altLang="zh-TW" sz="2000" i="1">
                                  <a:latin typeface="Cambria Math"/>
                                </a:rPr>
                                <m:t>𝑐</m:t>
                              </m:r>
                            </m:e>
                            <m:sup>
                              <m:r>
                                <a:rPr lang="en-US" altLang="zh-TW" sz="2000" i="1">
                                  <a:latin typeface="Cambria Math"/>
                                </a:rPr>
                                <m:t>𝑇</m:t>
                              </m:r>
                            </m:sup>
                          </m:sSup>
                          <m:r>
                            <a:rPr lang="en-US" altLang="zh-TW" sz="2000" i="1">
                              <a:latin typeface="Cambria Math"/>
                            </a:rPr>
                            <m:t>𝑥</m:t>
                          </m:r>
                          <m:r>
                            <a:rPr lang="en-US" altLang="zh-TW" sz="2000" i="1">
                              <a:latin typeface="Cambria Math"/>
                            </a:rPr>
                            <m:t>+</m:t>
                          </m:r>
                          <m:r>
                            <a:rPr lang="en-US" altLang="zh-TW" sz="2000" i="1">
                              <a:latin typeface="Cambria Math"/>
                            </a:rPr>
                            <m:t>𝑑</m:t>
                          </m:r>
                        </m:e>
                      </m:func>
                    </m:oMath>
                  </m:oMathPara>
                </a14:m>
                <a:endParaRPr lang="en-US" altLang="zh-TW" sz="2000" dirty="0" smtClean="0"/>
              </a:p>
              <a:p>
                <a:pPr>
                  <a:buFont typeface="Wingdings" pitchFamily="2" charset="2"/>
                  <a:buNone/>
                </a:pPr>
                <a:r>
                  <a:rPr lang="en-US" altLang="zh-TW" sz="2000" dirty="0" smtClean="0"/>
                  <a:t>Subject to:</a:t>
                </a:r>
              </a:p>
              <a:p>
                <a:r>
                  <a:rPr lang="en-US" altLang="zh-TW" sz="2000" dirty="0" smtClean="0"/>
                  <a:t>	</a:t>
                </a:r>
                <a14:m>
                  <m:oMath xmlns:m="http://schemas.openxmlformats.org/officeDocument/2006/math">
                    <m:acc>
                      <m:accPr>
                        <m:chr m:val="̅"/>
                        <m:ctrlPr>
                          <a:rPr lang="en-US" altLang="zh-TW" sz="2000" i="1">
                            <a:latin typeface="Cambria Math"/>
                          </a:rPr>
                        </m:ctrlPr>
                      </m:accPr>
                      <m:e>
                        <m:sSub>
                          <m:sSubPr>
                            <m:ctrlPr>
                              <a:rPr lang="en-US" altLang="zh-TW" sz="2000" i="1">
                                <a:latin typeface="Cambria Math"/>
                              </a:rPr>
                            </m:ctrlPr>
                          </m:sSubPr>
                          <m:e>
                            <m:r>
                              <a:rPr lang="en-US" altLang="zh-TW" sz="2000" i="1">
                                <a:latin typeface="Cambria Math"/>
                              </a:rPr>
                              <m:t>𝑎</m:t>
                            </m:r>
                          </m:e>
                          <m:sub>
                            <m:r>
                              <a:rPr lang="en-US" altLang="zh-TW" sz="2000" i="1">
                                <a:latin typeface="Cambria Math"/>
                              </a:rPr>
                              <m:t>𝑖</m:t>
                            </m:r>
                          </m:sub>
                        </m:sSub>
                      </m:e>
                    </m:acc>
                    <m:r>
                      <a:rPr lang="en-US" altLang="zh-TW" sz="2000" i="1">
                        <a:latin typeface="Cambria Math"/>
                      </a:rPr>
                      <m:t>𝑥</m:t>
                    </m:r>
                    <m:r>
                      <a:rPr lang="en-US" altLang="zh-TW" sz="2000" i="1">
                        <a:latin typeface="Cambria Math"/>
                      </a:rPr>
                      <m:t>+</m:t>
                    </m:r>
                    <m:sSub>
                      <m:sSubPr>
                        <m:ctrlPr>
                          <a:rPr lang="en-US" altLang="zh-TW" sz="2000" i="1">
                            <a:latin typeface="Cambria Math"/>
                          </a:rPr>
                        </m:ctrlPr>
                      </m:sSubPr>
                      <m:e>
                        <m:d>
                          <m:dPr>
                            <m:begChr m:val="‖"/>
                            <m:endChr m:val="‖"/>
                            <m:ctrlPr>
                              <a:rPr lang="en-US" altLang="zh-TW" sz="2000" i="1">
                                <a:latin typeface="Cambria Math"/>
                              </a:rPr>
                            </m:ctrlPr>
                          </m:dPr>
                          <m:e>
                            <m:sSub>
                              <m:sSubPr>
                                <m:ctrlPr>
                                  <a:rPr lang="en-US" altLang="zh-TW" sz="2000" i="1">
                                    <a:latin typeface="Cambria Math"/>
                                  </a:rPr>
                                </m:ctrlPr>
                              </m:sSubPr>
                              <m:e>
                                <m:r>
                                  <a:rPr lang="en-US" altLang="zh-TW" sz="2000" i="1">
                                    <a:latin typeface="Cambria Math"/>
                                  </a:rPr>
                                  <m:t>𝑃</m:t>
                                </m:r>
                              </m:e>
                              <m:sub>
                                <m:r>
                                  <a:rPr lang="en-US" altLang="zh-TW" sz="2000" i="1">
                                    <a:latin typeface="Cambria Math"/>
                                  </a:rPr>
                                  <m:t>𝑖</m:t>
                                </m:r>
                              </m:sub>
                            </m:sSub>
                            <m:r>
                              <a:rPr lang="en-US" altLang="zh-TW" sz="2000" i="1">
                                <a:latin typeface="Cambria Math"/>
                              </a:rPr>
                              <m:t>𝑥</m:t>
                            </m:r>
                          </m:e>
                        </m:d>
                      </m:e>
                      <m:sub>
                        <m:r>
                          <a:rPr lang="en-US" altLang="zh-TW" sz="2000" i="1">
                            <a:latin typeface="Cambria Math"/>
                          </a:rPr>
                          <m:t>2</m:t>
                        </m:r>
                      </m:sub>
                    </m:sSub>
                    <m:r>
                      <a:rPr lang="en-US" altLang="zh-TW" sz="2000" i="1">
                        <a:latin typeface="Cambria Math"/>
                      </a:rPr>
                      <m:t> ∀</m:t>
                    </m:r>
                    <m:r>
                      <a:rPr lang="en-US" altLang="zh-TW" sz="2000" i="1">
                        <a:latin typeface="Cambria Math"/>
                      </a:rPr>
                      <m:t>𝑖</m:t>
                    </m:r>
                  </m:oMath>
                </a14:m>
                <a:endParaRPr lang="en-US" altLang="zh-TW" sz="2000" dirty="0"/>
              </a:p>
              <a:p>
                <a:pPr marL="0" lvl="1"/>
                <a:r>
                  <a:rPr lang="en-US" altLang="zh-TW" sz="2000" dirty="0" smtClean="0"/>
                  <a:t>	G</a:t>
                </a:r>
                <a14:m>
                  <m:oMath xmlns:m="http://schemas.openxmlformats.org/officeDocument/2006/math">
                    <m:r>
                      <a:rPr lang="en-US" altLang="zh-TW" sz="2000" i="1">
                        <a:latin typeface="Cambria Math"/>
                      </a:rPr>
                      <m:t>𝑥</m:t>
                    </m:r>
                    <m:r>
                      <a:rPr lang="en-US" altLang="zh-TW" sz="2000" i="1">
                        <a:latin typeface="Cambria Math"/>
                      </a:rPr>
                      <m:t>=</m:t>
                    </m:r>
                    <m:r>
                      <a:rPr lang="en-US" altLang="zh-TW" sz="2000" i="1">
                        <a:latin typeface="Cambria Math"/>
                      </a:rPr>
                      <m:t>h</m:t>
                    </m:r>
                  </m:oMath>
                </a14:m>
                <a:endParaRPr lang="en-US" altLang="zh-TW" sz="2000" dirty="0"/>
              </a:p>
            </p:txBody>
          </p:sp>
        </mc:Choice>
        <mc:Fallback xmlns="">
          <p:sp>
            <p:nvSpPr>
              <p:cNvPr id="4" name="矩形 3"/>
              <p:cNvSpPr>
                <a:spLocks noRot="1" noChangeAspect="1" noMove="1" noResize="1" noEditPoints="1" noAdjustHandles="1" noChangeArrowheads="1" noChangeShapeType="1" noTextEdit="1"/>
              </p:cNvSpPr>
              <p:nvPr/>
            </p:nvSpPr>
            <p:spPr>
              <a:xfrm>
                <a:off x="467544" y="1196752"/>
                <a:ext cx="7992888" cy="5137560"/>
              </a:xfrm>
              <a:prstGeom prst="rect">
                <a:avLst/>
              </a:prstGeom>
              <a:blipFill rotWithShape="1">
                <a:blip r:embed="rId2"/>
                <a:stretch>
                  <a:fillRect l="-839" b="-118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26708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Abstract (2/2)</a:t>
            </a:r>
            <a:endParaRPr lang="zh-TW" altLang="en-US" dirty="0"/>
          </a:p>
        </p:txBody>
      </p:sp>
      <p:sp>
        <p:nvSpPr>
          <p:cNvPr id="3" name="內容版面配置區 2"/>
          <p:cNvSpPr>
            <a:spLocks noGrp="1"/>
          </p:cNvSpPr>
          <p:nvPr>
            <p:ph idx="1"/>
          </p:nvPr>
        </p:nvSpPr>
        <p:spPr/>
        <p:txBody>
          <a:bodyPr/>
          <a:lstStyle/>
          <a:p>
            <a:pPr marL="0" indent="0" algn="just">
              <a:buNone/>
            </a:pPr>
            <a:r>
              <a:rPr lang="en-US" altLang="zh-TW" dirty="0"/>
              <a:t>We then develop the analytical and computational optimization tools to obtain robust solutions of an uncertain LP program via solving the corresponding explicitly stated convex RC program. In particular, it is shown that </a:t>
            </a:r>
            <a:r>
              <a:rPr lang="en-US" altLang="zh-TW" dirty="0">
                <a:solidFill>
                  <a:srgbClr val="FF0000"/>
                </a:solidFill>
              </a:rPr>
              <a:t>the RC of an LP with ellipsoidal uncertainty set is computationally tractable</a:t>
            </a:r>
            <a:r>
              <a:rPr lang="en-US" altLang="zh-TW" dirty="0"/>
              <a:t>, since it leads to a conic quadratic program, which can be solved in polynomial time.</a:t>
            </a:r>
            <a:endParaRPr lang="zh-TW" altLang="en-US" dirty="0"/>
          </a:p>
          <a:p>
            <a:pPr marL="0" indent="0" algn="just">
              <a:buNone/>
            </a:pPr>
            <a:endParaRPr lang="zh-TW" altLang="en-US" dirty="0"/>
          </a:p>
        </p:txBody>
      </p:sp>
      <p:sp>
        <p:nvSpPr>
          <p:cNvPr id="4" name="投影片編號版面配置區 3"/>
          <p:cNvSpPr>
            <a:spLocks noGrp="1"/>
          </p:cNvSpPr>
          <p:nvPr>
            <p:ph type="sldNum" sz="quarter" idx="12"/>
          </p:nvPr>
        </p:nvSpPr>
        <p:spPr/>
        <p:txBody>
          <a:bodyPr/>
          <a:lstStyle/>
          <a:p>
            <a:fld id="{0D5EBAA4-32D4-4A91-B891-1CF913949CAB}" type="slidenum">
              <a:rPr lang="zh-TW" altLang="en-US" smtClean="0"/>
              <a:t>3</a:t>
            </a:fld>
            <a:endParaRPr lang="zh-TW" altLang="en-US"/>
          </a:p>
        </p:txBody>
      </p:sp>
    </p:spTree>
    <p:extLst>
      <p:ext uri="{BB962C8B-B14F-4D97-AF65-F5344CB8AC3E}">
        <p14:creationId xmlns:p14="http://schemas.microsoft.com/office/powerpoint/2010/main" val="11917506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Resource</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30</a:t>
            </a:fld>
            <a:endParaRPr lang="zh-TW" altLang="en-US"/>
          </a:p>
        </p:txBody>
      </p:sp>
      <p:sp>
        <p:nvSpPr>
          <p:cNvPr id="4" name="矩形 3"/>
          <p:cNvSpPr/>
          <p:nvPr/>
        </p:nvSpPr>
        <p:spPr>
          <a:xfrm>
            <a:off x="395536" y="1340768"/>
            <a:ext cx="8280920" cy="2246769"/>
          </a:xfrm>
          <a:prstGeom prst="rect">
            <a:avLst/>
          </a:prstGeom>
        </p:spPr>
        <p:txBody>
          <a:bodyPr wrap="square">
            <a:spAutoFit/>
          </a:bodyPr>
          <a:lstStyle/>
          <a:p>
            <a:r>
              <a:rPr lang="en-US" altLang="zh-TW" sz="2800" dirty="0" smtClean="0"/>
              <a:t>Stephen P. Boyd, Stanford University</a:t>
            </a:r>
            <a:r>
              <a:rPr lang="en-US" altLang="zh-TW" sz="2800" i="1" dirty="0" smtClean="0"/>
              <a:t>:</a:t>
            </a:r>
            <a:endParaRPr lang="en-US" altLang="zh-TW" sz="2800" i="1" dirty="0" smtClean="0">
              <a:hlinkClick r:id="rId2"/>
            </a:endParaRPr>
          </a:p>
          <a:p>
            <a:pPr marL="457200" indent="-457200">
              <a:buFont typeface="Arial" pitchFamily="34" charset="0"/>
              <a:buChar char="•"/>
            </a:pPr>
            <a:r>
              <a:rPr lang="en-US" altLang="zh-TW" sz="2800" i="1" dirty="0" smtClean="0">
                <a:hlinkClick r:id="rId2"/>
              </a:rPr>
              <a:t>EE364A: Convex Optimization I</a:t>
            </a:r>
            <a:endParaRPr lang="en-US" altLang="zh-TW" sz="2800" dirty="0" smtClean="0"/>
          </a:p>
          <a:p>
            <a:pPr marL="457200" indent="-457200">
              <a:buFont typeface="Arial" pitchFamily="34" charset="0"/>
              <a:buChar char="•"/>
            </a:pPr>
            <a:r>
              <a:rPr lang="en-US" altLang="zh-TW" sz="2800" i="1" dirty="0" smtClean="0">
                <a:hlinkClick r:id="rId3"/>
              </a:rPr>
              <a:t>EE364B: Convex Optimization II</a:t>
            </a:r>
            <a:endParaRPr lang="en-US" altLang="zh-TW" sz="2800" i="1" dirty="0" smtClean="0"/>
          </a:p>
          <a:p>
            <a:pPr marL="457200" indent="-457200">
              <a:buFont typeface="Arial" pitchFamily="34" charset="0"/>
              <a:buChar char="•"/>
            </a:pPr>
            <a:r>
              <a:rPr lang="en-US" altLang="zh-TW" sz="2800" dirty="0" smtClean="0">
                <a:hlinkClick r:id="rId4"/>
              </a:rPr>
              <a:t>http://www.stanford.edu/~boyd/cvxbook/</a:t>
            </a:r>
            <a:endParaRPr lang="zh-TW" altLang="en-US" sz="2800" dirty="0" smtClean="0"/>
          </a:p>
          <a:p>
            <a:endParaRPr lang="en-US" altLang="zh-TW" sz="2800" dirty="0"/>
          </a:p>
        </p:txBody>
      </p:sp>
      <p:sp>
        <p:nvSpPr>
          <p:cNvPr id="6" name="文字方塊 5"/>
          <p:cNvSpPr txBox="1"/>
          <p:nvPr/>
        </p:nvSpPr>
        <p:spPr>
          <a:xfrm>
            <a:off x="755576" y="3789040"/>
            <a:ext cx="6696744" cy="1569660"/>
          </a:xfrm>
          <a:prstGeom prst="rect">
            <a:avLst/>
          </a:prstGeom>
          <a:noFill/>
        </p:spPr>
        <p:txBody>
          <a:bodyPr wrap="square" rtlCol="0">
            <a:spAutoFit/>
          </a:bodyPr>
          <a:lstStyle/>
          <a:p>
            <a:r>
              <a:rPr lang="en-US" altLang="zh-TW" sz="2400" dirty="0" smtClean="0"/>
              <a:t>Software:</a:t>
            </a:r>
          </a:p>
          <a:p>
            <a:pPr>
              <a:buFont typeface="Arial" pitchFamily="34" charset="0"/>
              <a:buChar char="•"/>
            </a:pPr>
            <a:r>
              <a:rPr lang="en-US" altLang="zh-TW" sz="2400" dirty="0" smtClean="0"/>
              <a:t>*</a:t>
            </a:r>
            <a:r>
              <a:rPr lang="en-US" altLang="zh-TW" sz="2400" dirty="0" smtClean="0">
                <a:hlinkClick r:id="rId5"/>
              </a:rPr>
              <a:t>ROME(MATLAB)</a:t>
            </a:r>
            <a:endParaRPr lang="en-US" altLang="zh-TW" sz="2400" dirty="0" smtClean="0"/>
          </a:p>
          <a:p>
            <a:pPr>
              <a:buFont typeface="Arial" pitchFamily="34" charset="0"/>
              <a:buChar char="•"/>
            </a:pPr>
            <a:r>
              <a:rPr lang="en-US" altLang="zh-TW" sz="2400" dirty="0" smtClean="0">
                <a:hlinkClick r:id="rId6"/>
              </a:rPr>
              <a:t>*CVXOPT (Python)</a:t>
            </a:r>
            <a:endParaRPr lang="en-US" altLang="zh-TW" sz="2400" dirty="0" smtClean="0"/>
          </a:p>
          <a:p>
            <a:endParaRPr lang="zh-TW" altLang="en-US" sz="2400" dirty="0"/>
          </a:p>
        </p:txBody>
      </p:sp>
    </p:spTree>
    <p:extLst>
      <p:ext uri="{BB962C8B-B14F-4D97-AF65-F5344CB8AC3E}">
        <p14:creationId xmlns:p14="http://schemas.microsoft.com/office/powerpoint/2010/main" val="25772982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文字方塊 3"/>
          <p:cNvSpPr txBox="1"/>
          <p:nvPr/>
        </p:nvSpPr>
        <p:spPr>
          <a:xfrm>
            <a:off x="179512" y="1412776"/>
            <a:ext cx="3672408" cy="3046988"/>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9600" dirty="0" smtClean="0">
                <a:solidFill>
                  <a:srgbClr val="FF0000"/>
                </a:solidFill>
              </a:rPr>
              <a:t>Thank you!!</a:t>
            </a:r>
            <a:endParaRPr lang="zh-TW" altLang="en-US" sz="9600" dirty="0">
              <a:solidFill>
                <a:srgbClr val="FF0000"/>
              </a:solidFill>
            </a:endParaRPr>
          </a:p>
        </p:txBody>
      </p:sp>
      <p:sp>
        <p:nvSpPr>
          <p:cNvPr id="6" name="投影片編號版面配置區 5"/>
          <p:cNvSpPr>
            <a:spLocks noGrp="1"/>
          </p:cNvSpPr>
          <p:nvPr>
            <p:ph type="sldNum" sz="quarter" idx="12"/>
          </p:nvPr>
        </p:nvSpPr>
        <p:spPr/>
        <p:txBody>
          <a:bodyPr/>
          <a:lstStyle/>
          <a:p>
            <a:fld id="{0D5EBAA4-32D4-4A91-B891-1CF913949CAB}" type="slidenum">
              <a:rPr lang="zh-TW" altLang="en-US" smtClean="0"/>
              <a:t>31</a:t>
            </a:fld>
            <a:endParaRPr lang="zh-TW" altLang="en-US"/>
          </a:p>
        </p:txBody>
      </p:sp>
    </p:spTree>
    <p:extLst>
      <p:ext uri="{BB962C8B-B14F-4D97-AF65-F5344CB8AC3E}">
        <p14:creationId xmlns:p14="http://schemas.microsoft.com/office/powerpoint/2010/main" val="1882216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Linear programming (LP)</a:t>
            </a:r>
            <a:endParaRPr lang="zh-TW" altLang="en-US" dirty="0"/>
          </a:p>
        </p:txBody>
      </p:sp>
      <mc:AlternateContent xmlns:mc="http://schemas.openxmlformats.org/markup-compatibility/2006" xmlns:a14="http://schemas.microsoft.com/office/drawing/2010/main">
        <mc:Choice Requires="a14">
          <p:sp>
            <p:nvSpPr>
              <p:cNvPr id="39" name="矩形 38"/>
              <p:cNvSpPr/>
              <p:nvPr/>
            </p:nvSpPr>
            <p:spPr>
              <a:xfrm>
                <a:off x="5508104" y="1484784"/>
                <a:ext cx="2844258" cy="1938992"/>
              </a:xfrm>
              <a:prstGeom prst="rect">
                <a:avLst/>
              </a:prstGeom>
            </p:spPr>
            <p:txBody>
              <a:bodyPr wrap="square">
                <a:spAutoFit/>
              </a:bodyPr>
              <a:lstStyle/>
              <a:p>
                <a:pPr>
                  <a:buFont typeface="Wingdings" pitchFamily="2" charset="2"/>
                  <a:buNone/>
                </a:pPr>
                <a14:m>
                  <m:oMathPara xmlns:m="http://schemas.openxmlformats.org/officeDocument/2006/math">
                    <m:oMathParaPr>
                      <m:jc m:val="left"/>
                    </m:oMathParaPr>
                    <m:oMath xmlns:m="http://schemas.openxmlformats.org/officeDocument/2006/math">
                      <m:func>
                        <m:funcPr>
                          <m:ctrlPr>
                            <a:rPr lang="en-US" altLang="zh-TW" sz="2400" b="0" i="1" smtClean="0">
                              <a:latin typeface="Cambria Math"/>
                            </a:rPr>
                          </m:ctrlPr>
                        </m:funcPr>
                        <m:fName>
                          <m:r>
                            <a:rPr lang="en-US" altLang="zh-TW" sz="2400" b="0" i="1" smtClean="0">
                              <a:latin typeface="Cambria Math"/>
                            </a:rPr>
                            <m:t>𝑚𝑖𝑛</m:t>
                          </m:r>
                          <m:r>
                            <a:rPr lang="en-US" altLang="zh-TW" sz="2400" b="0" i="1" smtClean="0">
                              <a:latin typeface="Cambria Math"/>
                            </a:rPr>
                            <m:t>(</m:t>
                          </m:r>
                          <m:r>
                            <a:rPr lang="en-US" altLang="zh-TW" sz="2400" b="0" i="1" smtClean="0">
                              <a:latin typeface="Cambria Math"/>
                            </a:rPr>
                            <m:t>𝑚𝑎𝑥</m:t>
                          </m:r>
                          <m:r>
                            <a:rPr lang="en-US" altLang="zh-TW" sz="2400" b="0" i="1" smtClean="0">
                              <a:latin typeface="Cambria Math"/>
                            </a:rPr>
                            <m:t>)</m:t>
                          </m:r>
                        </m:fName>
                        <m:e>
                          <m:sSup>
                            <m:sSupPr>
                              <m:ctrlPr>
                                <a:rPr lang="en-US" altLang="zh-TW" sz="2400" b="0" i="1" smtClean="0">
                                  <a:latin typeface="Cambria Math"/>
                                </a:rPr>
                              </m:ctrlPr>
                            </m:sSupPr>
                            <m:e>
                              <m:r>
                                <a:rPr lang="en-US" altLang="zh-TW" sz="2400" b="0" i="1" smtClean="0">
                                  <a:latin typeface="Cambria Math"/>
                                </a:rPr>
                                <m:t>𝑐</m:t>
                              </m:r>
                            </m:e>
                            <m:sup>
                              <m:r>
                                <a:rPr lang="en-US" altLang="zh-TW" sz="2400" b="0" i="1" smtClean="0">
                                  <a:latin typeface="Cambria Math"/>
                                </a:rPr>
                                <m:t>𝑇</m:t>
                              </m:r>
                            </m:sup>
                          </m:sSup>
                          <m:r>
                            <a:rPr lang="en-US" altLang="zh-TW" sz="2400" b="0" i="1" smtClean="0">
                              <a:latin typeface="Cambria Math"/>
                            </a:rPr>
                            <m:t>𝑥</m:t>
                          </m:r>
                          <m:r>
                            <a:rPr lang="en-US" altLang="zh-TW" sz="2400" b="0" i="1" smtClean="0">
                              <a:latin typeface="Cambria Math"/>
                            </a:rPr>
                            <m:t>+</m:t>
                          </m:r>
                          <m:r>
                            <a:rPr lang="en-US" altLang="zh-TW" sz="2400" b="0" i="1" smtClean="0">
                              <a:latin typeface="Cambria Math"/>
                            </a:rPr>
                            <m:t>𝑑</m:t>
                          </m:r>
                        </m:e>
                      </m:func>
                    </m:oMath>
                  </m:oMathPara>
                </a14:m>
                <a:endParaRPr lang="en-US" altLang="zh-TW" sz="2400" b="0" dirty="0" smtClean="0"/>
              </a:p>
              <a:p>
                <a:pPr>
                  <a:buFont typeface="Wingdings" pitchFamily="2" charset="2"/>
                  <a:buNone/>
                </a:pPr>
                <a14:m>
                  <m:oMathPara xmlns:m="http://schemas.openxmlformats.org/officeDocument/2006/math">
                    <m:oMathParaPr>
                      <m:jc m:val="left"/>
                    </m:oMathParaPr>
                    <m:oMath xmlns:m="http://schemas.openxmlformats.org/officeDocument/2006/math">
                      <m:r>
                        <a:rPr lang="en-US" altLang="zh-TW" sz="2400" b="0" i="1" smtClean="0">
                          <a:latin typeface="Cambria Math"/>
                        </a:rPr>
                        <m:t>𝑠𝑢𝑏𝑗𝑒𝑐𝑡</m:t>
                      </m:r>
                      <m:r>
                        <a:rPr lang="en-US" altLang="zh-TW" sz="2400" b="0" i="1" smtClean="0">
                          <a:latin typeface="Cambria Math"/>
                        </a:rPr>
                        <m:t> </m:t>
                      </m:r>
                      <m:r>
                        <a:rPr lang="en-US" altLang="zh-TW" sz="2400" b="0" i="1" smtClean="0">
                          <a:latin typeface="Cambria Math"/>
                        </a:rPr>
                        <m:t>𝑡𝑜</m:t>
                      </m:r>
                      <m:r>
                        <a:rPr lang="en-US" altLang="zh-TW" sz="2400" b="0" i="1" smtClean="0">
                          <a:latin typeface="Cambria Math"/>
                        </a:rPr>
                        <m:t>:</m:t>
                      </m:r>
                    </m:oMath>
                  </m:oMathPara>
                </a14:m>
                <a:endParaRPr lang="en-US" altLang="zh-TW" sz="2400" dirty="0" smtClean="0"/>
              </a:p>
              <a:p>
                <a:pPr>
                  <a:buFont typeface="Wingdings" pitchFamily="2" charset="2"/>
                  <a:buNone/>
                </a:pPr>
                <a:r>
                  <a:rPr lang="en-US" altLang="zh-TW" sz="2400" b="0" dirty="0" smtClean="0"/>
                  <a:t>A</a:t>
                </a:r>
                <a14:m>
                  <m:oMath xmlns:m="http://schemas.openxmlformats.org/officeDocument/2006/math">
                    <m:r>
                      <a:rPr lang="en-US" altLang="zh-TW" sz="2400" b="0" i="1" smtClean="0">
                        <a:latin typeface="Cambria Math"/>
                      </a:rPr>
                      <m:t>𝑥</m:t>
                    </m:r>
                    <m:r>
                      <a:rPr lang="en-US" altLang="zh-TW" sz="2400" b="0" i="1" smtClean="0">
                        <a:latin typeface="Cambria Math"/>
                        <a:ea typeface="Cambria Math"/>
                      </a:rPr>
                      <m:t>≼</m:t>
                    </m:r>
                    <m:r>
                      <a:rPr lang="en-US" altLang="zh-TW" sz="2400" b="0" i="1" smtClean="0">
                        <a:latin typeface="Cambria Math"/>
                        <a:ea typeface="Cambria Math"/>
                      </a:rPr>
                      <m:t>𝑏</m:t>
                    </m:r>
                  </m:oMath>
                </a14:m>
                <a:endParaRPr lang="en-US" altLang="zh-TW" sz="2400" b="0" dirty="0" smtClean="0">
                  <a:ea typeface="Cambria Math"/>
                </a:endParaRPr>
              </a:p>
              <a:p>
                <a:pPr>
                  <a:buFont typeface="Wingdings" pitchFamily="2" charset="2"/>
                  <a:buNone/>
                </a:pPr>
                <a:r>
                  <a:rPr lang="en-US" altLang="zh-TW" sz="2400" b="0" dirty="0" smtClean="0"/>
                  <a:t>G</a:t>
                </a:r>
                <a14:m>
                  <m:oMath xmlns:m="http://schemas.openxmlformats.org/officeDocument/2006/math">
                    <m:r>
                      <a:rPr lang="en-US" altLang="zh-TW" sz="2400" b="0" i="1" smtClean="0">
                        <a:latin typeface="Cambria Math"/>
                      </a:rPr>
                      <m:t>𝑥</m:t>
                    </m:r>
                    <m:r>
                      <a:rPr lang="en-US" altLang="zh-TW" sz="2400" b="0" i="1" smtClean="0">
                        <a:latin typeface="Cambria Math"/>
                      </a:rPr>
                      <m:t>=</m:t>
                    </m:r>
                    <m:r>
                      <a:rPr lang="en-US" altLang="zh-TW" sz="2400" b="0" i="1" smtClean="0">
                        <a:latin typeface="Cambria Math"/>
                      </a:rPr>
                      <m:t>h</m:t>
                    </m:r>
                  </m:oMath>
                </a14:m>
                <a:endParaRPr lang="en-US" altLang="zh-TW" sz="2400" dirty="0" smtClean="0"/>
              </a:p>
              <a:p>
                <a:pPr>
                  <a:buFont typeface="Wingdings" pitchFamily="2" charset="2"/>
                  <a:buNone/>
                </a:pPr>
                <a:endParaRPr lang="zh-TW" altLang="en-US" sz="2400" dirty="0"/>
              </a:p>
            </p:txBody>
          </p:sp>
        </mc:Choice>
        <mc:Fallback xmlns="">
          <p:sp>
            <p:nvSpPr>
              <p:cNvPr id="39" name="矩形 38"/>
              <p:cNvSpPr>
                <a:spLocks noRot="1" noChangeAspect="1" noMove="1" noResize="1" noEditPoints="1" noAdjustHandles="1" noChangeArrowheads="1" noChangeShapeType="1" noTextEdit="1"/>
              </p:cNvSpPr>
              <p:nvPr/>
            </p:nvSpPr>
            <p:spPr>
              <a:xfrm>
                <a:off x="5508104" y="1484784"/>
                <a:ext cx="2844258" cy="1938992"/>
              </a:xfrm>
              <a:prstGeom prst="rect">
                <a:avLst/>
              </a:prstGeom>
              <a:blipFill rotWithShape="1">
                <a:blip r:embed="rId2"/>
                <a:stretch>
                  <a:fillRect l="-3433"/>
                </a:stretch>
              </a:blipFill>
            </p:spPr>
            <p:txBody>
              <a:bodyPr/>
              <a:lstStyle/>
              <a:p>
                <a:r>
                  <a:rPr lang="zh-TW" altLang="en-US">
                    <a:noFill/>
                  </a:rPr>
                  <a:t> </a:t>
                </a:r>
              </a:p>
            </p:txBody>
          </p:sp>
        </mc:Fallback>
      </mc:AlternateContent>
      <p:sp>
        <p:nvSpPr>
          <p:cNvPr id="41" name="文字方塊 40"/>
          <p:cNvSpPr txBox="1"/>
          <p:nvPr/>
        </p:nvSpPr>
        <p:spPr>
          <a:xfrm>
            <a:off x="437692" y="1628800"/>
            <a:ext cx="4082168" cy="707886"/>
          </a:xfrm>
          <a:prstGeom prst="rect">
            <a:avLst/>
          </a:prstGeom>
          <a:noFill/>
        </p:spPr>
        <p:txBody>
          <a:bodyPr wrap="square" rtlCol="0">
            <a:spAutoFit/>
          </a:bodyPr>
          <a:lstStyle/>
          <a:p>
            <a:r>
              <a:rPr lang="en-US" altLang="zh-TW" sz="2000" dirty="0" smtClean="0">
                <a:solidFill>
                  <a:srgbClr val="FF0000"/>
                </a:solidFill>
              </a:rPr>
              <a:t>LP is a convex  (concave) optimization problem.</a:t>
            </a:r>
            <a:endParaRPr lang="zh-TW" altLang="en-US" sz="2000" dirty="0">
              <a:solidFill>
                <a:srgbClr val="FF0000"/>
              </a:solidFill>
            </a:endParaRPr>
          </a:p>
        </p:txBody>
      </p:sp>
      <p:pic>
        <p:nvPicPr>
          <p:cNvPr id="43" name="圖片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852936"/>
            <a:ext cx="4284324" cy="3429000"/>
          </a:xfrm>
          <a:prstGeom prst="rect">
            <a:avLst/>
          </a:prstGeom>
        </p:spPr>
      </p:pic>
      <mc:AlternateContent xmlns:mc="http://schemas.openxmlformats.org/markup-compatibility/2006" xmlns:a14="http://schemas.microsoft.com/office/drawing/2010/main">
        <mc:Choice Requires="a14">
          <p:sp>
            <p:nvSpPr>
              <p:cNvPr id="44" name="文字方塊 43"/>
              <p:cNvSpPr txBox="1"/>
              <p:nvPr/>
            </p:nvSpPr>
            <p:spPr>
              <a:xfrm>
                <a:off x="5328026" y="3789040"/>
                <a:ext cx="3024336" cy="212872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TW" b="0" i="1" smtClean="0">
                          <a:latin typeface="Cambria Math"/>
                        </a:rPr>
                        <m:t>𝑥</m:t>
                      </m:r>
                      <m:r>
                        <a:rPr lang="en-US" altLang="zh-TW" b="0" i="1" smtClean="0">
                          <a:latin typeface="Cambria Math"/>
                        </a:rPr>
                        <m:t>=</m:t>
                      </m:r>
                      <m:d>
                        <m:dPr>
                          <m:begChr m:val="["/>
                          <m:endChr m:val="]"/>
                          <m:ctrlPr>
                            <a:rPr lang="en-US" altLang="zh-TW" b="0" i="1" smtClean="0">
                              <a:latin typeface="Cambria Math"/>
                            </a:rPr>
                          </m:ctrlPr>
                        </m:dPr>
                        <m:e>
                          <m:m>
                            <m:mPr>
                              <m:mcs>
                                <m:mc>
                                  <m:mcPr>
                                    <m:count m:val="1"/>
                                    <m:mcJc m:val="center"/>
                                  </m:mcPr>
                                </m:mc>
                              </m:mcs>
                              <m:ctrlPr>
                                <a:rPr lang="en-US" altLang="zh-TW" b="0" i="1" smtClean="0">
                                  <a:latin typeface="Cambria Math"/>
                                </a:rPr>
                              </m:ctrlPr>
                            </m:mPr>
                            <m:mr>
                              <m:e>
                                <m:sSub>
                                  <m:sSubPr>
                                    <m:ctrlPr>
                                      <a:rPr lang="en-US" altLang="zh-TW" b="0" i="1" smtClean="0">
                                        <a:latin typeface="Cambria Math"/>
                                      </a:rPr>
                                    </m:ctrlPr>
                                  </m:sSubPr>
                                  <m:e>
                                    <m:r>
                                      <m:rPr>
                                        <m:brk m:alnAt="7"/>
                                      </m:rPr>
                                      <a:rPr lang="en-US" altLang="zh-TW" b="0" i="1" smtClean="0">
                                        <a:latin typeface="Cambria Math"/>
                                      </a:rPr>
                                      <m:t>𝑥</m:t>
                                    </m:r>
                                  </m:e>
                                  <m:sub>
                                    <m:r>
                                      <m:rPr>
                                        <m:brk m:alnAt="7"/>
                                      </m:rPr>
                                      <a:rPr lang="en-US" altLang="zh-TW" b="0" i="1" smtClean="0">
                                        <a:latin typeface="Cambria Math"/>
                                      </a:rPr>
                                      <m:t>1</m:t>
                                    </m:r>
                                  </m:sub>
                                </m:sSub>
                              </m:e>
                            </m:mr>
                            <m:mr>
                              <m:e>
                                <m:sSub>
                                  <m:sSubPr>
                                    <m:ctrlPr>
                                      <a:rPr lang="en-US" altLang="zh-TW" b="0" i="1" smtClean="0">
                                        <a:latin typeface="Cambria Math"/>
                                      </a:rPr>
                                    </m:ctrlPr>
                                  </m:sSubPr>
                                  <m:e>
                                    <m:r>
                                      <a:rPr lang="en-US" altLang="zh-TW" b="0" i="1" smtClean="0">
                                        <a:latin typeface="Cambria Math"/>
                                      </a:rPr>
                                      <m:t>𝑥</m:t>
                                    </m:r>
                                  </m:e>
                                  <m:sub>
                                    <m:r>
                                      <a:rPr lang="en-US" altLang="zh-TW" b="0" i="1" smtClean="0">
                                        <a:latin typeface="Cambria Math"/>
                                      </a:rPr>
                                      <m:t>2</m:t>
                                    </m:r>
                                  </m:sub>
                                </m:sSub>
                              </m:e>
                            </m:mr>
                          </m:m>
                        </m:e>
                      </m:d>
                      <m:r>
                        <a:rPr lang="en-US" altLang="zh-TW" b="0" i="0" smtClean="0">
                          <a:latin typeface="Cambria Math"/>
                        </a:rPr>
                        <m:t>, </m:t>
                      </m:r>
                      <m:r>
                        <m:rPr>
                          <m:sty m:val="p"/>
                        </m:rPr>
                        <a:rPr lang="en-US" altLang="zh-TW" b="0" i="0" smtClean="0">
                          <a:latin typeface="Cambria Math"/>
                        </a:rPr>
                        <m:t>c</m:t>
                      </m:r>
                      <m:r>
                        <a:rPr lang="en-US" altLang="zh-TW" b="0" i="0" smtClean="0">
                          <a:latin typeface="Cambria Math"/>
                        </a:rPr>
                        <m:t>=</m:t>
                      </m:r>
                      <m:d>
                        <m:dPr>
                          <m:begChr m:val="["/>
                          <m:endChr m:val="]"/>
                          <m:ctrlPr>
                            <a:rPr lang="en-US" altLang="zh-TW" b="0" i="1" smtClean="0">
                              <a:latin typeface="Cambria Math"/>
                            </a:rPr>
                          </m:ctrlPr>
                        </m:dPr>
                        <m:e>
                          <m:m>
                            <m:mPr>
                              <m:mcs>
                                <m:mc>
                                  <m:mcPr>
                                    <m:count m:val="1"/>
                                    <m:mcJc m:val="center"/>
                                  </m:mcPr>
                                </m:mc>
                              </m:mcs>
                              <m:ctrlPr>
                                <a:rPr lang="en-US" altLang="zh-TW" b="0" i="1" smtClean="0">
                                  <a:latin typeface="Cambria Math"/>
                                </a:rPr>
                              </m:ctrlPr>
                            </m:mPr>
                            <m:mr>
                              <m:e>
                                <m:r>
                                  <m:rPr>
                                    <m:brk m:alnAt="7"/>
                                  </m:rPr>
                                  <a:rPr lang="en-US" altLang="zh-TW" b="0" i="1" smtClean="0">
                                    <a:latin typeface="Cambria Math"/>
                                  </a:rPr>
                                  <m:t>2</m:t>
                                </m:r>
                              </m:e>
                            </m:mr>
                            <m:mr>
                              <m:e>
                                <m:r>
                                  <a:rPr lang="en-US" altLang="zh-TW" b="0" i="1" smtClean="0">
                                    <a:latin typeface="Cambria Math"/>
                                  </a:rPr>
                                  <m:t>3</m:t>
                                </m:r>
                              </m:e>
                            </m:mr>
                          </m:m>
                        </m:e>
                      </m:d>
                      <m:r>
                        <a:rPr lang="en-US" altLang="zh-TW" b="0" i="1" smtClean="0">
                          <a:latin typeface="Cambria Math"/>
                        </a:rPr>
                        <m:t>, </m:t>
                      </m:r>
                      <m:r>
                        <a:rPr lang="en-US" altLang="zh-TW" b="0" i="1" smtClean="0">
                          <a:latin typeface="Cambria Math"/>
                        </a:rPr>
                        <m:t>𝑑</m:t>
                      </m:r>
                      <m:r>
                        <a:rPr lang="en-US" altLang="zh-TW" b="0" i="1" smtClean="0">
                          <a:latin typeface="Cambria Math"/>
                        </a:rPr>
                        <m:t>=</m:t>
                      </m:r>
                      <m:d>
                        <m:dPr>
                          <m:begChr m:val="["/>
                          <m:endChr m:val="]"/>
                          <m:ctrlPr>
                            <a:rPr lang="en-US" altLang="zh-TW" b="0" i="1" smtClean="0">
                              <a:latin typeface="Cambria Math"/>
                            </a:rPr>
                          </m:ctrlPr>
                        </m:dPr>
                        <m:e>
                          <m:m>
                            <m:mPr>
                              <m:mcs>
                                <m:mc>
                                  <m:mcPr>
                                    <m:count m:val="1"/>
                                    <m:mcJc m:val="center"/>
                                  </m:mcPr>
                                </m:mc>
                              </m:mcs>
                              <m:ctrlPr>
                                <a:rPr lang="en-US" altLang="zh-TW" b="0" i="1" smtClean="0">
                                  <a:latin typeface="Cambria Math"/>
                                </a:rPr>
                              </m:ctrlPr>
                            </m:mPr>
                            <m:mr>
                              <m:e>
                                <m:r>
                                  <m:rPr>
                                    <m:brk m:alnAt="7"/>
                                  </m:rPr>
                                  <a:rPr lang="en-US" altLang="zh-TW" b="0" i="1" smtClean="0">
                                    <a:latin typeface="Cambria Math"/>
                                  </a:rPr>
                                  <m:t>0</m:t>
                                </m:r>
                              </m:e>
                            </m:mr>
                            <m:mr>
                              <m:e>
                                <m:r>
                                  <a:rPr lang="en-US" altLang="zh-TW" b="0" i="1" smtClean="0">
                                    <a:latin typeface="Cambria Math"/>
                                  </a:rPr>
                                  <m:t>0</m:t>
                                </m:r>
                              </m:e>
                            </m:mr>
                          </m:m>
                        </m:e>
                      </m:d>
                    </m:oMath>
                  </m:oMathPara>
                </a14:m>
                <a:endParaRPr lang="en-US" altLang="zh-TW" b="0" dirty="0" smtClean="0"/>
              </a:p>
              <a:p>
                <a:r>
                  <a:rPr lang="en-US" altLang="zh-TW" b="0" dirty="0" smtClean="0"/>
                  <a:t>G</a:t>
                </a:r>
                <a14:m>
                  <m:oMath xmlns:m="http://schemas.openxmlformats.org/officeDocument/2006/math">
                    <m:r>
                      <a:rPr lang="en-US" altLang="zh-TW" b="0" i="1" smtClean="0">
                        <a:latin typeface="Cambria Math"/>
                      </a:rPr>
                      <m:t>=</m:t>
                    </m:r>
                    <m:r>
                      <a:rPr lang="en-US" altLang="zh-TW" b="0" i="1" smtClean="0">
                        <a:latin typeface="Cambria Math"/>
                      </a:rPr>
                      <m:t>h</m:t>
                    </m:r>
                    <m:r>
                      <a:rPr lang="en-US" altLang="zh-TW" b="0" i="1" smtClean="0">
                        <a:latin typeface="Cambria Math"/>
                      </a:rPr>
                      <m:t>=0</m:t>
                    </m:r>
                  </m:oMath>
                </a14:m>
                <a:endParaRPr lang="en-US" altLang="zh-TW" b="0" dirty="0" smtClean="0"/>
              </a:p>
              <a:p>
                <a:pPr/>
                <a14:m>
                  <m:oMathPara xmlns:m="http://schemas.openxmlformats.org/officeDocument/2006/math">
                    <m:oMathParaPr>
                      <m:jc m:val="left"/>
                    </m:oMathParaPr>
                    <m:oMath xmlns:m="http://schemas.openxmlformats.org/officeDocument/2006/math">
                      <m:r>
                        <a:rPr lang="en-US" altLang="zh-TW" b="0" i="1" smtClean="0">
                          <a:latin typeface="Cambria Math"/>
                        </a:rPr>
                        <m:t>𝐴</m:t>
                      </m:r>
                      <m:r>
                        <a:rPr lang="en-US" altLang="zh-TW" b="0" i="1" smtClean="0">
                          <a:latin typeface="Cambria Math"/>
                        </a:rPr>
                        <m:t>=</m:t>
                      </m:r>
                      <m:d>
                        <m:dPr>
                          <m:begChr m:val="["/>
                          <m:endChr m:val="]"/>
                          <m:ctrlPr>
                            <a:rPr lang="en-US" altLang="zh-TW" b="0" i="1" smtClean="0">
                              <a:latin typeface="Cambria Math"/>
                            </a:rPr>
                          </m:ctrlPr>
                        </m:dPr>
                        <m:e>
                          <m:m>
                            <m:mPr>
                              <m:mcs>
                                <m:mc>
                                  <m:mcPr>
                                    <m:count m:val="2"/>
                                    <m:mcJc m:val="center"/>
                                  </m:mcPr>
                                </m:mc>
                              </m:mcs>
                              <m:ctrlPr>
                                <a:rPr lang="en-US" altLang="zh-TW" b="0" i="1" smtClean="0">
                                  <a:latin typeface="Cambria Math"/>
                                </a:rPr>
                              </m:ctrlPr>
                            </m:mPr>
                            <m:mr>
                              <m:e>
                                <m:r>
                                  <m:rPr>
                                    <m:brk m:alnAt="7"/>
                                  </m:rPr>
                                  <a:rPr lang="en-US" altLang="zh-TW" b="0" i="1" smtClean="0">
                                    <a:latin typeface="Cambria Math"/>
                                  </a:rPr>
                                  <m:t>4</m:t>
                                </m:r>
                              </m:e>
                              <m:e>
                                <m:r>
                                  <a:rPr lang="en-US" altLang="zh-TW" b="0" i="1" smtClean="0">
                                    <a:latin typeface="Cambria Math"/>
                                  </a:rPr>
                                  <m:t>3</m:t>
                                </m:r>
                              </m:e>
                            </m:mr>
                            <m:mr>
                              <m:e>
                                <m:r>
                                  <a:rPr lang="en-US" altLang="zh-TW" b="0" i="1" smtClean="0">
                                    <a:latin typeface="Cambria Math"/>
                                  </a:rPr>
                                  <m:t>1</m:t>
                                </m:r>
                              </m:e>
                              <m:e>
                                <m:r>
                                  <a:rPr lang="en-US" altLang="zh-TW" b="0" i="1" smtClean="0">
                                    <a:latin typeface="Cambria Math"/>
                                  </a:rPr>
                                  <m:t>−2</m:t>
                                </m:r>
                              </m:e>
                            </m:mr>
                            <m:mr>
                              <m:e>
                                <m:m>
                                  <m:mPr>
                                    <m:mcs>
                                      <m:mc>
                                        <m:mcPr>
                                          <m:count m:val="1"/>
                                          <m:mcJc m:val="center"/>
                                        </m:mcPr>
                                      </m:mc>
                                    </m:mcs>
                                    <m:ctrlPr>
                                      <a:rPr lang="en-US" altLang="zh-TW" b="0" i="1" smtClean="0">
                                        <a:latin typeface="Cambria Math"/>
                                      </a:rPr>
                                    </m:ctrlPr>
                                  </m:mPr>
                                  <m:mr>
                                    <m:e>
                                      <m:r>
                                        <m:rPr>
                                          <m:brk m:alnAt="7"/>
                                        </m:rPr>
                                        <a:rPr lang="en-US" altLang="zh-TW" b="0" i="1" smtClean="0">
                                          <a:latin typeface="Cambria Math"/>
                                        </a:rPr>
                                        <m:t>−</m:t>
                                      </m:r>
                                      <m:r>
                                        <a:rPr lang="en-US" altLang="zh-TW" b="0" i="1" smtClean="0">
                                          <a:latin typeface="Cambria Math"/>
                                        </a:rPr>
                                        <m:t>1</m:t>
                                      </m:r>
                                    </m:e>
                                  </m:mr>
                                  <m:mr>
                                    <m:e>
                                      <m:r>
                                        <a:rPr lang="en-US" altLang="zh-TW" b="0" i="1" smtClean="0">
                                          <a:latin typeface="Cambria Math"/>
                                        </a:rPr>
                                        <m:t>0</m:t>
                                      </m:r>
                                    </m:e>
                                  </m:mr>
                                </m:m>
                              </m:e>
                              <m:e>
                                <m:m>
                                  <m:mPr>
                                    <m:mcs>
                                      <m:mc>
                                        <m:mcPr>
                                          <m:count m:val="1"/>
                                          <m:mcJc m:val="center"/>
                                        </m:mcPr>
                                      </m:mc>
                                    </m:mcs>
                                    <m:ctrlPr>
                                      <a:rPr lang="en-US" altLang="zh-TW" b="0" i="1" smtClean="0">
                                        <a:latin typeface="Cambria Math"/>
                                      </a:rPr>
                                    </m:ctrlPr>
                                  </m:mPr>
                                  <m:mr>
                                    <m:e>
                                      <m:r>
                                        <m:rPr>
                                          <m:brk m:alnAt="7"/>
                                        </m:rPr>
                                        <a:rPr lang="en-US" altLang="zh-TW" b="0" i="1" smtClean="0">
                                          <a:latin typeface="Cambria Math"/>
                                        </a:rPr>
                                        <m:t>0</m:t>
                                      </m:r>
                                    </m:e>
                                  </m:mr>
                                  <m:mr>
                                    <m:e>
                                      <m:r>
                                        <a:rPr lang="en-US" altLang="zh-TW" b="0" i="1" smtClean="0">
                                          <a:latin typeface="Cambria Math"/>
                                        </a:rPr>
                                        <m:t>−1</m:t>
                                      </m:r>
                                    </m:e>
                                  </m:mr>
                                </m:m>
                              </m:e>
                            </m:mr>
                          </m:m>
                        </m:e>
                      </m:d>
                      <m:r>
                        <a:rPr lang="en-US" altLang="zh-TW" b="0" i="1" smtClean="0">
                          <a:latin typeface="Cambria Math"/>
                        </a:rPr>
                        <m:t>, </m:t>
                      </m:r>
                      <m:r>
                        <a:rPr lang="en-US" altLang="zh-TW" b="0" i="1" smtClean="0">
                          <a:latin typeface="Cambria Math"/>
                        </a:rPr>
                        <m:t>𝑏</m:t>
                      </m:r>
                      <m:r>
                        <a:rPr lang="en-US" altLang="zh-TW" b="0" i="1" smtClean="0">
                          <a:latin typeface="Cambria Math"/>
                        </a:rPr>
                        <m:t>=</m:t>
                      </m:r>
                      <m:d>
                        <m:dPr>
                          <m:begChr m:val="["/>
                          <m:endChr m:val="]"/>
                          <m:ctrlPr>
                            <a:rPr lang="en-US" altLang="zh-TW" b="0" i="1" smtClean="0">
                              <a:latin typeface="Cambria Math"/>
                            </a:rPr>
                          </m:ctrlPr>
                        </m:dPr>
                        <m:e>
                          <m:m>
                            <m:mPr>
                              <m:mcs>
                                <m:mc>
                                  <m:mcPr>
                                    <m:count m:val="1"/>
                                    <m:mcJc m:val="center"/>
                                  </m:mcPr>
                                </m:mc>
                              </m:mcs>
                              <m:ctrlPr>
                                <a:rPr lang="en-US" altLang="zh-TW" b="0" i="1" smtClean="0">
                                  <a:latin typeface="Cambria Math"/>
                                </a:rPr>
                              </m:ctrlPr>
                            </m:mPr>
                            <m:mr>
                              <m:e>
                                <m:r>
                                  <m:rPr>
                                    <m:brk m:alnAt="7"/>
                                  </m:rPr>
                                  <a:rPr lang="en-US" altLang="zh-TW" b="0" i="1" smtClean="0">
                                    <a:latin typeface="Cambria Math"/>
                                  </a:rPr>
                                  <m:t>1</m:t>
                                </m:r>
                                <m:r>
                                  <a:rPr lang="en-US" altLang="zh-TW" b="0" i="1" smtClean="0">
                                    <a:latin typeface="Cambria Math"/>
                                  </a:rPr>
                                  <m:t>2</m:t>
                                </m:r>
                              </m:e>
                            </m:mr>
                            <m:mr>
                              <m:e>
                                <m:r>
                                  <a:rPr lang="en-US" altLang="zh-TW" b="0" i="1" smtClean="0">
                                    <a:latin typeface="Cambria Math"/>
                                  </a:rPr>
                                  <m:t>2</m:t>
                                </m:r>
                              </m:e>
                            </m:mr>
                            <m:mr>
                              <m:e>
                                <m:m>
                                  <m:mPr>
                                    <m:mcs>
                                      <m:mc>
                                        <m:mcPr>
                                          <m:count m:val="1"/>
                                          <m:mcJc m:val="center"/>
                                        </m:mcPr>
                                      </m:mc>
                                    </m:mcs>
                                    <m:ctrlPr>
                                      <a:rPr lang="en-US" altLang="zh-TW" b="0" i="1" smtClean="0">
                                        <a:latin typeface="Cambria Math"/>
                                      </a:rPr>
                                    </m:ctrlPr>
                                  </m:mPr>
                                  <m:mr>
                                    <m:e>
                                      <m:r>
                                        <m:rPr>
                                          <m:brk m:alnAt="7"/>
                                        </m:rPr>
                                        <a:rPr lang="en-US" altLang="zh-TW" b="0" i="1" smtClean="0">
                                          <a:latin typeface="Cambria Math"/>
                                        </a:rPr>
                                        <m:t>0</m:t>
                                      </m:r>
                                    </m:e>
                                  </m:mr>
                                  <m:mr>
                                    <m:e>
                                      <m:r>
                                        <a:rPr lang="en-US" altLang="zh-TW" b="0" i="1" smtClean="0">
                                          <a:latin typeface="Cambria Math"/>
                                        </a:rPr>
                                        <m:t>0</m:t>
                                      </m:r>
                                    </m:e>
                                  </m:mr>
                                </m:m>
                              </m:e>
                            </m:mr>
                          </m:m>
                        </m:e>
                      </m:d>
                    </m:oMath>
                  </m:oMathPara>
                </a14:m>
                <a:endParaRPr lang="en-US" altLang="zh-TW" b="0" dirty="0" smtClean="0"/>
              </a:p>
              <a:p>
                <a:endParaRPr lang="en-US" altLang="zh-TW" b="0" dirty="0" smtClean="0"/>
              </a:p>
            </p:txBody>
          </p:sp>
        </mc:Choice>
        <mc:Fallback xmlns="">
          <p:sp>
            <p:nvSpPr>
              <p:cNvPr id="44" name="文字方塊 43"/>
              <p:cNvSpPr txBox="1">
                <a:spLocks noRot="1" noChangeAspect="1" noMove="1" noResize="1" noEditPoints="1" noAdjustHandles="1" noChangeArrowheads="1" noChangeShapeType="1" noTextEdit="1"/>
              </p:cNvSpPr>
              <p:nvPr/>
            </p:nvSpPr>
            <p:spPr>
              <a:xfrm>
                <a:off x="5328026" y="3789040"/>
                <a:ext cx="3024336" cy="2128724"/>
              </a:xfrm>
              <a:prstGeom prst="rect">
                <a:avLst/>
              </a:prstGeom>
              <a:blipFill rotWithShape="1">
                <a:blip r:embed="rId4"/>
                <a:stretch>
                  <a:fillRect l="-1613"/>
                </a:stretch>
              </a:blipFill>
            </p:spPr>
            <p:txBody>
              <a:bodyPr/>
              <a:lstStyle/>
              <a:p>
                <a:r>
                  <a:rPr lang="zh-TW" altLang="en-US">
                    <a:noFill/>
                  </a:rPr>
                  <a:t> </a:t>
                </a:r>
              </a:p>
            </p:txBody>
          </p:sp>
        </mc:Fallback>
      </mc:AlternateContent>
      <p:sp>
        <p:nvSpPr>
          <p:cNvPr id="45" name="投影片編號版面配置區 44"/>
          <p:cNvSpPr>
            <a:spLocks noGrp="1"/>
          </p:cNvSpPr>
          <p:nvPr>
            <p:ph type="sldNum" sz="quarter" idx="12"/>
          </p:nvPr>
        </p:nvSpPr>
        <p:spPr/>
        <p:txBody>
          <a:bodyPr/>
          <a:lstStyle/>
          <a:p>
            <a:fld id="{0D5EBAA4-32D4-4A91-B891-1CF913949CAB}" type="slidenum">
              <a:rPr lang="zh-TW" altLang="en-US" smtClean="0"/>
              <a:t>4</a:t>
            </a:fld>
            <a:endParaRPr lang="zh-TW" altLang="en-US"/>
          </a:p>
        </p:txBody>
      </p:sp>
    </p:spTree>
    <p:extLst>
      <p:ext uri="{BB962C8B-B14F-4D97-AF65-F5344CB8AC3E}">
        <p14:creationId xmlns:p14="http://schemas.microsoft.com/office/powerpoint/2010/main" val="1290398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LP with uncertainty</a:t>
            </a:r>
            <a:endParaRPr lang="zh-TW" altLang="en-US" dirty="0"/>
          </a:p>
        </p:txBody>
      </p:sp>
      <p:sp>
        <p:nvSpPr>
          <p:cNvPr id="3" name="內容版面配置區 2"/>
          <p:cNvSpPr>
            <a:spLocks noGrp="1"/>
          </p:cNvSpPr>
          <p:nvPr>
            <p:ph idx="1"/>
          </p:nvPr>
        </p:nvSpPr>
        <p:spPr>
          <a:xfrm>
            <a:off x="467544" y="1268761"/>
            <a:ext cx="8229600" cy="1800200"/>
          </a:xfrm>
        </p:spPr>
        <p:txBody>
          <a:bodyPr>
            <a:normAutofit/>
          </a:bodyPr>
          <a:lstStyle/>
          <a:p>
            <a:pPr marL="0" indent="0">
              <a:buNone/>
            </a:pPr>
            <a:r>
              <a:rPr lang="zh-TW" altLang="en-US" sz="2400" dirty="0" smtClean="0"/>
              <a:t>製藥廠的決策問題：</a:t>
            </a:r>
            <a:endParaRPr lang="en-US" altLang="zh-TW" sz="2400" dirty="0" smtClean="0"/>
          </a:p>
          <a:p>
            <a:r>
              <a:rPr lang="en-US" altLang="zh-TW" sz="2400" dirty="0" smtClean="0"/>
              <a:t>One active agent (</a:t>
            </a:r>
            <a:r>
              <a:rPr lang="zh-TW" altLang="en-US" sz="2400" dirty="0" smtClean="0"/>
              <a:t>活性試劑</a:t>
            </a:r>
            <a:r>
              <a:rPr lang="en-US" altLang="zh-TW" sz="2400" dirty="0" smtClean="0"/>
              <a:t>) A for treating a disease.</a:t>
            </a:r>
          </a:p>
          <a:p>
            <a:r>
              <a:rPr lang="en-US" altLang="zh-TW" sz="2400" dirty="0" smtClean="0"/>
              <a:t>Two possible drugs: D</a:t>
            </a:r>
            <a:r>
              <a:rPr lang="en-US" altLang="zh-TW" sz="2400" baseline="-25000" dirty="0" smtClean="0"/>
              <a:t>1</a:t>
            </a:r>
            <a:r>
              <a:rPr lang="en-US" altLang="zh-TW" sz="2400" dirty="0" smtClean="0"/>
              <a:t>, D</a:t>
            </a:r>
            <a:r>
              <a:rPr lang="en-US" altLang="zh-TW" sz="2400" baseline="-25000" dirty="0" smtClean="0"/>
              <a:t>2</a:t>
            </a:r>
          </a:p>
          <a:p>
            <a:r>
              <a:rPr lang="en-US" altLang="zh-TW" sz="2400" dirty="0" smtClean="0"/>
              <a:t>Two possible raw material: R</a:t>
            </a:r>
            <a:r>
              <a:rPr lang="en-US" altLang="zh-TW" sz="2400" baseline="-25000" dirty="0" smtClean="0"/>
              <a:t>1</a:t>
            </a:r>
            <a:r>
              <a:rPr lang="en-US" altLang="zh-TW" sz="2400" dirty="0" smtClean="0"/>
              <a:t>, R</a:t>
            </a:r>
            <a:r>
              <a:rPr lang="en-US" altLang="zh-TW" sz="2400" baseline="-25000" dirty="0" smtClean="0"/>
              <a:t>2</a:t>
            </a:r>
          </a:p>
          <a:p>
            <a:pPr marL="0" indent="0">
              <a:buNone/>
            </a:pPr>
            <a:endParaRPr lang="en-US" altLang="zh-TW" sz="2400" baseline="-25000" dirty="0" smtClean="0"/>
          </a:p>
        </p:txBody>
      </p:sp>
      <p:graphicFrame>
        <p:nvGraphicFramePr>
          <p:cNvPr id="4" name="表格 3"/>
          <p:cNvGraphicFramePr>
            <a:graphicFrameLocks noGrp="1"/>
          </p:cNvGraphicFramePr>
          <p:nvPr>
            <p:extLst>
              <p:ext uri="{D42A27DB-BD31-4B8C-83A1-F6EECF244321}">
                <p14:modId xmlns:p14="http://schemas.microsoft.com/office/powerpoint/2010/main" val="4146260123"/>
              </p:ext>
            </p:extLst>
          </p:nvPr>
        </p:nvGraphicFramePr>
        <p:xfrm>
          <a:off x="179512" y="3140968"/>
          <a:ext cx="3312368" cy="2225040"/>
        </p:xfrm>
        <a:graphic>
          <a:graphicData uri="http://schemas.openxmlformats.org/drawingml/2006/table">
            <a:tbl>
              <a:tblPr firstRow="1" bandRow="1">
                <a:tableStyleId>{5C22544A-7EE6-4342-B048-85BDC9FD1C3A}</a:tableStyleId>
              </a:tblPr>
              <a:tblGrid>
                <a:gridCol w="1882027"/>
                <a:gridCol w="671256"/>
                <a:gridCol w="759085"/>
              </a:tblGrid>
              <a:tr h="370840">
                <a:tc>
                  <a:txBody>
                    <a:bodyPr/>
                    <a:lstStyle/>
                    <a:p>
                      <a:r>
                        <a:rPr lang="en-US" altLang="zh-TW" dirty="0" smtClean="0"/>
                        <a:t>1K packs</a:t>
                      </a:r>
                      <a:endParaRPr lang="zh-TW" altLang="en-US" dirty="0"/>
                    </a:p>
                  </a:txBody>
                  <a:tcPr/>
                </a:tc>
                <a:tc>
                  <a:txBody>
                    <a:bodyPr/>
                    <a:lstStyle/>
                    <a:p>
                      <a:r>
                        <a:rPr lang="en-US" altLang="zh-TW" dirty="0" smtClean="0"/>
                        <a:t>D</a:t>
                      </a:r>
                      <a:r>
                        <a:rPr lang="en-US" altLang="zh-TW" baseline="-25000" dirty="0" smtClean="0"/>
                        <a:t>1</a:t>
                      </a:r>
                      <a:endParaRPr lang="zh-TW" altLang="en-US" baseline="-25000" dirty="0"/>
                    </a:p>
                  </a:txBody>
                  <a:tcPr/>
                </a:tc>
                <a:tc>
                  <a:txBody>
                    <a:bodyPr/>
                    <a:lstStyle/>
                    <a:p>
                      <a:r>
                        <a:rPr lang="en-US" altLang="zh-TW" dirty="0" smtClean="0"/>
                        <a:t>D</a:t>
                      </a:r>
                      <a:r>
                        <a:rPr lang="en-US" altLang="zh-TW" baseline="-25000" dirty="0" smtClean="0"/>
                        <a:t>2</a:t>
                      </a:r>
                      <a:endParaRPr lang="zh-TW" altLang="en-US" baseline="-25000" dirty="0"/>
                    </a:p>
                  </a:txBody>
                  <a:tcPr/>
                </a:tc>
              </a:tr>
              <a:tr h="370840">
                <a:tc>
                  <a:txBody>
                    <a:bodyPr/>
                    <a:lstStyle/>
                    <a:p>
                      <a:r>
                        <a:rPr lang="zh-TW" altLang="en-US" dirty="0" smtClean="0"/>
                        <a:t>售價</a:t>
                      </a:r>
                      <a:r>
                        <a:rPr lang="en-US" altLang="zh-TW" dirty="0" smtClean="0"/>
                        <a:t>($)</a:t>
                      </a:r>
                      <a:endParaRPr lang="zh-TW" altLang="en-US" dirty="0"/>
                    </a:p>
                  </a:txBody>
                  <a:tcPr/>
                </a:tc>
                <a:tc>
                  <a:txBody>
                    <a:bodyPr/>
                    <a:lstStyle/>
                    <a:p>
                      <a:r>
                        <a:rPr lang="en-US" altLang="zh-TW" dirty="0" smtClean="0"/>
                        <a:t>6200</a:t>
                      </a:r>
                      <a:endParaRPr lang="zh-TW" altLang="en-US" dirty="0"/>
                    </a:p>
                  </a:txBody>
                  <a:tcPr/>
                </a:tc>
                <a:tc>
                  <a:txBody>
                    <a:bodyPr/>
                    <a:lstStyle/>
                    <a:p>
                      <a:r>
                        <a:rPr lang="en-US" altLang="zh-TW" dirty="0" smtClean="0"/>
                        <a:t>6900</a:t>
                      </a:r>
                      <a:endParaRPr lang="zh-TW" altLang="en-US" dirty="0"/>
                    </a:p>
                  </a:txBody>
                  <a:tcPr/>
                </a:tc>
              </a:tr>
              <a:tr h="370840">
                <a:tc>
                  <a:txBody>
                    <a:bodyPr/>
                    <a:lstStyle/>
                    <a:p>
                      <a:r>
                        <a:rPr lang="zh-TW" altLang="en-US" dirty="0" smtClean="0"/>
                        <a:t>試劑</a:t>
                      </a:r>
                      <a:r>
                        <a:rPr lang="en-US" altLang="zh-TW" dirty="0" smtClean="0"/>
                        <a:t>A</a:t>
                      </a:r>
                      <a:r>
                        <a:rPr lang="en-US" altLang="zh-TW" baseline="0" dirty="0" smtClean="0"/>
                        <a:t> (grams)</a:t>
                      </a:r>
                      <a:endParaRPr lang="zh-TW" altLang="en-US" dirty="0"/>
                    </a:p>
                  </a:txBody>
                  <a:tcPr/>
                </a:tc>
                <a:tc>
                  <a:txBody>
                    <a:bodyPr/>
                    <a:lstStyle/>
                    <a:p>
                      <a:r>
                        <a:rPr lang="en-US" altLang="zh-TW" dirty="0" smtClean="0"/>
                        <a:t>0.5</a:t>
                      </a:r>
                      <a:endParaRPr lang="zh-TW" altLang="en-US" dirty="0"/>
                    </a:p>
                  </a:txBody>
                  <a:tcPr/>
                </a:tc>
                <a:tc>
                  <a:txBody>
                    <a:bodyPr/>
                    <a:lstStyle/>
                    <a:p>
                      <a:r>
                        <a:rPr lang="en-US" altLang="zh-TW" dirty="0" smtClean="0"/>
                        <a:t>0.6</a:t>
                      </a:r>
                      <a:endParaRPr lang="zh-TW" altLang="en-US" dirty="0"/>
                    </a:p>
                  </a:txBody>
                  <a:tcPr/>
                </a:tc>
              </a:tr>
              <a:tr h="370840">
                <a:tc>
                  <a:txBody>
                    <a:bodyPr/>
                    <a:lstStyle/>
                    <a:p>
                      <a:r>
                        <a:rPr lang="zh-TW" altLang="en-US" dirty="0" smtClean="0"/>
                        <a:t>人力成本</a:t>
                      </a:r>
                      <a:r>
                        <a:rPr lang="en-US" altLang="zh-TW" dirty="0" smtClean="0"/>
                        <a:t>(hours)</a:t>
                      </a:r>
                      <a:endParaRPr lang="zh-TW" altLang="en-US" dirty="0"/>
                    </a:p>
                  </a:txBody>
                  <a:tcPr/>
                </a:tc>
                <a:tc>
                  <a:txBody>
                    <a:bodyPr/>
                    <a:lstStyle/>
                    <a:p>
                      <a:r>
                        <a:rPr lang="en-US" altLang="zh-TW" dirty="0" smtClean="0"/>
                        <a:t>90</a:t>
                      </a:r>
                      <a:endParaRPr lang="zh-TW" altLang="en-US" dirty="0"/>
                    </a:p>
                  </a:txBody>
                  <a:tcPr/>
                </a:tc>
                <a:tc>
                  <a:txBody>
                    <a:bodyPr/>
                    <a:lstStyle/>
                    <a:p>
                      <a:r>
                        <a:rPr lang="en-US" altLang="zh-TW" dirty="0" smtClean="0"/>
                        <a:t>100</a:t>
                      </a:r>
                      <a:endParaRPr lang="zh-TW" altLang="en-US" dirty="0"/>
                    </a:p>
                  </a:txBody>
                  <a:tcPr/>
                </a:tc>
              </a:tr>
              <a:tr h="370840">
                <a:tc>
                  <a:txBody>
                    <a:bodyPr/>
                    <a:lstStyle/>
                    <a:p>
                      <a:r>
                        <a:rPr lang="zh-TW" altLang="en-US" dirty="0" smtClean="0"/>
                        <a:t>裝備成本</a:t>
                      </a:r>
                      <a:r>
                        <a:rPr lang="en-US" altLang="zh-TW" dirty="0" smtClean="0"/>
                        <a:t>(hours)</a:t>
                      </a:r>
                      <a:endParaRPr lang="zh-TW" altLang="en-US" dirty="0"/>
                    </a:p>
                  </a:txBody>
                  <a:tcPr/>
                </a:tc>
                <a:tc>
                  <a:txBody>
                    <a:bodyPr/>
                    <a:lstStyle/>
                    <a:p>
                      <a:r>
                        <a:rPr lang="en-US" altLang="zh-TW" dirty="0" smtClean="0"/>
                        <a:t>40</a:t>
                      </a:r>
                      <a:endParaRPr lang="zh-TW" altLang="en-US" dirty="0"/>
                    </a:p>
                  </a:txBody>
                  <a:tcPr/>
                </a:tc>
                <a:tc>
                  <a:txBody>
                    <a:bodyPr/>
                    <a:lstStyle/>
                    <a:p>
                      <a:r>
                        <a:rPr lang="en-US" altLang="zh-TW" dirty="0" smtClean="0"/>
                        <a:t>50</a:t>
                      </a:r>
                      <a:endParaRPr lang="zh-TW" altLang="en-US" dirty="0"/>
                    </a:p>
                  </a:txBody>
                  <a:tcPr/>
                </a:tc>
              </a:tr>
              <a:tr h="370840">
                <a:tc>
                  <a:txBody>
                    <a:bodyPr/>
                    <a:lstStyle/>
                    <a:p>
                      <a:r>
                        <a:rPr lang="zh-TW" altLang="en-US" dirty="0" smtClean="0"/>
                        <a:t>操作成本</a:t>
                      </a:r>
                      <a:r>
                        <a:rPr lang="en-US" altLang="zh-TW" dirty="0" smtClean="0"/>
                        <a:t>($)</a:t>
                      </a:r>
                      <a:endParaRPr lang="zh-TW" altLang="en-US" dirty="0"/>
                    </a:p>
                  </a:txBody>
                  <a:tcPr/>
                </a:tc>
                <a:tc>
                  <a:txBody>
                    <a:bodyPr/>
                    <a:lstStyle/>
                    <a:p>
                      <a:r>
                        <a:rPr lang="en-US" altLang="zh-TW" dirty="0" smtClean="0"/>
                        <a:t>700</a:t>
                      </a:r>
                      <a:endParaRPr lang="zh-TW" altLang="en-US" dirty="0"/>
                    </a:p>
                  </a:txBody>
                  <a:tcPr/>
                </a:tc>
                <a:tc>
                  <a:txBody>
                    <a:bodyPr/>
                    <a:lstStyle/>
                    <a:p>
                      <a:r>
                        <a:rPr lang="en-US" altLang="zh-TW" dirty="0" smtClean="0"/>
                        <a:t>800</a:t>
                      </a:r>
                      <a:endParaRPr lang="zh-TW" altLang="en-US" dirty="0"/>
                    </a:p>
                  </a:txBody>
                  <a:tcP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4216650572"/>
              </p:ext>
            </p:extLst>
          </p:nvPr>
        </p:nvGraphicFramePr>
        <p:xfrm>
          <a:off x="3923928" y="3717032"/>
          <a:ext cx="3480048" cy="1112520"/>
        </p:xfrm>
        <a:graphic>
          <a:graphicData uri="http://schemas.openxmlformats.org/drawingml/2006/table">
            <a:tbl>
              <a:tblPr firstRow="1" bandRow="1">
                <a:tableStyleId>{5C22544A-7EE6-4342-B048-85BDC9FD1C3A}</a:tableStyleId>
              </a:tblPr>
              <a:tblGrid>
                <a:gridCol w="1728192"/>
                <a:gridCol w="591840"/>
                <a:gridCol w="1160016"/>
              </a:tblGrid>
              <a:tr h="370840">
                <a:tc>
                  <a:txBody>
                    <a:bodyPr/>
                    <a:lstStyle/>
                    <a:p>
                      <a:pPr algn="ctr"/>
                      <a:r>
                        <a:rPr lang="en-US" altLang="zh-TW" dirty="0" smtClean="0"/>
                        <a:t>Kg</a:t>
                      </a:r>
                      <a:endParaRPr lang="zh-TW" altLang="en-US" dirty="0"/>
                    </a:p>
                  </a:txBody>
                  <a:tcPr/>
                </a:tc>
                <a:tc>
                  <a:txBody>
                    <a:bodyPr/>
                    <a:lstStyle/>
                    <a:p>
                      <a:pPr algn="ctr"/>
                      <a:r>
                        <a:rPr lang="en-US" altLang="zh-TW" dirty="0" smtClean="0"/>
                        <a:t>R</a:t>
                      </a:r>
                      <a:r>
                        <a:rPr lang="en-US" altLang="zh-TW" baseline="-25000" dirty="0" smtClean="0"/>
                        <a:t>1</a:t>
                      </a:r>
                      <a:endParaRPr lang="zh-TW" altLang="en-US" baseline="-25000" dirty="0"/>
                    </a:p>
                  </a:txBody>
                  <a:tcPr/>
                </a:tc>
                <a:tc>
                  <a:txBody>
                    <a:bodyPr/>
                    <a:lstStyle/>
                    <a:p>
                      <a:pPr algn="ctr"/>
                      <a:r>
                        <a:rPr lang="en-US" altLang="zh-TW" dirty="0" smtClean="0"/>
                        <a:t>R</a:t>
                      </a:r>
                      <a:r>
                        <a:rPr lang="en-US" altLang="zh-TW" baseline="-25000" dirty="0" smtClean="0"/>
                        <a:t>2</a:t>
                      </a:r>
                      <a:endParaRPr lang="zh-TW" altLang="en-US" baseline="-25000" dirty="0"/>
                    </a:p>
                  </a:txBody>
                  <a:tcPr/>
                </a:tc>
              </a:tr>
              <a:tr h="370840">
                <a:tc>
                  <a:txBody>
                    <a:bodyPr/>
                    <a:lstStyle/>
                    <a:p>
                      <a:pPr algn="ctr"/>
                      <a:r>
                        <a:rPr lang="zh-TW" altLang="en-US" dirty="0" smtClean="0"/>
                        <a:t>成本</a:t>
                      </a:r>
                      <a:r>
                        <a:rPr lang="en-US" altLang="zh-TW" dirty="0" smtClean="0"/>
                        <a:t>($)</a:t>
                      </a:r>
                      <a:endParaRPr lang="zh-TW" altLang="en-US" dirty="0"/>
                    </a:p>
                  </a:txBody>
                  <a:tcPr/>
                </a:tc>
                <a:tc>
                  <a:txBody>
                    <a:bodyPr/>
                    <a:lstStyle/>
                    <a:p>
                      <a:pPr algn="ctr"/>
                      <a:r>
                        <a:rPr lang="en-US" altLang="zh-TW" dirty="0" smtClean="0"/>
                        <a:t>100</a:t>
                      </a:r>
                      <a:endParaRPr lang="zh-TW" altLang="en-US" dirty="0"/>
                    </a:p>
                  </a:txBody>
                  <a:tcPr/>
                </a:tc>
                <a:tc>
                  <a:txBody>
                    <a:bodyPr/>
                    <a:lstStyle/>
                    <a:p>
                      <a:pPr algn="ctr"/>
                      <a:r>
                        <a:rPr lang="en-US" altLang="zh-TW" dirty="0" smtClean="0"/>
                        <a:t>199</a:t>
                      </a:r>
                      <a:endParaRPr lang="zh-TW" altLang="en-US" dirty="0"/>
                    </a:p>
                  </a:txBody>
                  <a:tcPr/>
                </a:tc>
              </a:tr>
              <a:tr h="370840">
                <a:tc>
                  <a:txBody>
                    <a:bodyPr/>
                    <a:lstStyle/>
                    <a:p>
                      <a:pPr algn="ctr"/>
                      <a:r>
                        <a:rPr lang="en-US" altLang="zh-TW" dirty="0" smtClean="0"/>
                        <a:t>Content of</a:t>
                      </a:r>
                      <a:r>
                        <a:rPr lang="en-US" altLang="zh-TW" baseline="0" dirty="0" smtClean="0"/>
                        <a:t> A</a:t>
                      </a:r>
                      <a:r>
                        <a:rPr lang="en-US" altLang="zh-TW" dirty="0" smtClean="0"/>
                        <a:t>(g)</a:t>
                      </a:r>
                      <a:endParaRPr lang="zh-TW" altLang="en-US" dirty="0"/>
                    </a:p>
                  </a:txBody>
                  <a:tcPr/>
                </a:tc>
                <a:tc>
                  <a:txBody>
                    <a:bodyPr/>
                    <a:lstStyle/>
                    <a:p>
                      <a:pPr algn="ctr"/>
                      <a:r>
                        <a:rPr lang="en-US" altLang="zh-TW" dirty="0" smtClean="0"/>
                        <a:t>0.01</a:t>
                      </a:r>
                      <a:endParaRPr lang="zh-TW" altLang="en-US" dirty="0"/>
                    </a:p>
                  </a:txBody>
                  <a:tcPr/>
                </a:tc>
                <a:tc>
                  <a:txBody>
                    <a:bodyPr/>
                    <a:lstStyle/>
                    <a:p>
                      <a:pPr algn="ctr"/>
                      <a:r>
                        <a:rPr lang="en-US" altLang="zh-TW" dirty="0" smtClean="0"/>
                        <a:t>0.02</a:t>
                      </a:r>
                      <a:endParaRPr lang="zh-TW" altLang="en-US" dirty="0"/>
                    </a:p>
                  </a:txBody>
                  <a:tcP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3458363408"/>
              </p:ext>
            </p:extLst>
          </p:nvPr>
        </p:nvGraphicFramePr>
        <p:xfrm>
          <a:off x="899592" y="5589240"/>
          <a:ext cx="6744070" cy="741680"/>
        </p:xfrm>
        <a:graphic>
          <a:graphicData uri="http://schemas.openxmlformats.org/drawingml/2006/table">
            <a:tbl>
              <a:tblPr firstRow="1" bandRow="1">
                <a:tableStyleId>{F5AB1C69-6EDB-4FF4-983F-18BD219EF322}</a:tableStyleId>
              </a:tblPr>
              <a:tblGrid>
                <a:gridCol w="1348814"/>
                <a:gridCol w="1348814"/>
                <a:gridCol w="1348814"/>
                <a:gridCol w="1348814"/>
                <a:gridCol w="1348814"/>
              </a:tblGrid>
              <a:tr h="370840">
                <a:tc rowSpan="2">
                  <a:txBody>
                    <a:bodyPr/>
                    <a:lstStyle/>
                    <a:p>
                      <a:r>
                        <a:rPr lang="en-US" altLang="zh-TW" dirty="0" smtClean="0"/>
                        <a:t>constraints</a:t>
                      </a:r>
                      <a:endParaRPr lang="zh-TW" altLang="en-US" dirty="0"/>
                    </a:p>
                  </a:txBody>
                  <a:tcPr anchor="ctr"/>
                </a:tc>
                <a:tc>
                  <a:txBody>
                    <a:bodyPr/>
                    <a:lstStyle/>
                    <a:p>
                      <a:r>
                        <a:rPr lang="zh-TW" altLang="en-US" dirty="0" smtClean="0"/>
                        <a:t>總預算</a:t>
                      </a:r>
                      <a:r>
                        <a:rPr lang="en-US" altLang="zh-TW" dirty="0" smtClean="0"/>
                        <a:t>($)</a:t>
                      </a:r>
                      <a:endParaRPr lang="zh-TW" altLang="en-US" dirty="0"/>
                    </a:p>
                  </a:txBody>
                  <a:tcPr/>
                </a:tc>
                <a:tc>
                  <a:txBody>
                    <a:bodyPr/>
                    <a:lstStyle/>
                    <a:p>
                      <a:r>
                        <a:rPr lang="zh-TW" altLang="en-US" dirty="0" smtClean="0"/>
                        <a:t>人力</a:t>
                      </a:r>
                      <a:r>
                        <a:rPr lang="en-US" altLang="zh-TW" dirty="0" smtClean="0"/>
                        <a:t>(hours)</a:t>
                      </a:r>
                      <a:endParaRPr lang="zh-TW" altLang="en-US" dirty="0"/>
                    </a:p>
                  </a:txBody>
                  <a:tcPr/>
                </a:tc>
                <a:tc>
                  <a:txBody>
                    <a:bodyPr/>
                    <a:lstStyle/>
                    <a:p>
                      <a:r>
                        <a:rPr lang="zh-TW" altLang="en-US" dirty="0" smtClean="0"/>
                        <a:t>裝備</a:t>
                      </a:r>
                      <a:r>
                        <a:rPr lang="en-US" altLang="zh-TW" dirty="0" smtClean="0"/>
                        <a:t>(hours)</a:t>
                      </a:r>
                      <a:endParaRPr lang="zh-TW" altLang="en-US" dirty="0"/>
                    </a:p>
                  </a:txBody>
                  <a:tcPr/>
                </a:tc>
                <a:tc>
                  <a:txBody>
                    <a:bodyPr/>
                    <a:lstStyle/>
                    <a:p>
                      <a:r>
                        <a:rPr lang="zh-TW" altLang="en-US" dirty="0" smtClean="0"/>
                        <a:t>儲存量</a:t>
                      </a:r>
                      <a:r>
                        <a:rPr lang="en-US" altLang="zh-TW" dirty="0" smtClean="0"/>
                        <a:t>(kg)</a:t>
                      </a:r>
                      <a:endParaRPr lang="zh-TW" altLang="en-US" dirty="0"/>
                    </a:p>
                  </a:txBody>
                  <a:tcPr/>
                </a:tc>
              </a:tr>
              <a:tr h="370840">
                <a:tc vMerge="1">
                  <a:txBody>
                    <a:bodyPr/>
                    <a:lstStyle/>
                    <a:p>
                      <a:endParaRPr lang="zh-TW" altLang="en-US" dirty="0"/>
                    </a:p>
                  </a:txBody>
                  <a:tcPr/>
                </a:tc>
                <a:tc>
                  <a:txBody>
                    <a:bodyPr/>
                    <a:lstStyle/>
                    <a:p>
                      <a:r>
                        <a:rPr lang="en-US" altLang="zh-TW" dirty="0" smtClean="0"/>
                        <a:t>100000</a:t>
                      </a:r>
                      <a:endParaRPr lang="zh-TW" altLang="en-US" dirty="0"/>
                    </a:p>
                  </a:txBody>
                  <a:tcPr/>
                </a:tc>
                <a:tc>
                  <a:txBody>
                    <a:bodyPr/>
                    <a:lstStyle/>
                    <a:p>
                      <a:r>
                        <a:rPr lang="en-US" altLang="zh-TW" dirty="0" smtClean="0"/>
                        <a:t>2000</a:t>
                      </a:r>
                      <a:endParaRPr lang="zh-TW" altLang="en-US" dirty="0"/>
                    </a:p>
                  </a:txBody>
                  <a:tcPr/>
                </a:tc>
                <a:tc>
                  <a:txBody>
                    <a:bodyPr/>
                    <a:lstStyle/>
                    <a:p>
                      <a:r>
                        <a:rPr lang="en-US" altLang="zh-TW" dirty="0" smtClean="0"/>
                        <a:t>800</a:t>
                      </a:r>
                      <a:endParaRPr lang="zh-TW" altLang="en-US" dirty="0"/>
                    </a:p>
                  </a:txBody>
                  <a:tcPr/>
                </a:tc>
                <a:tc>
                  <a:txBody>
                    <a:bodyPr/>
                    <a:lstStyle/>
                    <a:p>
                      <a:r>
                        <a:rPr lang="en-US" altLang="zh-TW" dirty="0" smtClean="0"/>
                        <a:t>1000</a:t>
                      </a:r>
                      <a:endParaRPr lang="zh-TW" altLang="en-US" dirty="0"/>
                    </a:p>
                  </a:txBody>
                  <a:tcPr/>
                </a:tc>
              </a:tr>
            </a:tbl>
          </a:graphicData>
        </a:graphic>
      </p:graphicFrame>
      <p:sp>
        <p:nvSpPr>
          <p:cNvPr id="7" name="投影片編號版面配置區 6"/>
          <p:cNvSpPr>
            <a:spLocks noGrp="1"/>
          </p:cNvSpPr>
          <p:nvPr>
            <p:ph type="sldNum" sz="quarter" idx="12"/>
          </p:nvPr>
        </p:nvSpPr>
        <p:spPr/>
        <p:txBody>
          <a:bodyPr/>
          <a:lstStyle/>
          <a:p>
            <a:fld id="{0D5EBAA4-32D4-4A91-B891-1CF913949CAB}" type="slidenum">
              <a:rPr lang="zh-TW" altLang="en-US" smtClean="0"/>
              <a:t>5</a:t>
            </a:fld>
            <a:endParaRPr lang="zh-TW" altLang="en-US"/>
          </a:p>
        </p:txBody>
      </p:sp>
    </p:spTree>
    <p:extLst>
      <p:ext uri="{BB962C8B-B14F-4D97-AF65-F5344CB8AC3E}">
        <p14:creationId xmlns:p14="http://schemas.microsoft.com/office/powerpoint/2010/main" val="695386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LP formulation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57200" y="1600200"/>
                <a:ext cx="8229600" cy="5069160"/>
              </a:xfrm>
            </p:spPr>
            <p:txBody>
              <a:bodyPr>
                <a:normAutofit fontScale="62500" lnSpcReduction="20000"/>
              </a:bodyPr>
              <a:lstStyle/>
              <a:p>
                <a:pPr marL="0" indent="0">
                  <a:lnSpc>
                    <a:spcPct val="120000"/>
                  </a:lnSpc>
                  <a:buNone/>
                </a:pPr>
                <a:r>
                  <a:rPr lang="zh-TW" altLang="en-US" dirty="0" smtClean="0">
                    <a:solidFill>
                      <a:srgbClr val="FF0000"/>
                    </a:solidFill>
                    <a:latin typeface="Cambria Math"/>
                  </a:rPr>
                  <a:t>利潤最大化</a:t>
                </a:r>
                <a:r>
                  <a:rPr lang="en-US" altLang="zh-TW" dirty="0" smtClean="0">
                    <a:latin typeface="Cambria Math"/>
                  </a:rPr>
                  <a:t>:</a:t>
                </a:r>
                <a:endParaRPr lang="en-US" altLang="zh-TW" b="0" dirty="0" smtClean="0">
                  <a:latin typeface="Cambria Math"/>
                </a:endParaRPr>
              </a:p>
              <a:p>
                <a:pPr marL="0" indent="0">
                  <a:lnSpc>
                    <a:spcPct val="120000"/>
                  </a:lnSpc>
                  <a:buNone/>
                </a:pPr>
                <a14:m>
                  <m:oMathPara xmlns:m="http://schemas.openxmlformats.org/officeDocument/2006/math">
                    <m:oMathParaPr>
                      <m:jc m:val="centerGroup"/>
                    </m:oMathParaPr>
                    <m:oMath xmlns:m="http://schemas.openxmlformats.org/officeDocument/2006/math">
                      <m:func>
                        <m:funcPr>
                          <m:ctrlPr>
                            <a:rPr lang="en-US" altLang="zh-TW" b="0" i="1" smtClean="0">
                              <a:latin typeface="Cambria Math"/>
                            </a:rPr>
                          </m:ctrlPr>
                        </m:funcPr>
                        <m:fName>
                          <m:r>
                            <m:rPr>
                              <m:sty m:val="p"/>
                            </m:rPr>
                            <a:rPr lang="en-US" altLang="zh-TW" b="0" i="0" smtClean="0">
                              <a:latin typeface="Cambria Math"/>
                            </a:rPr>
                            <m:t>max</m:t>
                          </m:r>
                        </m:fName>
                        <m:e>
                          <m:r>
                            <a:rPr lang="en-US" altLang="zh-TW" b="0" i="1" smtClean="0">
                              <a:latin typeface="Cambria Math"/>
                            </a:rPr>
                            <m:t> </m:t>
                          </m:r>
                          <m:r>
                            <a:rPr lang="en-US" altLang="zh-TW" b="0" i="1" smtClean="0">
                              <a:latin typeface="Cambria Math"/>
                            </a:rPr>
                            <m:t>𝑧</m:t>
                          </m:r>
                          <m:r>
                            <a:rPr lang="en-US" altLang="zh-TW" b="0" i="1" smtClean="0">
                              <a:latin typeface="Cambria Math"/>
                            </a:rPr>
                            <m:t>=6200</m:t>
                          </m:r>
                          <m:sSub>
                            <m:sSubPr>
                              <m:ctrlPr>
                                <a:rPr lang="en-US" altLang="zh-TW" b="0" i="1" smtClean="0">
                                  <a:latin typeface="Cambria Math"/>
                                </a:rPr>
                              </m:ctrlPr>
                            </m:sSubPr>
                            <m:e>
                              <m:r>
                                <a:rPr lang="en-US" altLang="zh-TW" b="0" i="1" smtClean="0">
                                  <a:latin typeface="Cambria Math"/>
                                </a:rPr>
                                <m:t>𝐷</m:t>
                              </m:r>
                            </m:e>
                            <m:sub>
                              <m:r>
                                <a:rPr lang="en-US" altLang="zh-TW" b="0" i="1" smtClean="0">
                                  <a:latin typeface="Cambria Math"/>
                                </a:rPr>
                                <m:t>1</m:t>
                              </m:r>
                            </m:sub>
                          </m:sSub>
                          <m:r>
                            <a:rPr lang="en-US" altLang="zh-TW" b="0" i="1" smtClean="0">
                              <a:latin typeface="Cambria Math"/>
                            </a:rPr>
                            <m:t>+6900</m:t>
                          </m:r>
                          <m:sSub>
                            <m:sSubPr>
                              <m:ctrlPr>
                                <a:rPr lang="en-US" altLang="zh-TW" b="0" i="1" smtClean="0">
                                  <a:latin typeface="Cambria Math"/>
                                </a:rPr>
                              </m:ctrlPr>
                            </m:sSubPr>
                            <m:e>
                              <m:r>
                                <a:rPr lang="en-US" altLang="zh-TW" b="0" i="1" smtClean="0">
                                  <a:latin typeface="Cambria Math"/>
                                </a:rPr>
                                <m:t>𝐷</m:t>
                              </m:r>
                            </m:e>
                            <m:sub>
                              <m:r>
                                <a:rPr lang="en-US" altLang="zh-TW" b="0" i="1" smtClean="0">
                                  <a:latin typeface="Cambria Math"/>
                                </a:rPr>
                                <m:t>2</m:t>
                              </m:r>
                            </m:sub>
                          </m:sSub>
                          <m:r>
                            <a:rPr lang="en-US" altLang="zh-TW" b="0" i="1" smtClean="0">
                              <a:latin typeface="Cambria Math"/>
                            </a:rPr>
                            <m:t>−100</m:t>
                          </m:r>
                          <m:sSub>
                            <m:sSubPr>
                              <m:ctrlPr>
                                <a:rPr lang="en-US" altLang="zh-TW" b="0" i="1" smtClean="0">
                                  <a:latin typeface="Cambria Math"/>
                                </a:rPr>
                              </m:ctrlPr>
                            </m:sSubPr>
                            <m:e>
                              <m:r>
                                <a:rPr lang="en-US" altLang="zh-TW" b="0" i="1" smtClean="0">
                                  <a:latin typeface="Cambria Math"/>
                                </a:rPr>
                                <m:t>𝑅</m:t>
                              </m:r>
                            </m:e>
                            <m:sub>
                              <m:r>
                                <a:rPr lang="en-US" altLang="zh-TW" b="0" i="1" smtClean="0">
                                  <a:latin typeface="Cambria Math"/>
                                </a:rPr>
                                <m:t>1</m:t>
                              </m:r>
                            </m:sub>
                          </m:sSub>
                          <m:r>
                            <a:rPr lang="en-US" altLang="zh-TW" b="0" i="1" smtClean="0">
                              <a:latin typeface="Cambria Math"/>
                            </a:rPr>
                            <m:t>−199</m:t>
                          </m:r>
                          <m:sSub>
                            <m:sSubPr>
                              <m:ctrlPr>
                                <a:rPr lang="en-US" altLang="zh-TW" b="0" i="1" smtClean="0">
                                  <a:latin typeface="Cambria Math"/>
                                </a:rPr>
                              </m:ctrlPr>
                            </m:sSubPr>
                            <m:e>
                              <m:r>
                                <a:rPr lang="en-US" altLang="zh-TW" b="0" i="1" smtClean="0">
                                  <a:latin typeface="Cambria Math"/>
                                </a:rPr>
                                <m:t>𝑅</m:t>
                              </m:r>
                            </m:e>
                            <m:sub>
                              <m:r>
                                <a:rPr lang="en-US" altLang="zh-TW" b="0" i="1" smtClean="0">
                                  <a:latin typeface="Cambria Math"/>
                                </a:rPr>
                                <m:t>2</m:t>
                              </m:r>
                            </m:sub>
                          </m:sSub>
                          <m:r>
                            <a:rPr lang="en-US" altLang="zh-TW" b="0" i="1" smtClean="0">
                              <a:latin typeface="Cambria Math"/>
                            </a:rPr>
                            <m:t>−700</m:t>
                          </m:r>
                          <m:sSub>
                            <m:sSubPr>
                              <m:ctrlPr>
                                <a:rPr lang="en-US" altLang="zh-TW" b="0" i="1" smtClean="0">
                                  <a:latin typeface="Cambria Math"/>
                                </a:rPr>
                              </m:ctrlPr>
                            </m:sSubPr>
                            <m:e>
                              <m:r>
                                <a:rPr lang="en-US" altLang="zh-TW" b="0" i="1" smtClean="0">
                                  <a:latin typeface="Cambria Math"/>
                                </a:rPr>
                                <m:t>𝐷</m:t>
                              </m:r>
                            </m:e>
                            <m:sub>
                              <m:r>
                                <a:rPr lang="en-US" altLang="zh-TW" b="0" i="1" smtClean="0">
                                  <a:latin typeface="Cambria Math"/>
                                </a:rPr>
                                <m:t>1</m:t>
                              </m:r>
                            </m:sub>
                          </m:sSub>
                          <m:r>
                            <a:rPr lang="en-US" altLang="zh-TW" b="0" i="1" smtClean="0">
                              <a:latin typeface="Cambria Math"/>
                            </a:rPr>
                            <m:t>−800</m:t>
                          </m:r>
                          <m:sSub>
                            <m:sSubPr>
                              <m:ctrlPr>
                                <a:rPr lang="en-US" altLang="zh-TW" b="0" i="1" smtClean="0">
                                  <a:latin typeface="Cambria Math"/>
                                </a:rPr>
                              </m:ctrlPr>
                            </m:sSubPr>
                            <m:e>
                              <m:r>
                                <a:rPr lang="en-US" altLang="zh-TW" b="0" i="1" smtClean="0">
                                  <a:latin typeface="Cambria Math"/>
                                </a:rPr>
                                <m:t>𝐷</m:t>
                              </m:r>
                            </m:e>
                            <m:sub>
                              <m:r>
                                <a:rPr lang="en-US" altLang="zh-TW" b="0" i="1" smtClean="0">
                                  <a:latin typeface="Cambria Math"/>
                                </a:rPr>
                                <m:t>2</m:t>
                              </m:r>
                            </m:sub>
                          </m:sSub>
                        </m:e>
                      </m:func>
                    </m:oMath>
                  </m:oMathPara>
                </a14:m>
                <a:endParaRPr lang="en-US" altLang="zh-TW" b="0" dirty="0" smtClean="0"/>
              </a:p>
              <a:p>
                <a:pPr marL="0" indent="0">
                  <a:lnSpc>
                    <a:spcPct val="120000"/>
                  </a:lnSpc>
                  <a:buNone/>
                </a:pPr>
                <a:r>
                  <a:rPr lang="en-US" altLang="zh-TW" dirty="0" smtClean="0">
                    <a:solidFill>
                      <a:srgbClr val="FF0000"/>
                    </a:solidFill>
                  </a:rPr>
                  <a:t>Subject to:</a:t>
                </a:r>
              </a:p>
              <a:p>
                <a:pPr>
                  <a:lnSpc>
                    <a:spcPct val="120000"/>
                  </a:lnSpc>
                </a:pPr>
                <a14:m>
                  <m:oMath xmlns:m="http://schemas.openxmlformats.org/officeDocument/2006/math">
                    <m:r>
                      <a:rPr lang="en-US" altLang="zh-TW" b="0" i="1" smtClean="0">
                        <a:latin typeface="Cambria Math"/>
                      </a:rPr>
                      <m:t>0.01</m:t>
                    </m:r>
                    <m:sSub>
                      <m:sSubPr>
                        <m:ctrlPr>
                          <a:rPr lang="en-US" altLang="zh-TW" b="0" i="1" smtClean="0">
                            <a:latin typeface="Cambria Math"/>
                          </a:rPr>
                        </m:ctrlPr>
                      </m:sSubPr>
                      <m:e>
                        <m:r>
                          <a:rPr lang="en-US" altLang="zh-TW" b="0" i="1" smtClean="0">
                            <a:latin typeface="Cambria Math"/>
                          </a:rPr>
                          <m:t>𝑅</m:t>
                        </m:r>
                      </m:e>
                      <m:sub>
                        <m:r>
                          <a:rPr lang="en-US" altLang="zh-TW" b="0" i="1" smtClean="0">
                            <a:latin typeface="Cambria Math"/>
                          </a:rPr>
                          <m:t>1</m:t>
                        </m:r>
                      </m:sub>
                    </m:sSub>
                    <m:r>
                      <a:rPr lang="en-US" altLang="zh-TW" b="0" i="1" smtClean="0">
                        <a:latin typeface="Cambria Math"/>
                      </a:rPr>
                      <m:t>+0.02</m:t>
                    </m:r>
                    <m:sSub>
                      <m:sSubPr>
                        <m:ctrlPr>
                          <a:rPr lang="en-US" altLang="zh-TW" b="0" i="1" smtClean="0">
                            <a:latin typeface="Cambria Math"/>
                          </a:rPr>
                        </m:ctrlPr>
                      </m:sSubPr>
                      <m:e>
                        <m:r>
                          <a:rPr lang="en-US" altLang="zh-TW" b="0" i="1" smtClean="0">
                            <a:latin typeface="Cambria Math"/>
                          </a:rPr>
                          <m:t>𝑅</m:t>
                        </m:r>
                      </m:e>
                      <m:sub>
                        <m:r>
                          <a:rPr lang="en-US" altLang="zh-TW" b="0" i="1" smtClean="0">
                            <a:latin typeface="Cambria Math"/>
                          </a:rPr>
                          <m:t>2</m:t>
                        </m:r>
                      </m:sub>
                    </m:sSub>
                    <m:r>
                      <a:rPr lang="en-US" altLang="zh-TW" b="0" i="1" smtClean="0">
                        <a:latin typeface="Cambria Math"/>
                      </a:rPr>
                      <m:t>−0.5</m:t>
                    </m:r>
                    <m:sSub>
                      <m:sSubPr>
                        <m:ctrlPr>
                          <a:rPr lang="en-US" altLang="zh-TW" b="0" i="1" smtClean="0">
                            <a:latin typeface="Cambria Math"/>
                          </a:rPr>
                        </m:ctrlPr>
                      </m:sSubPr>
                      <m:e>
                        <m:r>
                          <a:rPr lang="en-US" altLang="zh-TW" b="0" i="1" smtClean="0">
                            <a:latin typeface="Cambria Math"/>
                          </a:rPr>
                          <m:t>𝐷</m:t>
                        </m:r>
                      </m:e>
                      <m:sub>
                        <m:r>
                          <a:rPr lang="en-US" altLang="zh-TW" b="0" i="1" smtClean="0">
                            <a:latin typeface="Cambria Math"/>
                          </a:rPr>
                          <m:t>1</m:t>
                        </m:r>
                      </m:sub>
                    </m:sSub>
                    <m:r>
                      <a:rPr lang="en-US" altLang="zh-TW" b="0" i="1" smtClean="0">
                        <a:latin typeface="Cambria Math"/>
                      </a:rPr>
                      <m:t>−0.6</m:t>
                    </m:r>
                    <m:sSub>
                      <m:sSubPr>
                        <m:ctrlPr>
                          <a:rPr lang="en-US" altLang="zh-TW" b="0" i="1" smtClean="0">
                            <a:latin typeface="Cambria Math"/>
                          </a:rPr>
                        </m:ctrlPr>
                      </m:sSubPr>
                      <m:e>
                        <m:r>
                          <a:rPr lang="en-US" altLang="zh-TW" b="0" i="1" smtClean="0">
                            <a:latin typeface="Cambria Math"/>
                          </a:rPr>
                          <m:t>𝐷</m:t>
                        </m:r>
                      </m:e>
                      <m:sub>
                        <m:r>
                          <a:rPr lang="en-US" altLang="zh-TW" b="0" i="1" smtClean="0">
                            <a:latin typeface="Cambria Math"/>
                          </a:rPr>
                          <m:t>2</m:t>
                        </m:r>
                      </m:sub>
                    </m:sSub>
                    <m:r>
                      <a:rPr lang="en-US" altLang="zh-TW" b="0" i="1" smtClean="0">
                        <a:latin typeface="Cambria Math"/>
                      </a:rPr>
                      <m:t>≥0 </m:t>
                    </m:r>
                  </m:oMath>
                </a14:m>
                <a:r>
                  <a:rPr lang="en-US" altLang="zh-TW" dirty="0" smtClean="0"/>
                  <a:t>(balance of A)</a:t>
                </a:r>
              </a:p>
              <a:p>
                <a:pPr>
                  <a:lnSpc>
                    <a:spcPct val="120000"/>
                  </a:lnSpc>
                </a:pPr>
                <a14:m>
                  <m:oMath xmlns:m="http://schemas.openxmlformats.org/officeDocument/2006/math">
                    <m:sSub>
                      <m:sSubPr>
                        <m:ctrlPr>
                          <a:rPr lang="en-US" altLang="zh-TW" b="0" i="1" smtClean="0">
                            <a:latin typeface="Cambria Math"/>
                          </a:rPr>
                        </m:ctrlPr>
                      </m:sSubPr>
                      <m:e>
                        <m:r>
                          <a:rPr lang="en-US" altLang="zh-TW" b="0" i="1" smtClean="0">
                            <a:latin typeface="Cambria Math"/>
                          </a:rPr>
                          <m:t>𝑅</m:t>
                        </m:r>
                      </m:e>
                      <m:sub>
                        <m:r>
                          <a:rPr lang="en-US" altLang="zh-TW" b="0" i="1" smtClean="0">
                            <a:latin typeface="Cambria Math"/>
                          </a:rPr>
                          <m:t>1</m:t>
                        </m:r>
                      </m:sub>
                    </m:sSub>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𝑅</m:t>
                        </m:r>
                      </m:e>
                      <m:sub>
                        <m:r>
                          <a:rPr lang="en-US" altLang="zh-TW" b="0" i="1" smtClean="0">
                            <a:latin typeface="Cambria Math"/>
                          </a:rPr>
                          <m:t>2</m:t>
                        </m:r>
                      </m:sub>
                    </m:sSub>
                    <m:r>
                      <a:rPr lang="en-US" altLang="zh-TW" b="0" i="1" smtClean="0">
                        <a:latin typeface="Cambria Math"/>
                      </a:rPr>
                      <m:t>≤1000</m:t>
                    </m:r>
                  </m:oMath>
                </a14:m>
                <a:r>
                  <a:rPr lang="zh-TW" altLang="en-US" dirty="0" smtClean="0"/>
                  <a:t> </a:t>
                </a:r>
                <a:r>
                  <a:rPr lang="en-US" altLang="zh-TW" dirty="0" smtClean="0"/>
                  <a:t>(</a:t>
                </a:r>
                <a:r>
                  <a:rPr lang="zh-TW" altLang="en-US" dirty="0" smtClean="0"/>
                  <a:t>存儲量</a:t>
                </a:r>
                <a:r>
                  <a:rPr lang="zh-TW" altLang="en-US" dirty="0"/>
                  <a:t>限制</a:t>
                </a:r>
                <a:r>
                  <a:rPr lang="en-US" altLang="zh-TW" dirty="0" smtClean="0"/>
                  <a:t>)</a:t>
                </a:r>
              </a:p>
              <a:p>
                <a:pPr>
                  <a:lnSpc>
                    <a:spcPct val="120000"/>
                  </a:lnSpc>
                </a:pPr>
                <a14:m>
                  <m:oMath xmlns:m="http://schemas.openxmlformats.org/officeDocument/2006/math">
                    <m:r>
                      <a:rPr lang="en-US" altLang="zh-TW" b="0" i="1" smtClean="0">
                        <a:latin typeface="Cambria Math"/>
                      </a:rPr>
                      <m:t>90</m:t>
                    </m:r>
                    <m:sSub>
                      <m:sSubPr>
                        <m:ctrlPr>
                          <a:rPr lang="en-US" altLang="zh-TW" b="0" i="1" smtClean="0">
                            <a:latin typeface="Cambria Math"/>
                          </a:rPr>
                        </m:ctrlPr>
                      </m:sSubPr>
                      <m:e>
                        <m:r>
                          <a:rPr lang="en-US" altLang="zh-TW" b="0" i="1" smtClean="0">
                            <a:latin typeface="Cambria Math"/>
                          </a:rPr>
                          <m:t>𝐷</m:t>
                        </m:r>
                      </m:e>
                      <m:sub>
                        <m:r>
                          <a:rPr lang="en-US" altLang="zh-TW" b="0" i="1" smtClean="0">
                            <a:latin typeface="Cambria Math"/>
                          </a:rPr>
                          <m:t>1</m:t>
                        </m:r>
                      </m:sub>
                    </m:sSub>
                    <m:r>
                      <a:rPr lang="en-US" altLang="zh-TW" b="0" i="1" smtClean="0">
                        <a:latin typeface="Cambria Math"/>
                      </a:rPr>
                      <m:t>+100</m:t>
                    </m:r>
                    <m:sSub>
                      <m:sSubPr>
                        <m:ctrlPr>
                          <a:rPr lang="en-US" altLang="zh-TW" b="0" i="1" smtClean="0">
                            <a:latin typeface="Cambria Math"/>
                          </a:rPr>
                        </m:ctrlPr>
                      </m:sSubPr>
                      <m:e>
                        <m:r>
                          <a:rPr lang="en-US" altLang="zh-TW" b="0" i="1" smtClean="0">
                            <a:latin typeface="Cambria Math"/>
                          </a:rPr>
                          <m:t>𝐷</m:t>
                        </m:r>
                      </m:e>
                      <m:sub>
                        <m:r>
                          <a:rPr lang="en-US" altLang="zh-TW" b="0" i="1" smtClean="0">
                            <a:latin typeface="Cambria Math"/>
                          </a:rPr>
                          <m:t>2</m:t>
                        </m:r>
                      </m:sub>
                    </m:sSub>
                    <m:r>
                      <a:rPr lang="en-US" altLang="zh-TW" b="0" i="1" smtClean="0">
                        <a:latin typeface="Cambria Math"/>
                      </a:rPr>
                      <m:t>≤2000 </m:t>
                    </m:r>
                  </m:oMath>
                </a14:m>
                <a:r>
                  <a:rPr lang="en-US" altLang="zh-TW" dirty="0" smtClean="0"/>
                  <a:t>(</a:t>
                </a:r>
                <a:r>
                  <a:rPr lang="zh-TW" altLang="en-US" dirty="0" smtClean="0"/>
                  <a:t>人力</a:t>
                </a:r>
                <a:r>
                  <a:rPr lang="zh-TW" altLang="en-US" dirty="0"/>
                  <a:t>限制</a:t>
                </a:r>
                <a:r>
                  <a:rPr lang="en-US" altLang="zh-TW" dirty="0" smtClean="0"/>
                  <a:t>)</a:t>
                </a:r>
              </a:p>
              <a:p>
                <a:pPr>
                  <a:lnSpc>
                    <a:spcPct val="120000"/>
                  </a:lnSpc>
                </a:pPr>
                <a14:m>
                  <m:oMath xmlns:m="http://schemas.openxmlformats.org/officeDocument/2006/math">
                    <m:r>
                      <a:rPr lang="en-US" altLang="zh-TW" b="0" i="1" smtClean="0">
                        <a:latin typeface="Cambria Math"/>
                      </a:rPr>
                      <m:t>40</m:t>
                    </m:r>
                    <m:sSub>
                      <m:sSubPr>
                        <m:ctrlPr>
                          <a:rPr lang="en-US" altLang="zh-TW" b="0" i="1" smtClean="0">
                            <a:latin typeface="Cambria Math"/>
                          </a:rPr>
                        </m:ctrlPr>
                      </m:sSubPr>
                      <m:e>
                        <m:r>
                          <a:rPr lang="en-US" altLang="zh-TW" b="0" i="1" smtClean="0">
                            <a:latin typeface="Cambria Math"/>
                          </a:rPr>
                          <m:t>𝐷</m:t>
                        </m:r>
                      </m:e>
                      <m:sub>
                        <m:r>
                          <a:rPr lang="en-US" altLang="zh-TW" b="0" i="1" smtClean="0">
                            <a:latin typeface="Cambria Math"/>
                          </a:rPr>
                          <m:t>1</m:t>
                        </m:r>
                      </m:sub>
                    </m:sSub>
                    <m:r>
                      <a:rPr lang="en-US" altLang="zh-TW" b="0" i="1" smtClean="0">
                        <a:latin typeface="Cambria Math"/>
                      </a:rPr>
                      <m:t>+50</m:t>
                    </m:r>
                    <m:sSub>
                      <m:sSubPr>
                        <m:ctrlPr>
                          <a:rPr lang="en-US" altLang="zh-TW" b="0" i="1" smtClean="0">
                            <a:latin typeface="Cambria Math"/>
                          </a:rPr>
                        </m:ctrlPr>
                      </m:sSubPr>
                      <m:e>
                        <m:r>
                          <a:rPr lang="en-US" altLang="zh-TW" b="0" i="1" smtClean="0">
                            <a:latin typeface="Cambria Math"/>
                          </a:rPr>
                          <m:t>𝐷</m:t>
                        </m:r>
                      </m:e>
                      <m:sub>
                        <m:r>
                          <a:rPr lang="en-US" altLang="zh-TW" b="0" i="1" smtClean="0">
                            <a:latin typeface="Cambria Math"/>
                          </a:rPr>
                          <m:t>2</m:t>
                        </m:r>
                      </m:sub>
                    </m:sSub>
                    <m:r>
                      <a:rPr lang="en-US" altLang="zh-TW" b="0" i="1" smtClean="0">
                        <a:latin typeface="Cambria Math"/>
                      </a:rPr>
                      <m:t>≤800</m:t>
                    </m:r>
                  </m:oMath>
                </a14:m>
                <a:r>
                  <a:rPr lang="en-US" altLang="zh-TW" dirty="0" smtClean="0"/>
                  <a:t> (</a:t>
                </a:r>
                <a:r>
                  <a:rPr lang="zh-TW" altLang="en-US" dirty="0" smtClean="0"/>
                  <a:t>裝備</a:t>
                </a:r>
                <a:r>
                  <a:rPr lang="zh-TW" altLang="en-US" dirty="0"/>
                  <a:t>限制</a:t>
                </a:r>
                <a:r>
                  <a:rPr lang="en-US" altLang="zh-TW" dirty="0" smtClean="0"/>
                  <a:t>)</a:t>
                </a:r>
              </a:p>
              <a:p>
                <a:pPr>
                  <a:lnSpc>
                    <a:spcPct val="120000"/>
                  </a:lnSpc>
                </a:pPr>
                <a14:m>
                  <m:oMath xmlns:m="http://schemas.openxmlformats.org/officeDocument/2006/math">
                    <m:r>
                      <a:rPr lang="en-US" altLang="zh-TW" b="0" i="1" smtClean="0">
                        <a:latin typeface="Cambria Math"/>
                      </a:rPr>
                      <m:t>100</m:t>
                    </m:r>
                    <m:sSub>
                      <m:sSubPr>
                        <m:ctrlPr>
                          <a:rPr lang="en-US" altLang="zh-TW" b="0" i="1" smtClean="0">
                            <a:latin typeface="Cambria Math"/>
                          </a:rPr>
                        </m:ctrlPr>
                      </m:sSubPr>
                      <m:e>
                        <m:r>
                          <a:rPr lang="en-US" altLang="zh-TW" b="0" i="1" smtClean="0">
                            <a:latin typeface="Cambria Math"/>
                          </a:rPr>
                          <m:t>𝑅</m:t>
                        </m:r>
                      </m:e>
                      <m:sub>
                        <m:r>
                          <a:rPr lang="en-US" altLang="zh-TW" b="0" i="1" smtClean="0">
                            <a:latin typeface="Cambria Math"/>
                          </a:rPr>
                          <m:t>1</m:t>
                        </m:r>
                      </m:sub>
                    </m:sSub>
                    <m:r>
                      <a:rPr lang="en-US" altLang="zh-TW" b="0" i="1" smtClean="0">
                        <a:latin typeface="Cambria Math"/>
                      </a:rPr>
                      <m:t>+199</m:t>
                    </m:r>
                    <m:sSub>
                      <m:sSubPr>
                        <m:ctrlPr>
                          <a:rPr lang="en-US" altLang="zh-TW" b="0" i="1" smtClean="0">
                            <a:latin typeface="Cambria Math"/>
                          </a:rPr>
                        </m:ctrlPr>
                      </m:sSubPr>
                      <m:e>
                        <m:r>
                          <a:rPr lang="en-US" altLang="zh-TW" b="0" i="1" smtClean="0">
                            <a:latin typeface="Cambria Math"/>
                          </a:rPr>
                          <m:t>𝑅</m:t>
                        </m:r>
                      </m:e>
                      <m:sub>
                        <m:r>
                          <a:rPr lang="en-US" altLang="zh-TW" b="0" i="1" smtClean="0">
                            <a:latin typeface="Cambria Math"/>
                          </a:rPr>
                          <m:t>2</m:t>
                        </m:r>
                      </m:sub>
                    </m:sSub>
                    <m:r>
                      <a:rPr lang="en-US" altLang="zh-TW" b="0" i="1" smtClean="0">
                        <a:latin typeface="Cambria Math"/>
                      </a:rPr>
                      <m:t>+700</m:t>
                    </m:r>
                    <m:sSub>
                      <m:sSubPr>
                        <m:ctrlPr>
                          <a:rPr lang="en-US" altLang="zh-TW" b="0" i="1" smtClean="0">
                            <a:latin typeface="Cambria Math"/>
                          </a:rPr>
                        </m:ctrlPr>
                      </m:sSubPr>
                      <m:e>
                        <m:r>
                          <a:rPr lang="en-US" altLang="zh-TW" b="0" i="1" smtClean="0">
                            <a:latin typeface="Cambria Math"/>
                          </a:rPr>
                          <m:t>𝐷</m:t>
                        </m:r>
                      </m:e>
                      <m:sub>
                        <m:r>
                          <a:rPr lang="en-US" altLang="zh-TW" b="0" i="1" smtClean="0">
                            <a:latin typeface="Cambria Math"/>
                          </a:rPr>
                          <m:t>1</m:t>
                        </m:r>
                      </m:sub>
                    </m:sSub>
                    <m:r>
                      <a:rPr lang="en-US" altLang="zh-TW" b="0" i="1" smtClean="0">
                        <a:latin typeface="Cambria Math"/>
                      </a:rPr>
                      <m:t>+800</m:t>
                    </m:r>
                    <m:sSub>
                      <m:sSubPr>
                        <m:ctrlPr>
                          <a:rPr lang="en-US" altLang="zh-TW" b="0" i="1" smtClean="0">
                            <a:latin typeface="Cambria Math"/>
                          </a:rPr>
                        </m:ctrlPr>
                      </m:sSubPr>
                      <m:e>
                        <m:r>
                          <a:rPr lang="en-US" altLang="zh-TW" b="0" i="1" smtClean="0">
                            <a:latin typeface="Cambria Math"/>
                          </a:rPr>
                          <m:t>𝐷</m:t>
                        </m:r>
                      </m:e>
                      <m:sub>
                        <m:r>
                          <a:rPr lang="en-US" altLang="zh-TW" b="0" i="1" smtClean="0">
                            <a:latin typeface="Cambria Math"/>
                          </a:rPr>
                          <m:t>2</m:t>
                        </m:r>
                      </m:sub>
                    </m:sSub>
                    <m:r>
                      <a:rPr lang="en-US" altLang="zh-TW" b="0" i="1" smtClean="0">
                        <a:latin typeface="Cambria Math"/>
                      </a:rPr>
                      <m:t>≤100000</m:t>
                    </m:r>
                  </m:oMath>
                </a14:m>
                <a:r>
                  <a:rPr lang="en-US" altLang="zh-TW" dirty="0" smtClean="0"/>
                  <a:t> (</a:t>
                </a:r>
                <a:r>
                  <a:rPr lang="zh-TW" altLang="en-US" dirty="0" smtClean="0"/>
                  <a:t>預算限制</a:t>
                </a:r>
                <a:r>
                  <a:rPr lang="en-US" altLang="zh-TW" dirty="0" smtClean="0"/>
                  <a:t>)</a:t>
                </a:r>
              </a:p>
              <a:p>
                <a:pPr>
                  <a:lnSpc>
                    <a:spcPct val="120000"/>
                  </a:lnSpc>
                </a:pPr>
                <a14:m>
                  <m:oMath xmlns:m="http://schemas.openxmlformats.org/officeDocument/2006/math">
                    <m:sSub>
                      <m:sSubPr>
                        <m:ctrlPr>
                          <a:rPr lang="en-US" altLang="zh-TW" b="0" i="1" smtClean="0">
                            <a:latin typeface="Cambria Math"/>
                          </a:rPr>
                        </m:ctrlPr>
                      </m:sSubPr>
                      <m:e>
                        <m:r>
                          <a:rPr lang="en-US" altLang="zh-TW" b="0" i="1" smtClean="0">
                            <a:latin typeface="Cambria Math"/>
                          </a:rPr>
                          <m:t>𝑅</m:t>
                        </m:r>
                      </m:e>
                      <m:sub>
                        <m:r>
                          <a:rPr lang="en-US" altLang="zh-TW" b="0" i="1" smtClean="0">
                            <a:latin typeface="Cambria Math"/>
                          </a:rPr>
                          <m:t>1</m:t>
                        </m:r>
                      </m:sub>
                    </m:sSub>
                    <m:r>
                      <a:rPr lang="en-US" altLang="zh-TW" b="0" i="1" smtClean="0">
                        <a:latin typeface="Cambria Math"/>
                      </a:rPr>
                      <m:t>, </m:t>
                    </m:r>
                    <m:sSub>
                      <m:sSubPr>
                        <m:ctrlPr>
                          <a:rPr lang="en-US" altLang="zh-TW" b="0" i="1" smtClean="0">
                            <a:latin typeface="Cambria Math"/>
                          </a:rPr>
                        </m:ctrlPr>
                      </m:sSubPr>
                      <m:e>
                        <m:r>
                          <a:rPr lang="en-US" altLang="zh-TW" b="0" i="1" smtClean="0">
                            <a:latin typeface="Cambria Math"/>
                          </a:rPr>
                          <m:t>𝑅</m:t>
                        </m:r>
                      </m:e>
                      <m:sub>
                        <m:r>
                          <a:rPr lang="en-US" altLang="zh-TW" b="0" i="1" smtClean="0">
                            <a:latin typeface="Cambria Math"/>
                          </a:rPr>
                          <m:t>2</m:t>
                        </m:r>
                      </m:sub>
                    </m:sSub>
                    <m:r>
                      <a:rPr lang="en-US" altLang="zh-TW" b="0" i="1" smtClean="0">
                        <a:latin typeface="Cambria Math"/>
                      </a:rPr>
                      <m:t>, </m:t>
                    </m:r>
                    <m:sSub>
                      <m:sSubPr>
                        <m:ctrlPr>
                          <a:rPr lang="en-US" altLang="zh-TW" b="0" i="1" smtClean="0">
                            <a:latin typeface="Cambria Math"/>
                          </a:rPr>
                        </m:ctrlPr>
                      </m:sSubPr>
                      <m:e>
                        <m:r>
                          <a:rPr lang="en-US" altLang="zh-TW" b="0" i="1" smtClean="0">
                            <a:latin typeface="Cambria Math"/>
                          </a:rPr>
                          <m:t>𝐷</m:t>
                        </m:r>
                      </m:e>
                      <m:sub>
                        <m:r>
                          <a:rPr lang="en-US" altLang="zh-TW" b="0" i="1" smtClean="0">
                            <a:latin typeface="Cambria Math"/>
                          </a:rPr>
                          <m:t>1</m:t>
                        </m:r>
                      </m:sub>
                    </m:sSub>
                    <m:r>
                      <a:rPr lang="en-US" altLang="zh-TW" b="0" i="1" smtClean="0">
                        <a:latin typeface="Cambria Math"/>
                      </a:rPr>
                      <m:t>, </m:t>
                    </m:r>
                    <m:sSub>
                      <m:sSubPr>
                        <m:ctrlPr>
                          <a:rPr lang="en-US" altLang="zh-TW" b="0" i="1" smtClean="0">
                            <a:latin typeface="Cambria Math"/>
                          </a:rPr>
                        </m:ctrlPr>
                      </m:sSubPr>
                      <m:e>
                        <m:r>
                          <a:rPr lang="en-US" altLang="zh-TW" b="0" i="1" smtClean="0">
                            <a:latin typeface="Cambria Math"/>
                          </a:rPr>
                          <m:t>𝐷</m:t>
                        </m:r>
                      </m:e>
                      <m:sub>
                        <m:r>
                          <a:rPr lang="en-US" altLang="zh-TW" b="0" i="1" smtClean="0">
                            <a:latin typeface="Cambria Math"/>
                          </a:rPr>
                          <m:t>2</m:t>
                        </m:r>
                      </m:sub>
                    </m:sSub>
                    <m:r>
                      <a:rPr lang="en-US" altLang="zh-TW" b="0" i="1" smtClean="0">
                        <a:latin typeface="Cambria Math"/>
                      </a:rPr>
                      <m:t>≥0</m:t>
                    </m:r>
                  </m:oMath>
                </a14:m>
                <a:r>
                  <a:rPr lang="en-US" altLang="zh-TW" dirty="0" smtClean="0"/>
                  <a:t> </a:t>
                </a:r>
              </a:p>
              <a:p>
                <a:pPr marL="0" indent="0">
                  <a:lnSpc>
                    <a:spcPct val="120000"/>
                  </a:lnSpc>
                  <a:buNone/>
                </a:pPr>
                <a:endParaRPr lang="en-US" altLang="zh-TW" dirty="0" smtClean="0"/>
              </a:p>
              <a:p>
                <a:pPr marL="0" indent="0">
                  <a:lnSpc>
                    <a:spcPct val="120000"/>
                  </a:lnSpc>
                  <a:buNone/>
                </a:pPr>
                <a:r>
                  <a:rPr lang="en-US" altLang="zh-TW" b="1" dirty="0" smtClean="0">
                    <a:solidFill>
                      <a:srgbClr val="FF0000"/>
                    </a:solidFill>
                  </a:rPr>
                  <a:t>Optimal solution:</a:t>
                </a:r>
              </a:p>
              <a:p>
                <a:pPr marL="0" indent="0">
                  <a:lnSpc>
                    <a:spcPct val="120000"/>
                  </a:lnSpc>
                  <a:buNone/>
                </a:pPr>
                <a14:m>
                  <m:oMathPara xmlns:m="http://schemas.openxmlformats.org/officeDocument/2006/math">
                    <m:oMathParaPr>
                      <m:jc m:val="left"/>
                    </m:oMathParaPr>
                    <m:oMath xmlns:m="http://schemas.openxmlformats.org/officeDocument/2006/math">
                      <m:sSup>
                        <m:sSupPr>
                          <m:ctrlPr>
                            <a:rPr lang="en-US" altLang="zh-TW" b="0" i="1" smtClean="0">
                              <a:latin typeface="Cambria Math"/>
                            </a:rPr>
                          </m:ctrlPr>
                        </m:sSupPr>
                        <m:e>
                          <m:r>
                            <a:rPr lang="en-US" altLang="zh-TW" b="0" i="1" smtClean="0">
                              <a:latin typeface="Cambria Math"/>
                            </a:rPr>
                            <m:t>𝑧</m:t>
                          </m:r>
                        </m:e>
                        <m:sup>
                          <m:r>
                            <a:rPr lang="en-US" altLang="zh-TW" b="0" i="1" smtClean="0">
                              <a:latin typeface="Cambria Math"/>
                            </a:rPr>
                            <m:t>∗</m:t>
                          </m:r>
                        </m:sup>
                      </m:sSup>
                      <m:r>
                        <a:rPr lang="en-US" altLang="zh-TW" b="0" i="1" smtClean="0">
                          <a:latin typeface="Cambria Math"/>
                        </a:rPr>
                        <m:t>=9205.79</m:t>
                      </m:r>
                    </m:oMath>
                  </m:oMathPara>
                </a14:m>
                <a:endParaRPr lang="en-US" altLang="zh-TW" dirty="0" smtClean="0"/>
              </a:p>
              <a:p>
                <a:pPr marL="0" indent="0">
                  <a:lnSpc>
                    <a:spcPct val="120000"/>
                  </a:lnSpc>
                  <a:buNone/>
                </a:pPr>
                <a14:m>
                  <m:oMathPara xmlns:m="http://schemas.openxmlformats.org/officeDocument/2006/math">
                    <m:oMathParaPr>
                      <m:jc m:val="left"/>
                    </m:oMathParaPr>
                    <m:oMath xmlns:m="http://schemas.openxmlformats.org/officeDocument/2006/math">
                      <m:sSup>
                        <m:sSupPr>
                          <m:ctrlPr>
                            <a:rPr lang="en-US" altLang="zh-TW" b="0" i="1" smtClean="0">
                              <a:latin typeface="Cambria Math"/>
                            </a:rPr>
                          </m:ctrlPr>
                        </m:sSupPr>
                        <m:e>
                          <m:r>
                            <a:rPr lang="en-US" altLang="zh-TW" b="0" i="1" smtClean="0">
                              <a:latin typeface="Cambria Math"/>
                            </a:rPr>
                            <m:t>𝑥</m:t>
                          </m:r>
                        </m:e>
                        <m:sup>
                          <m:r>
                            <a:rPr lang="en-US" altLang="zh-TW" b="0" i="1" smtClean="0">
                              <a:latin typeface="Cambria Math"/>
                            </a:rPr>
                            <m:t>∗</m:t>
                          </m:r>
                        </m:sup>
                      </m:sSup>
                      <m:r>
                        <a:rPr lang="en-US" altLang="zh-TW" b="0" i="1" smtClean="0">
                          <a:latin typeface="Cambria Math"/>
                        </a:rPr>
                        <m:t>=</m:t>
                      </m:r>
                      <m:d>
                        <m:dPr>
                          <m:ctrlPr>
                            <a:rPr lang="en-US" altLang="zh-TW" b="0" i="1" smtClean="0">
                              <a:latin typeface="Cambria Math"/>
                            </a:rPr>
                          </m:ctrlPr>
                        </m:dPr>
                        <m:e>
                          <m:sSubSup>
                            <m:sSubSupPr>
                              <m:ctrlPr>
                                <a:rPr lang="en-US" altLang="zh-TW" b="0" i="1" smtClean="0">
                                  <a:latin typeface="Cambria Math"/>
                                </a:rPr>
                              </m:ctrlPr>
                            </m:sSubSupPr>
                            <m:e>
                              <m:r>
                                <a:rPr lang="en-US" altLang="zh-TW" b="0" i="1" smtClean="0">
                                  <a:latin typeface="Cambria Math"/>
                                </a:rPr>
                                <m:t>𝑅</m:t>
                              </m:r>
                            </m:e>
                            <m:sub>
                              <m:r>
                                <a:rPr lang="en-US" altLang="zh-TW" b="0" i="1" smtClean="0">
                                  <a:latin typeface="Cambria Math"/>
                                </a:rPr>
                                <m:t>1</m:t>
                              </m:r>
                            </m:sub>
                            <m:sup>
                              <m:r>
                                <a:rPr lang="en-US" altLang="zh-TW" b="0" i="1" smtClean="0">
                                  <a:latin typeface="Cambria Math"/>
                                </a:rPr>
                                <m:t>∗</m:t>
                              </m:r>
                            </m:sup>
                          </m:sSubSup>
                          <m:r>
                            <a:rPr lang="en-US" altLang="zh-TW" b="0" i="1" smtClean="0">
                              <a:latin typeface="Cambria Math"/>
                            </a:rPr>
                            <m:t>, </m:t>
                          </m:r>
                          <m:sSubSup>
                            <m:sSubSupPr>
                              <m:ctrlPr>
                                <a:rPr lang="en-US" altLang="zh-TW" b="0" i="1" smtClean="0">
                                  <a:latin typeface="Cambria Math"/>
                                </a:rPr>
                              </m:ctrlPr>
                            </m:sSubSupPr>
                            <m:e>
                              <m:r>
                                <a:rPr lang="en-US" altLang="zh-TW" b="0" i="1" smtClean="0">
                                  <a:latin typeface="Cambria Math"/>
                                </a:rPr>
                                <m:t>𝑅</m:t>
                              </m:r>
                            </m:e>
                            <m:sub>
                              <m:r>
                                <a:rPr lang="en-US" altLang="zh-TW" b="0" i="1" smtClean="0">
                                  <a:latin typeface="Cambria Math"/>
                                </a:rPr>
                                <m:t>2</m:t>
                              </m:r>
                            </m:sub>
                            <m:sup>
                              <m:r>
                                <a:rPr lang="en-US" altLang="zh-TW" b="0" i="1" smtClean="0">
                                  <a:latin typeface="Cambria Math"/>
                                </a:rPr>
                                <m:t>∗</m:t>
                              </m:r>
                            </m:sup>
                          </m:sSubSup>
                          <m:r>
                            <a:rPr lang="en-US" altLang="zh-TW" b="0" i="1" smtClean="0">
                              <a:latin typeface="Cambria Math"/>
                            </a:rPr>
                            <m:t>, </m:t>
                          </m:r>
                          <m:sSubSup>
                            <m:sSubSupPr>
                              <m:ctrlPr>
                                <a:rPr lang="en-US" altLang="zh-TW" b="0" i="1" smtClean="0">
                                  <a:latin typeface="Cambria Math"/>
                                </a:rPr>
                              </m:ctrlPr>
                            </m:sSubSupPr>
                            <m:e>
                              <m:r>
                                <a:rPr lang="en-US" altLang="zh-TW" b="0" i="1" smtClean="0">
                                  <a:latin typeface="Cambria Math"/>
                                </a:rPr>
                                <m:t>𝐷</m:t>
                              </m:r>
                            </m:e>
                            <m:sub>
                              <m:r>
                                <a:rPr lang="en-US" altLang="zh-TW" b="0" i="1" smtClean="0">
                                  <a:latin typeface="Cambria Math"/>
                                </a:rPr>
                                <m:t>1</m:t>
                              </m:r>
                            </m:sub>
                            <m:sup>
                              <m:r>
                                <a:rPr lang="en-US" altLang="zh-TW" b="0" i="1" smtClean="0">
                                  <a:latin typeface="Cambria Math"/>
                                </a:rPr>
                                <m:t>∗</m:t>
                              </m:r>
                            </m:sup>
                          </m:sSubSup>
                          <m:r>
                            <a:rPr lang="en-US" altLang="zh-TW" b="0" i="1" smtClean="0">
                              <a:latin typeface="Cambria Math"/>
                            </a:rPr>
                            <m:t>,</m:t>
                          </m:r>
                          <m:sSubSup>
                            <m:sSubSupPr>
                              <m:ctrlPr>
                                <a:rPr lang="en-US" altLang="zh-TW" b="0" i="1" smtClean="0">
                                  <a:latin typeface="Cambria Math"/>
                                </a:rPr>
                              </m:ctrlPr>
                            </m:sSubSupPr>
                            <m:e>
                              <m:r>
                                <a:rPr lang="en-US" altLang="zh-TW" b="0" i="1" smtClean="0">
                                  <a:latin typeface="Cambria Math"/>
                                </a:rPr>
                                <m:t>𝐷</m:t>
                              </m:r>
                            </m:e>
                            <m:sub>
                              <m:r>
                                <a:rPr lang="en-US" altLang="zh-TW" b="0" i="1" smtClean="0">
                                  <a:latin typeface="Cambria Math"/>
                                </a:rPr>
                                <m:t>2</m:t>
                              </m:r>
                            </m:sub>
                            <m:sup>
                              <m:r>
                                <a:rPr lang="en-US" altLang="zh-TW" b="0" i="1" smtClean="0">
                                  <a:latin typeface="Cambria Math"/>
                                </a:rPr>
                                <m:t>∗</m:t>
                              </m:r>
                            </m:sup>
                          </m:sSubSup>
                        </m:e>
                      </m:d>
                      <m:r>
                        <a:rPr lang="en-US" altLang="zh-TW" b="0" i="1" smtClean="0">
                          <a:latin typeface="Cambria Math"/>
                        </a:rPr>
                        <m:t>=</m:t>
                      </m:r>
                      <m:d>
                        <m:dPr>
                          <m:ctrlPr>
                            <a:rPr lang="en-US" altLang="zh-TW" b="0" i="1" smtClean="0">
                              <a:latin typeface="Cambria Math"/>
                            </a:rPr>
                          </m:ctrlPr>
                        </m:dPr>
                        <m:e>
                          <m:r>
                            <a:rPr lang="en-US" altLang="zh-TW" b="0" i="1" smtClean="0">
                              <a:latin typeface="Cambria Math"/>
                            </a:rPr>
                            <m:t>0, 438.79, 17.55, 0</m:t>
                          </m:r>
                        </m:e>
                      </m:d>
                    </m:oMath>
                  </m:oMathPara>
                </a14:m>
                <a:endParaRPr lang="en-US" altLang="zh-TW" dirty="0"/>
              </a:p>
              <a:p>
                <a:pPr marL="0" indent="0">
                  <a:lnSpc>
                    <a:spcPct val="120000"/>
                  </a:lnSpc>
                  <a:buNone/>
                </a:pPr>
                <a:endParaRPr lang="en-US" altLang="zh-TW" dirty="0" smtClean="0"/>
              </a:p>
              <a:p>
                <a:pPr marL="0" indent="0">
                  <a:lnSpc>
                    <a:spcPct val="120000"/>
                  </a:lnSpc>
                  <a:buNone/>
                </a:pP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57200" y="1600200"/>
                <a:ext cx="8229600" cy="5069160"/>
              </a:xfrm>
              <a:blipFill rotWithShape="1">
                <a:blip r:embed="rId2"/>
                <a:stretch>
                  <a:fillRect l="-741" t="-72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0D5EBAA4-32D4-4A91-B891-1CF913949CAB}" type="slidenum">
              <a:rPr lang="zh-TW" altLang="en-US" smtClean="0"/>
              <a:t>6</a:t>
            </a:fld>
            <a:endParaRPr lang="zh-TW" altLang="en-US"/>
          </a:p>
        </p:txBody>
      </p:sp>
    </p:spTree>
    <p:extLst>
      <p:ext uri="{BB962C8B-B14F-4D97-AF65-F5344CB8AC3E}">
        <p14:creationId xmlns:p14="http://schemas.microsoft.com/office/powerpoint/2010/main" val="3164533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LP </a:t>
            </a:r>
            <a:r>
              <a:rPr lang="en-US" altLang="zh-TW" dirty="0" smtClean="0"/>
              <a:t>formulation with uncertainty</a:t>
            </a:r>
            <a:endParaRPr lang="zh-TW" altLang="en-US" dirty="0"/>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1043704823"/>
                  </p:ext>
                </p:extLst>
              </p:nvPr>
            </p:nvGraphicFramePr>
            <p:xfrm>
              <a:off x="1187624" y="1340768"/>
              <a:ext cx="6264696" cy="1010920"/>
            </p:xfrm>
            <a:graphic>
              <a:graphicData uri="http://schemas.openxmlformats.org/drawingml/2006/table">
                <a:tbl>
                  <a:tblPr firstRow="1" bandRow="1">
                    <a:tableStyleId>{7DF18680-E054-41AD-8BC1-D1AEF772440D}</a:tableStyleId>
                  </a:tblPr>
                  <a:tblGrid>
                    <a:gridCol w="1584176"/>
                    <a:gridCol w="2592288"/>
                    <a:gridCol w="2088232"/>
                  </a:tblGrid>
                  <a:tr h="370840">
                    <a:tc>
                      <a:txBody>
                        <a:bodyPr/>
                        <a:lstStyle/>
                        <a:p>
                          <a:pPr algn="ctr"/>
                          <a:r>
                            <a:rPr lang="en-US" altLang="zh-TW" dirty="0" smtClean="0"/>
                            <a:t>Kg</a:t>
                          </a:r>
                          <a:endParaRPr lang="zh-TW" altLang="en-US" dirty="0"/>
                        </a:p>
                      </a:txBody>
                      <a:tcPr/>
                    </a:tc>
                    <a:tc>
                      <a:txBody>
                        <a:bodyPr/>
                        <a:lstStyle/>
                        <a:p>
                          <a:pPr algn="ctr"/>
                          <a:r>
                            <a:rPr lang="en-US" altLang="zh-TW" dirty="0" smtClean="0"/>
                            <a:t>R</a:t>
                          </a:r>
                          <a:r>
                            <a:rPr lang="en-US" altLang="zh-TW" baseline="-25000" dirty="0" smtClean="0"/>
                            <a:t>1</a:t>
                          </a:r>
                          <a:endParaRPr lang="zh-TW" altLang="en-US" baseline="-25000" dirty="0"/>
                        </a:p>
                      </a:txBody>
                      <a:tcPr/>
                    </a:tc>
                    <a:tc>
                      <a:txBody>
                        <a:bodyPr/>
                        <a:lstStyle/>
                        <a:p>
                          <a:pPr algn="ctr"/>
                          <a:r>
                            <a:rPr lang="en-US" altLang="zh-TW" dirty="0" smtClean="0"/>
                            <a:t>R</a:t>
                          </a:r>
                          <a:r>
                            <a:rPr lang="en-US" altLang="zh-TW" baseline="-25000" dirty="0" smtClean="0"/>
                            <a:t>2</a:t>
                          </a:r>
                          <a:endParaRPr lang="zh-TW" altLang="en-US" baseline="-25000" dirty="0"/>
                        </a:p>
                      </a:txBody>
                      <a:tcPr/>
                    </a:tc>
                  </a:tr>
                  <a:tr h="370840">
                    <a:tc>
                      <a:txBody>
                        <a:bodyPr/>
                        <a:lstStyle/>
                        <a:p>
                          <a:pPr algn="ctr"/>
                          <a:r>
                            <a:rPr lang="en-US" altLang="zh-TW" dirty="0" smtClean="0"/>
                            <a:t>Content of</a:t>
                          </a:r>
                          <a:r>
                            <a:rPr lang="en-US" altLang="zh-TW" baseline="0" dirty="0" smtClean="0"/>
                            <a:t> A </a:t>
                          </a:r>
                          <a:r>
                            <a:rPr lang="en-US" altLang="zh-TW" dirty="0" smtClean="0"/>
                            <a:t>(g/kg)</a:t>
                          </a:r>
                          <a:endParaRPr lang="zh-TW"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smtClean="0">
                                    <a:latin typeface="Cambria Math"/>
                                  </a:rPr>
                                  <m:t>0.01±0.5%→</m:t>
                                </m:r>
                                <m:d>
                                  <m:dPr>
                                    <m:begChr m:val="["/>
                                    <m:endChr m:val="]"/>
                                    <m:ctrlPr>
                                      <a:rPr lang="en-US" altLang="zh-TW" i="1" smtClean="0">
                                        <a:latin typeface="Cambria Math"/>
                                      </a:rPr>
                                    </m:ctrlPr>
                                  </m:dPr>
                                  <m:e>
                                    <m:r>
                                      <a:rPr lang="en-US" altLang="zh-TW" smtClean="0">
                                        <a:latin typeface="Cambria Math"/>
                                      </a:rPr>
                                      <m:t>0</m:t>
                                    </m:r>
                                    <m:r>
                                      <a:rPr lang="en-US" altLang="zh-TW" b="0" i="0" smtClean="0">
                                        <a:latin typeface="Cambria Math"/>
                                      </a:rPr>
                                      <m:t>.</m:t>
                                    </m:r>
                                    <m:r>
                                      <a:rPr lang="en-US" altLang="zh-TW" smtClean="0">
                                        <a:latin typeface="Cambria Math"/>
                                      </a:rPr>
                                      <m:t>900995, 0.00105</m:t>
                                    </m:r>
                                  </m:e>
                                </m:d>
                              </m:oMath>
                            </m:oMathPara>
                          </a14:m>
                          <a:endParaRPr lang="zh-TW"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smtClean="0">
                                    <a:latin typeface="Cambria Math"/>
                                  </a:rPr>
                                  <m:t>0.02±2%→</m:t>
                                </m:r>
                                <m:d>
                                  <m:dPr>
                                    <m:begChr m:val="["/>
                                    <m:endChr m:val="]"/>
                                    <m:ctrlPr>
                                      <a:rPr lang="en-US" altLang="zh-TW" i="1" smtClean="0">
                                        <a:latin typeface="Cambria Math"/>
                                      </a:rPr>
                                    </m:ctrlPr>
                                  </m:dPr>
                                  <m:e>
                                    <m:r>
                                      <a:rPr lang="en-US" altLang="zh-TW" smtClean="0">
                                        <a:latin typeface="Cambria Math"/>
                                      </a:rPr>
                                      <m:t>0.00196, 0.00204</m:t>
                                    </m:r>
                                  </m:e>
                                </m:d>
                              </m:oMath>
                            </m:oMathPara>
                          </a14:m>
                          <a:endParaRPr lang="zh-TW" altLang="en-US" dirty="0"/>
                        </a:p>
                      </a:txBody>
                      <a:tcPr/>
                    </a:tc>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1043704823"/>
                  </p:ext>
                </p:extLst>
              </p:nvPr>
            </p:nvGraphicFramePr>
            <p:xfrm>
              <a:off x="1187624" y="1340768"/>
              <a:ext cx="6264696" cy="1010920"/>
            </p:xfrm>
            <a:graphic>
              <a:graphicData uri="http://schemas.openxmlformats.org/drawingml/2006/table">
                <a:tbl>
                  <a:tblPr firstRow="1" bandRow="1">
                    <a:tableStyleId>{7DF18680-E054-41AD-8BC1-D1AEF772440D}</a:tableStyleId>
                  </a:tblPr>
                  <a:tblGrid>
                    <a:gridCol w="1584176"/>
                    <a:gridCol w="2592288"/>
                    <a:gridCol w="2088232"/>
                  </a:tblGrid>
                  <a:tr h="370840">
                    <a:tc>
                      <a:txBody>
                        <a:bodyPr/>
                        <a:lstStyle/>
                        <a:p>
                          <a:pPr algn="ctr"/>
                          <a:r>
                            <a:rPr lang="en-US" altLang="zh-TW" dirty="0" smtClean="0"/>
                            <a:t>Kg</a:t>
                          </a:r>
                          <a:endParaRPr lang="zh-TW" altLang="en-US" dirty="0"/>
                        </a:p>
                      </a:txBody>
                      <a:tcPr/>
                    </a:tc>
                    <a:tc>
                      <a:txBody>
                        <a:bodyPr/>
                        <a:lstStyle/>
                        <a:p>
                          <a:pPr algn="ctr"/>
                          <a:r>
                            <a:rPr lang="en-US" altLang="zh-TW" dirty="0" smtClean="0"/>
                            <a:t>R</a:t>
                          </a:r>
                          <a:r>
                            <a:rPr lang="en-US" altLang="zh-TW" baseline="-25000" dirty="0" smtClean="0"/>
                            <a:t>1</a:t>
                          </a:r>
                          <a:endParaRPr lang="zh-TW" altLang="en-US" baseline="-25000" dirty="0"/>
                        </a:p>
                      </a:txBody>
                      <a:tcPr/>
                    </a:tc>
                    <a:tc>
                      <a:txBody>
                        <a:bodyPr/>
                        <a:lstStyle/>
                        <a:p>
                          <a:pPr algn="ctr"/>
                          <a:r>
                            <a:rPr lang="en-US" altLang="zh-TW" dirty="0" smtClean="0"/>
                            <a:t>R</a:t>
                          </a:r>
                          <a:r>
                            <a:rPr lang="en-US" altLang="zh-TW" baseline="-25000" dirty="0" smtClean="0"/>
                            <a:t>2</a:t>
                          </a:r>
                          <a:endParaRPr lang="zh-TW" altLang="en-US" baseline="-25000" dirty="0"/>
                        </a:p>
                      </a:txBody>
                      <a:tcPr/>
                    </a:tc>
                  </a:tr>
                  <a:tr h="640080">
                    <a:tc>
                      <a:txBody>
                        <a:bodyPr/>
                        <a:lstStyle/>
                        <a:p>
                          <a:pPr algn="ctr"/>
                          <a:r>
                            <a:rPr lang="en-US" altLang="zh-TW" dirty="0" smtClean="0"/>
                            <a:t>Content of</a:t>
                          </a:r>
                          <a:r>
                            <a:rPr lang="en-US" altLang="zh-TW" baseline="0" dirty="0" smtClean="0"/>
                            <a:t> A </a:t>
                          </a:r>
                          <a:r>
                            <a:rPr lang="en-US" altLang="zh-TW" dirty="0" smtClean="0"/>
                            <a:t>(g/kg)</a:t>
                          </a:r>
                          <a:endParaRPr lang="zh-TW" altLang="en-US" dirty="0"/>
                        </a:p>
                      </a:txBody>
                      <a:tcPr/>
                    </a:tc>
                    <a:tc>
                      <a:txBody>
                        <a:bodyPr/>
                        <a:lstStyle/>
                        <a:p>
                          <a:endParaRPr lang="zh-TW"/>
                        </a:p>
                      </a:txBody>
                      <a:tcPr>
                        <a:blipFill rotWithShape="1">
                          <a:blip r:embed="rId2"/>
                          <a:stretch>
                            <a:fillRect l="-61412" t="-62857" r="-80706" b="-15238"/>
                          </a:stretch>
                        </a:blipFill>
                      </a:tcPr>
                    </a:tc>
                    <a:tc>
                      <a:txBody>
                        <a:bodyPr/>
                        <a:lstStyle/>
                        <a:p>
                          <a:endParaRPr lang="zh-TW"/>
                        </a:p>
                      </a:txBody>
                      <a:tcPr>
                        <a:blipFill rotWithShape="1">
                          <a:blip r:embed="rId2"/>
                          <a:stretch>
                            <a:fillRect l="-200585" t="-62857" r="-292" b="-15238"/>
                          </a:stretch>
                        </a:blipFill>
                      </a:tcPr>
                    </a:tc>
                  </a:tr>
                </a:tbl>
              </a:graphicData>
            </a:graphic>
          </p:graphicFrame>
        </mc:Fallback>
      </mc:AlternateContent>
      <mc:AlternateContent xmlns:mc="http://schemas.openxmlformats.org/markup-compatibility/2006" xmlns:a14="http://schemas.microsoft.com/office/drawing/2010/main">
        <mc:Choice Requires="a14">
          <p:sp>
            <p:nvSpPr>
              <p:cNvPr id="5" name="文字方塊 4"/>
              <p:cNvSpPr txBox="1"/>
              <p:nvPr/>
            </p:nvSpPr>
            <p:spPr>
              <a:xfrm>
                <a:off x="683568" y="2492896"/>
                <a:ext cx="7344816" cy="1938992"/>
              </a:xfrm>
              <a:prstGeom prst="rect">
                <a:avLst/>
              </a:prstGeom>
              <a:noFill/>
            </p:spPr>
            <p:txBody>
              <a:bodyPr wrap="square" rtlCol="0">
                <a:spAutoFit/>
              </a:bodyPr>
              <a:lstStyle/>
              <a:p>
                <a:pPr marL="342900" indent="-342900">
                  <a:buFont typeface="+mj-lt"/>
                  <a:buAutoNum type="arabicPeriod"/>
                </a:pPr>
                <a14:m>
                  <m:oMath xmlns:m="http://schemas.openxmlformats.org/officeDocument/2006/math">
                    <m:sSup>
                      <m:sSupPr>
                        <m:ctrlPr>
                          <a:rPr lang="en-US" altLang="zh-TW" sz="2400" b="0" i="1" smtClean="0">
                            <a:latin typeface="Cambria Math"/>
                          </a:rPr>
                        </m:ctrlPr>
                      </m:sSupPr>
                      <m:e>
                        <m:r>
                          <a:rPr lang="en-US" altLang="zh-TW" sz="2400" b="0" i="1" smtClean="0">
                            <a:latin typeface="Cambria Math"/>
                          </a:rPr>
                          <m:t>𝑥</m:t>
                        </m:r>
                      </m:e>
                      <m:sup>
                        <m:r>
                          <a:rPr lang="en-US" altLang="zh-TW" sz="2400" b="0" i="1" smtClean="0">
                            <a:latin typeface="Cambria Math"/>
                          </a:rPr>
                          <m:t>∗</m:t>
                        </m:r>
                      </m:sup>
                    </m:sSup>
                  </m:oMath>
                </a14:m>
                <a:r>
                  <a:rPr lang="zh-TW" altLang="en-US" sz="2400" dirty="0" smtClean="0"/>
                  <a:t> </a:t>
                </a:r>
                <a:r>
                  <a:rPr lang="en-US" altLang="zh-TW" sz="2400" dirty="0" smtClean="0"/>
                  <a:t>becomes </a:t>
                </a:r>
                <a:r>
                  <a:rPr lang="en-US" altLang="zh-TW" sz="2400" u="sng" dirty="0" smtClean="0"/>
                  <a:t>infeasible solution </a:t>
                </a:r>
                <a:r>
                  <a:rPr lang="en-US" altLang="zh-TW" sz="2400" dirty="0" smtClean="0"/>
                  <a:t>for the LP.</a:t>
                </a:r>
              </a:p>
              <a:p>
                <a:pPr marL="342900" indent="-342900">
                  <a:buFont typeface="+mj-lt"/>
                  <a:buAutoNum type="arabicPeriod"/>
                </a:pPr>
                <a:r>
                  <a:rPr lang="en-US" altLang="zh-TW" sz="2400" dirty="0" smtClean="0"/>
                  <a:t>To keep the same plan, we should modify </a:t>
                </a:r>
                <a14:m>
                  <m:oMath xmlns:m="http://schemas.openxmlformats.org/officeDocument/2006/math">
                    <m:sSup>
                      <m:sSupPr>
                        <m:ctrlPr>
                          <a:rPr lang="en-US" altLang="zh-TW" sz="2400" i="1">
                            <a:latin typeface="Cambria Math"/>
                          </a:rPr>
                        </m:ctrlPr>
                      </m:sSupPr>
                      <m:e>
                        <m:r>
                          <a:rPr lang="en-US" altLang="zh-TW" sz="2400" i="1">
                            <a:latin typeface="Cambria Math"/>
                          </a:rPr>
                          <m:t>𝑥</m:t>
                        </m:r>
                      </m:e>
                      <m:sup>
                        <m:r>
                          <a:rPr lang="en-US" altLang="zh-TW" sz="2400" i="1">
                            <a:latin typeface="Cambria Math"/>
                          </a:rPr>
                          <m:t>∗</m:t>
                        </m:r>
                      </m:sup>
                    </m:sSup>
                    <m:r>
                      <a:rPr lang="en-US" altLang="zh-TW" sz="2400" i="1">
                        <a:latin typeface="Cambria Math"/>
                      </a:rPr>
                      <m:t>=</m:t>
                    </m:r>
                    <m:d>
                      <m:dPr>
                        <m:ctrlPr>
                          <a:rPr lang="en-US" altLang="zh-TW" sz="2400" i="1">
                            <a:latin typeface="Cambria Math"/>
                          </a:rPr>
                        </m:ctrlPr>
                      </m:dPr>
                      <m:e>
                        <m:sSubSup>
                          <m:sSubSupPr>
                            <m:ctrlPr>
                              <a:rPr lang="en-US" altLang="zh-TW" sz="2400" i="1">
                                <a:latin typeface="Cambria Math"/>
                              </a:rPr>
                            </m:ctrlPr>
                          </m:sSubSupPr>
                          <m:e>
                            <m:r>
                              <a:rPr lang="en-US" altLang="zh-TW" sz="2400" i="1">
                                <a:latin typeface="Cambria Math"/>
                              </a:rPr>
                              <m:t>𝑅</m:t>
                            </m:r>
                          </m:e>
                          <m:sub>
                            <m:r>
                              <a:rPr lang="en-US" altLang="zh-TW" sz="2400" i="1">
                                <a:latin typeface="Cambria Math"/>
                              </a:rPr>
                              <m:t>1</m:t>
                            </m:r>
                          </m:sub>
                          <m:sup>
                            <m:r>
                              <a:rPr lang="en-US" altLang="zh-TW" sz="2400" i="1">
                                <a:latin typeface="Cambria Math"/>
                              </a:rPr>
                              <m:t>∗</m:t>
                            </m:r>
                          </m:sup>
                        </m:sSubSup>
                        <m:r>
                          <a:rPr lang="en-US" altLang="zh-TW" sz="2400" i="1">
                            <a:latin typeface="Cambria Math"/>
                          </a:rPr>
                          <m:t>, </m:t>
                        </m:r>
                        <m:sSubSup>
                          <m:sSubSupPr>
                            <m:ctrlPr>
                              <a:rPr lang="en-US" altLang="zh-TW" sz="2400" i="1">
                                <a:latin typeface="Cambria Math"/>
                              </a:rPr>
                            </m:ctrlPr>
                          </m:sSubSupPr>
                          <m:e>
                            <m:r>
                              <a:rPr lang="en-US" altLang="zh-TW" sz="2400" i="1">
                                <a:latin typeface="Cambria Math"/>
                              </a:rPr>
                              <m:t>𝑅</m:t>
                            </m:r>
                          </m:e>
                          <m:sub>
                            <m:r>
                              <a:rPr lang="en-US" altLang="zh-TW" sz="2400" i="1">
                                <a:latin typeface="Cambria Math"/>
                              </a:rPr>
                              <m:t>2</m:t>
                            </m:r>
                          </m:sub>
                          <m:sup>
                            <m:r>
                              <a:rPr lang="en-US" altLang="zh-TW" sz="2400" i="1">
                                <a:latin typeface="Cambria Math"/>
                              </a:rPr>
                              <m:t>∗</m:t>
                            </m:r>
                          </m:sup>
                        </m:sSubSup>
                        <m:r>
                          <a:rPr lang="en-US" altLang="zh-TW" sz="2400" i="1">
                            <a:latin typeface="Cambria Math"/>
                          </a:rPr>
                          <m:t>, </m:t>
                        </m:r>
                        <m:sSubSup>
                          <m:sSubSupPr>
                            <m:ctrlPr>
                              <a:rPr lang="en-US" altLang="zh-TW" sz="2400" i="1">
                                <a:latin typeface="Cambria Math"/>
                              </a:rPr>
                            </m:ctrlPr>
                          </m:sSubSupPr>
                          <m:e>
                            <m:r>
                              <a:rPr lang="en-US" altLang="zh-TW" sz="2400" i="1">
                                <a:latin typeface="Cambria Math"/>
                              </a:rPr>
                              <m:t>𝐷</m:t>
                            </m:r>
                          </m:e>
                          <m:sub>
                            <m:r>
                              <a:rPr lang="en-US" altLang="zh-TW" sz="2400" i="1">
                                <a:latin typeface="Cambria Math"/>
                              </a:rPr>
                              <m:t>1</m:t>
                            </m:r>
                          </m:sub>
                          <m:sup>
                            <m:r>
                              <a:rPr lang="en-US" altLang="zh-TW" sz="2400" i="1">
                                <a:latin typeface="Cambria Math"/>
                              </a:rPr>
                              <m:t>∗</m:t>
                            </m:r>
                          </m:sup>
                        </m:sSubSup>
                        <m:r>
                          <a:rPr lang="en-US" altLang="zh-TW" sz="2400" i="1">
                            <a:latin typeface="Cambria Math"/>
                          </a:rPr>
                          <m:t>,</m:t>
                        </m:r>
                        <m:sSubSup>
                          <m:sSubSupPr>
                            <m:ctrlPr>
                              <a:rPr lang="en-US" altLang="zh-TW" sz="2400" i="1">
                                <a:latin typeface="Cambria Math"/>
                              </a:rPr>
                            </m:ctrlPr>
                          </m:sSubSupPr>
                          <m:e>
                            <m:r>
                              <a:rPr lang="en-US" altLang="zh-TW" sz="2400" i="1">
                                <a:latin typeface="Cambria Math"/>
                              </a:rPr>
                              <m:t>𝐷</m:t>
                            </m:r>
                          </m:e>
                          <m:sub>
                            <m:r>
                              <a:rPr lang="en-US" altLang="zh-TW" sz="2400" i="1">
                                <a:latin typeface="Cambria Math"/>
                              </a:rPr>
                              <m:t>2</m:t>
                            </m:r>
                          </m:sub>
                          <m:sup>
                            <m:r>
                              <a:rPr lang="en-US" altLang="zh-TW" sz="2400" i="1">
                                <a:latin typeface="Cambria Math"/>
                              </a:rPr>
                              <m:t>∗</m:t>
                            </m:r>
                          </m:sup>
                        </m:sSubSup>
                      </m:e>
                    </m:d>
                    <m:r>
                      <a:rPr lang="en-US" altLang="zh-TW" sz="2400" i="1">
                        <a:latin typeface="Cambria Math"/>
                      </a:rPr>
                      <m:t>=</m:t>
                    </m:r>
                    <m:d>
                      <m:dPr>
                        <m:ctrlPr>
                          <a:rPr lang="en-US" altLang="zh-TW" sz="2400" i="1">
                            <a:latin typeface="Cambria Math"/>
                          </a:rPr>
                        </m:ctrlPr>
                      </m:dPr>
                      <m:e>
                        <m:r>
                          <a:rPr lang="en-US" altLang="zh-TW" sz="2400" i="1">
                            <a:latin typeface="Cambria Math"/>
                          </a:rPr>
                          <m:t>0, 438.79, </m:t>
                        </m:r>
                        <m:r>
                          <a:rPr lang="en-US" altLang="zh-TW" sz="2400" i="1" smtClean="0">
                            <a:solidFill>
                              <a:srgbClr val="FF0000"/>
                            </a:solidFill>
                            <a:latin typeface="Cambria Math"/>
                          </a:rPr>
                          <m:t>17.55</m:t>
                        </m:r>
                        <m:r>
                          <a:rPr lang="en-US" altLang="zh-TW" sz="2400" i="1">
                            <a:latin typeface="Cambria Math"/>
                          </a:rPr>
                          <m:t>, 0</m:t>
                        </m:r>
                      </m:e>
                    </m:d>
                  </m:oMath>
                </a14:m>
                <a:r>
                  <a:rPr lang="zh-TW" altLang="en-US" sz="2400" dirty="0" smtClean="0"/>
                  <a:t> </a:t>
                </a:r>
                <a:r>
                  <a:rPr lang="en-US" altLang="zh-TW" sz="2400" dirty="0" smtClean="0"/>
                  <a:t>to </a:t>
                </a:r>
                <a14:m>
                  <m:oMath xmlns:m="http://schemas.openxmlformats.org/officeDocument/2006/math">
                    <m:d>
                      <m:dPr>
                        <m:ctrlPr>
                          <a:rPr lang="en-US" altLang="zh-TW" sz="2400" i="1">
                            <a:latin typeface="Cambria Math"/>
                          </a:rPr>
                        </m:ctrlPr>
                      </m:dPr>
                      <m:e>
                        <m:r>
                          <a:rPr lang="en-US" altLang="zh-TW" sz="2400" i="1">
                            <a:latin typeface="Cambria Math"/>
                          </a:rPr>
                          <m:t>0, 438.79, </m:t>
                        </m:r>
                        <m:r>
                          <a:rPr lang="en-US" altLang="zh-TW" sz="2400" b="0" i="1" smtClean="0">
                            <a:solidFill>
                              <a:srgbClr val="FF0000"/>
                            </a:solidFill>
                            <a:latin typeface="Cambria Math"/>
                          </a:rPr>
                          <m:t>17.201</m:t>
                        </m:r>
                        <m:r>
                          <a:rPr lang="en-US" altLang="zh-TW" sz="2400" i="1">
                            <a:latin typeface="Cambria Math"/>
                          </a:rPr>
                          <m:t>, 0</m:t>
                        </m:r>
                      </m:e>
                    </m:d>
                  </m:oMath>
                </a14:m>
                <a:endParaRPr lang="en-US" altLang="zh-TW" sz="2400" dirty="0" smtClean="0"/>
              </a:p>
              <a:p>
                <a:pPr marL="342900" indent="-342900">
                  <a:buFont typeface="+mj-lt"/>
                  <a:buAutoNum type="arabicPeriod"/>
                </a:pPr>
                <a:r>
                  <a:rPr lang="zh-TW" altLang="en-US" sz="2400" dirty="0" smtClean="0"/>
                  <a:t>利潤</a:t>
                </a:r>
                <a14:m>
                  <m:oMath xmlns:m="http://schemas.openxmlformats.org/officeDocument/2006/math">
                    <m:sSup>
                      <m:sSupPr>
                        <m:ctrlPr>
                          <a:rPr lang="en-US" altLang="zh-TW" sz="2400" b="0" i="1" smtClean="0">
                            <a:latin typeface="Cambria Math"/>
                          </a:rPr>
                        </m:ctrlPr>
                      </m:sSupPr>
                      <m:e>
                        <m:r>
                          <a:rPr lang="en-US" altLang="zh-TW" sz="2400" b="0" i="1" smtClean="0">
                            <a:latin typeface="Cambria Math"/>
                          </a:rPr>
                          <m:t>𝑧</m:t>
                        </m:r>
                      </m:e>
                      <m:sup>
                        <m:r>
                          <a:rPr lang="en-US" altLang="zh-TW" sz="2400" b="0" i="1" smtClean="0">
                            <a:latin typeface="Cambria Math"/>
                          </a:rPr>
                          <m:t>∗</m:t>
                        </m:r>
                      </m:sup>
                    </m:sSup>
                    <m:r>
                      <a:rPr lang="en-US" altLang="zh-TW" sz="2400" b="0" i="1" smtClean="0">
                        <a:latin typeface="Cambria Math"/>
                      </a:rPr>
                      <m:t>=9205.79→</m:t>
                    </m:r>
                    <m:r>
                      <a:rPr lang="en-US" altLang="zh-TW" sz="2400" b="0" i="1" smtClean="0">
                        <a:solidFill>
                          <a:srgbClr val="FF0000"/>
                        </a:solidFill>
                        <a:latin typeface="Cambria Math"/>
                      </a:rPr>
                      <m:t>7286.29</m:t>
                    </m:r>
                  </m:oMath>
                </a14:m>
                <a:r>
                  <a:rPr lang="zh-TW" altLang="en-US" sz="2400" dirty="0" smtClean="0"/>
                  <a:t> </a:t>
                </a:r>
                <a:r>
                  <a:rPr lang="en-US" altLang="zh-TW" sz="2400" dirty="0" smtClean="0"/>
                  <a:t>(-21%)</a:t>
                </a:r>
                <a:endParaRPr lang="zh-TW" altLang="en-US" sz="24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683568" y="2492896"/>
                <a:ext cx="7344816" cy="1938992"/>
              </a:xfrm>
              <a:prstGeom prst="rect">
                <a:avLst/>
              </a:prstGeom>
              <a:blipFill rotWithShape="1">
                <a:blip r:embed="rId3"/>
                <a:stretch>
                  <a:fillRect l="-1245" t="-2516" b="-628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p:cNvSpPr txBox="1"/>
              <p:nvPr/>
            </p:nvSpPr>
            <p:spPr>
              <a:xfrm>
                <a:off x="683568" y="4725144"/>
                <a:ext cx="8136904" cy="1569660"/>
              </a:xfrm>
              <a:prstGeom prst="rect">
                <a:avLst/>
              </a:prstGeom>
              <a:noFill/>
            </p:spPr>
            <p:txBody>
              <a:bodyPr wrap="square" rtlCol="0">
                <a:spAutoFit/>
              </a:bodyPr>
              <a:lstStyle/>
              <a:p>
                <a:r>
                  <a:rPr lang="en-US" altLang="zh-TW" sz="2400" b="1" dirty="0" smtClean="0"/>
                  <a:t>Another feasible solution for the uncertainty constraints:</a:t>
                </a:r>
              </a:p>
              <a:p>
                <a:pPr/>
                <a14:m>
                  <m:oMathPara xmlns:m="http://schemas.openxmlformats.org/officeDocument/2006/math">
                    <m:oMathParaPr>
                      <m:jc m:val="left"/>
                    </m:oMathParaPr>
                    <m:oMath xmlns:m="http://schemas.openxmlformats.org/officeDocument/2006/math">
                      <m:acc>
                        <m:accPr>
                          <m:chr m:val="̅"/>
                          <m:ctrlPr>
                            <a:rPr lang="en-US" altLang="zh-TW" sz="2400" b="0" i="1" smtClean="0">
                              <a:latin typeface="Cambria Math"/>
                            </a:rPr>
                          </m:ctrlPr>
                        </m:accPr>
                        <m:e>
                          <m:r>
                            <a:rPr lang="en-US" altLang="zh-TW" sz="2400" b="0" i="1" smtClean="0">
                              <a:latin typeface="Cambria Math"/>
                            </a:rPr>
                            <m:t>𝑥</m:t>
                          </m:r>
                        </m:e>
                      </m:acc>
                      <m:r>
                        <a:rPr lang="en-US" altLang="zh-TW" sz="2400" b="0" i="1" dirty="0" smtClean="0">
                          <a:latin typeface="Cambria Math"/>
                        </a:rPr>
                        <m:t>=</m:t>
                      </m:r>
                      <m:d>
                        <m:dPr>
                          <m:ctrlPr>
                            <a:rPr lang="en-US" altLang="zh-TW" sz="2400" b="0" i="1" dirty="0" smtClean="0">
                              <a:latin typeface="Cambria Math"/>
                            </a:rPr>
                          </m:ctrlPr>
                        </m:dPr>
                        <m:e>
                          <m:acc>
                            <m:accPr>
                              <m:chr m:val="̅"/>
                              <m:ctrlPr>
                                <a:rPr lang="en-US" altLang="zh-TW" sz="2400" b="0" i="1" dirty="0" smtClean="0">
                                  <a:latin typeface="Cambria Math"/>
                                </a:rPr>
                              </m:ctrlPr>
                            </m:accPr>
                            <m:e>
                              <m:sSub>
                                <m:sSubPr>
                                  <m:ctrlPr>
                                    <a:rPr lang="en-US" altLang="zh-TW" sz="2400" b="0" i="1" dirty="0" smtClean="0">
                                      <a:latin typeface="Cambria Math"/>
                                    </a:rPr>
                                  </m:ctrlPr>
                                </m:sSubPr>
                                <m:e>
                                  <m:r>
                                    <a:rPr lang="en-US" altLang="zh-TW" sz="2400" b="0" i="1" dirty="0" smtClean="0">
                                      <a:latin typeface="Cambria Math"/>
                                    </a:rPr>
                                    <m:t>𝑅</m:t>
                                  </m:r>
                                </m:e>
                                <m:sub>
                                  <m:r>
                                    <a:rPr lang="en-US" altLang="zh-TW" sz="2400" b="0" i="1" dirty="0" smtClean="0">
                                      <a:latin typeface="Cambria Math"/>
                                    </a:rPr>
                                    <m:t>1</m:t>
                                  </m:r>
                                </m:sub>
                              </m:sSub>
                            </m:e>
                          </m:acc>
                          <m:r>
                            <a:rPr lang="en-US" altLang="zh-TW" sz="2400" b="0" i="1" dirty="0" smtClean="0">
                              <a:latin typeface="Cambria Math"/>
                            </a:rPr>
                            <m:t>, </m:t>
                          </m:r>
                          <m:acc>
                            <m:accPr>
                              <m:chr m:val="̅"/>
                              <m:ctrlPr>
                                <a:rPr lang="en-US" altLang="zh-TW" sz="2400" b="0" i="1" dirty="0" smtClean="0">
                                  <a:latin typeface="Cambria Math"/>
                                </a:rPr>
                              </m:ctrlPr>
                            </m:accPr>
                            <m:e>
                              <m:sSub>
                                <m:sSubPr>
                                  <m:ctrlPr>
                                    <a:rPr lang="en-US" altLang="zh-TW" sz="2400" b="0" i="1" dirty="0" smtClean="0">
                                      <a:latin typeface="Cambria Math"/>
                                    </a:rPr>
                                  </m:ctrlPr>
                                </m:sSubPr>
                                <m:e>
                                  <m:r>
                                    <a:rPr lang="en-US" altLang="zh-TW" sz="2400" b="0" i="1" dirty="0" smtClean="0">
                                      <a:latin typeface="Cambria Math"/>
                                    </a:rPr>
                                    <m:t>𝑅</m:t>
                                  </m:r>
                                </m:e>
                                <m:sub>
                                  <m:r>
                                    <a:rPr lang="en-US" altLang="zh-TW" sz="2400" b="0" i="1" dirty="0" smtClean="0">
                                      <a:latin typeface="Cambria Math"/>
                                    </a:rPr>
                                    <m:t>2</m:t>
                                  </m:r>
                                </m:sub>
                              </m:sSub>
                            </m:e>
                          </m:acc>
                          <m:r>
                            <a:rPr lang="en-US" altLang="zh-TW" sz="2400" b="0" i="1" dirty="0" smtClean="0">
                              <a:latin typeface="Cambria Math"/>
                            </a:rPr>
                            <m:t>, </m:t>
                          </m:r>
                          <m:acc>
                            <m:accPr>
                              <m:chr m:val="̅"/>
                              <m:ctrlPr>
                                <a:rPr lang="en-US" altLang="zh-TW" sz="2400" b="0" i="1" dirty="0" smtClean="0">
                                  <a:latin typeface="Cambria Math"/>
                                </a:rPr>
                              </m:ctrlPr>
                            </m:accPr>
                            <m:e>
                              <m:sSub>
                                <m:sSubPr>
                                  <m:ctrlPr>
                                    <a:rPr lang="en-US" altLang="zh-TW" sz="2400" b="0" i="1" dirty="0" smtClean="0">
                                      <a:latin typeface="Cambria Math"/>
                                    </a:rPr>
                                  </m:ctrlPr>
                                </m:sSubPr>
                                <m:e>
                                  <m:r>
                                    <a:rPr lang="en-US" altLang="zh-TW" sz="2400" b="0" i="1" dirty="0" smtClean="0">
                                      <a:latin typeface="Cambria Math"/>
                                    </a:rPr>
                                    <m:t>𝐷</m:t>
                                  </m:r>
                                </m:e>
                                <m:sub>
                                  <m:r>
                                    <a:rPr lang="en-US" altLang="zh-TW" sz="2400" b="0" i="1" dirty="0" smtClean="0">
                                      <a:latin typeface="Cambria Math"/>
                                    </a:rPr>
                                    <m:t>1</m:t>
                                  </m:r>
                                </m:sub>
                              </m:sSub>
                            </m:e>
                          </m:acc>
                          <m:r>
                            <a:rPr lang="en-US" altLang="zh-TW" sz="2400" b="0" i="1" dirty="0" smtClean="0">
                              <a:latin typeface="Cambria Math"/>
                            </a:rPr>
                            <m:t>, </m:t>
                          </m:r>
                          <m:acc>
                            <m:accPr>
                              <m:chr m:val="̅"/>
                              <m:ctrlPr>
                                <a:rPr lang="en-US" altLang="zh-TW" sz="2400" b="0" i="1" dirty="0" smtClean="0">
                                  <a:latin typeface="Cambria Math"/>
                                </a:rPr>
                              </m:ctrlPr>
                            </m:accPr>
                            <m:e>
                              <m:sSub>
                                <m:sSubPr>
                                  <m:ctrlPr>
                                    <a:rPr lang="en-US" altLang="zh-TW" sz="2400" b="0" i="1" dirty="0" smtClean="0">
                                      <a:latin typeface="Cambria Math"/>
                                    </a:rPr>
                                  </m:ctrlPr>
                                </m:sSubPr>
                                <m:e>
                                  <m:r>
                                    <a:rPr lang="en-US" altLang="zh-TW" sz="2400" b="0" i="1" dirty="0" smtClean="0">
                                      <a:latin typeface="Cambria Math"/>
                                    </a:rPr>
                                    <m:t>𝐷</m:t>
                                  </m:r>
                                </m:e>
                                <m:sub>
                                  <m:r>
                                    <a:rPr lang="en-US" altLang="zh-TW" sz="2400" b="0" i="1" dirty="0" smtClean="0">
                                      <a:latin typeface="Cambria Math"/>
                                    </a:rPr>
                                    <m:t>2</m:t>
                                  </m:r>
                                </m:sub>
                              </m:sSub>
                            </m:e>
                          </m:acc>
                        </m:e>
                      </m:d>
                      <m:r>
                        <a:rPr lang="en-US" altLang="zh-TW" sz="2400" b="0" i="1" dirty="0" smtClean="0">
                          <a:latin typeface="Cambria Math"/>
                        </a:rPr>
                        <m:t>=</m:t>
                      </m:r>
                      <m:d>
                        <m:dPr>
                          <m:ctrlPr>
                            <a:rPr lang="en-US" altLang="zh-TW" sz="2400" b="0" i="1" dirty="0" smtClean="0">
                              <a:latin typeface="Cambria Math"/>
                            </a:rPr>
                          </m:ctrlPr>
                        </m:dPr>
                        <m:e>
                          <m:r>
                            <a:rPr lang="en-US" altLang="zh-TW" sz="2400" b="0" i="1" dirty="0" smtClean="0">
                              <a:latin typeface="Cambria Math"/>
                            </a:rPr>
                            <m:t>877.73, 0, 17.467, 0</m:t>
                          </m:r>
                        </m:e>
                      </m:d>
                    </m:oMath>
                  </m:oMathPara>
                </a14:m>
                <a:endParaRPr lang="en-US" altLang="zh-TW" sz="2400" dirty="0" smtClean="0"/>
              </a:p>
              <a:p>
                <a:pPr/>
                <a14:m>
                  <m:oMathPara xmlns:m="http://schemas.openxmlformats.org/officeDocument/2006/math">
                    <m:oMathParaPr>
                      <m:jc m:val="left"/>
                    </m:oMathParaPr>
                    <m:oMath xmlns:m="http://schemas.openxmlformats.org/officeDocument/2006/math">
                      <m:acc>
                        <m:accPr>
                          <m:chr m:val="̅"/>
                          <m:ctrlPr>
                            <a:rPr lang="en-US" altLang="zh-TW" sz="2400" b="1" i="1" smtClean="0">
                              <a:solidFill>
                                <a:srgbClr val="FF0000"/>
                              </a:solidFill>
                              <a:latin typeface="Cambria Math"/>
                            </a:rPr>
                          </m:ctrlPr>
                        </m:accPr>
                        <m:e>
                          <m:r>
                            <a:rPr lang="en-US" altLang="zh-TW" sz="2400" b="1" i="1" smtClean="0">
                              <a:solidFill>
                                <a:srgbClr val="FF0000"/>
                              </a:solidFill>
                              <a:latin typeface="Cambria Math"/>
                            </a:rPr>
                            <m:t>𝒛</m:t>
                          </m:r>
                        </m:e>
                      </m:acc>
                      <m:r>
                        <a:rPr lang="en-US" altLang="zh-TW" sz="2400" b="1" i="1" dirty="0" smtClean="0">
                          <a:solidFill>
                            <a:srgbClr val="FF0000"/>
                          </a:solidFill>
                          <a:latin typeface="Cambria Math"/>
                        </a:rPr>
                        <m:t>=</m:t>
                      </m:r>
                      <m:r>
                        <a:rPr lang="en-US" altLang="zh-TW" sz="2400" b="1" i="1" dirty="0" smtClean="0">
                          <a:solidFill>
                            <a:srgbClr val="FF0000"/>
                          </a:solidFill>
                          <a:latin typeface="Cambria Math"/>
                        </a:rPr>
                        <m:t>𝟖𝟐𝟗𝟒</m:t>
                      </m:r>
                      <m:r>
                        <a:rPr lang="en-US" altLang="zh-TW" sz="2400" b="1" i="1" dirty="0" smtClean="0">
                          <a:solidFill>
                            <a:srgbClr val="FF0000"/>
                          </a:solidFill>
                          <a:latin typeface="Cambria Math"/>
                        </a:rPr>
                        <m:t>.</m:t>
                      </m:r>
                      <m:r>
                        <a:rPr lang="en-US" altLang="zh-TW" sz="2400" b="1" i="1" dirty="0" smtClean="0">
                          <a:solidFill>
                            <a:srgbClr val="FF0000"/>
                          </a:solidFill>
                          <a:latin typeface="Cambria Math"/>
                        </a:rPr>
                        <m:t>𝟓</m:t>
                      </m:r>
                    </m:oMath>
                  </m:oMathPara>
                </a14:m>
                <a:endParaRPr lang="en-US" altLang="zh-TW" sz="2400" b="1" dirty="0" smtClean="0">
                  <a:solidFill>
                    <a:srgbClr val="FF0000"/>
                  </a:solidFill>
                </a:endParaRPr>
              </a:p>
              <a:p>
                <a:r>
                  <a:rPr lang="en-US" altLang="zh-TW" sz="2400" dirty="0" smtClean="0">
                    <a:solidFill>
                      <a:srgbClr val="FF0000"/>
                    </a:solidFill>
                  </a:rPr>
                  <a:t>This is a more “robust” solution!</a:t>
                </a:r>
                <a:endParaRPr lang="zh-TW" altLang="en-US" sz="2400" dirty="0">
                  <a:solidFill>
                    <a:srgbClr val="FF0000"/>
                  </a:solidFill>
                </a:endParaRPr>
              </a:p>
            </p:txBody>
          </p:sp>
        </mc:Choice>
        <mc:Fallback xmlns="">
          <p:sp>
            <p:nvSpPr>
              <p:cNvPr id="6" name="文字方塊 5"/>
              <p:cNvSpPr txBox="1">
                <a:spLocks noRot="1" noChangeAspect="1" noMove="1" noResize="1" noEditPoints="1" noAdjustHandles="1" noChangeArrowheads="1" noChangeShapeType="1" noTextEdit="1"/>
              </p:cNvSpPr>
              <p:nvPr/>
            </p:nvSpPr>
            <p:spPr>
              <a:xfrm>
                <a:off x="683568" y="4725144"/>
                <a:ext cx="8136904" cy="1569660"/>
              </a:xfrm>
              <a:prstGeom prst="rect">
                <a:avLst/>
              </a:prstGeom>
              <a:blipFill rotWithShape="1">
                <a:blip r:embed="rId4"/>
                <a:stretch>
                  <a:fillRect l="-1124" t="-3101" b="-7752"/>
                </a:stretch>
              </a:blipFill>
            </p:spPr>
            <p:txBody>
              <a:bodyPr/>
              <a:lstStyle/>
              <a:p>
                <a:r>
                  <a:rPr lang="zh-TW" altLang="en-US">
                    <a:noFill/>
                  </a:rPr>
                  <a:t> </a:t>
                </a:r>
              </a:p>
            </p:txBody>
          </p:sp>
        </mc:Fallback>
      </mc:AlternateContent>
      <p:sp>
        <p:nvSpPr>
          <p:cNvPr id="7" name="投影片編號版面配置區 6"/>
          <p:cNvSpPr>
            <a:spLocks noGrp="1"/>
          </p:cNvSpPr>
          <p:nvPr>
            <p:ph type="sldNum" sz="quarter" idx="12"/>
          </p:nvPr>
        </p:nvSpPr>
        <p:spPr/>
        <p:txBody>
          <a:bodyPr/>
          <a:lstStyle/>
          <a:p>
            <a:fld id="{0D5EBAA4-32D4-4A91-B891-1CF913949CAB}" type="slidenum">
              <a:rPr lang="zh-TW" altLang="en-US" smtClean="0"/>
              <a:t>7</a:t>
            </a:fld>
            <a:endParaRPr lang="zh-TW" altLang="en-US"/>
          </a:p>
        </p:txBody>
      </p:sp>
    </p:spTree>
    <p:extLst>
      <p:ext uri="{BB962C8B-B14F-4D97-AF65-F5344CB8AC3E}">
        <p14:creationId xmlns:p14="http://schemas.microsoft.com/office/powerpoint/2010/main" val="156539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Conservative way to get a solution</a:t>
            </a:r>
            <a:endParaRPr lang="zh-TW" altLang="en-US" dirty="0"/>
          </a:p>
        </p:txBody>
      </p:sp>
      <p:sp>
        <p:nvSpPr>
          <p:cNvPr id="3" name="內容版面配置區 2"/>
          <p:cNvSpPr>
            <a:spLocks noGrp="1"/>
          </p:cNvSpPr>
          <p:nvPr>
            <p:ph idx="1"/>
          </p:nvPr>
        </p:nvSpPr>
        <p:spPr>
          <a:xfrm>
            <a:off x="395536" y="1268760"/>
            <a:ext cx="8229600" cy="1756792"/>
          </a:xfrm>
        </p:spPr>
        <p:txBody>
          <a:bodyPr/>
          <a:lstStyle/>
          <a:p>
            <a:r>
              <a:rPr lang="en-US" altLang="zh-TW" sz="2800" dirty="0" err="1" smtClean="0"/>
              <a:t>Soyster</a:t>
            </a:r>
            <a:r>
              <a:rPr lang="en-US" altLang="zh-TW" sz="2800" dirty="0" smtClean="0"/>
              <a:t> (73)</a:t>
            </a:r>
          </a:p>
          <a:p>
            <a:r>
              <a:rPr lang="en-US" altLang="zh-TW" sz="2800" dirty="0" smtClean="0"/>
              <a:t>Considering </a:t>
            </a:r>
            <a:r>
              <a:rPr lang="en-US" altLang="zh-TW" sz="2800" u="sng" dirty="0" smtClean="0"/>
              <a:t>the worst values </a:t>
            </a:r>
            <a:r>
              <a:rPr lang="en-US" altLang="zh-TW" sz="2800" dirty="0" smtClean="0"/>
              <a:t>in the uncertainty set to get the solution.</a:t>
            </a:r>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0D5EBAA4-32D4-4A91-B891-1CF913949CAB}" type="slidenum">
              <a:rPr lang="zh-TW" altLang="en-US" smtClean="0"/>
              <a:t>8</a:t>
            </a:fld>
            <a:endParaRPr lang="zh-TW" altLang="en-US"/>
          </a:p>
        </p:txBody>
      </p:sp>
      <mc:AlternateContent xmlns:mc="http://schemas.openxmlformats.org/markup-compatibility/2006" xmlns:a14="http://schemas.microsoft.com/office/drawing/2010/main">
        <mc:Choice Requires="a14">
          <p:graphicFrame>
            <p:nvGraphicFramePr>
              <p:cNvPr id="5" name="表格 4"/>
              <p:cNvGraphicFramePr>
                <a:graphicFrameLocks noGrp="1"/>
              </p:cNvGraphicFramePr>
              <p:nvPr>
                <p:extLst>
                  <p:ext uri="{D42A27DB-BD31-4B8C-83A1-F6EECF244321}">
                    <p14:modId xmlns:p14="http://schemas.microsoft.com/office/powerpoint/2010/main" val="3142567334"/>
                  </p:ext>
                </p:extLst>
              </p:nvPr>
            </p:nvGraphicFramePr>
            <p:xfrm>
              <a:off x="1259632" y="5517232"/>
              <a:ext cx="6264696" cy="1010920"/>
            </p:xfrm>
            <a:graphic>
              <a:graphicData uri="http://schemas.openxmlformats.org/drawingml/2006/table">
                <a:tbl>
                  <a:tblPr firstRow="1" bandRow="1">
                    <a:tableStyleId>{7DF18680-E054-41AD-8BC1-D1AEF772440D}</a:tableStyleId>
                  </a:tblPr>
                  <a:tblGrid>
                    <a:gridCol w="1584176"/>
                    <a:gridCol w="2592288"/>
                    <a:gridCol w="2088232"/>
                  </a:tblGrid>
                  <a:tr h="370840">
                    <a:tc>
                      <a:txBody>
                        <a:bodyPr/>
                        <a:lstStyle/>
                        <a:p>
                          <a:pPr algn="ctr"/>
                          <a:r>
                            <a:rPr lang="en-US" altLang="zh-TW" dirty="0" smtClean="0"/>
                            <a:t>Kg</a:t>
                          </a:r>
                          <a:endParaRPr lang="zh-TW" altLang="en-US" dirty="0"/>
                        </a:p>
                      </a:txBody>
                      <a:tcPr/>
                    </a:tc>
                    <a:tc>
                      <a:txBody>
                        <a:bodyPr/>
                        <a:lstStyle/>
                        <a:p>
                          <a:pPr algn="ctr"/>
                          <a:r>
                            <a:rPr lang="en-US" altLang="zh-TW" dirty="0" smtClean="0"/>
                            <a:t>R</a:t>
                          </a:r>
                          <a:r>
                            <a:rPr lang="en-US" altLang="zh-TW" baseline="-25000" dirty="0" smtClean="0"/>
                            <a:t>1</a:t>
                          </a:r>
                          <a:endParaRPr lang="zh-TW" altLang="en-US" baseline="-25000" dirty="0"/>
                        </a:p>
                      </a:txBody>
                      <a:tcPr/>
                    </a:tc>
                    <a:tc>
                      <a:txBody>
                        <a:bodyPr/>
                        <a:lstStyle/>
                        <a:p>
                          <a:pPr algn="ctr"/>
                          <a:r>
                            <a:rPr lang="en-US" altLang="zh-TW" dirty="0" smtClean="0"/>
                            <a:t>R</a:t>
                          </a:r>
                          <a:r>
                            <a:rPr lang="en-US" altLang="zh-TW" baseline="-25000" dirty="0" smtClean="0"/>
                            <a:t>2</a:t>
                          </a:r>
                          <a:endParaRPr lang="zh-TW" altLang="en-US" baseline="-25000" dirty="0"/>
                        </a:p>
                      </a:txBody>
                      <a:tcPr/>
                    </a:tc>
                  </a:tr>
                  <a:tr h="370840">
                    <a:tc>
                      <a:txBody>
                        <a:bodyPr/>
                        <a:lstStyle/>
                        <a:p>
                          <a:pPr algn="ctr"/>
                          <a:r>
                            <a:rPr lang="en-US" altLang="zh-TW" dirty="0" smtClean="0"/>
                            <a:t>Content of</a:t>
                          </a:r>
                          <a:r>
                            <a:rPr lang="en-US" altLang="zh-TW" baseline="0" dirty="0" smtClean="0"/>
                            <a:t> A </a:t>
                          </a:r>
                          <a:r>
                            <a:rPr lang="en-US" altLang="zh-TW" dirty="0" smtClean="0"/>
                            <a:t>(g/kg)</a:t>
                          </a:r>
                          <a:endParaRPr lang="zh-TW"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smtClean="0">
                                    <a:latin typeface="Cambria Math"/>
                                  </a:rPr>
                                  <m:t>0.01±0.5%→</m:t>
                                </m:r>
                                <m:d>
                                  <m:dPr>
                                    <m:begChr m:val="["/>
                                    <m:endChr m:val="]"/>
                                    <m:ctrlPr>
                                      <a:rPr lang="en-US" altLang="zh-TW" i="1" smtClean="0">
                                        <a:latin typeface="Cambria Math"/>
                                      </a:rPr>
                                    </m:ctrlPr>
                                  </m:dPr>
                                  <m:e>
                                    <m:r>
                                      <a:rPr lang="en-US" altLang="zh-TW" smtClean="0">
                                        <a:latin typeface="Cambria Math"/>
                                      </a:rPr>
                                      <m:t>0900995, </m:t>
                                    </m:r>
                                    <m:r>
                                      <a:rPr lang="en-US" altLang="zh-TW" smtClean="0">
                                        <a:solidFill>
                                          <a:srgbClr val="FF0000"/>
                                        </a:solidFill>
                                        <a:latin typeface="Cambria Math"/>
                                      </a:rPr>
                                      <m:t>0.00105</m:t>
                                    </m:r>
                                  </m:e>
                                </m:d>
                              </m:oMath>
                            </m:oMathPara>
                          </a14:m>
                          <a:endParaRPr lang="zh-TW"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smtClean="0">
                                    <a:latin typeface="Cambria Math"/>
                                  </a:rPr>
                                  <m:t>0.02±2%→</m:t>
                                </m:r>
                                <m:d>
                                  <m:dPr>
                                    <m:begChr m:val="["/>
                                    <m:endChr m:val="]"/>
                                    <m:ctrlPr>
                                      <a:rPr lang="en-US" altLang="zh-TW" i="1" smtClean="0">
                                        <a:latin typeface="Cambria Math"/>
                                      </a:rPr>
                                    </m:ctrlPr>
                                  </m:dPr>
                                  <m:e>
                                    <m:r>
                                      <a:rPr lang="en-US" altLang="zh-TW" smtClean="0">
                                        <a:latin typeface="Cambria Math"/>
                                      </a:rPr>
                                      <m:t>0.00196, </m:t>
                                    </m:r>
                                    <m:r>
                                      <a:rPr lang="en-US" altLang="zh-TW" smtClean="0">
                                        <a:solidFill>
                                          <a:srgbClr val="FF0000"/>
                                        </a:solidFill>
                                        <a:latin typeface="Cambria Math"/>
                                      </a:rPr>
                                      <m:t>0.00204</m:t>
                                    </m:r>
                                  </m:e>
                                </m:d>
                              </m:oMath>
                            </m:oMathPara>
                          </a14:m>
                          <a:endParaRPr lang="zh-TW" altLang="en-US" dirty="0"/>
                        </a:p>
                      </a:txBody>
                      <a:tcPr/>
                    </a:tc>
                  </a:tr>
                </a:tbl>
              </a:graphicData>
            </a:graphic>
          </p:graphicFrame>
        </mc:Choice>
        <mc:Fallback xmlns="">
          <p:graphicFrame>
            <p:nvGraphicFramePr>
              <p:cNvPr id="5" name="表格 4"/>
              <p:cNvGraphicFramePr>
                <a:graphicFrameLocks noGrp="1"/>
              </p:cNvGraphicFramePr>
              <p:nvPr>
                <p:extLst>
                  <p:ext uri="{D42A27DB-BD31-4B8C-83A1-F6EECF244321}">
                    <p14:modId xmlns:p14="http://schemas.microsoft.com/office/powerpoint/2010/main" val="3142567334"/>
                  </p:ext>
                </p:extLst>
              </p:nvPr>
            </p:nvGraphicFramePr>
            <p:xfrm>
              <a:off x="1259632" y="5517232"/>
              <a:ext cx="6264696" cy="1010920"/>
            </p:xfrm>
            <a:graphic>
              <a:graphicData uri="http://schemas.openxmlformats.org/drawingml/2006/table">
                <a:tbl>
                  <a:tblPr firstRow="1" bandRow="1">
                    <a:tableStyleId>{7DF18680-E054-41AD-8BC1-D1AEF772440D}</a:tableStyleId>
                  </a:tblPr>
                  <a:tblGrid>
                    <a:gridCol w="1584176"/>
                    <a:gridCol w="2592288"/>
                    <a:gridCol w="2088232"/>
                  </a:tblGrid>
                  <a:tr h="370840">
                    <a:tc>
                      <a:txBody>
                        <a:bodyPr/>
                        <a:lstStyle/>
                        <a:p>
                          <a:pPr algn="ctr"/>
                          <a:r>
                            <a:rPr lang="en-US" altLang="zh-TW" dirty="0" smtClean="0"/>
                            <a:t>Kg</a:t>
                          </a:r>
                          <a:endParaRPr lang="zh-TW" altLang="en-US" dirty="0"/>
                        </a:p>
                      </a:txBody>
                      <a:tcPr/>
                    </a:tc>
                    <a:tc>
                      <a:txBody>
                        <a:bodyPr/>
                        <a:lstStyle/>
                        <a:p>
                          <a:pPr algn="ctr"/>
                          <a:r>
                            <a:rPr lang="en-US" altLang="zh-TW" dirty="0" smtClean="0"/>
                            <a:t>R</a:t>
                          </a:r>
                          <a:r>
                            <a:rPr lang="en-US" altLang="zh-TW" baseline="-25000" dirty="0" smtClean="0"/>
                            <a:t>1</a:t>
                          </a:r>
                          <a:endParaRPr lang="zh-TW" altLang="en-US" baseline="-25000" dirty="0"/>
                        </a:p>
                      </a:txBody>
                      <a:tcPr/>
                    </a:tc>
                    <a:tc>
                      <a:txBody>
                        <a:bodyPr/>
                        <a:lstStyle/>
                        <a:p>
                          <a:pPr algn="ctr"/>
                          <a:r>
                            <a:rPr lang="en-US" altLang="zh-TW" dirty="0" smtClean="0"/>
                            <a:t>R</a:t>
                          </a:r>
                          <a:r>
                            <a:rPr lang="en-US" altLang="zh-TW" baseline="-25000" dirty="0" smtClean="0"/>
                            <a:t>2</a:t>
                          </a:r>
                          <a:endParaRPr lang="zh-TW" altLang="en-US" baseline="-25000" dirty="0"/>
                        </a:p>
                      </a:txBody>
                      <a:tcPr/>
                    </a:tc>
                  </a:tr>
                  <a:tr h="640080">
                    <a:tc>
                      <a:txBody>
                        <a:bodyPr/>
                        <a:lstStyle/>
                        <a:p>
                          <a:pPr algn="ctr"/>
                          <a:r>
                            <a:rPr lang="en-US" altLang="zh-TW" dirty="0" smtClean="0"/>
                            <a:t>Content of</a:t>
                          </a:r>
                          <a:r>
                            <a:rPr lang="en-US" altLang="zh-TW" baseline="0" dirty="0" smtClean="0"/>
                            <a:t> A </a:t>
                          </a:r>
                          <a:r>
                            <a:rPr lang="en-US" altLang="zh-TW" dirty="0" smtClean="0"/>
                            <a:t>(g/kg)</a:t>
                          </a:r>
                          <a:endParaRPr lang="zh-TW" altLang="en-US" dirty="0"/>
                        </a:p>
                      </a:txBody>
                      <a:tcPr/>
                    </a:tc>
                    <a:tc>
                      <a:txBody>
                        <a:bodyPr/>
                        <a:lstStyle/>
                        <a:p>
                          <a:endParaRPr lang="zh-TW"/>
                        </a:p>
                      </a:txBody>
                      <a:tcPr>
                        <a:blipFill rotWithShape="1">
                          <a:blip r:embed="rId2"/>
                          <a:stretch>
                            <a:fillRect l="-61412" t="-62857" r="-80706" b="-15238"/>
                          </a:stretch>
                        </a:blipFill>
                      </a:tcPr>
                    </a:tc>
                    <a:tc>
                      <a:txBody>
                        <a:bodyPr/>
                        <a:lstStyle/>
                        <a:p>
                          <a:endParaRPr lang="zh-TW"/>
                        </a:p>
                      </a:txBody>
                      <a:tcPr>
                        <a:blipFill rotWithShape="1">
                          <a:blip r:embed="rId2"/>
                          <a:stretch>
                            <a:fillRect l="-200585" t="-62857" r="-292" b="-15238"/>
                          </a:stretch>
                        </a:blipFill>
                      </a:tcPr>
                    </a:tc>
                  </a:tr>
                </a:tbl>
              </a:graphicData>
            </a:graphic>
          </p:graphicFrame>
        </mc:Fallback>
      </mc:AlternateContent>
      <mc:AlternateContent xmlns:mc="http://schemas.openxmlformats.org/markup-compatibility/2006" xmlns:a14="http://schemas.microsoft.com/office/drawing/2010/main">
        <mc:Choice Requires="a14">
          <p:sp>
            <p:nvSpPr>
              <p:cNvPr id="6" name="矩形 5"/>
              <p:cNvSpPr/>
              <p:nvPr/>
            </p:nvSpPr>
            <p:spPr>
              <a:xfrm>
                <a:off x="1403648" y="2636912"/>
                <a:ext cx="6607193" cy="3083921"/>
              </a:xfrm>
              <a:prstGeom prst="rect">
                <a:avLst/>
              </a:prstGeom>
            </p:spPr>
            <p:txBody>
              <a:bodyPr wrap="none">
                <a:spAutoFit/>
              </a:bodyPr>
              <a:lstStyle/>
              <a:p>
                <a:pPr>
                  <a:lnSpc>
                    <a:spcPct val="120000"/>
                  </a:lnSpc>
                </a:pPr>
                <a14:m>
                  <m:oMathPara xmlns:m="http://schemas.openxmlformats.org/officeDocument/2006/math">
                    <m:oMathParaPr>
                      <m:jc m:val="left"/>
                    </m:oMathParaPr>
                    <m:oMath xmlns:m="http://schemas.openxmlformats.org/officeDocument/2006/math">
                      <m:func>
                        <m:funcPr>
                          <m:ctrlPr>
                            <a:rPr lang="en-US" altLang="zh-TW" i="1" smtClean="0">
                              <a:latin typeface="Cambria Math"/>
                            </a:rPr>
                          </m:ctrlPr>
                        </m:funcPr>
                        <m:fName>
                          <m:r>
                            <m:rPr>
                              <m:sty m:val="p"/>
                            </m:rPr>
                            <a:rPr lang="en-US" altLang="zh-TW">
                              <a:latin typeface="Cambria Math"/>
                            </a:rPr>
                            <m:t>max</m:t>
                          </m:r>
                        </m:fName>
                        <m:e>
                          <m:r>
                            <a:rPr lang="en-US" altLang="zh-TW" i="1">
                              <a:latin typeface="Cambria Math"/>
                            </a:rPr>
                            <m:t> </m:t>
                          </m:r>
                          <m:r>
                            <a:rPr lang="en-US" altLang="zh-TW" i="1">
                              <a:latin typeface="Cambria Math"/>
                            </a:rPr>
                            <m:t>𝑧</m:t>
                          </m:r>
                          <m:r>
                            <a:rPr lang="en-US" altLang="zh-TW" i="1">
                              <a:latin typeface="Cambria Math"/>
                            </a:rPr>
                            <m:t>=6200</m:t>
                          </m:r>
                          <m:sSub>
                            <m:sSubPr>
                              <m:ctrlPr>
                                <a:rPr lang="en-US" altLang="zh-TW" i="1">
                                  <a:latin typeface="Cambria Math"/>
                                </a:rPr>
                              </m:ctrlPr>
                            </m:sSubPr>
                            <m:e>
                              <m:r>
                                <a:rPr lang="en-US" altLang="zh-TW" i="1">
                                  <a:latin typeface="Cambria Math"/>
                                </a:rPr>
                                <m:t>𝐷</m:t>
                              </m:r>
                            </m:e>
                            <m:sub>
                              <m:r>
                                <a:rPr lang="en-US" altLang="zh-TW" i="1">
                                  <a:latin typeface="Cambria Math"/>
                                </a:rPr>
                                <m:t>1</m:t>
                              </m:r>
                            </m:sub>
                          </m:sSub>
                          <m:r>
                            <a:rPr lang="en-US" altLang="zh-TW" i="1">
                              <a:latin typeface="Cambria Math"/>
                            </a:rPr>
                            <m:t>+6900</m:t>
                          </m:r>
                          <m:sSub>
                            <m:sSubPr>
                              <m:ctrlPr>
                                <a:rPr lang="en-US" altLang="zh-TW" i="1">
                                  <a:latin typeface="Cambria Math"/>
                                </a:rPr>
                              </m:ctrlPr>
                            </m:sSubPr>
                            <m:e>
                              <m:r>
                                <a:rPr lang="en-US" altLang="zh-TW" i="1">
                                  <a:latin typeface="Cambria Math"/>
                                </a:rPr>
                                <m:t>𝐷</m:t>
                              </m:r>
                            </m:e>
                            <m:sub>
                              <m:r>
                                <a:rPr lang="en-US" altLang="zh-TW" i="1">
                                  <a:latin typeface="Cambria Math"/>
                                </a:rPr>
                                <m:t>2</m:t>
                              </m:r>
                            </m:sub>
                          </m:sSub>
                          <m:r>
                            <a:rPr lang="en-US" altLang="zh-TW" i="1">
                              <a:latin typeface="Cambria Math"/>
                            </a:rPr>
                            <m:t>−</m:t>
                          </m:r>
                          <m:r>
                            <a:rPr lang="en-US" altLang="zh-TW" i="1" smtClean="0">
                              <a:solidFill>
                                <a:srgbClr val="FF0000"/>
                              </a:solidFill>
                              <a:latin typeface="Cambria Math"/>
                            </a:rPr>
                            <m:t>100</m:t>
                          </m:r>
                          <m:sSub>
                            <m:sSubPr>
                              <m:ctrlPr>
                                <a:rPr lang="en-US" altLang="zh-TW" i="1">
                                  <a:solidFill>
                                    <a:srgbClr val="FF0000"/>
                                  </a:solidFill>
                                  <a:latin typeface="Cambria Math"/>
                                </a:rPr>
                              </m:ctrlPr>
                            </m:sSubPr>
                            <m:e>
                              <m:r>
                                <a:rPr lang="en-US" altLang="zh-TW" i="1">
                                  <a:solidFill>
                                    <a:srgbClr val="FF0000"/>
                                  </a:solidFill>
                                  <a:latin typeface="Cambria Math"/>
                                </a:rPr>
                                <m:t>𝑅</m:t>
                              </m:r>
                            </m:e>
                            <m:sub>
                              <m:r>
                                <a:rPr lang="en-US" altLang="zh-TW" i="1">
                                  <a:solidFill>
                                    <a:srgbClr val="FF0000"/>
                                  </a:solidFill>
                                  <a:latin typeface="Cambria Math"/>
                                </a:rPr>
                                <m:t>1</m:t>
                              </m:r>
                            </m:sub>
                          </m:sSub>
                          <m:r>
                            <a:rPr lang="en-US" altLang="zh-TW" i="1">
                              <a:solidFill>
                                <a:srgbClr val="FF0000"/>
                              </a:solidFill>
                              <a:latin typeface="Cambria Math"/>
                            </a:rPr>
                            <m:t>−199</m:t>
                          </m:r>
                          <m:sSub>
                            <m:sSubPr>
                              <m:ctrlPr>
                                <a:rPr lang="en-US" altLang="zh-TW" i="1">
                                  <a:solidFill>
                                    <a:srgbClr val="FF0000"/>
                                  </a:solidFill>
                                  <a:latin typeface="Cambria Math"/>
                                </a:rPr>
                              </m:ctrlPr>
                            </m:sSubPr>
                            <m:e>
                              <m:r>
                                <a:rPr lang="en-US" altLang="zh-TW" i="1">
                                  <a:solidFill>
                                    <a:srgbClr val="FF0000"/>
                                  </a:solidFill>
                                  <a:latin typeface="Cambria Math"/>
                                </a:rPr>
                                <m:t>𝑅</m:t>
                              </m:r>
                            </m:e>
                            <m:sub>
                              <m:r>
                                <a:rPr lang="en-US" altLang="zh-TW" i="1">
                                  <a:solidFill>
                                    <a:srgbClr val="FF0000"/>
                                  </a:solidFill>
                                  <a:latin typeface="Cambria Math"/>
                                </a:rPr>
                                <m:t>2</m:t>
                              </m:r>
                            </m:sub>
                          </m:sSub>
                          <m:r>
                            <a:rPr lang="en-US" altLang="zh-TW" i="1">
                              <a:latin typeface="Cambria Math"/>
                            </a:rPr>
                            <m:t>−700</m:t>
                          </m:r>
                          <m:sSub>
                            <m:sSubPr>
                              <m:ctrlPr>
                                <a:rPr lang="en-US" altLang="zh-TW" i="1">
                                  <a:latin typeface="Cambria Math"/>
                                </a:rPr>
                              </m:ctrlPr>
                            </m:sSubPr>
                            <m:e>
                              <m:r>
                                <a:rPr lang="en-US" altLang="zh-TW" i="1">
                                  <a:latin typeface="Cambria Math"/>
                                </a:rPr>
                                <m:t>𝐷</m:t>
                              </m:r>
                            </m:e>
                            <m:sub>
                              <m:r>
                                <a:rPr lang="en-US" altLang="zh-TW" i="1">
                                  <a:latin typeface="Cambria Math"/>
                                </a:rPr>
                                <m:t>1</m:t>
                              </m:r>
                            </m:sub>
                          </m:sSub>
                          <m:r>
                            <a:rPr lang="en-US" altLang="zh-TW" i="1">
                              <a:latin typeface="Cambria Math"/>
                            </a:rPr>
                            <m:t>−800</m:t>
                          </m:r>
                          <m:sSub>
                            <m:sSubPr>
                              <m:ctrlPr>
                                <a:rPr lang="en-US" altLang="zh-TW" i="1">
                                  <a:latin typeface="Cambria Math"/>
                                </a:rPr>
                              </m:ctrlPr>
                            </m:sSubPr>
                            <m:e>
                              <m:r>
                                <a:rPr lang="en-US" altLang="zh-TW" i="1">
                                  <a:latin typeface="Cambria Math"/>
                                </a:rPr>
                                <m:t>𝐷</m:t>
                              </m:r>
                            </m:e>
                            <m:sub>
                              <m:r>
                                <a:rPr lang="en-US" altLang="zh-TW" i="1">
                                  <a:latin typeface="Cambria Math"/>
                                </a:rPr>
                                <m:t>2</m:t>
                              </m:r>
                            </m:sub>
                          </m:sSub>
                        </m:e>
                      </m:func>
                    </m:oMath>
                  </m:oMathPara>
                </a14:m>
                <a:endParaRPr lang="en-US" altLang="zh-TW" dirty="0" smtClean="0"/>
              </a:p>
              <a:p>
                <a:pPr>
                  <a:lnSpc>
                    <a:spcPct val="120000"/>
                  </a:lnSpc>
                </a:pPr>
                <a:r>
                  <a:rPr lang="en-US" altLang="zh-TW" dirty="0" err="1" smtClean="0"/>
                  <a:t>s.t.</a:t>
                </a:r>
                <a:endParaRPr lang="en-US" altLang="zh-TW" dirty="0" smtClean="0"/>
              </a:p>
              <a:p>
                <a:pPr>
                  <a:lnSpc>
                    <a:spcPct val="120000"/>
                  </a:lnSpc>
                </a:pPr>
                <a14:m>
                  <m:oMathPara xmlns:m="http://schemas.openxmlformats.org/officeDocument/2006/math">
                    <m:oMathParaPr>
                      <m:jc m:val="left"/>
                    </m:oMathParaPr>
                    <m:oMath xmlns:m="http://schemas.openxmlformats.org/officeDocument/2006/math">
                      <m:r>
                        <a:rPr lang="en-US" altLang="zh-TW" i="1" smtClean="0">
                          <a:solidFill>
                            <a:srgbClr val="FF0000"/>
                          </a:solidFill>
                          <a:latin typeface="Cambria Math"/>
                        </a:rPr>
                        <m:t>0.01</m:t>
                      </m:r>
                      <m:sSub>
                        <m:sSubPr>
                          <m:ctrlPr>
                            <a:rPr lang="en-US" altLang="zh-TW" i="1">
                              <a:solidFill>
                                <a:srgbClr val="FF0000"/>
                              </a:solidFill>
                              <a:latin typeface="Cambria Math"/>
                            </a:rPr>
                          </m:ctrlPr>
                        </m:sSubPr>
                        <m:e>
                          <m:r>
                            <a:rPr lang="en-US" altLang="zh-TW" i="1">
                              <a:solidFill>
                                <a:srgbClr val="FF0000"/>
                              </a:solidFill>
                              <a:latin typeface="Cambria Math"/>
                            </a:rPr>
                            <m:t>𝑅</m:t>
                          </m:r>
                        </m:e>
                        <m:sub>
                          <m:r>
                            <a:rPr lang="en-US" altLang="zh-TW" i="1">
                              <a:solidFill>
                                <a:srgbClr val="FF0000"/>
                              </a:solidFill>
                              <a:latin typeface="Cambria Math"/>
                            </a:rPr>
                            <m:t>1</m:t>
                          </m:r>
                        </m:sub>
                      </m:sSub>
                      <m:r>
                        <a:rPr lang="en-US" altLang="zh-TW" i="1">
                          <a:solidFill>
                            <a:srgbClr val="FF0000"/>
                          </a:solidFill>
                          <a:latin typeface="Cambria Math"/>
                        </a:rPr>
                        <m:t>+0.02</m:t>
                      </m:r>
                      <m:sSub>
                        <m:sSubPr>
                          <m:ctrlPr>
                            <a:rPr lang="en-US" altLang="zh-TW" i="1">
                              <a:solidFill>
                                <a:srgbClr val="FF0000"/>
                              </a:solidFill>
                              <a:latin typeface="Cambria Math"/>
                            </a:rPr>
                          </m:ctrlPr>
                        </m:sSubPr>
                        <m:e>
                          <m:r>
                            <a:rPr lang="en-US" altLang="zh-TW" i="1">
                              <a:solidFill>
                                <a:srgbClr val="FF0000"/>
                              </a:solidFill>
                              <a:latin typeface="Cambria Math"/>
                            </a:rPr>
                            <m:t>𝑅</m:t>
                          </m:r>
                        </m:e>
                        <m:sub>
                          <m:r>
                            <a:rPr lang="en-US" altLang="zh-TW" i="1">
                              <a:solidFill>
                                <a:srgbClr val="FF0000"/>
                              </a:solidFill>
                              <a:latin typeface="Cambria Math"/>
                            </a:rPr>
                            <m:t>2</m:t>
                          </m:r>
                        </m:sub>
                      </m:sSub>
                      <m:r>
                        <a:rPr lang="en-US" altLang="zh-TW" i="1">
                          <a:latin typeface="Cambria Math"/>
                        </a:rPr>
                        <m:t>−0.5</m:t>
                      </m:r>
                      <m:sSub>
                        <m:sSubPr>
                          <m:ctrlPr>
                            <a:rPr lang="en-US" altLang="zh-TW" i="1">
                              <a:latin typeface="Cambria Math"/>
                            </a:rPr>
                          </m:ctrlPr>
                        </m:sSubPr>
                        <m:e>
                          <m:r>
                            <a:rPr lang="en-US" altLang="zh-TW" i="1">
                              <a:latin typeface="Cambria Math"/>
                            </a:rPr>
                            <m:t>𝐷</m:t>
                          </m:r>
                        </m:e>
                        <m:sub>
                          <m:r>
                            <a:rPr lang="en-US" altLang="zh-TW" i="1">
                              <a:latin typeface="Cambria Math"/>
                            </a:rPr>
                            <m:t>1</m:t>
                          </m:r>
                        </m:sub>
                      </m:sSub>
                      <m:r>
                        <a:rPr lang="en-US" altLang="zh-TW" i="1">
                          <a:latin typeface="Cambria Math"/>
                        </a:rPr>
                        <m:t>−0.6</m:t>
                      </m:r>
                      <m:sSub>
                        <m:sSubPr>
                          <m:ctrlPr>
                            <a:rPr lang="en-US" altLang="zh-TW" i="1">
                              <a:latin typeface="Cambria Math"/>
                            </a:rPr>
                          </m:ctrlPr>
                        </m:sSubPr>
                        <m:e>
                          <m:r>
                            <a:rPr lang="en-US" altLang="zh-TW" i="1">
                              <a:latin typeface="Cambria Math"/>
                            </a:rPr>
                            <m:t>𝐷</m:t>
                          </m:r>
                        </m:e>
                        <m:sub>
                          <m:r>
                            <a:rPr lang="en-US" altLang="zh-TW" i="1">
                              <a:latin typeface="Cambria Math"/>
                            </a:rPr>
                            <m:t>2</m:t>
                          </m:r>
                        </m:sub>
                      </m:sSub>
                      <m:r>
                        <a:rPr lang="en-US" altLang="zh-TW" i="1">
                          <a:latin typeface="Cambria Math"/>
                        </a:rPr>
                        <m:t>≥0 </m:t>
                      </m:r>
                    </m:oMath>
                  </m:oMathPara>
                </a14:m>
                <a:endParaRPr lang="en-US" altLang="zh-TW" i="1" dirty="0" smtClean="0">
                  <a:latin typeface="Cambria Math"/>
                </a:endParaRPr>
              </a:p>
              <a:p>
                <a:pPr>
                  <a:lnSpc>
                    <a:spcPct val="120000"/>
                  </a:lnSpc>
                </a:pPr>
                <a14:m>
                  <m:oMath xmlns:m="http://schemas.openxmlformats.org/officeDocument/2006/math">
                    <m:sSub>
                      <m:sSubPr>
                        <m:ctrlPr>
                          <a:rPr lang="en-US" altLang="zh-TW" i="1" smtClean="0">
                            <a:solidFill>
                              <a:srgbClr val="FF0000"/>
                            </a:solidFill>
                            <a:latin typeface="Cambria Math"/>
                          </a:rPr>
                        </m:ctrlPr>
                      </m:sSubPr>
                      <m:e>
                        <m:r>
                          <a:rPr lang="en-US" altLang="zh-TW" i="1">
                            <a:solidFill>
                              <a:srgbClr val="FF0000"/>
                            </a:solidFill>
                            <a:latin typeface="Cambria Math"/>
                          </a:rPr>
                          <m:t>𝑅</m:t>
                        </m:r>
                      </m:e>
                      <m:sub>
                        <m:r>
                          <a:rPr lang="en-US" altLang="zh-TW" i="1">
                            <a:solidFill>
                              <a:srgbClr val="FF0000"/>
                            </a:solidFill>
                            <a:latin typeface="Cambria Math"/>
                          </a:rPr>
                          <m:t>1</m:t>
                        </m:r>
                      </m:sub>
                    </m:sSub>
                    <m:r>
                      <a:rPr lang="en-US" altLang="zh-TW" i="1">
                        <a:solidFill>
                          <a:srgbClr val="FF0000"/>
                        </a:solidFill>
                        <a:latin typeface="Cambria Math"/>
                      </a:rPr>
                      <m:t>+</m:t>
                    </m:r>
                    <m:sSub>
                      <m:sSubPr>
                        <m:ctrlPr>
                          <a:rPr lang="en-US" altLang="zh-TW" i="1">
                            <a:solidFill>
                              <a:srgbClr val="FF0000"/>
                            </a:solidFill>
                            <a:latin typeface="Cambria Math"/>
                          </a:rPr>
                        </m:ctrlPr>
                      </m:sSubPr>
                      <m:e>
                        <m:r>
                          <a:rPr lang="en-US" altLang="zh-TW" i="1">
                            <a:solidFill>
                              <a:srgbClr val="FF0000"/>
                            </a:solidFill>
                            <a:latin typeface="Cambria Math"/>
                          </a:rPr>
                          <m:t>𝑅</m:t>
                        </m:r>
                      </m:e>
                      <m:sub>
                        <m:r>
                          <a:rPr lang="en-US" altLang="zh-TW" i="1">
                            <a:solidFill>
                              <a:srgbClr val="FF0000"/>
                            </a:solidFill>
                            <a:latin typeface="Cambria Math"/>
                          </a:rPr>
                          <m:t>2</m:t>
                        </m:r>
                      </m:sub>
                    </m:sSub>
                    <m:r>
                      <a:rPr lang="en-US" altLang="zh-TW" i="1">
                        <a:latin typeface="Cambria Math"/>
                      </a:rPr>
                      <m:t>≤1000</m:t>
                    </m:r>
                  </m:oMath>
                </a14:m>
                <a:r>
                  <a:rPr lang="zh-TW" altLang="en-US" dirty="0"/>
                  <a:t> </a:t>
                </a:r>
                <a:r>
                  <a:rPr lang="en-US" altLang="zh-TW" dirty="0"/>
                  <a:t>(</a:t>
                </a:r>
                <a:r>
                  <a:rPr lang="zh-TW" altLang="en-US" dirty="0"/>
                  <a:t>存儲量限制</a:t>
                </a:r>
                <a:r>
                  <a:rPr lang="en-US" altLang="zh-TW" dirty="0"/>
                  <a:t>)</a:t>
                </a:r>
              </a:p>
              <a:p>
                <a:pPr>
                  <a:lnSpc>
                    <a:spcPct val="120000"/>
                  </a:lnSpc>
                </a:pPr>
                <a14:m>
                  <m:oMath xmlns:m="http://schemas.openxmlformats.org/officeDocument/2006/math">
                    <m:r>
                      <a:rPr lang="en-US" altLang="zh-TW" i="1">
                        <a:latin typeface="Cambria Math"/>
                      </a:rPr>
                      <m:t>90</m:t>
                    </m:r>
                    <m:sSub>
                      <m:sSubPr>
                        <m:ctrlPr>
                          <a:rPr lang="en-US" altLang="zh-TW" i="1">
                            <a:latin typeface="Cambria Math"/>
                          </a:rPr>
                        </m:ctrlPr>
                      </m:sSubPr>
                      <m:e>
                        <m:r>
                          <a:rPr lang="en-US" altLang="zh-TW" i="1">
                            <a:latin typeface="Cambria Math"/>
                          </a:rPr>
                          <m:t>𝐷</m:t>
                        </m:r>
                      </m:e>
                      <m:sub>
                        <m:r>
                          <a:rPr lang="en-US" altLang="zh-TW" i="1">
                            <a:latin typeface="Cambria Math"/>
                          </a:rPr>
                          <m:t>1</m:t>
                        </m:r>
                      </m:sub>
                    </m:sSub>
                    <m:r>
                      <a:rPr lang="en-US" altLang="zh-TW" i="1">
                        <a:latin typeface="Cambria Math"/>
                      </a:rPr>
                      <m:t>+100</m:t>
                    </m:r>
                    <m:sSub>
                      <m:sSubPr>
                        <m:ctrlPr>
                          <a:rPr lang="en-US" altLang="zh-TW" i="1">
                            <a:latin typeface="Cambria Math"/>
                          </a:rPr>
                        </m:ctrlPr>
                      </m:sSubPr>
                      <m:e>
                        <m:r>
                          <a:rPr lang="en-US" altLang="zh-TW" i="1">
                            <a:latin typeface="Cambria Math"/>
                          </a:rPr>
                          <m:t>𝐷</m:t>
                        </m:r>
                      </m:e>
                      <m:sub>
                        <m:r>
                          <a:rPr lang="en-US" altLang="zh-TW" i="1">
                            <a:latin typeface="Cambria Math"/>
                          </a:rPr>
                          <m:t>2</m:t>
                        </m:r>
                      </m:sub>
                    </m:sSub>
                    <m:r>
                      <a:rPr lang="en-US" altLang="zh-TW" i="1">
                        <a:latin typeface="Cambria Math"/>
                      </a:rPr>
                      <m:t>≤2000 </m:t>
                    </m:r>
                  </m:oMath>
                </a14:m>
                <a:r>
                  <a:rPr lang="en-US" altLang="zh-TW" dirty="0"/>
                  <a:t>(</a:t>
                </a:r>
                <a:r>
                  <a:rPr lang="zh-TW" altLang="en-US" dirty="0"/>
                  <a:t>人力限制</a:t>
                </a:r>
                <a:r>
                  <a:rPr lang="en-US" altLang="zh-TW" dirty="0"/>
                  <a:t>)</a:t>
                </a:r>
              </a:p>
              <a:p>
                <a:pPr>
                  <a:lnSpc>
                    <a:spcPct val="120000"/>
                  </a:lnSpc>
                </a:pPr>
                <a14:m>
                  <m:oMath xmlns:m="http://schemas.openxmlformats.org/officeDocument/2006/math">
                    <m:r>
                      <a:rPr lang="en-US" altLang="zh-TW" i="1">
                        <a:latin typeface="Cambria Math"/>
                      </a:rPr>
                      <m:t>40</m:t>
                    </m:r>
                    <m:sSub>
                      <m:sSubPr>
                        <m:ctrlPr>
                          <a:rPr lang="en-US" altLang="zh-TW" i="1">
                            <a:latin typeface="Cambria Math"/>
                          </a:rPr>
                        </m:ctrlPr>
                      </m:sSubPr>
                      <m:e>
                        <m:r>
                          <a:rPr lang="en-US" altLang="zh-TW" i="1">
                            <a:latin typeface="Cambria Math"/>
                          </a:rPr>
                          <m:t>𝐷</m:t>
                        </m:r>
                      </m:e>
                      <m:sub>
                        <m:r>
                          <a:rPr lang="en-US" altLang="zh-TW" i="1">
                            <a:latin typeface="Cambria Math"/>
                          </a:rPr>
                          <m:t>1</m:t>
                        </m:r>
                      </m:sub>
                    </m:sSub>
                    <m:r>
                      <a:rPr lang="en-US" altLang="zh-TW" i="1">
                        <a:latin typeface="Cambria Math"/>
                      </a:rPr>
                      <m:t>+50</m:t>
                    </m:r>
                    <m:sSub>
                      <m:sSubPr>
                        <m:ctrlPr>
                          <a:rPr lang="en-US" altLang="zh-TW" i="1">
                            <a:latin typeface="Cambria Math"/>
                          </a:rPr>
                        </m:ctrlPr>
                      </m:sSubPr>
                      <m:e>
                        <m:r>
                          <a:rPr lang="en-US" altLang="zh-TW" i="1">
                            <a:latin typeface="Cambria Math"/>
                          </a:rPr>
                          <m:t>𝐷</m:t>
                        </m:r>
                      </m:e>
                      <m:sub>
                        <m:r>
                          <a:rPr lang="en-US" altLang="zh-TW" i="1">
                            <a:latin typeface="Cambria Math"/>
                          </a:rPr>
                          <m:t>2</m:t>
                        </m:r>
                      </m:sub>
                    </m:sSub>
                    <m:r>
                      <a:rPr lang="en-US" altLang="zh-TW" i="1">
                        <a:latin typeface="Cambria Math"/>
                      </a:rPr>
                      <m:t>≤800</m:t>
                    </m:r>
                  </m:oMath>
                </a14:m>
                <a:r>
                  <a:rPr lang="en-US" altLang="zh-TW" dirty="0"/>
                  <a:t> (</a:t>
                </a:r>
                <a:r>
                  <a:rPr lang="zh-TW" altLang="en-US" dirty="0"/>
                  <a:t>裝備限制</a:t>
                </a:r>
                <a:r>
                  <a:rPr lang="en-US" altLang="zh-TW" dirty="0"/>
                  <a:t>)</a:t>
                </a:r>
              </a:p>
              <a:p>
                <a:pPr>
                  <a:lnSpc>
                    <a:spcPct val="120000"/>
                  </a:lnSpc>
                </a:pPr>
                <a14:m>
                  <m:oMath xmlns:m="http://schemas.openxmlformats.org/officeDocument/2006/math">
                    <m:r>
                      <a:rPr lang="en-US" altLang="zh-TW" i="1" smtClean="0">
                        <a:solidFill>
                          <a:srgbClr val="FF0000"/>
                        </a:solidFill>
                        <a:latin typeface="Cambria Math"/>
                      </a:rPr>
                      <m:t>100</m:t>
                    </m:r>
                    <m:sSub>
                      <m:sSubPr>
                        <m:ctrlPr>
                          <a:rPr lang="en-US" altLang="zh-TW" i="1">
                            <a:solidFill>
                              <a:srgbClr val="FF0000"/>
                            </a:solidFill>
                            <a:latin typeface="Cambria Math"/>
                          </a:rPr>
                        </m:ctrlPr>
                      </m:sSubPr>
                      <m:e>
                        <m:r>
                          <a:rPr lang="en-US" altLang="zh-TW" i="1">
                            <a:solidFill>
                              <a:srgbClr val="FF0000"/>
                            </a:solidFill>
                            <a:latin typeface="Cambria Math"/>
                          </a:rPr>
                          <m:t>𝑅</m:t>
                        </m:r>
                      </m:e>
                      <m:sub>
                        <m:r>
                          <a:rPr lang="en-US" altLang="zh-TW" i="1">
                            <a:solidFill>
                              <a:srgbClr val="FF0000"/>
                            </a:solidFill>
                            <a:latin typeface="Cambria Math"/>
                          </a:rPr>
                          <m:t>1</m:t>
                        </m:r>
                      </m:sub>
                    </m:sSub>
                    <m:r>
                      <a:rPr lang="en-US" altLang="zh-TW" i="1">
                        <a:solidFill>
                          <a:srgbClr val="FF0000"/>
                        </a:solidFill>
                        <a:latin typeface="Cambria Math"/>
                      </a:rPr>
                      <m:t>+199</m:t>
                    </m:r>
                    <m:sSub>
                      <m:sSubPr>
                        <m:ctrlPr>
                          <a:rPr lang="en-US" altLang="zh-TW" i="1">
                            <a:solidFill>
                              <a:srgbClr val="FF0000"/>
                            </a:solidFill>
                            <a:latin typeface="Cambria Math"/>
                          </a:rPr>
                        </m:ctrlPr>
                      </m:sSubPr>
                      <m:e>
                        <m:r>
                          <a:rPr lang="en-US" altLang="zh-TW" i="1">
                            <a:solidFill>
                              <a:srgbClr val="FF0000"/>
                            </a:solidFill>
                            <a:latin typeface="Cambria Math"/>
                          </a:rPr>
                          <m:t>𝑅</m:t>
                        </m:r>
                      </m:e>
                      <m:sub>
                        <m:r>
                          <a:rPr lang="en-US" altLang="zh-TW" i="1">
                            <a:solidFill>
                              <a:srgbClr val="FF0000"/>
                            </a:solidFill>
                            <a:latin typeface="Cambria Math"/>
                          </a:rPr>
                          <m:t>2</m:t>
                        </m:r>
                      </m:sub>
                    </m:sSub>
                    <m:r>
                      <a:rPr lang="en-US" altLang="zh-TW" i="1">
                        <a:latin typeface="Cambria Math"/>
                      </a:rPr>
                      <m:t>+700</m:t>
                    </m:r>
                    <m:sSub>
                      <m:sSubPr>
                        <m:ctrlPr>
                          <a:rPr lang="en-US" altLang="zh-TW" i="1">
                            <a:latin typeface="Cambria Math"/>
                          </a:rPr>
                        </m:ctrlPr>
                      </m:sSubPr>
                      <m:e>
                        <m:r>
                          <a:rPr lang="en-US" altLang="zh-TW" i="1">
                            <a:latin typeface="Cambria Math"/>
                          </a:rPr>
                          <m:t>𝐷</m:t>
                        </m:r>
                      </m:e>
                      <m:sub>
                        <m:r>
                          <a:rPr lang="en-US" altLang="zh-TW" i="1">
                            <a:latin typeface="Cambria Math"/>
                          </a:rPr>
                          <m:t>1</m:t>
                        </m:r>
                      </m:sub>
                    </m:sSub>
                    <m:r>
                      <a:rPr lang="en-US" altLang="zh-TW" i="1">
                        <a:latin typeface="Cambria Math"/>
                      </a:rPr>
                      <m:t>+800</m:t>
                    </m:r>
                    <m:sSub>
                      <m:sSubPr>
                        <m:ctrlPr>
                          <a:rPr lang="en-US" altLang="zh-TW" i="1">
                            <a:latin typeface="Cambria Math"/>
                          </a:rPr>
                        </m:ctrlPr>
                      </m:sSubPr>
                      <m:e>
                        <m:r>
                          <a:rPr lang="en-US" altLang="zh-TW" i="1">
                            <a:latin typeface="Cambria Math"/>
                          </a:rPr>
                          <m:t>𝐷</m:t>
                        </m:r>
                      </m:e>
                      <m:sub>
                        <m:r>
                          <a:rPr lang="en-US" altLang="zh-TW" i="1">
                            <a:latin typeface="Cambria Math"/>
                          </a:rPr>
                          <m:t>2</m:t>
                        </m:r>
                      </m:sub>
                    </m:sSub>
                    <m:r>
                      <a:rPr lang="en-US" altLang="zh-TW" i="1">
                        <a:latin typeface="Cambria Math"/>
                      </a:rPr>
                      <m:t>≤100000</m:t>
                    </m:r>
                  </m:oMath>
                </a14:m>
                <a:r>
                  <a:rPr lang="en-US" altLang="zh-TW" dirty="0"/>
                  <a:t> (</a:t>
                </a:r>
                <a:r>
                  <a:rPr lang="zh-TW" altLang="en-US" dirty="0"/>
                  <a:t>預算限制</a:t>
                </a:r>
                <a:r>
                  <a:rPr lang="en-US" altLang="zh-TW" dirty="0"/>
                  <a:t>)</a:t>
                </a:r>
              </a:p>
              <a:p>
                <a:pPr>
                  <a:lnSpc>
                    <a:spcPct val="120000"/>
                  </a:lnSpc>
                </a:pPr>
                <a14:m>
                  <m:oMath xmlns:m="http://schemas.openxmlformats.org/officeDocument/2006/math">
                    <m:sSub>
                      <m:sSubPr>
                        <m:ctrlPr>
                          <a:rPr lang="en-US" altLang="zh-TW" i="1" smtClean="0">
                            <a:solidFill>
                              <a:srgbClr val="FF0000"/>
                            </a:solidFill>
                            <a:latin typeface="Cambria Math"/>
                          </a:rPr>
                        </m:ctrlPr>
                      </m:sSubPr>
                      <m:e>
                        <m:r>
                          <a:rPr lang="en-US" altLang="zh-TW" i="1">
                            <a:solidFill>
                              <a:srgbClr val="FF0000"/>
                            </a:solidFill>
                            <a:latin typeface="Cambria Math"/>
                          </a:rPr>
                          <m:t>𝑅</m:t>
                        </m:r>
                      </m:e>
                      <m:sub>
                        <m:r>
                          <a:rPr lang="en-US" altLang="zh-TW" i="1">
                            <a:solidFill>
                              <a:srgbClr val="FF0000"/>
                            </a:solidFill>
                            <a:latin typeface="Cambria Math"/>
                          </a:rPr>
                          <m:t>1</m:t>
                        </m:r>
                      </m:sub>
                    </m:sSub>
                    <m:r>
                      <a:rPr lang="en-US" altLang="zh-TW" i="1">
                        <a:solidFill>
                          <a:srgbClr val="FF0000"/>
                        </a:solidFill>
                        <a:latin typeface="Cambria Math"/>
                      </a:rPr>
                      <m:t>, </m:t>
                    </m:r>
                    <m:sSub>
                      <m:sSubPr>
                        <m:ctrlPr>
                          <a:rPr lang="en-US" altLang="zh-TW" i="1">
                            <a:solidFill>
                              <a:srgbClr val="FF0000"/>
                            </a:solidFill>
                            <a:latin typeface="Cambria Math"/>
                          </a:rPr>
                        </m:ctrlPr>
                      </m:sSubPr>
                      <m:e>
                        <m:r>
                          <a:rPr lang="en-US" altLang="zh-TW" i="1">
                            <a:solidFill>
                              <a:srgbClr val="FF0000"/>
                            </a:solidFill>
                            <a:latin typeface="Cambria Math"/>
                          </a:rPr>
                          <m:t>𝑅</m:t>
                        </m:r>
                      </m:e>
                      <m:sub>
                        <m:r>
                          <a:rPr lang="en-US" altLang="zh-TW" i="1">
                            <a:solidFill>
                              <a:srgbClr val="FF0000"/>
                            </a:solidFill>
                            <a:latin typeface="Cambria Math"/>
                          </a:rPr>
                          <m:t>2</m:t>
                        </m:r>
                      </m:sub>
                    </m:sSub>
                    <m:r>
                      <a:rPr lang="en-US" altLang="zh-TW" i="1">
                        <a:latin typeface="Cambria Math"/>
                      </a:rPr>
                      <m:t>, </m:t>
                    </m:r>
                    <m:sSub>
                      <m:sSubPr>
                        <m:ctrlPr>
                          <a:rPr lang="en-US" altLang="zh-TW" i="1">
                            <a:latin typeface="Cambria Math"/>
                          </a:rPr>
                        </m:ctrlPr>
                      </m:sSubPr>
                      <m:e>
                        <m:r>
                          <a:rPr lang="en-US" altLang="zh-TW" i="1">
                            <a:latin typeface="Cambria Math"/>
                          </a:rPr>
                          <m:t>𝐷</m:t>
                        </m:r>
                      </m:e>
                      <m:sub>
                        <m:r>
                          <a:rPr lang="en-US" altLang="zh-TW" i="1">
                            <a:latin typeface="Cambria Math"/>
                          </a:rPr>
                          <m:t>1</m:t>
                        </m:r>
                      </m:sub>
                    </m:sSub>
                    <m:r>
                      <a:rPr lang="en-US" altLang="zh-TW" i="1">
                        <a:latin typeface="Cambria Math"/>
                      </a:rPr>
                      <m:t>, </m:t>
                    </m:r>
                    <m:sSub>
                      <m:sSubPr>
                        <m:ctrlPr>
                          <a:rPr lang="en-US" altLang="zh-TW" i="1">
                            <a:latin typeface="Cambria Math"/>
                          </a:rPr>
                        </m:ctrlPr>
                      </m:sSubPr>
                      <m:e>
                        <m:r>
                          <a:rPr lang="en-US" altLang="zh-TW" i="1">
                            <a:latin typeface="Cambria Math"/>
                          </a:rPr>
                          <m:t>𝐷</m:t>
                        </m:r>
                      </m:e>
                      <m:sub>
                        <m:r>
                          <a:rPr lang="en-US" altLang="zh-TW" i="1">
                            <a:latin typeface="Cambria Math"/>
                          </a:rPr>
                          <m:t>2</m:t>
                        </m:r>
                      </m:sub>
                    </m:sSub>
                    <m:r>
                      <a:rPr lang="en-US" altLang="zh-TW" i="1">
                        <a:latin typeface="Cambria Math"/>
                      </a:rPr>
                      <m:t>≥0</m:t>
                    </m:r>
                  </m:oMath>
                </a14:m>
                <a:r>
                  <a:rPr lang="en-US" altLang="zh-TW" dirty="0"/>
                  <a:t> </a:t>
                </a:r>
              </a:p>
              <a:p>
                <a:pPr>
                  <a:lnSpc>
                    <a:spcPct val="120000"/>
                  </a:lnSpc>
                </a:pPr>
                <a:endParaRPr lang="en-US" altLang="zh-TW" dirty="0"/>
              </a:p>
            </p:txBody>
          </p:sp>
        </mc:Choice>
        <mc:Fallback xmlns="">
          <p:sp>
            <p:nvSpPr>
              <p:cNvPr id="6" name="矩形 5"/>
              <p:cNvSpPr>
                <a:spLocks noRot="1" noChangeAspect="1" noMove="1" noResize="1" noEditPoints="1" noAdjustHandles="1" noChangeArrowheads="1" noChangeShapeType="1" noTextEdit="1"/>
              </p:cNvSpPr>
              <p:nvPr/>
            </p:nvSpPr>
            <p:spPr>
              <a:xfrm>
                <a:off x="1403648" y="2636912"/>
                <a:ext cx="6607193" cy="3083921"/>
              </a:xfrm>
              <a:prstGeom prst="rect">
                <a:avLst/>
              </a:prstGeom>
              <a:blipFill rotWithShape="1">
                <a:blip r:embed="rId3"/>
                <a:stretch>
                  <a:fillRect l="-73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590449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Ellipsoid</a:t>
            </a:r>
            <a:endParaRPr lang="zh-TW" altLang="en-US" dirty="0"/>
          </a:p>
        </p:txBody>
      </p:sp>
      <p:sp>
        <p:nvSpPr>
          <p:cNvPr id="3" name="投影片編號版面配置區 2"/>
          <p:cNvSpPr>
            <a:spLocks noGrp="1"/>
          </p:cNvSpPr>
          <p:nvPr>
            <p:ph type="sldNum" sz="quarter" idx="12"/>
          </p:nvPr>
        </p:nvSpPr>
        <p:spPr/>
        <p:txBody>
          <a:bodyPr/>
          <a:lstStyle/>
          <a:p>
            <a:fld id="{0D5EBAA4-32D4-4A91-B891-1CF913949CAB}" type="slidenum">
              <a:rPr lang="zh-TW" altLang="en-US" smtClean="0"/>
              <a:t>9</a:t>
            </a:fld>
            <a:endParaRPr lang="zh-TW" altLang="en-US"/>
          </a:p>
        </p:txBody>
      </p:sp>
      <mc:AlternateContent xmlns:mc="http://schemas.openxmlformats.org/markup-compatibility/2006" xmlns:a14="http://schemas.microsoft.com/office/drawing/2010/main">
        <mc:Choice Requires="a14">
          <p:sp>
            <p:nvSpPr>
              <p:cNvPr id="4" name="矩形 3"/>
              <p:cNvSpPr/>
              <p:nvPr/>
            </p:nvSpPr>
            <p:spPr>
              <a:xfrm>
                <a:off x="260216" y="1196752"/>
                <a:ext cx="8712968" cy="6030241"/>
              </a:xfrm>
              <a:prstGeom prst="rect">
                <a:avLst/>
              </a:prstGeom>
            </p:spPr>
            <p:txBody>
              <a:bodyPr wrap="square">
                <a:spAutoFit/>
              </a:bodyPr>
              <a:lstStyle/>
              <a:p>
                <a:pPr marL="457200" indent="-457200">
                  <a:lnSpc>
                    <a:spcPct val="150000"/>
                  </a:lnSpc>
                  <a:buFont typeface="+mj-lt"/>
                  <a:buAutoNum type="arabicPeriod"/>
                </a:pPr>
                <a14:m>
                  <m:oMath xmlns:m="http://schemas.openxmlformats.org/officeDocument/2006/math">
                    <m:d>
                      <m:dPr>
                        <m:begChr m:val="{"/>
                        <m:endChr m:val="}"/>
                        <m:ctrlPr>
                          <a:rPr lang="zh-TW" altLang="zh-TW" sz="2000" i="1" smtClean="0">
                            <a:solidFill>
                              <a:srgbClr val="FF0000"/>
                            </a:solidFill>
                            <a:latin typeface="Cambria Math"/>
                          </a:rPr>
                        </m:ctrlPr>
                      </m:dPr>
                      <m:e>
                        <m:r>
                          <a:rPr lang="en-US" altLang="zh-TW" sz="2000" i="1">
                            <a:solidFill>
                              <a:srgbClr val="FF0000"/>
                            </a:solidFill>
                            <a:latin typeface="Cambria Math"/>
                          </a:rPr>
                          <m:t>𝑥</m:t>
                        </m:r>
                        <m:r>
                          <a:rPr lang="en-US" altLang="zh-TW" sz="2000" i="1">
                            <a:solidFill>
                              <a:srgbClr val="FF0000"/>
                            </a:solidFill>
                            <a:latin typeface="Cambria Math"/>
                          </a:rPr>
                          <m:t>| </m:t>
                        </m:r>
                        <m:sSup>
                          <m:sSupPr>
                            <m:ctrlPr>
                              <a:rPr lang="zh-TW" altLang="zh-TW" sz="2000" i="1">
                                <a:solidFill>
                                  <a:srgbClr val="FF0000"/>
                                </a:solidFill>
                                <a:latin typeface="Cambria Math"/>
                              </a:rPr>
                            </m:ctrlPr>
                          </m:sSupPr>
                          <m:e>
                            <m:d>
                              <m:dPr>
                                <m:ctrlPr>
                                  <a:rPr lang="zh-TW" altLang="zh-TW" sz="2000" i="1">
                                    <a:solidFill>
                                      <a:srgbClr val="FF0000"/>
                                    </a:solidFill>
                                    <a:latin typeface="Cambria Math"/>
                                  </a:rPr>
                                </m:ctrlPr>
                              </m:dPr>
                              <m:e>
                                <m:r>
                                  <a:rPr lang="en-US" altLang="zh-TW" sz="2000" i="1">
                                    <a:solidFill>
                                      <a:srgbClr val="FF0000"/>
                                    </a:solidFill>
                                    <a:latin typeface="Cambria Math"/>
                                  </a:rPr>
                                  <m:t>𝑥</m:t>
                                </m:r>
                                <m:r>
                                  <a:rPr lang="en-US" altLang="zh-TW" sz="2000" i="1">
                                    <a:solidFill>
                                      <a:srgbClr val="FF0000"/>
                                    </a:solidFill>
                                    <a:latin typeface="Cambria Math"/>
                                  </a:rPr>
                                  <m:t>−</m:t>
                                </m:r>
                                <m:sSub>
                                  <m:sSubPr>
                                    <m:ctrlPr>
                                      <a:rPr lang="zh-TW" altLang="zh-TW" sz="2000" i="1">
                                        <a:solidFill>
                                          <a:srgbClr val="FF0000"/>
                                        </a:solidFill>
                                        <a:latin typeface="Cambria Math"/>
                                      </a:rPr>
                                    </m:ctrlPr>
                                  </m:sSubPr>
                                  <m:e>
                                    <m:r>
                                      <a:rPr lang="en-US" altLang="zh-TW" sz="2000" i="1">
                                        <a:solidFill>
                                          <a:srgbClr val="FF0000"/>
                                        </a:solidFill>
                                        <a:latin typeface="Cambria Math"/>
                                      </a:rPr>
                                      <m:t>𝑥</m:t>
                                    </m:r>
                                  </m:e>
                                  <m:sub>
                                    <m:r>
                                      <a:rPr lang="en-US" altLang="zh-TW" sz="2000" i="1">
                                        <a:solidFill>
                                          <a:srgbClr val="FF0000"/>
                                        </a:solidFill>
                                        <a:latin typeface="Cambria Math"/>
                                      </a:rPr>
                                      <m:t>𝑐</m:t>
                                    </m:r>
                                  </m:sub>
                                </m:sSub>
                              </m:e>
                            </m:d>
                          </m:e>
                          <m:sup>
                            <m:r>
                              <a:rPr lang="en-US" altLang="zh-TW" sz="2000" i="1">
                                <a:solidFill>
                                  <a:srgbClr val="FF0000"/>
                                </a:solidFill>
                                <a:latin typeface="Cambria Math"/>
                              </a:rPr>
                              <m:t>𝑇</m:t>
                            </m:r>
                          </m:sup>
                        </m:sSup>
                        <m:sSup>
                          <m:sSupPr>
                            <m:ctrlPr>
                              <a:rPr lang="zh-TW" altLang="zh-TW" sz="2000" i="1">
                                <a:solidFill>
                                  <a:srgbClr val="FF0000"/>
                                </a:solidFill>
                                <a:latin typeface="Cambria Math"/>
                              </a:rPr>
                            </m:ctrlPr>
                          </m:sSupPr>
                          <m:e>
                            <m:r>
                              <a:rPr lang="en-US" altLang="zh-TW" sz="2000" i="1">
                                <a:solidFill>
                                  <a:srgbClr val="FF0000"/>
                                </a:solidFill>
                                <a:latin typeface="Cambria Math"/>
                              </a:rPr>
                              <m:t>𝑃</m:t>
                            </m:r>
                          </m:e>
                          <m:sup>
                            <m:r>
                              <a:rPr lang="en-US" altLang="zh-TW" sz="2000" i="1">
                                <a:solidFill>
                                  <a:srgbClr val="FF0000"/>
                                </a:solidFill>
                                <a:latin typeface="Cambria Math"/>
                              </a:rPr>
                              <m:t>−1</m:t>
                            </m:r>
                          </m:sup>
                        </m:sSup>
                        <m:d>
                          <m:dPr>
                            <m:ctrlPr>
                              <a:rPr lang="zh-TW" altLang="zh-TW" sz="2000" i="1">
                                <a:solidFill>
                                  <a:srgbClr val="FF0000"/>
                                </a:solidFill>
                                <a:latin typeface="Cambria Math"/>
                              </a:rPr>
                            </m:ctrlPr>
                          </m:dPr>
                          <m:e>
                            <m:r>
                              <a:rPr lang="en-US" altLang="zh-TW" sz="2000" i="1">
                                <a:solidFill>
                                  <a:srgbClr val="FF0000"/>
                                </a:solidFill>
                                <a:latin typeface="Cambria Math"/>
                              </a:rPr>
                              <m:t>𝑥</m:t>
                            </m:r>
                            <m:r>
                              <a:rPr lang="en-US" altLang="zh-TW" sz="2000" i="1">
                                <a:solidFill>
                                  <a:srgbClr val="FF0000"/>
                                </a:solidFill>
                                <a:latin typeface="Cambria Math"/>
                              </a:rPr>
                              <m:t>−</m:t>
                            </m:r>
                            <m:sSub>
                              <m:sSubPr>
                                <m:ctrlPr>
                                  <a:rPr lang="zh-TW" altLang="zh-TW" sz="2000" i="1">
                                    <a:solidFill>
                                      <a:srgbClr val="FF0000"/>
                                    </a:solidFill>
                                    <a:latin typeface="Cambria Math"/>
                                  </a:rPr>
                                </m:ctrlPr>
                              </m:sSubPr>
                              <m:e>
                                <m:r>
                                  <a:rPr lang="en-US" altLang="zh-TW" sz="2000" i="1">
                                    <a:solidFill>
                                      <a:srgbClr val="FF0000"/>
                                    </a:solidFill>
                                    <a:latin typeface="Cambria Math"/>
                                  </a:rPr>
                                  <m:t>𝑥</m:t>
                                </m:r>
                              </m:e>
                              <m:sub>
                                <m:r>
                                  <a:rPr lang="en-US" altLang="zh-TW" sz="2000" i="1">
                                    <a:solidFill>
                                      <a:srgbClr val="FF0000"/>
                                    </a:solidFill>
                                    <a:latin typeface="Cambria Math"/>
                                  </a:rPr>
                                  <m:t>𝑐</m:t>
                                </m:r>
                              </m:sub>
                            </m:sSub>
                          </m:e>
                        </m:d>
                        <m:r>
                          <a:rPr lang="en-US" altLang="zh-TW" sz="2000" i="1">
                            <a:solidFill>
                              <a:srgbClr val="FF0000"/>
                            </a:solidFill>
                            <a:latin typeface="Cambria Math"/>
                          </a:rPr>
                          <m:t>≤1</m:t>
                        </m:r>
                      </m:e>
                    </m:d>
                    <m:r>
                      <a:rPr lang="en-US" altLang="zh-TW" sz="2000" i="1">
                        <a:latin typeface="Cambria Math"/>
                      </a:rPr>
                      <m:t>,  </m:t>
                    </m:r>
                    <m:r>
                      <a:rPr lang="en-US" altLang="zh-TW" sz="2000" i="1">
                        <a:latin typeface="Cambria Math"/>
                      </a:rPr>
                      <m:t>𝑃</m:t>
                    </m:r>
                    <m:r>
                      <a:rPr lang="en-US" altLang="zh-TW" sz="2000" i="1">
                        <a:latin typeface="Cambria Math"/>
                      </a:rPr>
                      <m:t>∈</m:t>
                    </m:r>
                    <m:sSubSup>
                      <m:sSubSupPr>
                        <m:ctrlPr>
                          <a:rPr lang="zh-TW" altLang="zh-TW" sz="2000" i="1">
                            <a:latin typeface="Cambria Math"/>
                          </a:rPr>
                        </m:ctrlPr>
                      </m:sSubSupPr>
                      <m:e>
                        <m:r>
                          <a:rPr lang="en-US" altLang="zh-TW" sz="2000" i="1">
                            <a:latin typeface="Cambria Math"/>
                          </a:rPr>
                          <m:t>𝑆</m:t>
                        </m:r>
                      </m:e>
                      <m:sub>
                        <m:r>
                          <a:rPr lang="en-US" altLang="zh-TW" sz="2000" i="1">
                            <a:latin typeface="Cambria Math"/>
                          </a:rPr>
                          <m:t>++</m:t>
                        </m:r>
                      </m:sub>
                      <m:sup>
                        <m:r>
                          <a:rPr lang="en-US" altLang="zh-TW" sz="2000" i="1">
                            <a:latin typeface="Cambria Math"/>
                          </a:rPr>
                          <m:t>𝑛</m:t>
                        </m:r>
                      </m:sup>
                    </m:sSubSup>
                    <m:r>
                      <a:rPr lang="en-US" altLang="zh-TW" sz="2000" i="1">
                        <a:latin typeface="Cambria Math"/>
                      </a:rPr>
                      <m:t> (</m:t>
                    </m:r>
                    <m:r>
                      <a:rPr lang="en-US" altLang="zh-TW" sz="2000" i="1">
                        <a:latin typeface="Cambria Math"/>
                      </a:rPr>
                      <m:t>𝑃</m:t>
                    </m:r>
                    <m:r>
                      <a:rPr lang="en-US" altLang="zh-TW" sz="2000" i="1">
                        <a:latin typeface="Cambria Math"/>
                      </a:rPr>
                      <m:t> </m:t>
                    </m:r>
                    <m:r>
                      <a:rPr lang="en-US" altLang="zh-TW" sz="2000" i="1">
                        <a:latin typeface="Cambria Math"/>
                      </a:rPr>
                      <m:t>𝑖𝑠</m:t>
                    </m:r>
                    <m:r>
                      <a:rPr lang="en-US" altLang="zh-TW" sz="2000" i="1">
                        <a:latin typeface="Cambria Math"/>
                      </a:rPr>
                      <m:t> </m:t>
                    </m:r>
                    <m:r>
                      <a:rPr lang="en-US" altLang="zh-TW" sz="2000" i="1">
                        <a:latin typeface="Cambria Math"/>
                      </a:rPr>
                      <m:t>𝑠𝑦𝑚𝑚𝑒𝑡𝑟𝑖𝑐</m:t>
                    </m:r>
                    <m:r>
                      <a:rPr lang="en-US" altLang="zh-TW" sz="2000" i="1">
                        <a:latin typeface="Cambria Math"/>
                      </a:rPr>
                      <m:t> </m:t>
                    </m:r>
                    <m:r>
                      <a:rPr lang="en-US" altLang="zh-TW" sz="2000" i="1">
                        <a:latin typeface="Cambria Math"/>
                      </a:rPr>
                      <m:t>𝑝𝑜𝑠𝑖𝑡𝑖𝑣𝑒</m:t>
                    </m:r>
                    <m:r>
                      <a:rPr lang="en-US" altLang="zh-TW" sz="2000" i="1">
                        <a:latin typeface="Cambria Math"/>
                      </a:rPr>
                      <m:t> </m:t>
                    </m:r>
                    <m:r>
                      <a:rPr lang="en-US" altLang="zh-TW" sz="2000" i="1">
                        <a:latin typeface="Cambria Math"/>
                      </a:rPr>
                      <m:t>𝑑𝑒𝑓𝑖𝑛𝑖𝑡𝑒</m:t>
                    </m:r>
                    <m:r>
                      <a:rPr lang="en-US" altLang="zh-TW" sz="2000" i="1">
                        <a:latin typeface="Cambria Math"/>
                      </a:rPr>
                      <m:t>)</m:t>
                    </m:r>
                  </m:oMath>
                </a14:m>
                <a:endParaRPr lang="zh-TW" altLang="zh-TW" sz="2000" dirty="0"/>
              </a:p>
              <a:p>
                <a:pPr marL="457200" indent="-457200">
                  <a:lnSpc>
                    <a:spcPct val="150000"/>
                  </a:lnSpc>
                  <a:buFont typeface="+mj-lt"/>
                  <a:buAutoNum type="arabicPeriod"/>
                </a:pPr>
                <a:r>
                  <a:rPr lang="en-US" altLang="zh-TW" sz="2000" dirty="0" smtClean="0">
                    <a:solidFill>
                      <a:srgbClr val="FF0000"/>
                    </a:solidFill>
                  </a:rPr>
                  <a:t>Or </a:t>
                </a:r>
                <a14:m>
                  <m:oMath xmlns:m="http://schemas.openxmlformats.org/officeDocument/2006/math">
                    <m:d>
                      <m:dPr>
                        <m:begChr m:val="{"/>
                        <m:endChr m:val="}"/>
                        <m:ctrlPr>
                          <a:rPr lang="zh-TW" altLang="zh-TW" sz="2000" i="1">
                            <a:solidFill>
                              <a:srgbClr val="FF0000"/>
                            </a:solidFill>
                            <a:latin typeface="Cambria Math"/>
                          </a:rPr>
                        </m:ctrlPr>
                      </m:dPr>
                      <m:e>
                        <m:sSub>
                          <m:sSubPr>
                            <m:ctrlPr>
                              <a:rPr lang="zh-TW" altLang="zh-TW" sz="2000" i="1">
                                <a:solidFill>
                                  <a:srgbClr val="FF0000"/>
                                </a:solidFill>
                                <a:latin typeface="Cambria Math"/>
                              </a:rPr>
                            </m:ctrlPr>
                          </m:sSubPr>
                          <m:e>
                            <m:r>
                              <a:rPr lang="en-US" altLang="zh-TW" sz="2000" i="1">
                                <a:solidFill>
                                  <a:srgbClr val="FF0000"/>
                                </a:solidFill>
                                <a:latin typeface="Cambria Math"/>
                              </a:rPr>
                              <m:t>𝑥</m:t>
                            </m:r>
                          </m:e>
                          <m:sub>
                            <m:r>
                              <a:rPr lang="en-US" altLang="zh-TW" sz="2000" i="1">
                                <a:solidFill>
                                  <a:srgbClr val="FF0000"/>
                                </a:solidFill>
                                <a:latin typeface="Cambria Math"/>
                              </a:rPr>
                              <m:t>𝑐</m:t>
                            </m:r>
                          </m:sub>
                        </m:sSub>
                        <m:r>
                          <a:rPr lang="en-US" altLang="zh-TW" sz="2000" i="1">
                            <a:solidFill>
                              <a:srgbClr val="FF0000"/>
                            </a:solidFill>
                            <a:latin typeface="Cambria Math"/>
                          </a:rPr>
                          <m:t>+</m:t>
                        </m:r>
                        <m:r>
                          <a:rPr lang="en-US" altLang="zh-TW" sz="2000" i="1">
                            <a:solidFill>
                              <a:srgbClr val="FF0000"/>
                            </a:solidFill>
                            <a:latin typeface="Cambria Math"/>
                          </a:rPr>
                          <m:t>𝐴𝑢</m:t>
                        </m:r>
                        <m:r>
                          <a:rPr lang="en-US" altLang="zh-TW" sz="2000" i="1">
                            <a:solidFill>
                              <a:srgbClr val="FF0000"/>
                            </a:solidFill>
                            <a:latin typeface="Cambria Math"/>
                          </a:rPr>
                          <m:t> | </m:t>
                        </m:r>
                        <m:sSub>
                          <m:sSubPr>
                            <m:ctrlPr>
                              <a:rPr lang="zh-TW" altLang="zh-TW" sz="2000" i="1">
                                <a:solidFill>
                                  <a:srgbClr val="FF0000"/>
                                </a:solidFill>
                                <a:latin typeface="Cambria Math"/>
                              </a:rPr>
                            </m:ctrlPr>
                          </m:sSubPr>
                          <m:e>
                            <m:d>
                              <m:dPr>
                                <m:begChr m:val="‖"/>
                                <m:endChr m:val="‖"/>
                                <m:ctrlPr>
                                  <a:rPr lang="zh-TW" altLang="zh-TW" sz="2000" i="1">
                                    <a:solidFill>
                                      <a:srgbClr val="FF0000"/>
                                    </a:solidFill>
                                    <a:latin typeface="Cambria Math"/>
                                  </a:rPr>
                                </m:ctrlPr>
                              </m:dPr>
                              <m:e>
                                <m:r>
                                  <a:rPr lang="en-US" altLang="zh-TW" sz="2000" i="1">
                                    <a:solidFill>
                                      <a:srgbClr val="FF0000"/>
                                    </a:solidFill>
                                    <a:latin typeface="Cambria Math"/>
                                  </a:rPr>
                                  <m:t>𝑢</m:t>
                                </m:r>
                              </m:e>
                            </m:d>
                          </m:e>
                          <m:sub>
                            <m:r>
                              <a:rPr lang="en-US" altLang="zh-TW" sz="2000" i="1">
                                <a:solidFill>
                                  <a:srgbClr val="FF0000"/>
                                </a:solidFill>
                                <a:latin typeface="Cambria Math"/>
                              </a:rPr>
                              <m:t>2</m:t>
                            </m:r>
                          </m:sub>
                        </m:sSub>
                        <m:r>
                          <a:rPr lang="en-US" altLang="zh-TW" sz="2000" i="1">
                            <a:solidFill>
                              <a:srgbClr val="FF0000"/>
                            </a:solidFill>
                            <a:latin typeface="Cambria Math"/>
                          </a:rPr>
                          <m:t>≤1</m:t>
                        </m:r>
                      </m:e>
                    </m:d>
                    <m:r>
                      <a:rPr lang="en-US" altLang="zh-TW" sz="2000" i="1">
                        <a:latin typeface="Cambria Math"/>
                      </a:rPr>
                      <m:t>, </m:t>
                    </m:r>
                    <m:r>
                      <a:rPr lang="en-US" altLang="zh-TW" sz="2000" i="1">
                        <a:latin typeface="Cambria Math"/>
                      </a:rPr>
                      <m:t>𝐴</m:t>
                    </m:r>
                    <m:r>
                      <a:rPr lang="en-US" altLang="zh-TW" sz="2000" i="1">
                        <a:latin typeface="Cambria Math"/>
                      </a:rPr>
                      <m:t> </m:t>
                    </m:r>
                    <m:r>
                      <a:rPr lang="en-US" altLang="zh-TW" sz="2000" i="1">
                        <a:latin typeface="Cambria Math"/>
                      </a:rPr>
                      <m:t>𝑠𝑞𝑢𝑎𝑟𝑒</m:t>
                    </m:r>
                    <m:r>
                      <a:rPr lang="en-US" altLang="zh-TW" sz="2000" i="1">
                        <a:latin typeface="Cambria Math"/>
                      </a:rPr>
                      <m:t> </m:t>
                    </m:r>
                    <m:r>
                      <a:rPr lang="en-US" altLang="zh-TW" sz="2000" i="1">
                        <a:latin typeface="Cambria Math"/>
                      </a:rPr>
                      <m:t>𝑎𝑛𝑑</m:t>
                    </m:r>
                    <m:r>
                      <a:rPr lang="en-US" altLang="zh-TW" sz="2000" i="1">
                        <a:latin typeface="Cambria Math"/>
                      </a:rPr>
                      <m:t> </m:t>
                    </m:r>
                    <m:r>
                      <a:rPr lang="en-US" altLang="zh-TW" sz="2000" i="1">
                        <a:latin typeface="Cambria Math"/>
                      </a:rPr>
                      <m:t>𝑛𝑜𝑛𝑠𝑖𝑛𝑔𝑢𝑙𝑎𝑟</m:t>
                    </m:r>
                  </m:oMath>
                </a14:m>
                <a:endParaRPr lang="zh-TW" altLang="zh-TW" sz="2000" dirty="0"/>
              </a:p>
              <a:p>
                <a:pPr>
                  <a:lnSpc>
                    <a:spcPct val="150000"/>
                  </a:lnSpc>
                </a:pPr>
                <a14:m>
                  <m:oMathPara xmlns:m="http://schemas.openxmlformats.org/officeDocument/2006/math">
                    <m:oMathParaPr>
                      <m:jc m:val="left"/>
                    </m:oMathParaPr>
                    <m:oMath xmlns:m="http://schemas.openxmlformats.org/officeDocument/2006/math">
                      <m:r>
                        <m:rPr>
                          <m:sty m:val="p"/>
                        </m:rPr>
                        <a:rPr lang="en-US" altLang="zh-TW" sz="2000" b="0" i="0" smtClean="0">
                          <a:latin typeface="Cambria Math"/>
                        </a:rPr>
                        <m:t>Example</m:t>
                      </m:r>
                      <m:r>
                        <a:rPr lang="en-US" altLang="zh-TW" sz="2000">
                          <a:latin typeface="Cambria Math"/>
                        </a:rPr>
                        <m:t>:</m:t>
                      </m:r>
                    </m:oMath>
                  </m:oMathPara>
                </a14:m>
                <a:endParaRPr lang="zh-TW" altLang="zh-TW" sz="2000" dirty="0"/>
              </a:p>
              <a:p>
                <a:pPr>
                  <a:lnSpc>
                    <a:spcPct val="150000"/>
                  </a:lnSpc>
                </a:pPr>
                <a14:m>
                  <m:oMathPara xmlns:m="http://schemas.openxmlformats.org/officeDocument/2006/math">
                    <m:oMathParaPr>
                      <m:jc m:val="left"/>
                    </m:oMathParaPr>
                    <m:oMath xmlns:m="http://schemas.openxmlformats.org/officeDocument/2006/math">
                      <m:r>
                        <a:rPr lang="en-US" altLang="zh-TW" b="0" i="1" smtClean="0">
                          <a:latin typeface="Cambria Math"/>
                        </a:rPr>
                        <m:t>𝑥</m:t>
                      </m:r>
                      <m:r>
                        <a:rPr lang="en-US" altLang="zh-TW" i="1">
                          <a:latin typeface="Cambria Math"/>
                        </a:rPr>
                        <m:t>=</m:t>
                      </m:r>
                      <m:sSup>
                        <m:sSupPr>
                          <m:ctrlPr>
                            <a:rPr lang="en-US" altLang="zh-TW" b="0" i="1" smtClean="0">
                              <a:latin typeface="Cambria Math"/>
                            </a:rPr>
                          </m:ctrlPr>
                        </m:sSupPr>
                        <m:e>
                          <m:d>
                            <m:dPr>
                              <m:begChr m:val="["/>
                              <m:endChr m:val="]"/>
                              <m:ctrlPr>
                                <a:rPr lang="zh-TW" altLang="zh-TW" i="1">
                                  <a:latin typeface="Cambria Math"/>
                                </a:rPr>
                              </m:ctrlPr>
                            </m:dPr>
                            <m:e>
                              <m:m>
                                <m:mPr>
                                  <m:mcs>
                                    <m:mc>
                                      <m:mcPr>
                                        <m:count m:val="3"/>
                                        <m:mcJc m:val="center"/>
                                      </m:mcPr>
                                    </m:mc>
                                  </m:mcs>
                                  <m:ctrlPr>
                                    <a:rPr lang="zh-TW" altLang="zh-TW" i="1">
                                      <a:latin typeface="Cambria Math"/>
                                    </a:rPr>
                                  </m:ctrlPr>
                                </m:mPr>
                                <m:mr>
                                  <m:e>
                                    <m:sSub>
                                      <m:sSubPr>
                                        <m:ctrlPr>
                                          <a:rPr lang="zh-TW" altLang="zh-TW" i="1">
                                            <a:latin typeface="Cambria Math"/>
                                          </a:rPr>
                                        </m:ctrlPr>
                                      </m:sSubPr>
                                      <m:e>
                                        <m:r>
                                          <a:rPr lang="en-US" altLang="zh-TW" i="1">
                                            <a:latin typeface="Cambria Math"/>
                                          </a:rPr>
                                          <m:t>𝑥</m:t>
                                        </m:r>
                                      </m:e>
                                      <m:sub>
                                        <m:r>
                                          <a:rPr lang="en-US" altLang="zh-TW" i="1">
                                            <a:latin typeface="Cambria Math"/>
                                          </a:rPr>
                                          <m:t>1</m:t>
                                        </m:r>
                                      </m:sub>
                                    </m:sSub>
                                  </m:e>
                                  <m:e>
                                    <m:sSub>
                                      <m:sSubPr>
                                        <m:ctrlPr>
                                          <a:rPr lang="zh-TW" altLang="zh-TW" i="1">
                                            <a:latin typeface="Cambria Math"/>
                                          </a:rPr>
                                        </m:ctrlPr>
                                      </m:sSubPr>
                                      <m:e>
                                        <m:r>
                                          <a:rPr lang="en-US" altLang="zh-TW" i="1">
                                            <a:latin typeface="Cambria Math"/>
                                          </a:rPr>
                                          <m:t>𝑥</m:t>
                                        </m:r>
                                      </m:e>
                                      <m:sub>
                                        <m:r>
                                          <a:rPr lang="en-US" altLang="zh-TW" i="1">
                                            <a:latin typeface="Cambria Math"/>
                                          </a:rPr>
                                          <m:t>2</m:t>
                                        </m:r>
                                      </m:sub>
                                    </m:sSub>
                                  </m:e>
                                  <m:e>
                                    <m:sSub>
                                      <m:sSubPr>
                                        <m:ctrlPr>
                                          <a:rPr lang="zh-TW" altLang="zh-TW" i="1">
                                            <a:latin typeface="Cambria Math"/>
                                          </a:rPr>
                                        </m:ctrlPr>
                                      </m:sSubPr>
                                      <m:e>
                                        <m:r>
                                          <a:rPr lang="en-US" altLang="zh-TW" i="1">
                                            <a:latin typeface="Cambria Math"/>
                                          </a:rPr>
                                          <m:t>𝑥</m:t>
                                        </m:r>
                                      </m:e>
                                      <m:sub>
                                        <m:r>
                                          <a:rPr lang="en-US" altLang="zh-TW" i="1">
                                            <a:latin typeface="Cambria Math"/>
                                          </a:rPr>
                                          <m:t>3</m:t>
                                        </m:r>
                                      </m:sub>
                                    </m:sSub>
                                  </m:e>
                                </m:mr>
                              </m:m>
                            </m:e>
                          </m:d>
                        </m:e>
                        <m:sup>
                          <m:r>
                            <a:rPr lang="en-US" altLang="zh-TW" b="0" i="1" smtClean="0">
                              <a:latin typeface="Cambria Math"/>
                            </a:rPr>
                            <m:t>𝑇</m:t>
                          </m:r>
                        </m:sup>
                      </m:sSup>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𝑥</m:t>
                          </m:r>
                        </m:e>
                        <m:sub>
                          <m:r>
                            <a:rPr lang="en-US" altLang="zh-TW" b="0" i="1" smtClean="0">
                              <a:latin typeface="Cambria Math"/>
                            </a:rPr>
                            <m:t>𝑐</m:t>
                          </m:r>
                        </m:sub>
                      </m:sSub>
                      <m:r>
                        <a:rPr lang="en-US" altLang="zh-TW" b="0" i="1" smtClean="0">
                          <a:latin typeface="Cambria Math"/>
                        </a:rPr>
                        <m:t>=</m:t>
                      </m:r>
                      <m:sSup>
                        <m:sSupPr>
                          <m:ctrlPr>
                            <a:rPr lang="en-US" altLang="zh-TW" b="0" i="1" smtClean="0">
                              <a:latin typeface="Cambria Math"/>
                            </a:rPr>
                          </m:ctrlPr>
                        </m:sSupPr>
                        <m:e>
                          <m:d>
                            <m:dPr>
                              <m:begChr m:val="["/>
                              <m:endChr m:val="]"/>
                              <m:ctrlPr>
                                <a:rPr lang="en-US" altLang="zh-TW" b="0" i="1" smtClean="0">
                                  <a:latin typeface="Cambria Math"/>
                                </a:rPr>
                              </m:ctrlPr>
                            </m:dPr>
                            <m:e>
                              <m:sSubSup>
                                <m:sSubSupPr>
                                  <m:ctrlPr>
                                    <a:rPr lang="en-US" altLang="zh-TW" b="0" i="1" smtClean="0">
                                      <a:latin typeface="Cambria Math"/>
                                    </a:rPr>
                                  </m:ctrlPr>
                                </m:sSubSupPr>
                                <m:e>
                                  <m:r>
                                    <a:rPr lang="en-US" altLang="zh-TW" b="0" i="1" smtClean="0">
                                      <a:latin typeface="Cambria Math"/>
                                    </a:rPr>
                                    <m:t>𝑥</m:t>
                                  </m:r>
                                </m:e>
                                <m:sub>
                                  <m:r>
                                    <a:rPr lang="en-US" altLang="zh-TW" b="0" i="1" smtClean="0">
                                      <a:latin typeface="Cambria Math"/>
                                    </a:rPr>
                                    <m:t>1</m:t>
                                  </m:r>
                                </m:sub>
                                <m:sup>
                                  <m:r>
                                    <a:rPr lang="en-US" altLang="zh-TW" b="0" i="1" smtClean="0">
                                      <a:latin typeface="Cambria Math"/>
                                    </a:rPr>
                                    <m:t>𝑐</m:t>
                                  </m:r>
                                </m:sup>
                              </m:sSubSup>
                              <m:r>
                                <a:rPr lang="en-US" altLang="zh-TW" b="0" i="1" smtClean="0">
                                  <a:latin typeface="Cambria Math"/>
                                </a:rPr>
                                <m:t>, </m:t>
                              </m:r>
                              <m:sSubSup>
                                <m:sSubSupPr>
                                  <m:ctrlPr>
                                    <a:rPr lang="en-US" altLang="zh-TW" b="0" i="1" smtClean="0">
                                      <a:latin typeface="Cambria Math"/>
                                    </a:rPr>
                                  </m:ctrlPr>
                                </m:sSubSupPr>
                                <m:e>
                                  <m:r>
                                    <a:rPr lang="en-US" altLang="zh-TW" b="0" i="1" smtClean="0">
                                      <a:latin typeface="Cambria Math"/>
                                    </a:rPr>
                                    <m:t>𝑥</m:t>
                                  </m:r>
                                </m:e>
                                <m:sub>
                                  <m:r>
                                    <a:rPr lang="en-US" altLang="zh-TW" b="0" i="1" smtClean="0">
                                      <a:latin typeface="Cambria Math"/>
                                    </a:rPr>
                                    <m:t>2</m:t>
                                  </m:r>
                                </m:sub>
                                <m:sup>
                                  <m:r>
                                    <a:rPr lang="en-US" altLang="zh-TW" b="0" i="1" smtClean="0">
                                      <a:latin typeface="Cambria Math"/>
                                    </a:rPr>
                                    <m:t>𝑐</m:t>
                                  </m:r>
                                </m:sup>
                              </m:sSubSup>
                              <m:r>
                                <a:rPr lang="en-US" altLang="zh-TW" b="0" i="1" smtClean="0">
                                  <a:latin typeface="Cambria Math"/>
                                </a:rPr>
                                <m:t>, </m:t>
                              </m:r>
                              <m:sSubSup>
                                <m:sSubSupPr>
                                  <m:ctrlPr>
                                    <a:rPr lang="en-US" altLang="zh-TW" b="0" i="1" smtClean="0">
                                      <a:latin typeface="Cambria Math"/>
                                    </a:rPr>
                                  </m:ctrlPr>
                                </m:sSubSupPr>
                                <m:e>
                                  <m:r>
                                    <a:rPr lang="en-US" altLang="zh-TW" b="0" i="1" smtClean="0">
                                      <a:latin typeface="Cambria Math"/>
                                    </a:rPr>
                                    <m:t>𝑥</m:t>
                                  </m:r>
                                </m:e>
                                <m:sub>
                                  <m:r>
                                    <a:rPr lang="en-US" altLang="zh-TW" b="0" i="1" smtClean="0">
                                      <a:latin typeface="Cambria Math"/>
                                    </a:rPr>
                                    <m:t>3</m:t>
                                  </m:r>
                                </m:sub>
                                <m:sup>
                                  <m:r>
                                    <a:rPr lang="en-US" altLang="zh-TW" b="0" i="1" smtClean="0">
                                      <a:latin typeface="Cambria Math"/>
                                    </a:rPr>
                                    <m:t>𝑐</m:t>
                                  </m:r>
                                </m:sup>
                              </m:sSubSup>
                            </m:e>
                          </m:d>
                        </m:e>
                        <m:sup>
                          <m:r>
                            <a:rPr lang="en-US" altLang="zh-TW" b="0" i="1" smtClean="0">
                              <a:latin typeface="Cambria Math"/>
                            </a:rPr>
                            <m:t>𝑇</m:t>
                          </m:r>
                        </m:sup>
                      </m:sSup>
                      <m:r>
                        <a:rPr lang="en-US" altLang="zh-TW" b="0" i="1" smtClean="0">
                          <a:latin typeface="Cambria Math"/>
                        </a:rPr>
                        <m:t>  </m:t>
                      </m:r>
                    </m:oMath>
                  </m:oMathPara>
                </a14:m>
                <a:endParaRPr lang="en-US" altLang="zh-TW" b="0" i="1" dirty="0" smtClean="0">
                  <a:latin typeface="Cambria Math"/>
                </a:endParaRPr>
              </a:p>
              <a:p>
                <a:pPr>
                  <a:lnSpc>
                    <a:spcPct val="150000"/>
                  </a:lnSpc>
                </a:pPr>
                <a14:m>
                  <m:oMathPara xmlns:m="http://schemas.openxmlformats.org/officeDocument/2006/math">
                    <m:oMathParaPr>
                      <m:jc m:val="left"/>
                    </m:oMathParaPr>
                    <m:oMath xmlns:m="http://schemas.openxmlformats.org/officeDocument/2006/math">
                      <m:sSup>
                        <m:sSupPr>
                          <m:ctrlPr>
                            <a:rPr lang="zh-TW" altLang="zh-TW" i="1">
                              <a:latin typeface="Cambria Math"/>
                            </a:rPr>
                          </m:ctrlPr>
                        </m:sSupPr>
                        <m:e>
                          <m:r>
                            <m:rPr>
                              <m:sty m:val="p"/>
                            </m:rPr>
                            <a:rPr lang="en-US" altLang="zh-TW">
                              <a:latin typeface="Cambria Math"/>
                            </a:rPr>
                            <m:t>P</m:t>
                          </m:r>
                        </m:e>
                        <m:sup>
                          <m:r>
                            <a:rPr lang="en-US" altLang="zh-TW" i="1">
                              <a:latin typeface="Cambria Math"/>
                            </a:rPr>
                            <m:t>−</m:t>
                          </m:r>
                          <m:r>
                            <a:rPr lang="en-US" altLang="zh-TW">
                              <a:latin typeface="Cambria Math"/>
                            </a:rPr>
                            <m:t>1</m:t>
                          </m:r>
                        </m:sup>
                      </m:sSup>
                      <m:r>
                        <a:rPr lang="en-US" altLang="zh-TW" i="1">
                          <a:latin typeface="Cambria Math"/>
                        </a:rPr>
                        <m:t>=</m:t>
                      </m:r>
                      <m:d>
                        <m:dPr>
                          <m:begChr m:val="["/>
                          <m:endChr m:val="]"/>
                          <m:ctrlPr>
                            <a:rPr lang="zh-TW" altLang="zh-TW" i="1">
                              <a:latin typeface="Cambria Math"/>
                            </a:rPr>
                          </m:ctrlPr>
                        </m:dPr>
                        <m:e>
                          <m:m>
                            <m:mPr>
                              <m:mcs>
                                <m:mc>
                                  <m:mcPr>
                                    <m:count m:val="3"/>
                                    <m:mcJc m:val="center"/>
                                  </m:mcPr>
                                </m:mc>
                              </m:mcs>
                              <m:ctrlPr>
                                <a:rPr lang="zh-TW" altLang="zh-TW" i="1">
                                  <a:latin typeface="Cambria Math"/>
                                </a:rPr>
                              </m:ctrlPr>
                            </m:mPr>
                            <m:mr>
                              <m:e>
                                <m:f>
                                  <m:fPr>
                                    <m:ctrlPr>
                                      <a:rPr lang="zh-TW" altLang="zh-TW" i="1">
                                        <a:latin typeface="Cambria Math"/>
                                      </a:rPr>
                                    </m:ctrlPr>
                                  </m:fPr>
                                  <m:num>
                                    <m:r>
                                      <a:rPr lang="en-US" altLang="zh-TW" i="1">
                                        <a:latin typeface="Cambria Math"/>
                                      </a:rPr>
                                      <m:t>1</m:t>
                                    </m:r>
                                  </m:num>
                                  <m:den>
                                    <m:sSup>
                                      <m:sSupPr>
                                        <m:ctrlPr>
                                          <a:rPr lang="zh-TW" altLang="zh-TW" i="1">
                                            <a:latin typeface="Cambria Math"/>
                                          </a:rPr>
                                        </m:ctrlPr>
                                      </m:sSupPr>
                                      <m:e>
                                        <m:r>
                                          <a:rPr lang="en-US" altLang="zh-TW" i="1">
                                            <a:latin typeface="Cambria Math"/>
                                          </a:rPr>
                                          <m:t>𝑎</m:t>
                                        </m:r>
                                      </m:e>
                                      <m:sup>
                                        <m:r>
                                          <a:rPr lang="en-US" altLang="zh-TW" i="1">
                                            <a:latin typeface="Cambria Math"/>
                                          </a:rPr>
                                          <m:t>2</m:t>
                                        </m:r>
                                      </m:sup>
                                    </m:sSup>
                                  </m:den>
                                </m:f>
                              </m:e>
                              <m:e>
                                <m:r>
                                  <a:rPr lang="en-US" altLang="zh-TW" i="1">
                                    <a:latin typeface="Cambria Math"/>
                                  </a:rPr>
                                  <m:t>0</m:t>
                                </m:r>
                              </m:e>
                              <m:e>
                                <m:r>
                                  <a:rPr lang="en-US" altLang="zh-TW" i="1">
                                    <a:latin typeface="Cambria Math"/>
                                  </a:rPr>
                                  <m:t>0</m:t>
                                </m:r>
                              </m:e>
                            </m:mr>
                            <m:mr>
                              <m:e>
                                <m:r>
                                  <a:rPr lang="en-US" altLang="zh-TW" i="1">
                                    <a:latin typeface="Cambria Math"/>
                                  </a:rPr>
                                  <m:t>0</m:t>
                                </m:r>
                              </m:e>
                              <m:e>
                                <m:f>
                                  <m:fPr>
                                    <m:ctrlPr>
                                      <a:rPr lang="zh-TW" altLang="zh-TW" i="1">
                                        <a:latin typeface="Cambria Math"/>
                                      </a:rPr>
                                    </m:ctrlPr>
                                  </m:fPr>
                                  <m:num>
                                    <m:r>
                                      <a:rPr lang="en-US" altLang="zh-TW" i="1">
                                        <a:latin typeface="Cambria Math"/>
                                      </a:rPr>
                                      <m:t>1</m:t>
                                    </m:r>
                                  </m:num>
                                  <m:den>
                                    <m:sSup>
                                      <m:sSupPr>
                                        <m:ctrlPr>
                                          <a:rPr lang="zh-TW" altLang="zh-TW" i="1">
                                            <a:latin typeface="Cambria Math"/>
                                          </a:rPr>
                                        </m:ctrlPr>
                                      </m:sSupPr>
                                      <m:e>
                                        <m:r>
                                          <a:rPr lang="en-US" altLang="zh-TW" i="1">
                                            <a:latin typeface="Cambria Math"/>
                                          </a:rPr>
                                          <m:t>𝑏</m:t>
                                        </m:r>
                                      </m:e>
                                      <m:sup>
                                        <m:r>
                                          <a:rPr lang="en-US" altLang="zh-TW" i="1">
                                            <a:latin typeface="Cambria Math"/>
                                          </a:rPr>
                                          <m:t>2</m:t>
                                        </m:r>
                                      </m:sup>
                                    </m:sSup>
                                  </m:den>
                                </m:f>
                              </m:e>
                              <m:e>
                                <m:r>
                                  <a:rPr lang="en-US" altLang="zh-TW" i="1">
                                    <a:latin typeface="Cambria Math"/>
                                  </a:rPr>
                                  <m:t>0</m:t>
                                </m:r>
                              </m:e>
                            </m:mr>
                            <m:mr>
                              <m:e>
                                <m:r>
                                  <a:rPr lang="en-US" altLang="zh-TW" i="1">
                                    <a:latin typeface="Cambria Math"/>
                                  </a:rPr>
                                  <m:t>0</m:t>
                                </m:r>
                              </m:e>
                              <m:e>
                                <m:r>
                                  <a:rPr lang="en-US" altLang="zh-TW" i="1">
                                    <a:latin typeface="Cambria Math"/>
                                  </a:rPr>
                                  <m:t>0</m:t>
                                </m:r>
                              </m:e>
                              <m:e>
                                <m:f>
                                  <m:fPr>
                                    <m:ctrlPr>
                                      <a:rPr lang="zh-TW" altLang="zh-TW" i="1">
                                        <a:latin typeface="Cambria Math"/>
                                      </a:rPr>
                                    </m:ctrlPr>
                                  </m:fPr>
                                  <m:num>
                                    <m:r>
                                      <a:rPr lang="en-US" altLang="zh-TW" i="1">
                                        <a:latin typeface="Cambria Math"/>
                                      </a:rPr>
                                      <m:t>1</m:t>
                                    </m:r>
                                  </m:num>
                                  <m:den>
                                    <m:sSup>
                                      <m:sSupPr>
                                        <m:ctrlPr>
                                          <a:rPr lang="zh-TW" altLang="zh-TW" i="1">
                                            <a:latin typeface="Cambria Math"/>
                                          </a:rPr>
                                        </m:ctrlPr>
                                      </m:sSupPr>
                                      <m:e>
                                        <m:r>
                                          <a:rPr lang="en-US" altLang="zh-TW" i="1">
                                            <a:latin typeface="Cambria Math"/>
                                          </a:rPr>
                                          <m:t>𝑐</m:t>
                                        </m:r>
                                      </m:e>
                                      <m:sup>
                                        <m:r>
                                          <a:rPr lang="en-US" altLang="zh-TW" i="1">
                                            <a:latin typeface="Cambria Math"/>
                                          </a:rPr>
                                          <m:t>2</m:t>
                                        </m:r>
                                      </m:sup>
                                    </m:sSup>
                                  </m:den>
                                </m:f>
                              </m:e>
                            </m:mr>
                          </m:m>
                        </m:e>
                      </m:d>
                      <m:r>
                        <a:rPr lang="en-US" altLang="zh-TW" b="0" i="1" smtClean="0">
                          <a:latin typeface="Cambria Math"/>
                        </a:rPr>
                        <m:t>, </m:t>
                      </m:r>
                      <m:r>
                        <a:rPr lang="en-US" altLang="zh-TW" b="0" i="1" smtClean="0">
                          <a:latin typeface="Cambria Math"/>
                        </a:rPr>
                        <m:t>𝐴</m:t>
                      </m:r>
                      <m:r>
                        <a:rPr lang="en-US" altLang="zh-TW" b="0" i="1" smtClean="0">
                          <a:latin typeface="Cambria Math"/>
                        </a:rPr>
                        <m:t>=</m:t>
                      </m:r>
                      <m:d>
                        <m:dPr>
                          <m:begChr m:val="["/>
                          <m:endChr m:val="]"/>
                          <m:ctrlPr>
                            <a:rPr lang="en-US" altLang="zh-TW" b="0" i="1" smtClean="0">
                              <a:latin typeface="Cambria Math"/>
                            </a:rPr>
                          </m:ctrlPr>
                        </m:dPr>
                        <m:e>
                          <m:m>
                            <m:mPr>
                              <m:mcs>
                                <m:mc>
                                  <m:mcPr>
                                    <m:count m:val="3"/>
                                    <m:mcJc m:val="center"/>
                                  </m:mcPr>
                                </m:mc>
                              </m:mcs>
                              <m:ctrlPr>
                                <a:rPr lang="en-US" altLang="zh-TW" b="0" i="1" smtClean="0">
                                  <a:latin typeface="Cambria Math"/>
                                </a:rPr>
                              </m:ctrlPr>
                            </m:mPr>
                            <m:mr>
                              <m:e>
                                <m:r>
                                  <m:rPr>
                                    <m:brk m:alnAt="7"/>
                                  </m:rPr>
                                  <a:rPr lang="en-US" altLang="zh-TW" b="0" i="1" smtClean="0">
                                    <a:latin typeface="Cambria Math"/>
                                  </a:rPr>
                                  <m:t>𝑎</m:t>
                                </m:r>
                              </m:e>
                              <m:e>
                                <m:r>
                                  <a:rPr lang="en-US" altLang="zh-TW" b="0" i="1" smtClean="0">
                                    <a:latin typeface="Cambria Math"/>
                                  </a:rPr>
                                  <m:t>0</m:t>
                                </m:r>
                              </m:e>
                              <m:e>
                                <m:r>
                                  <a:rPr lang="en-US" altLang="zh-TW" b="0" i="1" smtClean="0">
                                    <a:latin typeface="Cambria Math"/>
                                  </a:rPr>
                                  <m:t>0</m:t>
                                </m:r>
                              </m:e>
                            </m:mr>
                            <m:mr>
                              <m:e>
                                <m:r>
                                  <a:rPr lang="en-US" altLang="zh-TW" b="0" i="1" smtClean="0">
                                    <a:latin typeface="Cambria Math"/>
                                  </a:rPr>
                                  <m:t>0</m:t>
                                </m:r>
                              </m:e>
                              <m:e>
                                <m:r>
                                  <a:rPr lang="en-US" altLang="zh-TW" b="0" i="1" smtClean="0">
                                    <a:latin typeface="Cambria Math"/>
                                  </a:rPr>
                                  <m:t>𝑏</m:t>
                                </m:r>
                              </m:e>
                              <m:e>
                                <m:r>
                                  <a:rPr lang="en-US" altLang="zh-TW" b="0" i="1" smtClean="0">
                                    <a:latin typeface="Cambria Math"/>
                                  </a:rPr>
                                  <m:t>0</m:t>
                                </m:r>
                              </m:e>
                            </m:mr>
                            <m:mr>
                              <m:e>
                                <m:r>
                                  <a:rPr lang="en-US" altLang="zh-TW" b="0" i="1" smtClean="0">
                                    <a:latin typeface="Cambria Math"/>
                                  </a:rPr>
                                  <m:t>0</m:t>
                                </m:r>
                              </m:e>
                              <m:e>
                                <m:r>
                                  <a:rPr lang="en-US" altLang="zh-TW" b="0" i="1" smtClean="0">
                                    <a:latin typeface="Cambria Math"/>
                                  </a:rPr>
                                  <m:t>0</m:t>
                                </m:r>
                              </m:e>
                              <m:e>
                                <m:r>
                                  <a:rPr lang="en-US" altLang="zh-TW" b="0" i="1" smtClean="0">
                                    <a:latin typeface="Cambria Math"/>
                                  </a:rPr>
                                  <m:t>𝑐</m:t>
                                </m:r>
                              </m:e>
                            </m:mr>
                          </m:m>
                        </m:e>
                      </m:d>
                    </m:oMath>
                  </m:oMathPara>
                </a14:m>
                <a:endParaRPr lang="zh-TW" altLang="zh-TW" dirty="0"/>
              </a:p>
              <a:p>
                <a:pPr>
                  <a:lnSpc>
                    <a:spcPct val="150000"/>
                  </a:lnSpc>
                </a:pPr>
                <a14:m>
                  <m:oMathPara xmlns:m="http://schemas.openxmlformats.org/officeDocument/2006/math">
                    <m:oMathParaPr>
                      <m:jc m:val="left"/>
                    </m:oMathParaPr>
                    <m:oMath xmlns:m="http://schemas.openxmlformats.org/officeDocument/2006/math">
                      <m:r>
                        <a:rPr lang="en-US" altLang="zh-TW">
                          <a:latin typeface="Cambria Math"/>
                        </a:rPr>
                        <m:t>⟹</m:t>
                      </m:r>
                      <m:sSup>
                        <m:sSupPr>
                          <m:ctrlPr>
                            <a:rPr lang="zh-TW" altLang="zh-TW" i="1">
                              <a:latin typeface="Cambria Math"/>
                            </a:rPr>
                          </m:ctrlPr>
                        </m:sSupPr>
                        <m:e>
                          <m:d>
                            <m:dPr>
                              <m:ctrlPr>
                                <a:rPr lang="en-US" altLang="zh-TW" b="0" i="1" smtClean="0">
                                  <a:latin typeface="Cambria Math"/>
                                </a:rPr>
                              </m:ctrlPr>
                            </m:dPr>
                            <m:e>
                              <m:r>
                                <a:rPr lang="en-US" altLang="zh-TW" b="0" i="1" smtClean="0">
                                  <a:latin typeface="Cambria Math"/>
                                </a:rPr>
                                <m:t>𝑥</m:t>
                              </m:r>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𝑥</m:t>
                                  </m:r>
                                </m:e>
                                <m:sub>
                                  <m:r>
                                    <a:rPr lang="en-US" altLang="zh-TW" b="0" i="1" smtClean="0">
                                      <a:latin typeface="Cambria Math"/>
                                    </a:rPr>
                                    <m:t>𝑐</m:t>
                                  </m:r>
                                </m:sub>
                              </m:sSub>
                            </m:e>
                          </m:d>
                        </m:e>
                        <m:sup>
                          <m:r>
                            <m:rPr>
                              <m:sty m:val="p"/>
                            </m:rPr>
                            <a:rPr lang="en-US" altLang="zh-TW">
                              <a:latin typeface="Cambria Math"/>
                            </a:rPr>
                            <m:t>T</m:t>
                          </m:r>
                        </m:sup>
                      </m:sSup>
                      <m:sSup>
                        <m:sSupPr>
                          <m:ctrlPr>
                            <a:rPr lang="zh-TW" altLang="zh-TW" i="1">
                              <a:latin typeface="Cambria Math"/>
                            </a:rPr>
                          </m:ctrlPr>
                        </m:sSupPr>
                        <m:e>
                          <m:r>
                            <a:rPr lang="en-US" altLang="zh-TW" i="1">
                              <a:latin typeface="Cambria Math"/>
                            </a:rPr>
                            <m:t>𝑃</m:t>
                          </m:r>
                        </m:e>
                        <m:sup>
                          <m:r>
                            <a:rPr lang="en-US" altLang="zh-TW" i="1">
                              <a:latin typeface="Cambria Math"/>
                            </a:rPr>
                            <m:t>−1</m:t>
                          </m:r>
                        </m:sup>
                      </m:sSup>
                      <m:d>
                        <m:dPr>
                          <m:ctrlPr>
                            <a:rPr lang="en-US" altLang="zh-TW" b="0" i="1" smtClean="0">
                              <a:latin typeface="Cambria Math"/>
                            </a:rPr>
                          </m:ctrlPr>
                        </m:dPr>
                        <m:e>
                          <m:r>
                            <a:rPr lang="en-US" altLang="zh-TW" b="0" i="1" smtClean="0">
                              <a:latin typeface="Cambria Math"/>
                            </a:rPr>
                            <m:t>𝑥</m:t>
                          </m:r>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𝑥</m:t>
                              </m:r>
                            </m:e>
                            <m:sub>
                              <m:r>
                                <a:rPr lang="en-US" altLang="zh-TW" b="0" i="1" smtClean="0">
                                  <a:latin typeface="Cambria Math"/>
                                </a:rPr>
                                <m:t>𝑐</m:t>
                              </m:r>
                            </m:sub>
                          </m:sSub>
                        </m:e>
                      </m:d>
                      <m:r>
                        <a:rPr lang="en-US" altLang="zh-TW" i="1">
                          <a:latin typeface="Cambria Math"/>
                        </a:rPr>
                        <m:t>=</m:t>
                      </m:r>
                      <m:f>
                        <m:fPr>
                          <m:ctrlPr>
                            <a:rPr lang="zh-TW" altLang="zh-TW" i="1">
                              <a:latin typeface="Cambria Math"/>
                            </a:rPr>
                          </m:ctrlPr>
                        </m:fPr>
                        <m:num>
                          <m:sSup>
                            <m:sSupPr>
                              <m:ctrlPr>
                                <a:rPr lang="en-US" altLang="zh-TW" b="0" i="1" smtClean="0">
                                  <a:latin typeface="Cambria Math"/>
                                </a:rPr>
                              </m:ctrlPr>
                            </m:sSupPr>
                            <m:e>
                              <m:d>
                                <m:dPr>
                                  <m:ctrlPr>
                                    <a:rPr lang="en-US" altLang="zh-TW" b="0" i="1" smtClean="0">
                                      <a:latin typeface="Cambria Math"/>
                                    </a:rPr>
                                  </m:ctrlPr>
                                </m:dPr>
                                <m:e>
                                  <m:sSub>
                                    <m:sSubPr>
                                      <m:ctrlPr>
                                        <a:rPr lang="en-US" altLang="zh-TW" b="0" i="1" smtClean="0">
                                          <a:latin typeface="Cambria Math"/>
                                        </a:rPr>
                                      </m:ctrlPr>
                                    </m:sSubPr>
                                    <m:e>
                                      <m:r>
                                        <a:rPr lang="en-US" altLang="zh-TW" b="0" i="1" smtClean="0">
                                          <a:latin typeface="Cambria Math"/>
                                        </a:rPr>
                                        <m:t>𝑥</m:t>
                                      </m:r>
                                    </m:e>
                                    <m:sub>
                                      <m:r>
                                        <a:rPr lang="en-US" altLang="zh-TW" b="0" i="1" smtClean="0">
                                          <a:latin typeface="Cambria Math"/>
                                        </a:rPr>
                                        <m:t>1</m:t>
                                      </m:r>
                                    </m:sub>
                                  </m:sSub>
                                  <m:r>
                                    <a:rPr lang="en-US" altLang="zh-TW" b="0" i="1" smtClean="0">
                                      <a:latin typeface="Cambria Math"/>
                                    </a:rPr>
                                    <m:t>−</m:t>
                                  </m:r>
                                  <m:sSubSup>
                                    <m:sSubSupPr>
                                      <m:ctrlPr>
                                        <a:rPr lang="en-US" altLang="zh-TW" b="0" i="1" smtClean="0">
                                          <a:latin typeface="Cambria Math"/>
                                        </a:rPr>
                                      </m:ctrlPr>
                                    </m:sSubSupPr>
                                    <m:e>
                                      <m:r>
                                        <a:rPr lang="en-US" altLang="zh-TW" b="0" i="1" smtClean="0">
                                          <a:latin typeface="Cambria Math"/>
                                        </a:rPr>
                                        <m:t>𝑥</m:t>
                                      </m:r>
                                    </m:e>
                                    <m:sub>
                                      <m:r>
                                        <a:rPr lang="en-US" altLang="zh-TW" b="0" i="1" smtClean="0">
                                          <a:latin typeface="Cambria Math"/>
                                        </a:rPr>
                                        <m:t>1</m:t>
                                      </m:r>
                                    </m:sub>
                                    <m:sup>
                                      <m:r>
                                        <a:rPr lang="en-US" altLang="zh-TW" b="0" i="1" smtClean="0">
                                          <a:latin typeface="Cambria Math"/>
                                        </a:rPr>
                                        <m:t>𝑐</m:t>
                                      </m:r>
                                    </m:sup>
                                  </m:sSubSup>
                                </m:e>
                              </m:d>
                            </m:e>
                            <m:sup>
                              <m:r>
                                <a:rPr lang="en-US" altLang="zh-TW" b="0" i="1" smtClean="0">
                                  <a:latin typeface="Cambria Math"/>
                                </a:rPr>
                                <m:t>2</m:t>
                              </m:r>
                            </m:sup>
                          </m:sSup>
                        </m:num>
                        <m:den>
                          <m:sSup>
                            <m:sSupPr>
                              <m:ctrlPr>
                                <a:rPr lang="zh-TW" altLang="zh-TW" i="1">
                                  <a:latin typeface="Cambria Math"/>
                                </a:rPr>
                              </m:ctrlPr>
                            </m:sSupPr>
                            <m:e>
                              <m:r>
                                <a:rPr lang="en-US" altLang="zh-TW" i="1">
                                  <a:latin typeface="Cambria Math"/>
                                </a:rPr>
                                <m:t>𝑎</m:t>
                              </m:r>
                            </m:e>
                            <m:sup>
                              <m:r>
                                <a:rPr lang="en-US" altLang="zh-TW" i="1">
                                  <a:latin typeface="Cambria Math"/>
                                </a:rPr>
                                <m:t>2</m:t>
                              </m:r>
                            </m:sup>
                          </m:sSup>
                        </m:den>
                      </m:f>
                      <m:r>
                        <a:rPr lang="en-US" altLang="zh-TW" i="1">
                          <a:latin typeface="Cambria Math"/>
                        </a:rPr>
                        <m:t>+</m:t>
                      </m:r>
                      <m:f>
                        <m:fPr>
                          <m:ctrlPr>
                            <a:rPr lang="zh-TW" altLang="zh-TW" i="1">
                              <a:latin typeface="Cambria Math"/>
                            </a:rPr>
                          </m:ctrlPr>
                        </m:fPr>
                        <m:num>
                          <m:sSup>
                            <m:sSupPr>
                              <m:ctrlPr>
                                <a:rPr lang="en-US" altLang="zh-TW" b="0" i="1" smtClean="0">
                                  <a:latin typeface="Cambria Math"/>
                                </a:rPr>
                              </m:ctrlPr>
                            </m:sSupPr>
                            <m:e>
                              <m:d>
                                <m:dPr>
                                  <m:ctrlPr>
                                    <a:rPr lang="en-US" altLang="zh-TW" b="0" i="1" smtClean="0">
                                      <a:latin typeface="Cambria Math"/>
                                    </a:rPr>
                                  </m:ctrlPr>
                                </m:dPr>
                                <m:e>
                                  <m:sSub>
                                    <m:sSubPr>
                                      <m:ctrlPr>
                                        <a:rPr lang="en-US" altLang="zh-TW" b="0" i="1" smtClean="0">
                                          <a:latin typeface="Cambria Math"/>
                                        </a:rPr>
                                      </m:ctrlPr>
                                    </m:sSubPr>
                                    <m:e>
                                      <m:r>
                                        <a:rPr lang="en-US" altLang="zh-TW" b="0" i="1" smtClean="0">
                                          <a:latin typeface="Cambria Math"/>
                                        </a:rPr>
                                        <m:t>𝑥</m:t>
                                      </m:r>
                                    </m:e>
                                    <m:sub>
                                      <m:r>
                                        <a:rPr lang="en-US" altLang="zh-TW" b="0" i="1" smtClean="0">
                                          <a:latin typeface="Cambria Math"/>
                                        </a:rPr>
                                        <m:t>2</m:t>
                                      </m:r>
                                    </m:sub>
                                  </m:sSub>
                                  <m:r>
                                    <a:rPr lang="en-US" altLang="zh-TW" b="0" i="1" smtClean="0">
                                      <a:latin typeface="Cambria Math"/>
                                    </a:rPr>
                                    <m:t>−</m:t>
                                  </m:r>
                                  <m:sSubSup>
                                    <m:sSubSupPr>
                                      <m:ctrlPr>
                                        <a:rPr lang="en-US" altLang="zh-TW" b="0" i="1" smtClean="0">
                                          <a:latin typeface="Cambria Math"/>
                                        </a:rPr>
                                      </m:ctrlPr>
                                    </m:sSubSupPr>
                                    <m:e>
                                      <m:r>
                                        <a:rPr lang="en-US" altLang="zh-TW" b="0" i="1" smtClean="0">
                                          <a:latin typeface="Cambria Math"/>
                                        </a:rPr>
                                        <m:t>𝑥</m:t>
                                      </m:r>
                                    </m:e>
                                    <m:sub>
                                      <m:r>
                                        <a:rPr lang="en-US" altLang="zh-TW" b="0" i="1" smtClean="0">
                                          <a:latin typeface="Cambria Math"/>
                                        </a:rPr>
                                        <m:t>2</m:t>
                                      </m:r>
                                    </m:sub>
                                    <m:sup>
                                      <m:r>
                                        <a:rPr lang="en-US" altLang="zh-TW" b="0" i="1" smtClean="0">
                                          <a:latin typeface="Cambria Math"/>
                                        </a:rPr>
                                        <m:t>𝑐</m:t>
                                      </m:r>
                                    </m:sup>
                                  </m:sSubSup>
                                </m:e>
                              </m:d>
                            </m:e>
                            <m:sup>
                              <m:r>
                                <a:rPr lang="en-US" altLang="zh-TW" b="0" i="1" smtClean="0">
                                  <a:latin typeface="Cambria Math"/>
                                </a:rPr>
                                <m:t>2</m:t>
                              </m:r>
                            </m:sup>
                          </m:sSup>
                        </m:num>
                        <m:den>
                          <m:sSup>
                            <m:sSupPr>
                              <m:ctrlPr>
                                <a:rPr lang="en-US" altLang="zh-TW" b="0" i="1" smtClean="0">
                                  <a:latin typeface="Cambria Math"/>
                                </a:rPr>
                              </m:ctrlPr>
                            </m:sSupPr>
                            <m:e>
                              <m:r>
                                <a:rPr lang="en-US" altLang="zh-TW" b="0" i="1" smtClean="0">
                                  <a:latin typeface="Cambria Math"/>
                                </a:rPr>
                                <m:t>𝑏</m:t>
                              </m:r>
                            </m:e>
                            <m:sup>
                              <m:r>
                                <a:rPr lang="en-US" altLang="zh-TW" b="0" i="1" smtClean="0">
                                  <a:latin typeface="Cambria Math"/>
                                </a:rPr>
                                <m:t>2</m:t>
                              </m:r>
                            </m:sup>
                          </m:sSup>
                        </m:den>
                      </m:f>
                      <m:r>
                        <a:rPr lang="en-US" altLang="zh-TW" i="1">
                          <a:latin typeface="Cambria Math"/>
                        </a:rPr>
                        <m:t>+</m:t>
                      </m:r>
                      <m:f>
                        <m:fPr>
                          <m:ctrlPr>
                            <a:rPr lang="zh-TW" altLang="zh-TW" i="1">
                              <a:latin typeface="Cambria Math"/>
                            </a:rPr>
                          </m:ctrlPr>
                        </m:fPr>
                        <m:num>
                          <m:sSup>
                            <m:sSupPr>
                              <m:ctrlPr>
                                <a:rPr lang="en-US" altLang="zh-TW" b="0" i="1" smtClean="0">
                                  <a:latin typeface="Cambria Math"/>
                                </a:rPr>
                              </m:ctrlPr>
                            </m:sSupPr>
                            <m:e>
                              <m:d>
                                <m:dPr>
                                  <m:ctrlPr>
                                    <a:rPr lang="en-US" altLang="zh-TW" b="0" i="1" smtClean="0">
                                      <a:latin typeface="Cambria Math"/>
                                    </a:rPr>
                                  </m:ctrlPr>
                                </m:dPr>
                                <m:e>
                                  <m:sSub>
                                    <m:sSubPr>
                                      <m:ctrlPr>
                                        <a:rPr lang="en-US" altLang="zh-TW" b="0" i="1" smtClean="0">
                                          <a:latin typeface="Cambria Math"/>
                                        </a:rPr>
                                      </m:ctrlPr>
                                    </m:sSubPr>
                                    <m:e>
                                      <m:r>
                                        <a:rPr lang="en-US" altLang="zh-TW" b="0" i="1" smtClean="0">
                                          <a:latin typeface="Cambria Math"/>
                                        </a:rPr>
                                        <m:t>𝑥</m:t>
                                      </m:r>
                                    </m:e>
                                    <m:sub>
                                      <m:r>
                                        <a:rPr lang="en-US" altLang="zh-TW" b="0" i="1" smtClean="0">
                                          <a:latin typeface="Cambria Math"/>
                                        </a:rPr>
                                        <m:t>3</m:t>
                                      </m:r>
                                    </m:sub>
                                  </m:sSub>
                                  <m:r>
                                    <a:rPr lang="en-US" altLang="zh-TW" b="0" i="1" smtClean="0">
                                      <a:latin typeface="Cambria Math"/>
                                    </a:rPr>
                                    <m:t>−</m:t>
                                  </m:r>
                                  <m:sSubSup>
                                    <m:sSubSupPr>
                                      <m:ctrlPr>
                                        <a:rPr lang="en-US" altLang="zh-TW" b="0" i="1" smtClean="0">
                                          <a:latin typeface="Cambria Math"/>
                                        </a:rPr>
                                      </m:ctrlPr>
                                    </m:sSubSupPr>
                                    <m:e>
                                      <m:r>
                                        <a:rPr lang="en-US" altLang="zh-TW" b="0" i="1" smtClean="0">
                                          <a:latin typeface="Cambria Math"/>
                                        </a:rPr>
                                        <m:t>𝑥</m:t>
                                      </m:r>
                                    </m:e>
                                    <m:sub>
                                      <m:r>
                                        <a:rPr lang="en-US" altLang="zh-TW" b="0" i="1" smtClean="0">
                                          <a:latin typeface="Cambria Math"/>
                                        </a:rPr>
                                        <m:t>3</m:t>
                                      </m:r>
                                    </m:sub>
                                    <m:sup>
                                      <m:r>
                                        <a:rPr lang="en-US" altLang="zh-TW" b="0" i="1" smtClean="0">
                                          <a:latin typeface="Cambria Math"/>
                                        </a:rPr>
                                        <m:t>𝑐</m:t>
                                      </m:r>
                                    </m:sup>
                                  </m:sSubSup>
                                </m:e>
                              </m:d>
                            </m:e>
                            <m:sup>
                              <m:r>
                                <a:rPr lang="en-US" altLang="zh-TW" b="0" i="1" smtClean="0">
                                  <a:latin typeface="Cambria Math"/>
                                </a:rPr>
                                <m:t>2</m:t>
                              </m:r>
                            </m:sup>
                          </m:sSup>
                        </m:num>
                        <m:den>
                          <m:sSup>
                            <m:sSupPr>
                              <m:ctrlPr>
                                <a:rPr lang="zh-TW" altLang="zh-TW" i="1">
                                  <a:latin typeface="Cambria Math"/>
                                </a:rPr>
                              </m:ctrlPr>
                            </m:sSupPr>
                            <m:e>
                              <m:r>
                                <a:rPr lang="en-US" altLang="zh-TW" i="1">
                                  <a:latin typeface="Cambria Math"/>
                                </a:rPr>
                                <m:t>𝑐</m:t>
                              </m:r>
                            </m:e>
                            <m:sup>
                              <m:r>
                                <a:rPr lang="en-US" altLang="zh-TW" i="1">
                                  <a:latin typeface="Cambria Math"/>
                                </a:rPr>
                                <m:t>2</m:t>
                              </m:r>
                            </m:sup>
                          </m:sSup>
                        </m:den>
                      </m:f>
                      <m:r>
                        <a:rPr lang="en-US" altLang="zh-TW" b="0" i="1" smtClean="0">
                          <a:latin typeface="Cambria Math"/>
                        </a:rPr>
                        <m:t>≤</m:t>
                      </m:r>
                      <m:r>
                        <a:rPr lang="en-US" altLang="zh-TW" i="1">
                          <a:latin typeface="Cambria Math"/>
                        </a:rPr>
                        <m:t>1</m:t>
                      </m:r>
                      <m:r>
                        <a:rPr lang="en-US" altLang="zh-TW" b="0" i="1" smtClean="0">
                          <a:latin typeface="Cambria Math"/>
                        </a:rPr>
                        <m:t> </m:t>
                      </m:r>
                    </m:oMath>
                  </m:oMathPara>
                </a14:m>
                <a:endParaRPr lang="en-US" altLang="zh-TW" dirty="0" smtClean="0"/>
              </a:p>
              <a:p>
                <a:pPr>
                  <a:lnSpc>
                    <a:spcPct val="150000"/>
                  </a:lnSpc>
                </a:pPr>
                <a:endParaRPr lang="zh-TW" altLang="zh-TW" dirty="0"/>
              </a:p>
            </p:txBody>
          </p:sp>
        </mc:Choice>
        <mc:Fallback xmlns="">
          <p:sp>
            <p:nvSpPr>
              <p:cNvPr id="4" name="矩形 3"/>
              <p:cNvSpPr>
                <a:spLocks noRot="1" noChangeAspect="1" noMove="1" noResize="1" noEditPoints="1" noAdjustHandles="1" noChangeArrowheads="1" noChangeShapeType="1" noTextEdit="1"/>
              </p:cNvSpPr>
              <p:nvPr/>
            </p:nvSpPr>
            <p:spPr>
              <a:xfrm>
                <a:off x="260216" y="1196752"/>
                <a:ext cx="8712968" cy="6030241"/>
              </a:xfrm>
              <a:prstGeom prst="rect">
                <a:avLst/>
              </a:prstGeom>
              <a:blipFill rotWithShape="1">
                <a:blip r:embed="rId2"/>
                <a:stretch>
                  <a:fillRect l="-770"/>
                </a:stretch>
              </a:blipFill>
            </p:spPr>
            <p:txBody>
              <a:bodyPr/>
              <a:lstStyle/>
              <a:p>
                <a:r>
                  <a:rPr lang="zh-TW" altLang="en-US">
                    <a:noFill/>
                  </a:rPr>
                  <a:t> </a:t>
                </a:r>
              </a:p>
            </p:txBody>
          </p:sp>
        </mc:Fallback>
      </mc:AlternateContent>
      <p:pic>
        <p:nvPicPr>
          <p:cNvPr id="5" name="Picture 2"/>
          <p:cNvPicPr/>
          <p:nvPr/>
        </p:nvPicPr>
        <p:blipFill rotWithShape="1">
          <a:blip r:embed="rId3" cstate="print"/>
          <a:srcRect l="31793" t="55047" r="34004" b="11467"/>
          <a:stretch/>
        </p:blipFill>
        <p:spPr bwMode="auto">
          <a:xfrm>
            <a:off x="6105197" y="2492896"/>
            <a:ext cx="2531419" cy="1288607"/>
          </a:xfrm>
          <a:prstGeom prst="rect">
            <a:avLst/>
          </a:prstGeom>
          <a:noFill/>
          <a:ln>
            <a:noFill/>
          </a:ln>
          <a:extLst>
            <a:ext uri="{53640926-AAD7-44D8-BBD7-CCE9431645EC}">
              <a14:shadowObscured xmlns:a14="http://schemas.microsoft.com/office/drawing/2010/main"/>
            </a:ext>
          </a:extLst>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8869" y="3861048"/>
            <a:ext cx="2204073" cy="1926359"/>
          </a:xfrm>
          <a:prstGeom prst="rect">
            <a:avLst/>
          </a:prstGeom>
        </p:spPr>
      </p:pic>
    </p:spTree>
    <p:extLst>
      <p:ext uri="{BB962C8B-B14F-4D97-AF65-F5344CB8AC3E}">
        <p14:creationId xmlns:p14="http://schemas.microsoft.com/office/powerpoint/2010/main" val="541929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1096</TotalTime>
  <Words>4752</Words>
  <Application>Microsoft Office PowerPoint</Application>
  <PresentationFormat>如螢幕大小 (4:3)</PresentationFormat>
  <Paragraphs>358</Paragraphs>
  <Slides>31</Slides>
  <Notes>0</Notes>
  <HiddenSlides>0</HiddenSlides>
  <MMClips>0</MMClips>
  <ScaleCrop>false</ScaleCrop>
  <HeadingPairs>
    <vt:vector size="4" baseType="variant">
      <vt:variant>
        <vt:lpstr>佈景主題</vt:lpstr>
      </vt:variant>
      <vt:variant>
        <vt:i4>1</vt:i4>
      </vt:variant>
      <vt:variant>
        <vt:lpstr>投影片標題</vt:lpstr>
      </vt:variant>
      <vt:variant>
        <vt:i4>31</vt:i4>
      </vt:variant>
    </vt:vector>
  </HeadingPairs>
  <TitlesOfParts>
    <vt:vector size="32" baseType="lpstr">
      <vt:lpstr>Office 佈景主題</vt:lpstr>
      <vt:lpstr>Robust solutions of uncertain  linear programs</vt:lpstr>
      <vt:lpstr>Abstract (1/2)</vt:lpstr>
      <vt:lpstr>Abstract (2/2)</vt:lpstr>
      <vt:lpstr>Linear programming (LP)</vt:lpstr>
      <vt:lpstr>LP with uncertainty</vt:lpstr>
      <vt:lpstr>LP formulation</vt:lpstr>
      <vt:lpstr>LP formulation with uncertainty</vt:lpstr>
      <vt:lpstr>Conservative way to get a solution</vt:lpstr>
      <vt:lpstr>Ellipsoid</vt:lpstr>
      <vt:lpstr>Second-order cone programming (SOCP)</vt:lpstr>
      <vt:lpstr>SOCP Example</vt:lpstr>
      <vt:lpstr>Simple linear constraint</vt:lpstr>
      <vt:lpstr>Slightly more involved example</vt:lpstr>
      <vt:lpstr>PowerPoint 簡報</vt:lpstr>
      <vt:lpstr>General robust LP formulation</vt:lpstr>
      <vt:lpstr>Pharmaceutics example</vt:lpstr>
      <vt:lpstr>Uncertainty to SOC constraints</vt:lpstr>
      <vt:lpstr>Corresponding SOCP</vt:lpstr>
      <vt:lpstr>How to decide ellipse?</vt:lpstr>
      <vt:lpstr>Robust counterpart construction</vt:lpstr>
      <vt:lpstr>Robust counterpart and the uncertain LP </vt:lpstr>
      <vt:lpstr>Robust counterpart is a convex optimization program</vt:lpstr>
      <vt:lpstr>Intersection of convex sets</vt:lpstr>
      <vt:lpstr>Theorem 3.1</vt:lpstr>
      <vt:lpstr>Portfolio problem</vt:lpstr>
      <vt:lpstr>PowerPoint 簡報</vt:lpstr>
      <vt:lpstr>PowerPoint 簡報</vt:lpstr>
      <vt:lpstr>PowerPoint 簡報</vt:lpstr>
      <vt:lpstr>Robust linear programming</vt:lpstr>
      <vt:lpstr>Resource</vt:lpstr>
      <vt:lpstr>PowerPoint 簡報</vt:lpstr>
    </vt:vector>
  </TitlesOfParts>
  <Company>nsysu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par67vm</dc:creator>
  <cp:lastModifiedBy>chenhh</cp:lastModifiedBy>
  <cp:revision>246</cp:revision>
  <dcterms:created xsi:type="dcterms:W3CDTF">2012-06-30T05:31:29Z</dcterms:created>
  <dcterms:modified xsi:type="dcterms:W3CDTF">2012-07-03T09:50:09Z</dcterms:modified>
</cp:coreProperties>
</file>