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59" r:id="rId3"/>
    <p:sldId id="264" r:id="rId4"/>
    <p:sldId id="257" r:id="rId5"/>
    <p:sldId id="258" r:id="rId6"/>
    <p:sldId id="260" r:id="rId7"/>
    <p:sldId id="261" r:id="rId8"/>
    <p:sldId id="262" r:id="rId9"/>
    <p:sldId id="272" r:id="rId10"/>
    <p:sldId id="263" r:id="rId11"/>
    <p:sldId id="273" r:id="rId12"/>
    <p:sldId id="265" r:id="rId13"/>
    <p:sldId id="266" r:id="rId14"/>
    <p:sldId id="267" r:id="rId15"/>
    <p:sldId id="268" r:id="rId16"/>
    <p:sldId id="269" r:id="rId17"/>
    <p:sldId id="270" r:id="rId18"/>
    <p:sldId id="271" r:id="rId19"/>
    <p:sldId id="274" r:id="rId2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0B23EF-57C8-4040-A77C-8BA451955AF7}" type="datetimeFigureOut">
              <a:rPr lang="zh-TW" altLang="en-US" smtClean="0"/>
              <a:t>2012/9/18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2225CA-B24F-4576-86AC-C1DBC188C152}" type="slidenum">
              <a:rPr lang="zh-TW" altLang="en-US" smtClean="0"/>
              <a:t>‹#›</a:t>
            </a:fld>
            <a:endParaRPr lang="zh-TW" altLang="en-US"/>
          </a:p>
        </p:txBody>
      </p:sp>
    </p:spTree>
    <p:extLst>
      <p:ext uri="{BB962C8B-B14F-4D97-AF65-F5344CB8AC3E}">
        <p14:creationId xmlns:p14="http://schemas.microsoft.com/office/powerpoint/2010/main" val="4043871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438EC3FA-853D-4136-9F7F-D63D3EE08FC6}" type="datetime1">
              <a:rPr lang="zh-TW" altLang="en-US" smtClean="0"/>
              <a:t>2012/9/18</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DA286CB-6855-4091-AFC3-95BCD319F219}" type="datetime1">
              <a:rPr lang="zh-TW" altLang="en-US" smtClean="0"/>
              <a:t>2012/9/18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664F275-E7CC-4E44-8338-93532BB928DE}" type="datetime1">
              <a:rPr lang="zh-TW" altLang="en-US" smtClean="0"/>
              <a:t>2012/9/18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89B830F6-B0CE-4DF9-B9B5-F24CBE5AECBB}" type="datetime1">
              <a:rPr lang="zh-TW" altLang="en-US" smtClean="0"/>
              <a:t>2012/9/18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3336C8EA-D42F-4CFE-B9A4-24A26CD2DA1D}" type="datetime1">
              <a:rPr lang="zh-TW" altLang="en-US" smtClean="0"/>
              <a:t>2012/9/18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3C246031-34FE-4F52-A39A-F855B7999581}" type="datetime1">
              <a:rPr lang="zh-TW" altLang="en-US" smtClean="0"/>
              <a:t>2012/9/18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31A05686-86D9-47A5-986E-430CCAB6B262}" type="datetime1">
              <a:rPr lang="zh-TW" altLang="en-US" smtClean="0"/>
              <a:t>2012/9/18</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1F04A9D8-075D-473A-AF7A-0BB21CD0DE73}" type="datetime1">
              <a:rPr lang="zh-TW" altLang="en-US" smtClean="0"/>
              <a:t>2012/9/18</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29C8E3F5-F300-420A-B2C9-43341022A721}" type="datetime1">
              <a:rPr lang="zh-TW" altLang="en-US" smtClean="0"/>
              <a:t>2012/9/18</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C0AD65D1-31A6-4E5B-8A41-28B76661829E}" type="datetime1">
              <a:rPr lang="zh-TW" altLang="en-US" smtClean="0"/>
              <a:t>2012/9/18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E6B68241-A1CC-4A74-B7CB-4E1D7F906DCF}" type="datetime1">
              <a:rPr lang="zh-TW" altLang="en-US" smtClean="0"/>
              <a:t>2012/9/18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D420304-E8E0-4748-B22E-AEBA838151FD}"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D5F2B88-116C-414D-9B4E-E7DA5D2ED4B1}" type="datetime1">
              <a:rPr lang="zh-TW" altLang="en-US" smtClean="0"/>
              <a:t>2012/9/18</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D420304-E8E0-4748-B22E-AEBA838151FD}"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28728" y="642918"/>
            <a:ext cx="7406640" cy="1472184"/>
          </a:xfrm>
        </p:spPr>
        <p:txBody>
          <a:bodyPr>
            <a:normAutofit fontScale="90000"/>
          </a:bodyPr>
          <a:lstStyle/>
          <a:p>
            <a:r>
              <a:rPr lang="en-US" altLang="zh-TW" dirty="0" smtClean="0"/>
              <a:t>An Efficient Non-dominated Sorting Method for Evolutionary Algorithms</a:t>
            </a:r>
            <a:endParaRPr lang="zh-TW" altLang="en-US" dirty="0"/>
          </a:p>
        </p:txBody>
      </p:sp>
      <p:sp>
        <p:nvSpPr>
          <p:cNvPr id="3" name="副標題 2"/>
          <p:cNvSpPr>
            <a:spLocks noGrp="1"/>
          </p:cNvSpPr>
          <p:nvPr>
            <p:ph type="subTitle" idx="1"/>
          </p:nvPr>
        </p:nvSpPr>
        <p:spPr>
          <a:xfrm>
            <a:off x="1371600" y="3886200"/>
            <a:ext cx="6400800" cy="1054968"/>
          </a:xfrm>
        </p:spPr>
        <p:txBody>
          <a:bodyPr>
            <a:normAutofit fontScale="92500" lnSpcReduction="20000"/>
          </a:bodyPr>
          <a:lstStyle/>
          <a:p>
            <a:r>
              <a:rPr lang="en-US" altLang="zh-TW" dirty="0"/>
              <a:t>H. Fang, Q. Wang, Y.-C. </a:t>
            </a:r>
            <a:r>
              <a:rPr lang="en-US" altLang="zh-TW" dirty="0" err="1"/>
              <a:t>Tu</a:t>
            </a:r>
            <a:r>
              <a:rPr lang="en-US" altLang="zh-TW" dirty="0"/>
              <a:t>, and M. F. </a:t>
            </a:r>
            <a:r>
              <a:rPr lang="en-US" altLang="zh-TW" dirty="0" err="1" smtClean="0"/>
              <a:t>Horstemeyer</a:t>
            </a:r>
            <a:r>
              <a:rPr lang="en-US" altLang="zh-TW" dirty="0" smtClean="0"/>
              <a:t> </a:t>
            </a:r>
          </a:p>
          <a:p>
            <a:r>
              <a:rPr lang="en-US" altLang="zh-TW"/>
              <a:t>Evolutionary </a:t>
            </a:r>
            <a:r>
              <a:rPr lang="en-US" altLang="zh-TW" smtClean="0"/>
              <a:t>Computation, </a:t>
            </a:r>
            <a:r>
              <a:rPr lang="en-US" altLang="zh-TW" dirty="0"/>
              <a:t>vol. 16, pp. 355-384, 2008.</a:t>
            </a:r>
            <a:endParaRPr lang="zh-TW" altLang="en-US" dirty="0"/>
          </a:p>
        </p:txBody>
      </p:sp>
      <p:sp>
        <p:nvSpPr>
          <p:cNvPr id="5" name="文字方塊 4"/>
          <p:cNvSpPr txBox="1"/>
          <p:nvPr/>
        </p:nvSpPr>
        <p:spPr>
          <a:xfrm>
            <a:off x="5220072" y="5445224"/>
            <a:ext cx="3312368" cy="646331"/>
          </a:xfrm>
          <a:prstGeom prst="rect">
            <a:avLst/>
          </a:prstGeom>
          <a:noFill/>
        </p:spPr>
        <p:txBody>
          <a:bodyPr wrap="square" rtlCol="0">
            <a:spAutoFit/>
          </a:bodyPr>
          <a:lstStyle/>
          <a:p>
            <a:r>
              <a:rPr lang="en-US" altLang="zh-TW" dirty="0" err="1"/>
              <a:t>Prenster</a:t>
            </a:r>
            <a:r>
              <a:rPr lang="en-US" altLang="zh-TW" dirty="0"/>
              <a:t> : Cheng-Han Lee</a:t>
            </a:r>
          </a:p>
          <a:p>
            <a:r>
              <a:rPr lang="en-US" altLang="zh-TW" dirty="0" smtClean="0"/>
              <a:t>Date: 2012/8/28</a:t>
            </a:r>
            <a:endParaRPr lang="zh-TW" altLang="en-US" dirty="0"/>
          </a:p>
        </p:txBody>
      </p:sp>
    </p:spTree>
    <p:extLst>
      <p:ext uri="{BB962C8B-B14F-4D97-AF65-F5344CB8AC3E}">
        <p14:creationId xmlns:p14="http://schemas.microsoft.com/office/powerpoint/2010/main" val="702203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14:m>
                  <m:oMath xmlns:m="http://schemas.openxmlformats.org/officeDocument/2006/math">
                    <m:r>
                      <a:rPr lang="en-US" altLang="zh-TW" b="0" i="1" smtClean="0">
                        <a:latin typeface="Cambria Math"/>
                      </a:rPr>
                      <m:t>𝑇</m:t>
                    </m:r>
                    <m:d>
                      <m:dPr>
                        <m:ctrlPr>
                          <a:rPr lang="en-US" altLang="zh-TW" b="0" i="1" smtClean="0">
                            <a:latin typeface="Cambria Math"/>
                          </a:rPr>
                        </m:ctrlPr>
                      </m:dPr>
                      <m:e>
                        <m:r>
                          <a:rPr lang="en-US" altLang="zh-TW" b="0" i="1" smtClean="0">
                            <a:latin typeface="Cambria Math"/>
                          </a:rPr>
                          <m:t>2</m:t>
                        </m:r>
                        <m:r>
                          <a:rPr lang="en-US" altLang="zh-TW" b="0" i="1" smtClean="0">
                            <a:latin typeface="Cambria Math"/>
                          </a:rPr>
                          <m:t>𝑛</m:t>
                        </m:r>
                      </m:e>
                    </m:d>
                    <m:r>
                      <a:rPr lang="en-US" altLang="zh-TW" b="0" i="1" smtClean="0">
                        <a:latin typeface="Cambria Math"/>
                      </a:rPr>
                      <m:t>=(</m:t>
                    </m:r>
                    <m:sSup>
                      <m:sSupPr>
                        <m:ctrlPr>
                          <a:rPr lang="en-US" altLang="zh-TW" b="0" i="1" smtClean="0">
                            <a:latin typeface="Cambria Math"/>
                          </a:rPr>
                        </m:ctrlPr>
                      </m:sSupPr>
                      <m:e>
                        <m:r>
                          <a:rPr lang="en-US" altLang="zh-TW" b="0" i="1" smtClean="0">
                            <a:latin typeface="Cambria Math"/>
                          </a:rPr>
                          <m:t>𝑞</m:t>
                        </m:r>
                      </m:e>
                      <m:sup>
                        <m:r>
                          <a:rPr lang="zh-TW" altLang="en-US" b="0" i="1" smtClean="0">
                            <a:latin typeface="Cambria Math"/>
                          </a:rPr>
                          <m:t>𝛽</m:t>
                        </m:r>
                        <m:r>
                          <a:rPr lang="en-US" altLang="zh-TW" b="0" i="1" smtClean="0">
                            <a:latin typeface="Cambria Math"/>
                          </a:rPr>
                          <m:t>𝑛</m:t>
                        </m:r>
                      </m:sup>
                    </m:sSup>
                    <m:r>
                      <a:rPr lang="en-US" altLang="zh-TW" b="0" i="1" smtClean="0">
                        <a:latin typeface="Cambria Math"/>
                      </a:rPr>
                      <m:t>)</m:t>
                    </m:r>
                    <m:d>
                      <m:dPr>
                        <m:begChr m:val="["/>
                        <m:endChr m:val="]"/>
                        <m:ctrlPr>
                          <a:rPr lang="en-US" altLang="zh-TW" b="0" i="1" smtClean="0">
                            <a:latin typeface="Cambria Math"/>
                          </a:rPr>
                        </m:ctrlPr>
                      </m:dPr>
                      <m:e>
                        <m:r>
                          <a:rPr lang="en-US" altLang="zh-TW" b="0" i="1" smtClean="0">
                            <a:latin typeface="Cambria Math"/>
                          </a:rPr>
                          <m:t>𝑇</m:t>
                        </m:r>
                        <m:d>
                          <m:dPr>
                            <m:ctrlPr>
                              <a:rPr lang="en-US" altLang="zh-TW" b="0" i="1" smtClean="0">
                                <a:latin typeface="Cambria Math"/>
                              </a:rPr>
                            </m:ctrlPr>
                          </m:dPr>
                          <m:e>
                            <m:r>
                              <a:rPr lang="en-US" altLang="zh-TW" b="0" i="1" smtClean="0">
                                <a:latin typeface="Cambria Math"/>
                              </a:rPr>
                              <m:t>2</m:t>
                            </m:r>
                            <m:r>
                              <a:rPr lang="en-US" altLang="zh-TW" b="0" i="1" smtClean="0">
                                <a:latin typeface="Cambria Math"/>
                              </a:rPr>
                              <m:t>𝑛</m:t>
                            </m:r>
                            <m:r>
                              <a:rPr lang="en-US" altLang="zh-TW" b="0" i="1" smtClean="0">
                                <a:latin typeface="Cambria Math"/>
                              </a:rPr>
                              <m:t>−</m:t>
                            </m:r>
                            <m:r>
                              <a:rPr lang="zh-TW" altLang="en-US" b="0" i="1" smtClean="0">
                                <a:latin typeface="Cambria Math"/>
                              </a:rPr>
                              <m:t>𝛽</m:t>
                            </m:r>
                            <m:r>
                              <a:rPr lang="en-US" altLang="zh-TW" b="0" i="1" smtClean="0">
                                <a:latin typeface="Cambria Math"/>
                              </a:rPr>
                              <m:t>𝑛</m:t>
                            </m:r>
                          </m:e>
                        </m:d>
                        <m:r>
                          <a:rPr lang="en-US" altLang="zh-TW" b="0" i="1" smtClean="0">
                            <a:latin typeface="Cambria Math"/>
                          </a:rPr>
                          <m:t>+</m:t>
                        </m:r>
                        <m:r>
                          <a:rPr lang="en-US" altLang="zh-TW" b="0" i="1" smtClean="0">
                            <a:latin typeface="Cambria Math"/>
                          </a:rPr>
                          <m:t>𝑂</m:t>
                        </m:r>
                        <m:d>
                          <m:dPr>
                            <m:ctrlPr>
                              <a:rPr lang="en-US" altLang="zh-TW" b="0" i="1" smtClean="0">
                                <a:latin typeface="Cambria Math"/>
                              </a:rPr>
                            </m:ctrlPr>
                          </m:dPr>
                          <m:e>
                            <m:sSup>
                              <m:sSupPr>
                                <m:ctrlPr>
                                  <a:rPr lang="en-US" altLang="zh-TW" b="0" i="1" smtClean="0">
                                    <a:latin typeface="Cambria Math"/>
                                  </a:rPr>
                                </m:ctrlPr>
                              </m:sSupPr>
                              <m:e>
                                <m:r>
                                  <a:rPr lang="zh-TW" altLang="en-US" b="0" i="1" smtClean="0">
                                    <a:latin typeface="Cambria Math"/>
                                  </a:rPr>
                                  <m:t>𝛽</m:t>
                                </m:r>
                              </m:e>
                              <m:sup>
                                <m:r>
                                  <a:rPr lang="en-US" altLang="zh-TW" b="0" i="1" smtClean="0">
                                    <a:latin typeface="Cambria Math"/>
                                  </a:rPr>
                                  <m:t>2</m:t>
                                </m:r>
                              </m:sup>
                            </m:sSup>
                            <m:sSup>
                              <m:sSupPr>
                                <m:ctrlPr>
                                  <a:rPr lang="en-US" altLang="zh-TW" b="0" i="1" smtClean="0">
                                    <a:latin typeface="Cambria Math"/>
                                  </a:rPr>
                                </m:ctrlPr>
                              </m:sSupPr>
                              <m:e>
                                <m:r>
                                  <a:rPr lang="en-US" altLang="zh-TW" b="0" i="1" smtClean="0">
                                    <a:latin typeface="Cambria Math"/>
                                  </a:rPr>
                                  <m:t>𝑛</m:t>
                                </m:r>
                              </m:e>
                              <m:sup>
                                <m:r>
                                  <a:rPr lang="en-US" altLang="zh-TW" b="0" i="1" smtClean="0">
                                    <a:latin typeface="Cambria Math"/>
                                  </a:rPr>
                                  <m:t>2</m:t>
                                </m:r>
                              </m:sup>
                            </m:sSup>
                          </m:e>
                        </m:d>
                      </m:e>
                    </m:d>
                    <m:r>
                      <a:rPr lang="en-US" altLang="zh-TW" b="0" i="1" smtClean="0">
                        <a:latin typeface="Cambria Math"/>
                      </a:rPr>
                      <m:t>+(1−</m:t>
                    </m:r>
                    <m:sSup>
                      <m:sSupPr>
                        <m:ctrlPr>
                          <a:rPr lang="en-US" altLang="zh-TW" b="0" i="1" smtClean="0">
                            <a:latin typeface="Cambria Math"/>
                          </a:rPr>
                        </m:ctrlPr>
                      </m:sSupPr>
                      <m:e>
                        <m:r>
                          <a:rPr lang="en-US" altLang="zh-TW" b="0" i="1" smtClean="0">
                            <a:latin typeface="Cambria Math"/>
                          </a:rPr>
                          <m:t>𝑞</m:t>
                        </m:r>
                      </m:e>
                      <m:sup>
                        <m:r>
                          <a:rPr lang="zh-TW" altLang="en-US" b="0" i="1" smtClean="0">
                            <a:latin typeface="Cambria Math"/>
                          </a:rPr>
                          <m:t>𝛽</m:t>
                        </m:r>
                        <m:r>
                          <a:rPr lang="en-US" altLang="zh-TW" b="0" i="1" smtClean="0">
                            <a:latin typeface="Cambria Math"/>
                          </a:rPr>
                          <m:t>𝑛</m:t>
                        </m:r>
                      </m:sup>
                    </m:sSup>
                    <m:r>
                      <a:rPr lang="en-US" altLang="zh-TW" b="0" i="1" smtClean="0">
                        <a:latin typeface="Cambria Math"/>
                      </a:rPr>
                      <m:t>)</m:t>
                    </m:r>
                    <m:d>
                      <m:dPr>
                        <m:begChr m:val="["/>
                        <m:endChr m:val="]"/>
                        <m:ctrlPr>
                          <a:rPr lang="en-US" altLang="zh-TW" b="0" i="1" smtClean="0">
                            <a:latin typeface="Cambria Math"/>
                          </a:rPr>
                        </m:ctrlPr>
                      </m:dPr>
                      <m:e>
                        <m:r>
                          <a:rPr lang="en-US" altLang="zh-TW" b="0" i="1" smtClean="0">
                            <a:latin typeface="Cambria Math"/>
                          </a:rPr>
                          <m:t>𝑇</m:t>
                        </m:r>
                        <m:d>
                          <m:dPr>
                            <m:ctrlPr>
                              <a:rPr lang="en-US" altLang="zh-TW" b="0" i="1" smtClean="0">
                                <a:latin typeface="Cambria Math"/>
                              </a:rPr>
                            </m:ctrlPr>
                          </m:dPr>
                          <m:e>
                            <m:r>
                              <a:rPr lang="en-US" altLang="zh-TW" b="0" i="1" smtClean="0">
                                <a:latin typeface="Cambria Math"/>
                              </a:rPr>
                              <m:t>2</m:t>
                            </m:r>
                            <m:r>
                              <a:rPr lang="en-US" altLang="zh-TW" b="0" i="1" smtClean="0">
                                <a:latin typeface="Cambria Math"/>
                              </a:rPr>
                              <m:t>𝑛</m:t>
                            </m:r>
                            <m:r>
                              <a:rPr lang="en-US" altLang="zh-TW" b="0" i="1" smtClean="0">
                                <a:latin typeface="Cambria Math"/>
                              </a:rPr>
                              <m:t>−</m:t>
                            </m:r>
                            <m:r>
                              <a:rPr lang="zh-TW" altLang="en-US" b="0" i="1" smtClean="0">
                                <a:latin typeface="Cambria Math"/>
                              </a:rPr>
                              <m:t>𝛽</m:t>
                            </m:r>
                            <m:r>
                              <a:rPr lang="en-US" altLang="zh-TW" b="0" i="1" smtClean="0">
                                <a:latin typeface="Cambria Math"/>
                              </a:rPr>
                              <m:t>𝑛</m:t>
                            </m:r>
                            <m:r>
                              <a:rPr lang="en-US" altLang="zh-TW" b="0" i="1" smtClean="0">
                                <a:latin typeface="Cambria Math"/>
                              </a:rPr>
                              <m:t>−1</m:t>
                            </m:r>
                          </m:e>
                        </m:d>
                        <m:r>
                          <a:rPr lang="en-US" altLang="zh-TW" b="0" i="1" smtClean="0">
                            <a:latin typeface="Cambria Math"/>
                          </a:rPr>
                          <m:t>+</m:t>
                        </m:r>
                        <m:r>
                          <a:rPr lang="en-US" altLang="zh-TW" b="0" i="1" smtClean="0">
                            <a:latin typeface="Cambria Math"/>
                          </a:rPr>
                          <m:t>𝑂</m:t>
                        </m:r>
                        <m:d>
                          <m:dPr>
                            <m:ctrlPr>
                              <a:rPr lang="en-US" altLang="zh-TW" b="0" i="1" smtClean="0">
                                <a:latin typeface="Cambria Math"/>
                              </a:rPr>
                            </m:ctrlPr>
                          </m:dPr>
                          <m:e>
                            <m:r>
                              <a:rPr lang="zh-TW" altLang="en-US" b="0" i="1" smtClean="0">
                                <a:latin typeface="Cambria Math"/>
                              </a:rPr>
                              <m:t>𝛽</m:t>
                            </m:r>
                            <m:r>
                              <a:rPr lang="en-US" altLang="zh-TW" b="0" i="1" smtClean="0">
                                <a:latin typeface="Cambria Math"/>
                              </a:rPr>
                              <m:t>𝑛</m:t>
                            </m:r>
                          </m:e>
                        </m:d>
                        <m:r>
                          <a:rPr lang="en-US" altLang="zh-TW" b="0" i="1" smtClean="0">
                            <a:latin typeface="Cambria Math"/>
                          </a:rPr>
                          <m:t>+</m:t>
                        </m:r>
                        <m:f>
                          <m:fPr>
                            <m:ctrlPr>
                              <a:rPr lang="en-US" altLang="zh-TW" b="0" i="1" smtClean="0">
                                <a:latin typeface="Cambria Math"/>
                              </a:rPr>
                            </m:ctrlPr>
                          </m:fPr>
                          <m:num>
                            <m:r>
                              <a:rPr lang="en-US" altLang="zh-TW" b="0" i="1" smtClean="0">
                                <a:latin typeface="Cambria Math"/>
                              </a:rPr>
                              <m:t>1</m:t>
                            </m:r>
                          </m:num>
                          <m:den>
                            <m:r>
                              <a:rPr lang="en-US" altLang="zh-TW" b="0" i="1" smtClean="0">
                                <a:latin typeface="Cambria Math"/>
                              </a:rPr>
                              <m:t>𝑝</m:t>
                            </m:r>
                          </m:den>
                        </m:f>
                      </m:e>
                    </m:d>
                  </m:oMath>
                </a14:m>
                <a:endParaRPr lang="en-US" altLang="zh-TW" dirty="0" smtClean="0"/>
              </a:p>
              <a:p>
                <a:endParaRPr lang="en-US" altLang="zh-TW" dirty="0" smtClean="0"/>
              </a:p>
              <a:p>
                <a:r>
                  <a:rPr lang="en-US" altLang="zh-TW" dirty="0" smtClean="0"/>
                  <a:t>When n is very large, </a:t>
                </a:r>
                <a14:m>
                  <m:oMath xmlns:m="http://schemas.openxmlformats.org/officeDocument/2006/math">
                    <m:sSup>
                      <m:sSupPr>
                        <m:ctrlPr>
                          <a:rPr lang="en-US" altLang="zh-TW" i="1">
                            <a:solidFill>
                              <a:prstClr val="black"/>
                            </a:solidFill>
                            <a:latin typeface="Cambria Math"/>
                          </a:rPr>
                        </m:ctrlPr>
                      </m:sSupPr>
                      <m:e>
                        <m:r>
                          <a:rPr lang="en-US" altLang="zh-TW" i="1">
                            <a:solidFill>
                              <a:prstClr val="black"/>
                            </a:solidFill>
                            <a:latin typeface="Cambria Math"/>
                          </a:rPr>
                          <m:t>𝑞</m:t>
                        </m:r>
                      </m:e>
                      <m:sup>
                        <m:r>
                          <a:rPr lang="zh-TW" altLang="en-US" i="1">
                            <a:solidFill>
                              <a:prstClr val="black"/>
                            </a:solidFill>
                            <a:latin typeface="Cambria Math"/>
                          </a:rPr>
                          <m:t>𝛽</m:t>
                        </m:r>
                        <m:r>
                          <a:rPr lang="en-US" altLang="zh-TW" i="1">
                            <a:solidFill>
                              <a:prstClr val="black"/>
                            </a:solidFill>
                            <a:latin typeface="Cambria Math"/>
                          </a:rPr>
                          <m:t>𝑛</m:t>
                        </m:r>
                      </m:sup>
                    </m:sSup>
                  </m:oMath>
                </a14:m>
                <a:r>
                  <a:rPr lang="en-US" altLang="zh-TW" dirty="0" smtClean="0"/>
                  <a:t> can be ignored. </a:t>
                </a:r>
                <a:endParaRPr lang="en-US" altLang="zh-TW" dirty="0"/>
              </a:p>
              <a:p>
                <a:endParaRPr lang="en-US" altLang="zh-TW" i="1" dirty="0" smtClean="0">
                  <a:solidFill>
                    <a:prstClr val="black"/>
                  </a:solidFill>
                  <a:latin typeface="Cambria Math"/>
                </a:endParaRPr>
              </a:p>
              <a:p>
                <a14:m>
                  <m:oMath xmlns:m="http://schemas.openxmlformats.org/officeDocument/2006/math">
                    <m:r>
                      <a:rPr lang="en-US" altLang="zh-TW" b="0" i="1" smtClean="0">
                        <a:solidFill>
                          <a:prstClr val="black"/>
                        </a:solidFill>
                        <a:latin typeface="Cambria Math"/>
                      </a:rPr>
                      <m:t>𝑡</m:t>
                    </m:r>
                    <m:d>
                      <m:dPr>
                        <m:ctrlPr>
                          <a:rPr lang="en-US" altLang="zh-TW" i="1">
                            <a:solidFill>
                              <a:prstClr val="black"/>
                            </a:solidFill>
                            <a:latin typeface="Cambria Math"/>
                          </a:rPr>
                        </m:ctrlPr>
                      </m:dPr>
                      <m:e>
                        <m:r>
                          <a:rPr lang="en-US" altLang="zh-TW" i="1">
                            <a:solidFill>
                              <a:prstClr val="black"/>
                            </a:solidFill>
                            <a:latin typeface="Cambria Math"/>
                          </a:rPr>
                          <m:t>2</m:t>
                        </m:r>
                        <m:r>
                          <a:rPr lang="en-US" altLang="zh-TW" i="1">
                            <a:solidFill>
                              <a:prstClr val="black"/>
                            </a:solidFill>
                            <a:latin typeface="Cambria Math"/>
                          </a:rPr>
                          <m:t>𝑛</m:t>
                        </m:r>
                      </m:e>
                    </m:d>
                    <m:r>
                      <a:rPr lang="en-US" altLang="zh-TW" b="0" i="1" smtClean="0">
                        <a:solidFill>
                          <a:prstClr val="black"/>
                        </a:solidFill>
                        <a:latin typeface="Cambria Math"/>
                      </a:rPr>
                      <m:t>=</m:t>
                    </m:r>
                    <m:d>
                      <m:dPr>
                        <m:begChr m:val="["/>
                        <m:endChr m:val="]"/>
                        <m:ctrlPr>
                          <a:rPr lang="en-US" altLang="zh-TW" i="1" smtClean="0">
                            <a:solidFill>
                              <a:prstClr val="black"/>
                            </a:solidFill>
                            <a:latin typeface="Cambria Math"/>
                          </a:rPr>
                        </m:ctrlPr>
                      </m:dPr>
                      <m:e>
                        <m:r>
                          <a:rPr lang="en-US" altLang="zh-TW" b="0" i="1" smtClean="0">
                            <a:solidFill>
                              <a:prstClr val="black"/>
                            </a:solidFill>
                            <a:latin typeface="Cambria Math"/>
                          </a:rPr>
                          <m:t>𝑡</m:t>
                        </m:r>
                        <m:d>
                          <m:dPr>
                            <m:ctrlPr>
                              <a:rPr lang="en-US" altLang="zh-TW" i="1">
                                <a:solidFill>
                                  <a:prstClr val="black"/>
                                </a:solidFill>
                                <a:latin typeface="Cambria Math"/>
                              </a:rPr>
                            </m:ctrlPr>
                          </m:dPr>
                          <m:e>
                            <m:r>
                              <a:rPr lang="en-US" altLang="zh-TW" i="1">
                                <a:solidFill>
                                  <a:prstClr val="black"/>
                                </a:solidFill>
                                <a:latin typeface="Cambria Math"/>
                              </a:rPr>
                              <m:t>2</m:t>
                            </m:r>
                            <m:r>
                              <a:rPr lang="en-US" altLang="zh-TW" i="1">
                                <a:solidFill>
                                  <a:prstClr val="black"/>
                                </a:solidFill>
                                <a:latin typeface="Cambria Math"/>
                              </a:rPr>
                              <m:t>𝑛</m:t>
                            </m:r>
                            <m:r>
                              <a:rPr lang="en-US" altLang="zh-TW" i="1">
                                <a:solidFill>
                                  <a:prstClr val="black"/>
                                </a:solidFill>
                                <a:latin typeface="Cambria Math"/>
                              </a:rPr>
                              <m:t>−</m:t>
                            </m:r>
                            <m:r>
                              <a:rPr lang="zh-TW" altLang="en-US" i="1">
                                <a:solidFill>
                                  <a:prstClr val="black"/>
                                </a:solidFill>
                                <a:latin typeface="Cambria Math"/>
                              </a:rPr>
                              <m:t>𝛽</m:t>
                            </m:r>
                            <m:r>
                              <a:rPr lang="en-US" altLang="zh-TW" i="1">
                                <a:solidFill>
                                  <a:prstClr val="black"/>
                                </a:solidFill>
                                <a:latin typeface="Cambria Math"/>
                              </a:rPr>
                              <m:t>𝑛</m:t>
                            </m:r>
                            <m:r>
                              <a:rPr lang="en-US" altLang="zh-TW" i="1">
                                <a:solidFill>
                                  <a:prstClr val="black"/>
                                </a:solidFill>
                                <a:latin typeface="Cambria Math"/>
                              </a:rPr>
                              <m:t>−1</m:t>
                            </m:r>
                          </m:e>
                        </m:d>
                        <m:r>
                          <a:rPr lang="en-US" altLang="zh-TW" i="1">
                            <a:solidFill>
                              <a:prstClr val="black"/>
                            </a:solidFill>
                            <a:latin typeface="Cambria Math"/>
                          </a:rPr>
                          <m:t>+</m:t>
                        </m:r>
                        <m:r>
                          <a:rPr lang="en-US" altLang="zh-TW" i="1">
                            <a:solidFill>
                              <a:prstClr val="black"/>
                            </a:solidFill>
                            <a:latin typeface="Cambria Math"/>
                          </a:rPr>
                          <m:t>𝑂</m:t>
                        </m:r>
                        <m:d>
                          <m:dPr>
                            <m:ctrlPr>
                              <a:rPr lang="en-US" altLang="zh-TW" i="1">
                                <a:solidFill>
                                  <a:prstClr val="black"/>
                                </a:solidFill>
                                <a:latin typeface="Cambria Math"/>
                              </a:rPr>
                            </m:ctrlPr>
                          </m:dPr>
                          <m:e>
                            <m:r>
                              <a:rPr lang="zh-TW" altLang="en-US" i="1">
                                <a:solidFill>
                                  <a:prstClr val="black"/>
                                </a:solidFill>
                                <a:latin typeface="Cambria Math"/>
                              </a:rPr>
                              <m:t>𝛽</m:t>
                            </m:r>
                            <m:r>
                              <a:rPr lang="en-US" altLang="zh-TW" i="1">
                                <a:solidFill>
                                  <a:prstClr val="black"/>
                                </a:solidFill>
                                <a:latin typeface="Cambria Math"/>
                              </a:rPr>
                              <m:t>𝑛</m:t>
                            </m:r>
                          </m:e>
                        </m:d>
                        <m:r>
                          <a:rPr lang="en-US" altLang="zh-TW" i="1">
                            <a:solidFill>
                              <a:prstClr val="black"/>
                            </a:solidFill>
                            <a:latin typeface="Cambria Math"/>
                          </a:rPr>
                          <m:t>+</m:t>
                        </m:r>
                        <m:f>
                          <m:fPr>
                            <m:ctrlPr>
                              <a:rPr lang="en-US" altLang="zh-TW" i="1">
                                <a:solidFill>
                                  <a:prstClr val="black"/>
                                </a:solidFill>
                                <a:latin typeface="Cambria Math"/>
                              </a:rPr>
                            </m:ctrlPr>
                          </m:fPr>
                          <m:num>
                            <m:r>
                              <a:rPr lang="en-US" altLang="zh-TW" i="1">
                                <a:solidFill>
                                  <a:prstClr val="black"/>
                                </a:solidFill>
                                <a:latin typeface="Cambria Math"/>
                              </a:rPr>
                              <m:t>1</m:t>
                            </m:r>
                          </m:num>
                          <m:den>
                            <m:r>
                              <a:rPr lang="en-US" altLang="zh-TW" i="1">
                                <a:solidFill>
                                  <a:prstClr val="black"/>
                                </a:solidFill>
                                <a:latin typeface="Cambria Math"/>
                              </a:rPr>
                              <m:t>𝑝</m:t>
                            </m:r>
                          </m:den>
                        </m:f>
                      </m:e>
                    </m:d>
                  </m:oMath>
                </a14:m>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1630" t="-404"/>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3D420304-E8E0-4748-B22E-AEBA838151FD}" type="slidenum">
              <a:rPr lang="zh-TW" altLang="en-US" smtClean="0"/>
              <a:pPr/>
              <a:t>10</a:t>
            </a:fld>
            <a:endParaRPr lang="zh-TW" altLang="en-US"/>
          </a:p>
        </p:txBody>
      </p:sp>
    </p:spTree>
    <p:extLst>
      <p:ext uri="{BB962C8B-B14F-4D97-AF65-F5344CB8AC3E}">
        <p14:creationId xmlns:p14="http://schemas.microsoft.com/office/powerpoint/2010/main" val="893169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en-US" altLang="zh-TW" dirty="0" smtClean="0"/>
              <a:t>t(n) = O(n) + O(log n) *1/p</a:t>
            </a:r>
          </a:p>
          <a:p>
            <a:r>
              <a:rPr lang="en-US" altLang="zh-TW" dirty="0" smtClean="0"/>
              <a:t>T(N) = 2T(N/2) + t(N)</a:t>
            </a:r>
          </a:p>
          <a:p>
            <a:endParaRPr lang="en-US" altLang="zh-TW" dirty="0" smtClean="0"/>
          </a:p>
          <a:p>
            <a:r>
              <a:rPr lang="en-US" altLang="zh-TW" dirty="0" smtClean="0"/>
              <a:t>Using Master’s Theorem</a:t>
            </a:r>
          </a:p>
          <a:p>
            <a:r>
              <a:rPr lang="en-US" altLang="zh-TW" dirty="0" smtClean="0"/>
              <a:t>T(N) = O(1/p * N log N)</a:t>
            </a:r>
          </a:p>
          <a:p>
            <a:endParaRPr lang="en-US" altLang="zh-TW" dirty="0" smtClean="0"/>
          </a:p>
          <a:p>
            <a:r>
              <a:rPr lang="en-US" altLang="zh-TW" dirty="0"/>
              <a:t>M </a:t>
            </a:r>
            <a:r>
              <a:rPr lang="en-US" altLang="zh-TW" dirty="0" smtClean="0"/>
              <a:t>dimension</a:t>
            </a:r>
          </a:p>
          <a:p>
            <a:r>
              <a:rPr lang="en-US" altLang="zh-TW" dirty="0" smtClean="0"/>
              <a:t>T(N</a:t>
            </a:r>
            <a:r>
              <a:rPr lang="en-US" altLang="zh-TW" dirty="0"/>
              <a:t>) = O(1/p * </a:t>
            </a:r>
            <a:r>
              <a:rPr lang="en-US" altLang="zh-TW" dirty="0" smtClean="0"/>
              <a:t>M N </a:t>
            </a:r>
            <a:r>
              <a:rPr lang="en-US" altLang="zh-TW" dirty="0"/>
              <a:t>log N)</a:t>
            </a: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fld id="{3D420304-E8E0-4748-B22E-AEBA838151FD}" type="slidenum">
              <a:rPr lang="zh-TW" altLang="en-US" smtClean="0"/>
              <a:pPr/>
              <a:t>11</a:t>
            </a:fld>
            <a:endParaRPr lang="zh-TW" altLang="en-US"/>
          </a:p>
        </p:txBody>
      </p:sp>
    </p:spTree>
    <p:extLst>
      <p:ext uri="{BB962C8B-B14F-4D97-AF65-F5344CB8AC3E}">
        <p14:creationId xmlns:p14="http://schemas.microsoft.com/office/powerpoint/2010/main" val="3361386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Compare with Deb's Algorithm</a:t>
            </a:r>
            <a:endParaRPr lang="zh-TW" altLang="en-US" dirty="0"/>
          </a:p>
        </p:txBody>
      </p:sp>
      <p:sp>
        <p:nvSpPr>
          <p:cNvPr id="3" name="內容版面配置區 2"/>
          <p:cNvSpPr>
            <a:spLocks noGrp="1"/>
          </p:cNvSpPr>
          <p:nvPr>
            <p:ph idx="1"/>
          </p:nvPr>
        </p:nvSpPr>
        <p:spPr>
          <a:xfrm>
            <a:off x="457200" y="4869160"/>
            <a:ext cx="8229600" cy="1257003"/>
          </a:xfrm>
        </p:spPr>
        <p:txBody>
          <a:bodyPr/>
          <a:lstStyle/>
          <a:p>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6832"/>
            <a:ext cx="8835794"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12</a:t>
            </a:fld>
            <a:endParaRPr lang="zh-TW" altLang="en-US"/>
          </a:p>
        </p:txBody>
      </p:sp>
    </p:spTree>
    <p:extLst>
      <p:ext uri="{BB962C8B-B14F-4D97-AF65-F5344CB8AC3E}">
        <p14:creationId xmlns:p14="http://schemas.microsoft.com/office/powerpoint/2010/main" val="2271132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04664"/>
            <a:ext cx="5761778" cy="6225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13</a:t>
            </a:fld>
            <a:endParaRPr lang="zh-TW" altLang="en-US"/>
          </a:p>
        </p:txBody>
      </p:sp>
    </p:spTree>
    <p:extLst>
      <p:ext uri="{BB962C8B-B14F-4D97-AF65-F5344CB8AC3E}">
        <p14:creationId xmlns:p14="http://schemas.microsoft.com/office/powerpoint/2010/main" val="4177085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432" y="980728"/>
            <a:ext cx="8062137"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14</a:t>
            </a:fld>
            <a:endParaRPr lang="zh-TW" altLang="en-US"/>
          </a:p>
        </p:txBody>
      </p:sp>
    </p:spTree>
    <p:extLst>
      <p:ext uri="{BB962C8B-B14F-4D97-AF65-F5344CB8AC3E}">
        <p14:creationId xmlns:p14="http://schemas.microsoft.com/office/powerpoint/2010/main" val="3746447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692696"/>
            <a:ext cx="685213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15</a:t>
            </a:fld>
            <a:endParaRPr lang="zh-TW" altLang="en-US"/>
          </a:p>
        </p:txBody>
      </p:sp>
    </p:spTree>
    <p:extLst>
      <p:ext uri="{BB962C8B-B14F-4D97-AF65-F5344CB8AC3E}">
        <p14:creationId xmlns:p14="http://schemas.microsoft.com/office/powerpoint/2010/main" val="702207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276872"/>
            <a:ext cx="8755717" cy="3560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16</a:t>
            </a:fld>
            <a:endParaRPr lang="zh-TW" altLang="en-US"/>
          </a:p>
        </p:txBody>
      </p:sp>
    </p:spTree>
    <p:extLst>
      <p:ext uri="{BB962C8B-B14F-4D97-AF65-F5344CB8AC3E}">
        <p14:creationId xmlns:p14="http://schemas.microsoft.com/office/powerpoint/2010/main" val="3871557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76872"/>
            <a:ext cx="8464614"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17</a:t>
            </a:fld>
            <a:endParaRPr lang="zh-TW" altLang="en-US"/>
          </a:p>
        </p:txBody>
      </p:sp>
    </p:spTree>
    <p:extLst>
      <p:ext uri="{BB962C8B-B14F-4D97-AF65-F5344CB8AC3E}">
        <p14:creationId xmlns:p14="http://schemas.microsoft.com/office/powerpoint/2010/main" val="2320945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063" y="309563"/>
            <a:ext cx="6619875" cy="623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18</a:t>
            </a:fld>
            <a:endParaRPr lang="zh-TW" altLang="en-US"/>
          </a:p>
        </p:txBody>
      </p:sp>
    </p:spTree>
    <p:extLst>
      <p:ext uri="{BB962C8B-B14F-4D97-AF65-F5344CB8AC3E}">
        <p14:creationId xmlns:p14="http://schemas.microsoft.com/office/powerpoint/2010/main" val="4184270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en-US" altLang="zh-TW" dirty="0" smtClean="0"/>
          </a:p>
          <a:p>
            <a:endParaRPr lang="en-US" altLang="zh-TW" dirty="0"/>
          </a:p>
          <a:p>
            <a:endParaRPr lang="en-US" altLang="zh-TW" dirty="0" smtClean="0"/>
          </a:p>
          <a:p>
            <a:pPr marL="0" indent="0" algn="ctr">
              <a:buNone/>
            </a:pPr>
            <a:r>
              <a:rPr lang="en-US" altLang="zh-TW" sz="6600" dirty="0" smtClean="0"/>
              <a:t>THE END</a:t>
            </a:r>
            <a:endParaRPr lang="zh-TW" altLang="en-US" sz="6600" dirty="0"/>
          </a:p>
        </p:txBody>
      </p:sp>
      <p:sp>
        <p:nvSpPr>
          <p:cNvPr id="4" name="投影片編號版面配置區 3"/>
          <p:cNvSpPr>
            <a:spLocks noGrp="1"/>
          </p:cNvSpPr>
          <p:nvPr>
            <p:ph type="sldNum" sz="quarter" idx="12"/>
          </p:nvPr>
        </p:nvSpPr>
        <p:spPr/>
        <p:txBody>
          <a:bodyPr/>
          <a:lstStyle/>
          <a:p>
            <a:fld id="{3D420304-E8E0-4748-B22E-AEBA838151FD}" type="slidenum">
              <a:rPr lang="zh-TW" altLang="en-US" smtClean="0"/>
              <a:pPr/>
              <a:t>19</a:t>
            </a:fld>
            <a:endParaRPr lang="zh-TW" altLang="en-US"/>
          </a:p>
        </p:txBody>
      </p:sp>
    </p:spTree>
    <p:extLst>
      <p:ext uri="{BB962C8B-B14F-4D97-AF65-F5344CB8AC3E}">
        <p14:creationId xmlns:p14="http://schemas.microsoft.com/office/powerpoint/2010/main" val="49416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p:txBody>
          <a:bodyPr>
            <a:normAutofit fontScale="85000" lnSpcReduction="20000"/>
          </a:bodyPr>
          <a:lstStyle/>
          <a:p>
            <a:pPr marL="0" indent="0" algn="just">
              <a:buNone/>
            </a:pPr>
            <a:r>
              <a:rPr lang="en-US" altLang="zh-TW" dirty="0" smtClean="0"/>
              <a:t>We present a new non-dominated sorting algorithm to generate the non-dominated fronts in multi-objective optimization with evolutionary algorithms, particularly the NSGA-II. The non-dominated sorting algorithm used by NSGA-II has a time complexity of O(MN</a:t>
            </a:r>
            <a:r>
              <a:rPr lang="en-US" altLang="zh-TW" baseline="30000" dirty="0" smtClean="0"/>
              <a:t>2</a:t>
            </a:r>
            <a:r>
              <a:rPr lang="en-US" altLang="zh-TW" dirty="0" smtClean="0"/>
              <a:t>) in generating non-dominated fronts in one generation (iteration) for a population size N and M objective functions. Since generating non-dominated fronts takes the majority of total computational time (excluding the cost of fitness evaluations) of NSGA-II, making this algorithm faster will significantly improve the overall efficiency of NSGA-II and other genetic algorithms using non-dominated sorting.</a:t>
            </a:r>
            <a:endParaRPr lang="zh-TW" altLang="en-US" dirty="0"/>
          </a:p>
        </p:txBody>
      </p:sp>
      <p:sp>
        <p:nvSpPr>
          <p:cNvPr id="4" name="投影片編號版面配置區 3"/>
          <p:cNvSpPr>
            <a:spLocks noGrp="1"/>
          </p:cNvSpPr>
          <p:nvPr>
            <p:ph type="sldNum" sz="quarter" idx="12"/>
          </p:nvPr>
        </p:nvSpPr>
        <p:spPr/>
        <p:txBody>
          <a:bodyPr/>
          <a:lstStyle/>
          <a:p>
            <a:fld id="{3D420304-E8E0-4748-B22E-AEBA838151FD}" type="slidenum">
              <a:rPr lang="zh-TW" altLang="en-US" smtClean="0"/>
              <a:pPr/>
              <a:t>2</a:t>
            </a:fld>
            <a:endParaRPr lang="zh-TW" altLang="en-US"/>
          </a:p>
        </p:txBody>
      </p:sp>
    </p:spTree>
    <p:extLst>
      <p:ext uri="{BB962C8B-B14F-4D97-AF65-F5344CB8AC3E}">
        <p14:creationId xmlns:p14="http://schemas.microsoft.com/office/powerpoint/2010/main" val="228986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77500" lnSpcReduction="20000"/>
          </a:bodyPr>
          <a:lstStyle/>
          <a:p>
            <a:pPr marL="0" indent="0" algn="just">
              <a:buNone/>
            </a:pPr>
            <a:r>
              <a:rPr lang="en-US" altLang="zh-TW" dirty="0" smtClean="0"/>
              <a:t>The new non-dominated sorting algorithm proposed in this study reduces the number of redundant comparisons existing in the algorithm of NSGA-II by recording the dominance information among solutions from their first comparisons. By utilizing a new data structure called the dominance tree and the divide-and-conquer mechanism, the new algorithm is faster than NSGA-II for different numbers of objective functions. Although the number of solution comparisons by the proposed algorithm is close to that of NSGA-II when the number of objectives becomes large, the total computational time shows that the proposed algorithm still has better efficiency because of the adoption of the dominance tree structure and the divide-and-conquer mechanism.</a:t>
            </a:r>
            <a:endParaRPr lang="zh-TW" altLang="en-US" dirty="0"/>
          </a:p>
        </p:txBody>
      </p:sp>
      <p:sp>
        <p:nvSpPr>
          <p:cNvPr id="4" name="投影片編號版面配置區 3"/>
          <p:cNvSpPr>
            <a:spLocks noGrp="1"/>
          </p:cNvSpPr>
          <p:nvPr>
            <p:ph type="sldNum" sz="quarter" idx="12"/>
          </p:nvPr>
        </p:nvSpPr>
        <p:spPr/>
        <p:txBody>
          <a:bodyPr/>
          <a:lstStyle/>
          <a:p>
            <a:fld id="{3D420304-E8E0-4748-B22E-AEBA838151FD}" type="slidenum">
              <a:rPr lang="zh-TW" altLang="en-US" smtClean="0"/>
              <a:pPr/>
              <a:t>3</a:t>
            </a:fld>
            <a:endParaRPr lang="zh-TW" altLang="en-US"/>
          </a:p>
        </p:txBody>
      </p:sp>
    </p:spTree>
    <p:extLst>
      <p:ext uri="{BB962C8B-B14F-4D97-AF65-F5344CB8AC3E}">
        <p14:creationId xmlns:p14="http://schemas.microsoft.com/office/powerpoint/2010/main" val="3764245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Dominance Tree</a:t>
            </a:r>
            <a:endParaRPr lang="zh-TW" altLang="en-US" dirty="0"/>
          </a:p>
        </p:txBody>
      </p:sp>
      <p:sp>
        <p:nvSpPr>
          <p:cNvPr id="3" name="內容版面配置區 2"/>
          <p:cNvSpPr>
            <a:spLocks noGrp="1"/>
          </p:cNvSpPr>
          <p:nvPr>
            <p:ph idx="1"/>
          </p:nvPr>
        </p:nvSpPr>
        <p:spPr>
          <a:xfrm>
            <a:off x="457200" y="5733256"/>
            <a:ext cx="8229600" cy="392907"/>
          </a:xfrm>
        </p:spPr>
        <p:txBody>
          <a:bodyPr>
            <a:normAutofit fontScale="70000" lnSpcReduction="20000"/>
          </a:bodyPr>
          <a:lstStyle/>
          <a:p>
            <a:endParaRPr lang="zh-TW" altLang="en-US" dirty="0"/>
          </a:p>
        </p:txBody>
      </p:sp>
      <p:sp>
        <p:nvSpPr>
          <p:cNvPr id="5" name="橢圓 4"/>
          <p:cNvSpPr/>
          <p:nvPr/>
        </p:nvSpPr>
        <p:spPr>
          <a:xfrm>
            <a:off x="3423021" y="2096852"/>
            <a:ext cx="360040"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橢圓 6"/>
          <p:cNvSpPr/>
          <p:nvPr/>
        </p:nvSpPr>
        <p:spPr>
          <a:xfrm>
            <a:off x="3423021" y="2816932"/>
            <a:ext cx="360040"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p:cNvSpPr/>
          <p:nvPr/>
        </p:nvSpPr>
        <p:spPr>
          <a:xfrm>
            <a:off x="4359125" y="2096852"/>
            <a:ext cx="360040"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橢圓 9"/>
          <p:cNvSpPr/>
          <p:nvPr/>
        </p:nvSpPr>
        <p:spPr>
          <a:xfrm>
            <a:off x="3423021" y="3609020"/>
            <a:ext cx="360040"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3" name="直線接點 12"/>
          <p:cNvCxnSpPr>
            <a:stCxn id="5" idx="6"/>
            <a:endCxn id="9" idx="2"/>
          </p:cNvCxnSpPr>
          <p:nvPr/>
        </p:nvCxnSpPr>
        <p:spPr>
          <a:xfrm>
            <a:off x="3783061" y="2276872"/>
            <a:ext cx="57606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直線接點 14"/>
          <p:cNvCxnSpPr>
            <a:stCxn id="5" idx="4"/>
            <a:endCxn id="7" idx="0"/>
          </p:cNvCxnSpPr>
          <p:nvPr/>
        </p:nvCxnSpPr>
        <p:spPr>
          <a:xfrm>
            <a:off x="3603041" y="2456892"/>
            <a:ext cx="0" cy="360040"/>
          </a:xfrm>
          <a:prstGeom prst="line">
            <a:avLst/>
          </a:prstGeom>
          <a:ln w="38100" cmpd="dbl"/>
        </p:spPr>
        <p:style>
          <a:lnRef idx="1">
            <a:schemeClr val="accent1"/>
          </a:lnRef>
          <a:fillRef idx="0">
            <a:schemeClr val="accent1"/>
          </a:fillRef>
          <a:effectRef idx="0">
            <a:schemeClr val="accent1"/>
          </a:effectRef>
          <a:fontRef idx="minor">
            <a:schemeClr val="tx1"/>
          </a:fontRef>
        </p:style>
      </p:cxnSp>
      <p:cxnSp>
        <p:nvCxnSpPr>
          <p:cNvPr id="19" name="直線接點 18"/>
          <p:cNvCxnSpPr>
            <a:stCxn id="7" idx="4"/>
            <a:endCxn id="10" idx="0"/>
          </p:cNvCxnSpPr>
          <p:nvPr/>
        </p:nvCxnSpPr>
        <p:spPr>
          <a:xfrm>
            <a:off x="3603041" y="3176972"/>
            <a:ext cx="0" cy="432048"/>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22" name="橢圓 21"/>
          <p:cNvSpPr/>
          <p:nvPr/>
        </p:nvSpPr>
        <p:spPr>
          <a:xfrm>
            <a:off x="5295229" y="2096852"/>
            <a:ext cx="360040"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3" name="直線接點 22"/>
          <p:cNvCxnSpPr>
            <a:endCxn id="22" idx="2"/>
          </p:cNvCxnSpPr>
          <p:nvPr/>
        </p:nvCxnSpPr>
        <p:spPr>
          <a:xfrm>
            <a:off x="4719165" y="2262168"/>
            <a:ext cx="576064" cy="1470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橢圓 27"/>
          <p:cNvSpPr/>
          <p:nvPr/>
        </p:nvSpPr>
        <p:spPr>
          <a:xfrm>
            <a:off x="4359125" y="2816932"/>
            <a:ext cx="360040"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9" name="直線接點 28"/>
          <p:cNvCxnSpPr>
            <a:stCxn id="9" idx="4"/>
            <a:endCxn id="28" idx="0"/>
          </p:cNvCxnSpPr>
          <p:nvPr/>
        </p:nvCxnSpPr>
        <p:spPr>
          <a:xfrm>
            <a:off x="4539145" y="2456892"/>
            <a:ext cx="0" cy="360040"/>
          </a:xfrm>
          <a:prstGeom prst="line">
            <a:avLst/>
          </a:prstGeom>
          <a:ln w="38100" cmpd="dbl"/>
        </p:spPr>
        <p:style>
          <a:lnRef idx="1">
            <a:schemeClr val="accent1"/>
          </a:lnRef>
          <a:fillRef idx="0">
            <a:schemeClr val="accent1"/>
          </a:fillRef>
          <a:effectRef idx="0">
            <a:schemeClr val="accent1"/>
          </a:effectRef>
          <a:fontRef idx="minor">
            <a:schemeClr val="tx1"/>
          </a:fontRef>
        </p:style>
      </p:cxnSp>
      <p:cxnSp>
        <p:nvCxnSpPr>
          <p:cNvPr id="36" name="直線接點 35"/>
          <p:cNvCxnSpPr/>
          <p:nvPr/>
        </p:nvCxnSpPr>
        <p:spPr>
          <a:xfrm>
            <a:off x="6156176" y="2456892"/>
            <a:ext cx="72008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直線接點 38"/>
          <p:cNvCxnSpPr/>
          <p:nvPr/>
        </p:nvCxnSpPr>
        <p:spPr>
          <a:xfrm>
            <a:off x="6156176" y="2996952"/>
            <a:ext cx="720080"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40" name="文字方塊 39"/>
          <p:cNvSpPr txBox="1"/>
          <p:nvPr/>
        </p:nvSpPr>
        <p:spPr>
          <a:xfrm>
            <a:off x="7092280" y="2262168"/>
            <a:ext cx="1584176" cy="369332"/>
          </a:xfrm>
          <a:prstGeom prst="rect">
            <a:avLst/>
          </a:prstGeom>
          <a:noFill/>
        </p:spPr>
        <p:txBody>
          <a:bodyPr wrap="square" rtlCol="0">
            <a:spAutoFit/>
          </a:bodyPr>
          <a:lstStyle/>
          <a:p>
            <a:r>
              <a:rPr lang="en-US" altLang="zh-TW" dirty="0"/>
              <a:t>non-dominate</a:t>
            </a:r>
            <a:endParaRPr lang="zh-TW" altLang="en-US" dirty="0"/>
          </a:p>
        </p:txBody>
      </p:sp>
      <p:sp>
        <p:nvSpPr>
          <p:cNvPr id="41" name="文字方塊 40"/>
          <p:cNvSpPr txBox="1"/>
          <p:nvPr/>
        </p:nvSpPr>
        <p:spPr>
          <a:xfrm>
            <a:off x="7092280" y="2812286"/>
            <a:ext cx="1584176" cy="369332"/>
          </a:xfrm>
          <a:prstGeom prst="rect">
            <a:avLst/>
          </a:prstGeom>
          <a:noFill/>
        </p:spPr>
        <p:txBody>
          <a:bodyPr wrap="square" rtlCol="0">
            <a:spAutoFit/>
          </a:bodyPr>
          <a:lstStyle/>
          <a:p>
            <a:r>
              <a:rPr lang="en-US" altLang="zh-TW" dirty="0" smtClean="0"/>
              <a:t>dominate</a:t>
            </a:r>
            <a:endParaRPr lang="zh-TW" altLang="en-US" dirty="0"/>
          </a:p>
        </p:txBody>
      </p:sp>
      <p:sp>
        <p:nvSpPr>
          <p:cNvPr id="20" name="投影片編號版面配置區 19"/>
          <p:cNvSpPr>
            <a:spLocks noGrp="1"/>
          </p:cNvSpPr>
          <p:nvPr>
            <p:ph type="sldNum" sz="quarter" idx="12"/>
          </p:nvPr>
        </p:nvSpPr>
        <p:spPr/>
        <p:txBody>
          <a:bodyPr/>
          <a:lstStyle/>
          <a:p>
            <a:fld id="{3D420304-E8E0-4748-B22E-AEBA838151FD}" type="slidenum">
              <a:rPr lang="zh-TW" altLang="en-US" smtClean="0"/>
              <a:pPr/>
              <a:t>4</a:t>
            </a:fld>
            <a:endParaRPr lang="zh-TW" altLang="en-US"/>
          </a:p>
        </p:txBody>
      </p:sp>
    </p:spTree>
    <p:extLst>
      <p:ext uri="{BB962C8B-B14F-4D97-AF65-F5344CB8AC3E}">
        <p14:creationId xmlns:p14="http://schemas.microsoft.com/office/powerpoint/2010/main" val="599256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Example</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004914133"/>
              </p:ext>
            </p:extLst>
          </p:nvPr>
        </p:nvGraphicFramePr>
        <p:xfrm>
          <a:off x="1435100" y="1447800"/>
          <a:ext cx="7499352" cy="3337560"/>
        </p:xfrm>
        <a:graphic>
          <a:graphicData uri="http://schemas.openxmlformats.org/drawingml/2006/table">
            <a:tbl>
              <a:tblPr firstRow="1">
                <a:tableStyleId>{5C22544A-7EE6-4342-B048-85BDC9FD1C3A}</a:tableStyleId>
              </a:tblPr>
              <a:tblGrid>
                <a:gridCol w="1874838"/>
                <a:gridCol w="1874838"/>
                <a:gridCol w="1874838"/>
                <a:gridCol w="1874838"/>
              </a:tblGrid>
              <a:tr h="370840">
                <a:tc>
                  <a:txBody>
                    <a:bodyPr/>
                    <a:lstStyle/>
                    <a:p>
                      <a:r>
                        <a:rPr lang="en-US" altLang="zh-TW" dirty="0" smtClean="0"/>
                        <a:t>Solution</a:t>
                      </a:r>
                      <a:endParaRPr lang="zh-TW" altLang="en-US" dirty="0"/>
                    </a:p>
                  </a:txBody>
                  <a:tcPr marL="83326" marR="83326"/>
                </a:tc>
                <a:tc>
                  <a:txBody>
                    <a:bodyPr/>
                    <a:lstStyle/>
                    <a:p>
                      <a:r>
                        <a:rPr lang="en-US" altLang="zh-TW" dirty="0" smtClean="0"/>
                        <a:t>f1</a:t>
                      </a:r>
                      <a:endParaRPr lang="zh-TW" altLang="en-US" dirty="0"/>
                    </a:p>
                  </a:txBody>
                  <a:tcPr marL="83326" marR="83326"/>
                </a:tc>
                <a:tc>
                  <a:txBody>
                    <a:bodyPr/>
                    <a:lstStyle/>
                    <a:p>
                      <a:r>
                        <a:rPr lang="en-US" altLang="zh-TW" dirty="0" smtClean="0"/>
                        <a:t>f2</a:t>
                      </a:r>
                      <a:endParaRPr lang="zh-TW" altLang="en-US" dirty="0"/>
                    </a:p>
                  </a:txBody>
                  <a:tcPr marL="83326" marR="83326"/>
                </a:tc>
                <a:tc>
                  <a:txBody>
                    <a:bodyPr/>
                    <a:lstStyle/>
                    <a:p>
                      <a:r>
                        <a:rPr lang="en-US" altLang="zh-TW" dirty="0" smtClean="0"/>
                        <a:t>f3</a:t>
                      </a:r>
                      <a:endParaRPr lang="zh-TW" altLang="en-US" dirty="0"/>
                    </a:p>
                  </a:txBody>
                  <a:tcPr marL="83326" marR="83326"/>
                </a:tc>
              </a:tr>
              <a:tr h="370840">
                <a:tc>
                  <a:txBody>
                    <a:bodyPr/>
                    <a:lstStyle/>
                    <a:p>
                      <a:r>
                        <a:rPr lang="en-US" altLang="zh-TW" dirty="0" smtClean="0"/>
                        <a:t>1</a:t>
                      </a:r>
                      <a:endParaRPr lang="zh-TW" altLang="en-US" dirty="0"/>
                    </a:p>
                  </a:txBody>
                  <a:tcPr marL="83326" marR="83326"/>
                </a:tc>
                <a:tc>
                  <a:txBody>
                    <a:bodyPr/>
                    <a:lstStyle/>
                    <a:p>
                      <a:pPr algn="r"/>
                      <a:r>
                        <a:rPr lang="en-US" altLang="zh-TW" dirty="0" smtClean="0"/>
                        <a:t>182.08</a:t>
                      </a:r>
                      <a:endParaRPr lang="zh-TW" altLang="en-US" dirty="0"/>
                    </a:p>
                  </a:txBody>
                  <a:tcPr marL="83326" marR="83326"/>
                </a:tc>
                <a:tc>
                  <a:txBody>
                    <a:bodyPr/>
                    <a:lstStyle/>
                    <a:p>
                      <a:pPr algn="r"/>
                      <a:r>
                        <a:rPr lang="en-US" altLang="zh-TW" dirty="0" smtClean="0"/>
                        <a:t>100.13</a:t>
                      </a:r>
                      <a:endParaRPr lang="zh-TW" altLang="en-US" dirty="0"/>
                    </a:p>
                  </a:txBody>
                  <a:tcPr marL="83326" marR="83326"/>
                </a:tc>
                <a:tc>
                  <a:txBody>
                    <a:bodyPr/>
                    <a:lstStyle/>
                    <a:p>
                      <a:pPr algn="r"/>
                      <a:r>
                        <a:rPr lang="en-US" altLang="zh-TW" dirty="0" smtClean="0"/>
                        <a:t>192.21</a:t>
                      </a:r>
                      <a:endParaRPr lang="zh-TW" altLang="en-US" dirty="0"/>
                    </a:p>
                  </a:txBody>
                  <a:tcPr marL="83326" marR="83326"/>
                </a:tc>
              </a:tr>
              <a:tr h="370840">
                <a:tc>
                  <a:txBody>
                    <a:bodyPr/>
                    <a:lstStyle/>
                    <a:p>
                      <a:r>
                        <a:rPr lang="en-US" altLang="zh-TW" dirty="0" smtClean="0"/>
                        <a:t>2</a:t>
                      </a:r>
                      <a:endParaRPr lang="zh-TW" altLang="en-US" dirty="0"/>
                    </a:p>
                  </a:txBody>
                  <a:tcPr marL="83326" marR="83326"/>
                </a:tc>
                <a:tc>
                  <a:txBody>
                    <a:bodyPr/>
                    <a:lstStyle/>
                    <a:p>
                      <a:pPr algn="r"/>
                      <a:r>
                        <a:rPr lang="en-US" altLang="zh-TW" dirty="0" smtClean="0"/>
                        <a:t>187.53</a:t>
                      </a:r>
                      <a:endParaRPr lang="zh-TW" altLang="en-US" dirty="0"/>
                    </a:p>
                  </a:txBody>
                  <a:tcPr marL="83326" marR="83326"/>
                </a:tc>
                <a:tc>
                  <a:txBody>
                    <a:bodyPr/>
                    <a:lstStyle/>
                    <a:p>
                      <a:pPr algn="r"/>
                      <a:r>
                        <a:rPr lang="en-US" altLang="zh-TW" dirty="0" smtClean="0"/>
                        <a:t>246.16</a:t>
                      </a:r>
                      <a:endParaRPr lang="zh-TW" altLang="en-US" dirty="0"/>
                    </a:p>
                  </a:txBody>
                  <a:tcPr marL="83326" marR="83326"/>
                </a:tc>
                <a:tc>
                  <a:txBody>
                    <a:bodyPr/>
                    <a:lstStyle/>
                    <a:p>
                      <a:pPr algn="r"/>
                      <a:r>
                        <a:rPr lang="en-US" altLang="zh-TW" dirty="0" smtClean="0"/>
                        <a:t>203.20</a:t>
                      </a:r>
                      <a:endParaRPr lang="zh-TW" altLang="en-US" dirty="0"/>
                    </a:p>
                  </a:txBody>
                  <a:tcPr marL="83326" marR="83326"/>
                </a:tc>
              </a:tr>
              <a:tr h="370840">
                <a:tc>
                  <a:txBody>
                    <a:bodyPr/>
                    <a:lstStyle/>
                    <a:p>
                      <a:r>
                        <a:rPr lang="en-US" altLang="zh-TW" dirty="0" smtClean="0"/>
                        <a:t>3</a:t>
                      </a:r>
                      <a:endParaRPr lang="zh-TW" altLang="en-US" dirty="0"/>
                    </a:p>
                  </a:txBody>
                  <a:tcPr marL="83326" marR="83326"/>
                </a:tc>
                <a:tc>
                  <a:txBody>
                    <a:bodyPr/>
                    <a:lstStyle/>
                    <a:p>
                      <a:pPr algn="r"/>
                      <a:r>
                        <a:rPr lang="en-US" altLang="zh-TW" dirty="0" smtClean="0"/>
                        <a:t>197.15</a:t>
                      </a:r>
                      <a:endParaRPr lang="zh-TW" altLang="en-US" dirty="0"/>
                    </a:p>
                  </a:txBody>
                  <a:tcPr marL="83326" marR="83326"/>
                </a:tc>
                <a:tc>
                  <a:txBody>
                    <a:bodyPr/>
                    <a:lstStyle/>
                    <a:p>
                      <a:pPr algn="r"/>
                      <a:r>
                        <a:rPr lang="en-US" altLang="zh-TW" dirty="0" smtClean="0"/>
                        <a:t>201.57</a:t>
                      </a:r>
                      <a:endParaRPr lang="zh-TW" altLang="en-US" dirty="0"/>
                    </a:p>
                  </a:txBody>
                  <a:tcPr marL="83326" marR="83326"/>
                </a:tc>
                <a:tc>
                  <a:txBody>
                    <a:bodyPr/>
                    <a:lstStyle/>
                    <a:p>
                      <a:pPr algn="r"/>
                      <a:r>
                        <a:rPr lang="en-US" altLang="zh-TW" dirty="0" smtClean="0"/>
                        <a:t>318.86</a:t>
                      </a:r>
                      <a:endParaRPr lang="zh-TW" altLang="en-US" dirty="0"/>
                    </a:p>
                  </a:txBody>
                  <a:tcPr marL="83326" marR="83326"/>
                </a:tc>
              </a:tr>
              <a:tr h="370840">
                <a:tc>
                  <a:txBody>
                    <a:bodyPr/>
                    <a:lstStyle/>
                    <a:p>
                      <a:r>
                        <a:rPr lang="en-US" altLang="zh-TW" dirty="0" smtClean="0"/>
                        <a:t>4</a:t>
                      </a:r>
                      <a:endParaRPr lang="zh-TW" altLang="en-US" dirty="0"/>
                    </a:p>
                  </a:txBody>
                  <a:tcPr marL="83326" marR="83326"/>
                </a:tc>
                <a:tc>
                  <a:txBody>
                    <a:bodyPr/>
                    <a:lstStyle/>
                    <a:p>
                      <a:pPr algn="r"/>
                      <a:r>
                        <a:rPr lang="en-US" altLang="zh-TW" dirty="0" smtClean="0"/>
                        <a:t>47.48</a:t>
                      </a:r>
                      <a:endParaRPr lang="zh-TW" altLang="en-US" dirty="0"/>
                    </a:p>
                  </a:txBody>
                  <a:tcPr marL="83326" marR="83326"/>
                </a:tc>
                <a:tc>
                  <a:txBody>
                    <a:bodyPr/>
                    <a:lstStyle/>
                    <a:p>
                      <a:pPr algn="r"/>
                      <a:r>
                        <a:rPr lang="en-US" altLang="zh-TW" dirty="0" smtClean="0"/>
                        <a:t>74.96</a:t>
                      </a:r>
                      <a:endParaRPr lang="zh-TW" altLang="en-US" dirty="0"/>
                    </a:p>
                  </a:txBody>
                  <a:tcPr marL="83326" marR="83326"/>
                </a:tc>
                <a:tc>
                  <a:txBody>
                    <a:bodyPr/>
                    <a:lstStyle/>
                    <a:p>
                      <a:pPr algn="r"/>
                      <a:r>
                        <a:rPr lang="en-US" altLang="zh-TW" dirty="0" smtClean="0"/>
                        <a:t>22.69</a:t>
                      </a:r>
                      <a:endParaRPr lang="zh-TW" altLang="en-US" dirty="0"/>
                    </a:p>
                  </a:txBody>
                  <a:tcPr marL="83326" marR="83326"/>
                </a:tc>
              </a:tr>
              <a:tr h="370840">
                <a:tc>
                  <a:txBody>
                    <a:bodyPr/>
                    <a:lstStyle/>
                    <a:p>
                      <a:r>
                        <a:rPr lang="en-US" altLang="zh-TW" dirty="0" smtClean="0"/>
                        <a:t>5</a:t>
                      </a:r>
                      <a:endParaRPr lang="zh-TW" altLang="en-US" dirty="0"/>
                    </a:p>
                  </a:txBody>
                  <a:tcPr marL="83326" marR="83326"/>
                </a:tc>
                <a:tc>
                  <a:txBody>
                    <a:bodyPr/>
                    <a:lstStyle/>
                    <a:p>
                      <a:pPr algn="r"/>
                      <a:r>
                        <a:rPr lang="en-US" altLang="zh-TW" dirty="0" smtClean="0"/>
                        <a:t>37.05</a:t>
                      </a:r>
                      <a:endParaRPr lang="zh-TW" altLang="en-US" dirty="0"/>
                    </a:p>
                  </a:txBody>
                  <a:tcPr marL="83326" marR="83326"/>
                </a:tc>
                <a:tc>
                  <a:txBody>
                    <a:bodyPr/>
                    <a:lstStyle/>
                    <a:p>
                      <a:pPr algn="r"/>
                      <a:r>
                        <a:rPr lang="en-US" altLang="zh-TW" dirty="0" smtClean="0"/>
                        <a:t>304.83</a:t>
                      </a:r>
                      <a:endParaRPr lang="zh-TW" altLang="en-US" dirty="0"/>
                    </a:p>
                  </a:txBody>
                  <a:tcPr marL="83326" marR="83326"/>
                </a:tc>
                <a:tc>
                  <a:txBody>
                    <a:bodyPr/>
                    <a:lstStyle/>
                    <a:p>
                      <a:pPr algn="r"/>
                      <a:r>
                        <a:rPr lang="en-US" altLang="zh-TW" dirty="0" smtClean="0"/>
                        <a:t>381.19</a:t>
                      </a:r>
                      <a:endParaRPr lang="zh-TW" altLang="en-US" dirty="0"/>
                    </a:p>
                  </a:txBody>
                  <a:tcPr marL="83326" marR="83326"/>
                </a:tc>
              </a:tr>
              <a:tr h="370840">
                <a:tc>
                  <a:txBody>
                    <a:bodyPr/>
                    <a:lstStyle/>
                    <a:p>
                      <a:r>
                        <a:rPr lang="en-US" altLang="zh-TW" dirty="0" smtClean="0"/>
                        <a:t>6</a:t>
                      </a:r>
                      <a:endParaRPr lang="zh-TW" altLang="en-US" dirty="0"/>
                    </a:p>
                  </a:txBody>
                  <a:tcPr marL="83326" marR="83326"/>
                </a:tc>
                <a:tc>
                  <a:txBody>
                    <a:bodyPr/>
                    <a:lstStyle/>
                    <a:p>
                      <a:pPr algn="r"/>
                      <a:r>
                        <a:rPr lang="en-US" altLang="zh-TW" dirty="0" smtClean="0"/>
                        <a:t>126.88</a:t>
                      </a:r>
                      <a:endParaRPr lang="zh-TW" altLang="en-US" dirty="0"/>
                    </a:p>
                  </a:txBody>
                  <a:tcPr marL="83326" marR="83326"/>
                </a:tc>
                <a:tc>
                  <a:txBody>
                    <a:bodyPr/>
                    <a:lstStyle/>
                    <a:p>
                      <a:pPr algn="r"/>
                      <a:r>
                        <a:rPr lang="en-US" altLang="zh-TW" dirty="0" smtClean="0"/>
                        <a:t>54.58</a:t>
                      </a:r>
                      <a:endParaRPr lang="zh-TW" altLang="en-US" dirty="0"/>
                    </a:p>
                  </a:txBody>
                  <a:tcPr marL="83326" marR="83326"/>
                </a:tc>
                <a:tc>
                  <a:txBody>
                    <a:bodyPr/>
                    <a:lstStyle/>
                    <a:p>
                      <a:pPr algn="r"/>
                      <a:r>
                        <a:rPr lang="en-US" altLang="zh-TW" dirty="0" smtClean="0"/>
                        <a:t>144.17</a:t>
                      </a:r>
                      <a:endParaRPr lang="zh-TW" altLang="en-US" dirty="0"/>
                    </a:p>
                  </a:txBody>
                  <a:tcPr marL="83326" marR="83326"/>
                </a:tc>
              </a:tr>
              <a:tr h="370840">
                <a:tc>
                  <a:txBody>
                    <a:bodyPr/>
                    <a:lstStyle/>
                    <a:p>
                      <a:r>
                        <a:rPr lang="en-US" altLang="zh-TW" dirty="0" smtClean="0"/>
                        <a:t>7</a:t>
                      </a:r>
                      <a:endParaRPr lang="zh-TW" altLang="en-US" dirty="0"/>
                    </a:p>
                  </a:txBody>
                  <a:tcPr marL="83326" marR="83326"/>
                </a:tc>
                <a:tc>
                  <a:txBody>
                    <a:bodyPr/>
                    <a:lstStyle/>
                    <a:p>
                      <a:pPr algn="r"/>
                      <a:r>
                        <a:rPr lang="en-US" altLang="zh-TW" dirty="0" smtClean="0"/>
                        <a:t>101.77</a:t>
                      </a:r>
                      <a:endParaRPr lang="zh-TW" altLang="en-US" dirty="0"/>
                    </a:p>
                  </a:txBody>
                  <a:tcPr marL="83326" marR="83326"/>
                </a:tc>
                <a:tc>
                  <a:txBody>
                    <a:bodyPr/>
                    <a:lstStyle/>
                    <a:p>
                      <a:pPr algn="r"/>
                      <a:r>
                        <a:rPr lang="en-US" altLang="zh-TW" dirty="0" smtClean="0"/>
                        <a:t>49.18</a:t>
                      </a:r>
                      <a:endParaRPr lang="zh-TW" altLang="en-US" dirty="0"/>
                    </a:p>
                  </a:txBody>
                  <a:tcPr marL="83326" marR="83326"/>
                </a:tc>
                <a:tc>
                  <a:txBody>
                    <a:bodyPr/>
                    <a:lstStyle/>
                    <a:p>
                      <a:pPr algn="r"/>
                      <a:r>
                        <a:rPr lang="en-US" altLang="zh-TW" dirty="0" smtClean="0"/>
                        <a:t>111.91</a:t>
                      </a:r>
                      <a:endParaRPr lang="zh-TW" altLang="en-US" dirty="0"/>
                    </a:p>
                  </a:txBody>
                  <a:tcPr marL="83326" marR="83326"/>
                </a:tc>
              </a:tr>
              <a:tr h="370840">
                <a:tc>
                  <a:txBody>
                    <a:bodyPr/>
                    <a:lstStyle/>
                    <a:p>
                      <a:r>
                        <a:rPr lang="en-US" altLang="zh-TW" dirty="0" smtClean="0"/>
                        <a:t>8</a:t>
                      </a:r>
                      <a:endParaRPr lang="zh-TW" altLang="en-US" dirty="0"/>
                    </a:p>
                  </a:txBody>
                  <a:tcPr marL="83326" marR="83326"/>
                </a:tc>
                <a:tc>
                  <a:txBody>
                    <a:bodyPr/>
                    <a:lstStyle/>
                    <a:p>
                      <a:pPr algn="r"/>
                      <a:r>
                        <a:rPr lang="en-US" altLang="zh-TW" dirty="0" smtClean="0"/>
                        <a:t>37.47</a:t>
                      </a:r>
                      <a:endParaRPr lang="zh-TW" altLang="en-US" dirty="0"/>
                    </a:p>
                  </a:txBody>
                  <a:tcPr marL="83326" marR="83326"/>
                </a:tc>
                <a:tc>
                  <a:txBody>
                    <a:bodyPr/>
                    <a:lstStyle/>
                    <a:p>
                      <a:pPr algn="r"/>
                      <a:r>
                        <a:rPr lang="en-US" altLang="zh-TW" dirty="0" smtClean="0"/>
                        <a:t>18.63</a:t>
                      </a:r>
                      <a:endParaRPr lang="zh-TW" altLang="en-US" dirty="0"/>
                    </a:p>
                  </a:txBody>
                  <a:tcPr marL="83326" marR="83326"/>
                </a:tc>
                <a:tc>
                  <a:txBody>
                    <a:bodyPr/>
                    <a:lstStyle/>
                    <a:p>
                      <a:pPr algn="r"/>
                      <a:r>
                        <a:rPr lang="en-US" altLang="zh-TW" dirty="0" smtClean="0"/>
                        <a:t>446.57</a:t>
                      </a:r>
                      <a:endParaRPr lang="zh-TW" altLang="en-US" dirty="0"/>
                    </a:p>
                  </a:txBody>
                  <a:tcPr marL="83326" marR="83326"/>
                </a:tc>
              </a:tr>
            </a:tbl>
          </a:graphicData>
        </a:graphic>
      </p:graphicFrame>
      <p:sp>
        <p:nvSpPr>
          <p:cNvPr id="5" name="文字方塊 4"/>
          <p:cNvSpPr txBox="1"/>
          <p:nvPr/>
        </p:nvSpPr>
        <p:spPr>
          <a:xfrm>
            <a:off x="755576" y="5229200"/>
            <a:ext cx="6120680" cy="646331"/>
          </a:xfrm>
          <a:prstGeom prst="rect">
            <a:avLst/>
          </a:prstGeom>
          <a:noFill/>
        </p:spPr>
        <p:txBody>
          <a:bodyPr wrap="square" rtlCol="0">
            <a:spAutoFit/>
          </a:bodyPr>
          <a:lstStyle/>
          <a:p>
            <a:r>
              <a:rPr lang="en-US" altLang="zh-TW" dirty="0" smtClean="0"/>
              <a:t>Front 1</a:t>
            </a:r>
            <a:r>
              <a:rPr lang="zh-TW" altLang="en-US" dirty="0"/>
              <a:t> ： </a:t>
            </a:r>
            <a:r>
              <a:rPr lang="en-US" altLang="zh-TW" dirty="0" smtClean="0"/>
              <a:t>4, 5, 7,8			 Front 3</a:t>
            </a:r>
            <a:r>
              <a:rPr lang="zh-TW" altLang="en-US" dirty="0" smtClean="0"/>
              <a:t> ：</a:t>
            </a:r>
            <a:r>
              <a:rPr lang="en-US" altLang="zh-TW" dirty="0" smtClean="0"/>
              <a:t>1</a:t>
            </a:r>
          </a:p>
          <a:p>
            <a:r>
              <a:rPr lang="en-US" altLang="zh-TW" dirty="0" smtClean="0"/>
              <a:t>Front 2</a:t>
            </a:r>
            <a:r>
              <a:rPr lang="zh-TW" altLang="en-US" dirty="0"/>
              <a:t> ： </a:t>
            </a:r>
            <a:r>
              <a:rPr lang="en-US" altLang="zh-TW" dirty="0" smtClean="0"/>
              <a:t>6			 Front 4</a:t>
            </a:r>
            <a:r>
              <a:rPr lang="zh-TW" altLang="en-US" dirty="0" smtClean="0"/>
              <a:t> ：</a:t>
            </a:r>
            <a:r>
              <a:rPr lang="en-US" altLang="zh-TW" dirty="0" smtClean="0"/>
              <a:t>2,3</a:t>
            </a:r>
            <a:endParaRPr lang="zh-TW" altLang="en-US" dirty="0"/>
          </a:p>
        </p:txBody>
      </p:sp>
      <p:sp>
        <p:nvSpPr>
          <p:cNvPr id="6" name="投影片編號版面配置區 5"/>
          <p:cNvSpPr>
            <a:spLocks noGrp="1"/>
          </p:cNvSpPr>
          <p:nvPr>
            <p:ph type="sldNum" sz="quarter" idx="12"/>
          </p:nvPr>
        </p:nvSpPr>
        <p:spPr/>
        <p:txBody>
          <a:bodyPr/>
          <a:lstStyle/>
          <a:p>
            <a:fld id="{3D420304-E8E0-4748-B22E-AEBA838151FD}" type="slidenum">
              <a:rPr lang="zh-TW" altLang="en-US" smtClean="0"/>
              <a:pPr/>
              <a:t>5</a:t>
            </a:fld>
            <a:endParaRPr lang="zh-TW" altLang="en-US"/>
          </a:p>
        </p:txBody>
      </p:sp>
    </p:spTree>
    <p:extLst>
      <p:ext uri="{BB962C8B-B14F-4D97-AF65-F5344CB8AC3E}">
        <p14:creationId xmlns:p14="http://schemas.microsoft.com/office/powerpoint/2010/main" val="552903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Round 1</a:t>
            </a:r>
            <a:endParaRPr lang="zh-TW" altLang="en-US" dirty="0"/>
          </a:p>
        </p:txBody>
      </p:sp>
      <p:sp>
        <p:nvSpPr>
          <p:cNvPr id="3" name="內容版面配置區 2"/>
          <p:cNvSpPr>
            <a:spLocks noGrp="1"/>
          </p:cNvSpPr>
          <p:nvPr>
            <p:ph idx="1"/>
          </p:nvPr>
        </p:nvSpPr>
        <p:spPr>
          <a:xfrm>
            <a:off x="457200" y="5373216"/>
            <a:ext cx="8229600" cy="752947"/>
          </a:xfrm>
        </p:spPr>
        <p:txBody>
          <a:bodyPr/>
          <a:lstStyle/>
          <a:p>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060848"/>
            <a:ext cx="4896545" cy="1450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6</a:t>
            </a:fld>
            <a:endParaRPr lang="zh-TW" altLang="en-US"/>
          </a:p>
        </p:txBody>
      </p:sp>
    </p:spTree>
    <p:extLst>
      <p:ext uri="{BB962C8B-B14F-4D97-AF65-F5344CB8AC3E}">
        <p14:creationId xmlns:p14="http://schemas.microsoft.com/office/powerpoint/2010/main" val="1591169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Round 2</a:t>
            </a:r>
            <a:endParaRPr lang="zh-TW" altLang="en-US" dirty="0"/>
          </a:p>
        </p:txBody>
      </p:sp>
      <p:sp>
        <p:nvSpPr>
          <p:cNvPr id="3" name="內容版面配置區 2"/>
          <p:cNvSpPr>
            <a:spLocks noGrp="1"/>
          </p:cNvSpPr>
          <p:nvPr>
            <p:ph idx="1"/>
          </p:nvPr>
        </p:nvSpPr>
        <p:spPr>
          <a:xfrm>
            <a:off x="457200" y="5229200"/>
            <a:ext cx="8229600" cy="896963"/>
          </a:xfrm>
        </p:spPr>
        <p:txBody>
          <a:bodyPr/>
          <a:lstStyle/>
          <a:p>
            <a:endParaRPr lang="zh-TW" alt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605470"/>
            <a:ext cx="8064896" cy="2271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704" y="1304216"/>
            <a:ext cx="4896545" cy="1450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向下箭號 11"/>
          <p:cNvSpPr/>
          <p:nvPr/>
        </p:nvSpPr>
        <p:spPr>
          <a:xfrm>
            <a:off x="4283968" y="2755044"/>
            <a:ext cx="576064" cy="6739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2411760" y="1484784"/>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3347864" y="1457164"/>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755576" y="4561351"/>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矩形 18"/>
          <p:cNvSpPr/>
          <p:nvPr/>
        </p:nvSpPr>
        <p:spPr>
          <a:xfrm>
            <a:off x="1547664" y="4564995"/>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矩形 19"/>
          <p:cNvSpPr/>
          <p:nvPr/>
        </p:nvSpPr>
        <p:spPr>
          <a:xfrm>
            <a:off x="2627784" y="5301208"/>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矩形 21"/>
          <p:cNvSpPr/>
          <p:nvPr/>
        </p:nvSpPr>
        <p:spPr>
          <a:xfrm>
            <a:off x="3491880" y="5283656"/>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文字方塊 3"/>
          <p:cNvSpPr txBox="1"/>
          <p:nvPr/>
        </p:nvSpPr>
        <p:spPr>
          <a:xfrm>
            <a:off x="5953121" y="2017100"/>
            <a:ext cx="2304256" cy="461665"/>
          </a:xfrm>
          <a:prstGeom prst="rect">
            <a:avLst/>
          </a:prstGeom>
          <a:noFill/>
        </p:spPr>
        <p:txBody>
          <a:bodyPr wrap="square" rtlCol="0">
            <a:spAutoFit/>
          </a:bodyPr>
          <a:lstStyle/>
          <a:p>
            <a:r>
              <a:rPr lang="en-US" altLang="zh-TW" sz="2400" dirty="0" smtClean="0">
                <a:solidFill>
                  <a:srgbClr val="FF0000"/>
                </a:solidFill>
              </a:rPr>
              <a:t>5&amp;6, 5&amp;7, 6&amp;7</a:t>
            </a:r>
            <a:endParaRPr lang="zh-TW" altLang="en-US" sz="2400" dirty="0">
              <a:solidFill>
                <a:srgbClr val="FF0000"/>
              </a:solidFill>
            </a:endParaRPr>
          </a:p>
        </p:txBody>
      </p:sp>
      <p:sp>
        <p:nvSpPr>
          <p:cNvPr id="15" name="矩形 14"/>
          <p:cNvSpPr/>
          <p:nvPr/>
        </p:nvSpPr>
        <p:spPr>
          <a:xfrm>
            <a:off x="4932040" y="1484784"/>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矩形 16"/>
          <p:cNvSpPr/>
          <p:nvPr/>
        </p:nvSpPr>
        <p:spPr>
          <a:xfrm>
            <a:off x="5868144" y="1484784"/>
            <a:ext cx="432048"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投影片編號版面配置區 17"/>
          <p:cNvSpPr>
            <a:spLocks noGrp="1"/>
          </p:cNvSpPr>
          <p:nvPr>
            <p:ph type="sldNum" sz="quarter" idx="12"/>
          </p:nvPr>
        </p:nvSpPr>
        <p:spPr/>
        <p:txBody>
          <a:bodyPr/>
          <a:lstStyle/>
          <a:p>
            <a:fld id="{3D420304-E8E0-4748-B22E-AEBA838151FD}" type="slidenum">
              <a:rPr lang="zh-TW" altLang="en-US" smtClean="0"/>
              <a:pPr/>
              <a:t>7</a:t>
            </a:fld>
            <a:endParaRPr lang="zh-TW" altLang="en-US"/>
          </a:p>
        </p:txBody>
      </p:sp>
    </p:spTree>
    <p:extLst>
      <p:ext uri="{BB962C8B-B14F-4D97-AF65-F5344CB8AC3E}">
        <p14:creationId xmlns:p14="http://schemas.microsoft.com/office/powerpoint/2010/main" val="252611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Round 3</a:t>
            </a:r>
            <a:endParaRPr lang="zh-TW" altLang="en-US" dirty="0"/>
          </a:p>
        </p:txBody>
      </p:sp>
      <p:sp>
        <p:nvSpPr>
          <p:cNvPr id="3" name="內容版面配置區 2"/>
          <p:cNvSpPr>
            <a:spLocks noGrp="1"/>
          </p:cNvSpPr>
          <p:nvPr>
            <p:ph idx="1"/>
          </p:nvPr>
        </p:nvSpPr>
        <p:spPr/>
        <p:txBody>
          <a:bodyPr/>
          <a:lstStyle/>
          <a:p>
            <a:endParaRPr lang="zh-TW" altLang="en-US"/>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492896"/>
            <a:ext cx="8297301"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投影片編號版面配置區 4"/>
          <p:cNvSpPr>
            <a:spLocks noGrp="1"/>
          </p:cNvSpPr>
          <p:nvPr>
            <p:ph type="sldNum" sz="quarter" idx="12"/>
          </p:nvPr>
        </p:nvSpPr>
        <p:spPr/>
        <p:txBody>
          <a:bodyPr/>
          <a:lstStyle/>
          <a:p>
            <a:fld id="{3D420304-E8E0-4748-B22E-AEBA838151FD}" type="slidenum">
              <a:rPr lang="zh-TW" altLang="en-US" smtClean="0"/>
              <a:pPr/>
              <a:t>8</a:t>
            </a:fld>
            <a:endParaRPr lang="zh-TW" altLang="en-US"/>
          </a:p>
        </p:txBody>
      </p:sp>
    </p:spTree>
    <p:extLst>
      <p:ext uri="{BB962C8B-B14F-4D97-AF65-F5344CB8AC3E}">
        <p14:creationId xmlns:p14="http://schemas.microsoft.com/office/powerpoint/2010/main" val="61929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Time Complexity Analysis</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b="0" dirty="0" smtClean="0"/>
                  <a:t>Let </a:t>
                </a:r>
                <a14:m>
                  <m:oMath xmlns:m="http://schemas.openxmlformats.org/officeDocument/2006/math">
                    <m:r>
                      <a:rPr lang="en-US" altLang="zh-TW" b="0" i="1" smtClean="0">
                        <a:latin typeface="Cambria Math"/>
                      </a:rPr>
                      <m:t>𝑝</m:t>
                    </m:r>
                  </m:oMath>
                </a14:m>
                <a:r>
                  <a:rPr lang="en-US" altLang="zh-TW" dirty="0" smtClean="0"/>
                  <a:t>be the probability that either x&lt;y or y&lt;x</a:t>
                </a:r>
              </a:p>
              <a:p>
                <a:r>
                  <a:rPr lang="en-US" altLang="zh-TW" dirty="0" smtClean="0"/>
                  <a:t>Let </a:t>
                </a:r>
                <a14:m>
                  <m:oMath xmlns:m="http://schemas.openxmlformats.org/officeDocument/2006/math">
                    <m:r>
                      <m:rPr>
                        <m:sty m:val="p"/>
                      </m:rPr>
                      <a:rPr lang="en-US" altLang="zh-TW" b="0" i="0" smtClean="0">
                        <a:latin typeface="Cambria Math"/>
                      </a:rPr>
                      <m:t>q</m:t>
                    </m:r>
                    <m:r>
                      <a:rPr lang="en-US" altLang="zh-TW" b="0" i="0" smtClean="0">
                        <a:latin typeface="Cambria Math"/>
                      </a:rPr>
                      <m:t>=</m:t>
                    </m:r>
                    <m:r>
                      <a:rPr lang="en-US" altLang="zh-TW" b="0" i="1" smtClean="0">
                        <a:latin typeface="Cambria Math"/>
                      </a:rPr>
                      <m:t>1−</m:t>
                    </m:r>
                    <m:r>
                      <a:rPr lang="en-US" altLang="zh-TW" i="1">
                        <a:latin typeface="Cambria Math"/>
                      </a:rPr>
                      <m:t>𝑝</m:t>
                    </m:r>
                  </m:oMath>
                </a14:m>
                <a:endParaRPr lang="en-US" altLang="zh-TW" dirty="0" smtClean="0"/>
              </a:p>
              <a:p>
                <a:r>
                  <a:rPr lang="en-US" altLang="zh-TW" dirty="0" smtClean="0"/>
                  <a:t>Assume there are </a:t>
                </a:r>
                <a14:m>
                  <m:oMath xmlns:m="http://schemas.openxmlformats.org/officeDocument/2006/math">
                    <m:r>
                      <m:rPr>
                        <m:sty m:val="p"/>
                      </m:rPr>
                      <a:rPr lang="en-US" altLang="zh-TW" b="0" i="0" smtClean="0">
                        <a:latin typeface="Cambria Math"/>
                        <a:ea typeface="Cambria Math"/>
                      </a:rPr>
                      <m:t>A</m:t>
                    </m:r>
                    <m:r>
                      <a:rPr lang="en-US" altLang="zh-TW" b="0" i="0" smtClean="0">
                        <a:latin typeface="Cambria Math"/>
                        <a:ea typeface="Cambria Math"/>
                      </a:rPr>
                      <m:t>, </m:t>
                    </m:r>
                    <m:r>
                      <a:rPr lang="en-US" altLang="zh-TW" i="1" smtClean="0">
                        <a:latin typeface="Cambria Math"/>
                        <a:ea typeface="Cambria Math"/>
                      </a:rPr>
                      <m:t>𝛼</m:t>
                    </m:r>
                    <m:r>
                      <a:rPr lang="en-US" altLang="zh-TW" b="0" i="1" smtClean="0">
                        <a:latin typeface="Cambria Math"/>
                        <a:ea typeface="Cambria Math"/>
                      </a:rPr>
                      <m:t>𝐴</m:t>
                    </m:r>
                    <m:r>
                      <a:rPr lang="en-US" altLang="zh-TW" b="0" i="1" smtClean="0">
                        <a:latin typeface="Cambria Math"/>
                        <a:ea typeface="Cambria Math"/>
                      </a:rPr>
                      <m:t>,</m:t>
                    </m:r>
                    <m:sSup>
                      <m:sSupPr>
                        <m:ctrlPr>
                          <a:rPr lang="en-US" altLang="zh-TW" b="0" i="1" smtClean="0">
                            <a:latin typeface="Cambria Math"/>
                            <a:ea typeface="Cambria Math"/>
                          </a:rPr>
                        </m:ctrlPr>
                      </m:sSupPr>
                      <m:e>
                        <m:r>
                          <a:rPr lang="en-US" altLang="zh-TW" b="0" i="1" smtClean="0">
                            <a:latin typeface="Cambria Math"/>
                            <a:ea typeface="Cambria Math"/>
                          </a:rPr>
                          <m:t>𝛼</m:t>
                        </m:r>
                      </m:e>
                      <m:sup>
                        <m:r>
                          <a:rPr lang="en-US" altLang="zh-TW" b="0" i="1" smtClean="0">
                            <a:latin typeface="Cambria Math"/>
                            <a:ea typeface="Cambria Math"/>
                          </a:rPr>
                          <m:t>2</m:t>
                        </m:r>
                      </m:sup>
                    </m:sSup>
                    <m:r>
                      <a:rPr lang="en-US" altLang="zh-TW" b="0" i="1" smtClean="0">
                        <a:latin typeface="Cambria Math"/>
                        <a:ea typeface="Cambria Math"/>
                      </a:rPr>
                      <m:t>𝐴</m:t>
                    </m:r>
                    <m:r>
                      <a:rPr lang="en-US" altLang="zh-TW" b="0" i="1" smtClean="0">
                        <a:latin typeface="Cambria Math"/>
                        <a:ea typeface="Cambria Math"/>
                      </a:rPr>
                      <m:t>,</m:t>
                    </m:r>
                    <m:sSup>
                      <m:sSupPr>
                        <m:ctrlPr>
                          <a:rPr lang="en-US" altLang="zh-TW" b="0" i="1" smtClean="0">
                            <a:latin typeface="Cambria Math"/>
                            <a:ea typeface="Cambria Math"/>
                          </a:rPr>
                        </m:ctrlPr>
                      </m:sSupPr>
                      <m:e>
                        <m:r>
                          <a:rPr lang="en-US" altLang="zh-TW" b="0" i="1" smtClean="0">
                            <a:latin typeface="Cambria Math"/>
                            <a:ea typeface="Cambria Math"/>
                          </a:rPr>
                          <m:t>𝛼</m:t>
                        </m:r>
                      </m:e>
                      <m:sup>
                        <m:r>
                          <a:rPr lang="en-US" altLang="zh-TW" b="0" i="1" smtClean="0">
                            <a:latin typeface="Cambria Math"/>
                            <a:ea typeface="Cambria Math"/>
                          </a:rPr>
                          <m:t>3</m:t>
                        </m:r>
                      </m:sup>
                    </m:sSup>
                    <m:r>
                      <a:rPr lang="en-US" altLang="zh-TW" b="0" i="1" smtClean="0">
                        <a:latin typeface="Cambria Math"/>
                        <a:ea typeface="Cambria Math"/>
                      </a:rPr>
                      <m:t>𝐴</m:t>
                    </m:r>
                    <m:r>
                      <a:rPr lang="en-US" altLang="zh-TW" b="0" i="1" smtClean="0">
                        <a:latin typeface="Cambria Math"/>
                        <a:ea typeface="Cambria Math"/>
                      </a:rPr>
                      <m:t>…</m:t>
                    </m:r>
                  </m:oMath>
                </a14:m>
                <a:r>
                  <a:rPr lang="en-US" altLang="zh-TW" dirty="0" smtClean="0"/>
                  <a:t>solutions in Fronts 1, 2, 3, 4 …</a:t>
                </a:r>
              </a:p>
              <a:p>
                <a:r>
                  <a:rPr lang="en-US" altLang="zh-TW" dirty="0" smtClean="0"/>
                  <a:t>The number of solutions </a:t>
                </a:r>
                <a:r>
                  <a:rPr lang="en-US" altLang="zh-TW" smtClean="0"/>
                  <a:t>in Front </a:t>
                </a:r>
                <a:r>
                  <a:rPr lang="en-US" altLang="zh-TW" dirty="0" smtClean="0"/>
                  <a:t>1 is approximately </a:t>
                </a:r>
                <a14:m>
                  <m:oMath xmlns:m="http://schemas.openxmlformats.org/officeDocument/2006/math">
                    <m:r>
                      <a:rPr lang="zh-TW" altLang="en-US" i="1" smtClean="0">
                        <a:latin typeface="Cambria Math"/>
                      </a:rPr>
                      <m:t>𝛽</m:t>
                    </m:r>
                    <m:r>
                      <a:rPr lang="en-US" altLang="zh-TW" b="0" i="1" smtClean="0">
                        <a:latin typeface="Cambria Math"/>
                      </a:rPr>
                      <m:t>𝑁</m:t>
                    </m:r>
                  </m:oMath>
                </a14:m>
                <a:r>
                  <a:rPr lang="en-US" altLang="zh-TW" dirty="0" smtClean="0"/>
                  <a:t>, where </a:t>
                </a:r>
                <a14:m>
                  <m:oMath xmlns:m="http://schemas.openxmlformats.org/officeDocument/2006/math">
                    <m:r>
                      <a:rPr lang="zh-TW" altLang="en-US" i="1">
                        <a:latin typeface="Cambria Math"/>
                      </a:rPr>
                      <m:t>𝛽</m:t>
                    </m:r>
                    <m:r>
                      <a:rPr lang="en-US" altLang="zh-TW" b="0" i="1" smtClean="0">
                        <a:latin typeface="Cambria Math"/>
                      </a:rPr>
                      <m:t>=</m:t>
                    </m:r>
                    <m:f>
                      <m:fPr>
                        <m:type m:val="lin"/>
                        <m:ctrlPr>
                          <a:rPr lang="en-US" altLang="zh-TW" b="0" i="1" smtClean="0">
                            <a:latin typeface="Cambria Math"/>
                          </a:rPr>
                        </m:ctrlPr>
                      </m:fPr>
                      <m:num>
                        <m:r>
                          <a:rPr lang="en-US" altLang="zh-TW" b="0" i="1" smtClean="0">
                            <a:latin typeface="Cambria Math"/>
                          </a:rPr>
                          <m:t>(1−</m:t>
                        </m:r>
                        <m:r>
                          <a:rPr lang="en-US" altLang="zh-TW" b="0" i="1" smtClean="0">
                            <a:latin typeface="Cambria Math"/>
                            <a:ea typeface="Cambria Math"/>
                          </a:rPr>
                          <m:t>𝛼</m:t>
                        </m:r>
                        <m:r>
                          <a:rPr lang="en-US" altLang="zh-TW" b="0" i="1" smtClean="0">
                            <a:latin typeface="Cambria Math"/>
                          </a:rPr>
                          <m:t>)</m:t>
                        </m:r>
                      </m:num>
                      <m:den>
                        <m:r>
                          <a:rPr lang="en-US" altLang="zh-TW" b="0" i="1" smtClean="0">
                            <a:latin typeface="Cambria Math"/>
                          </a:rPr>
                          <m:t>(1−</m:t>
                        </m:r>
                        <m:sSup>
                          <m:sSupPr>
                            <m:ctrlPr>
                              <a:rPr lang="en-US" altLang="zh-TW" b="0" i="1" smtClean="0">
                                <a:latin typeface="Cambria Math"/>
                              </a:rPr>
                            </m:ctrlPr>
                          </m:sSupPr>
                          <m:e>
                            <m:r>
                              <a:rPr lang="en-US" altLang="zh-TW" b="0" i="1" smtClean="0">
                                <a:latin typeface="Cambria Math"/>
                                <a:ea typeface="Cambria Math"/>
                              </a:rPr>
                              <m:t>𝛼</m:t>
                            </m:r>
                          </m:e>
                          <m:sup>
                            <m:r>
                              <a:rPr lang="en-US" altLang="zh-TW" b="0" i="1" smtClean="0">
                                <a:latin typeface="Cambria Math"/>
                              </a:rPr>
                              <m:t>𝑛</m:t>
                            </m:r>
                          </m:sup>
                        </m:sSup>
                        <m:r>
                          <a:rPr lang="en-US" altLang="zh-TW" b="0" i="1" smtClean="0">
                            <a:latin typeface="Cambria Math"/>
                          </a:rPr>
                          <m:t>)</m:t>
                        </m:r>
                      </m:den>
                    </m:f>
                    <m:r>
                      <a:rPr lang="zh-TW" altLang="en-US" i="1" dirty="0" smtClean="0">
                        <a:latin typeface="Cambria Math"/>
                      </a:rPr>
                      <m:t>≈</m:t>
                    </m:r>
                    <m:r>
                      <a:rPr lang="en-US" altLang="zh-TW" b="0" i="1" dirty="0" smtClean="0">
                        <a:latin typeface="Cambria Math"/>
                      </a:rPr>
                      <m:t>(1−</m:t>
                    </m:r>
                    <m:r>
                      <a:rPr lang="en-US" altLang="zh-TW" b="0" i="1" dirty="0" smtClean="0">
                        <a:latin typeface="Cambria Math"/>
                        <a:ea typeface="Cambria Math"/>
                      </a:rPr>
                      <m:t>𝛼</m:t>
                    </m:r>
                    <m:r>
                      <a:rPr lang="en-US" altLang="zh-TW" b="0" i="1" dirty="0" smtClean="0">
                        <a:latin typeface="Cambria Math"/>
                      </a:rPr>
                      <m:t>)</m:t>
                    </m:r>
                  </m:oMath>
                </a14:m>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1630" t="-1617" r="-2815"/>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3D420304-E8E0-4748-B22E-AEBA838151FD}" type="slidenum">
              <a:rPr lang="zh-TW" altLang="en-US" smtClean="0"/>
              <a:pPr/>
              <a:t>9</a:t>
            </a:fld>
            <a:endParaRPr lang="zh-TW" altLang="en-US"/>
          </a:p>
        </p:txBody>
      </p:sp>
    </p:spTree>
    <p:extLst>
      <p:ext uri="{BB962C8B-B14F-4D97-AF65-F5344CB8AC3E}">
        <p14:creationId xmlns:p14="http://schemas.microsoft.com/office/powerpoint/2010/main" val="3947459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470</TotalTime>
  <Words>561</Words>
  <Application>Microsoft Office PowerPoint</Application>
  <PresentationFormat>如螢幕大小 (4:3)</PresentationFormat>
  <Paragraphs>95</Paragraphs>
  <Slides>19</Slides>
  <Notes>0</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夏至</vt:lpstr>
      <vt:lpstr>An Efficient Non-dominated Sorting Method for Evolutionary Algorithms</vt:lpstr>
      <vt:lpstr>Abstract</vt:lpstr>
      <vt:lpstr>PowerPoint 簡報</vt:lpstr>
      <vt:lpstr>Dominance Tree</vt:lpstr>
      <vt:lpstr>Example</vt:lpstr>
      <vt:lpstr>Round 1</vt:lpstr>
      <vt:lpstr>Round 2</vt:lpstr>
      <vt:lpstr>Round 3</vt:lpstr>
      <vt:lpstr>Time Complexity Analysis</vt:lpstr>
      <vt:lpstr>PowerPoint 簡報</vt:lpstr>
      <vt:lpstr>PowerPoint 簡報</vt:lpstr>
      <vt:lpstr>Compare with Deb's Algorithm</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Efficient Non-dominated Sorting Method for Evolutionary Algorithms</dc:title>
  <dc:creator>LCH</dc:creator>
  <cp:lastModifiedBy>aa</cp:lastModifiedBy>
  <cp:revision>42</cp:revision>
  <dcterms:created xsi:type="dcterms:W3CDTF">2012-08-28T01:03:39Z</dcterms:created>
  <dcterms:modified xsi:type="dcterms:W3CDTF">2012-09-18T05:18:11Z</dcterms:modified>
</cp:coreProperties>
</file>