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1" r:id="rId5"/>
    <p:sldId id="262" r:id="rId6"/>
    <p:sldId id="259" r:id="rId7"/>
    <p:sldId id="263" r:id="rId8"/>
    <p:sldId id="260" r:id="rId9"/>
    <p:sldId id="266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8" autoAdjust="0"/>
    <p:restoredTop sz="96825" autoAdjust="0"/>
  </p:normalViewPr>
  <p:slideViewPr>
    <p:cSldViewPr>
      <p:cViewPr>
        <p:scale>
          <a:sx n="80" d="100"/>
          <a:sy n="80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1E9FC-490C-4865-A082-2CA8BB7D5A91}" type="datetimeFigureOut">
              <a:rPr lang="zh-TW" altLang="en-US" smtClean="0"/>
              <a:t>2012/9/11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A81C7-1ECC-4CF7-ABF1-426C762021B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050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458AF-C11A-4B8D-B5DF-F124E30CB17B}" type="datetimeFigureOut">
              <a:rPr lang="zh-TW" altLang="en-US" smtClean="0"/>
              <a:t>2012/9/11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79042-3193-49F2-8086-409E581C9D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351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42392" y="1556792"/>
            <a:ext cx="6858000" cy="1656184"/>
          </a:xfrm>
        </p:spPr>
        <p:txBody>
          <a:bodyPr anchor="t" anchorCtr="0"/>
          <a:lstStyle>
            <a:lvl1pPr algn="r">
              <a:defRPr sz="3200" b="1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3429001"/>
            <a:ext cx="6858000" cy="115212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1484784"/>
            <a:ext cx="7315200" cy="180020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3356992"/>
            <a:ext cx="7315200" cy="1728192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1484784"/>
            <a:ext cx="228600" cy="18002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3356992"/>
            <a:ext cx="228600" cy="1728192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A04B93-F247-42E5-95CE-B8478AD23DB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zh-TW" sz="4000" b="1" dirty="0"/>
              <a:t>Quadratic-time algorithm for a string constrained </a:t>
            </a:r>
            <a:r>
              <a:rPr lang="en-US" altLang="zh-TW" sz="4000" b="1" dirty="0" smtClean="0"/>
              <a:t>LCS</a:t>
            </a:r>
            <a:r>
              <a:rPr lang="zh-TW" altLang="en-US" sz="4000" b="1" dirty="0" smtClean="0"/>
              <a:t> </a:t>
            </a:r>
            <a:r>
              <a:rPr lang="en-US" altLang="zh-TW" sz="4000" b="1" dirty="0" smtClean="0"/>
              <a:t>problem</a:t>
            </a:r>
            <a:r>
              <a:rPr lang="en-US" altLang="zh-TW" b="1" dirty="0"/>
              <a:t/>
            </a:r>
            <a:br>
              <a:rPr lang="en-US" altLang="zh-TW" b="1" dirty="0"/>
            </a:br>
            <a:endParaRPr lang="zh-TW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85208" y="3429000"/>
            <a:ext cx="6817568" cy="1652786"/>
          </a:xfrm>
        </p:spPr>
        <p:txBody>
          <a:bodyPr>
            <a:normAutofit/>
          </a:bodyPr>
          <a:lstStyle/>
          <a:p>
            <a:pPr algn="l"/>
            <a:r>
              <a:rPr lang="en-US" altLang="zh-TW" sz="2400" dirty="0" smtClean="0">
                <a:solidFill>
                  <a:schemeClr val="tx1"/>
                </a:solidFill>
              </a:rPr>
              <a:t>Sebastian </a:t>
            </a:r>
            <a:r>
              <a:rPr lang="en-US" altLang="zh-TW" sz="2400" dirty="0" err="1" smtClean="0">
                <a:solidFill>
                  <a:schemeClr val="tx1"/>
                </a:solidFill>
              </a:rPr>
              <a:t>Deorowicz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</a:rPr>
              <a:t>Information Processing Letters Vol.112 pp.423-426,2012</a:t>
            </a: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>Silesian University of Technology, Institute of Informatics, </a:t>
            </a:r>
            <a:r>
              <a:rPr lang="en-US" altLang="zh-TW" dirty="0" err="1" smtClean="0">
                <a:solidFill>
                  <a:schemeClr val="tx1"/>
                </a:solidFill>
              </a:rPr>
              <a:t>Akademicka</a:t>
            </a:r>
            <a:r>
              <a:rPr lang="en-US" altLang="zh-TW" dirty="0" smtClean="0">
                <a:solidFill>
                  <a:schemeClr val="tx1"/>
                </a:solidFill>
              </a:rPr>
              <a:t> 16, Gliwice, Poland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  <p:sp>
        <p:nvSpPr>
          <p:cNvPr id="6" name="副標題 2"/>
          <p:cNvSpPr txBox="1">
            <a:spLocks/>
          </p:cNvSpPr>
          <p:nvPr/>
        </p:nvSpPr>
        <p:spPr>
          <a:xfrm>
            <a:off x="1259632" y="5050410"/>
            <a:ext cx="6817568" cy="413196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None/>
              <a:defRPr kumimoji="0" sz="2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None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None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None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None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400" dirty="0" err="1" smtClean="0">
                <a:solidFill>
                  <a:schemeClr val="tx1"/>
                </a:solidFill>
              </a:rPr>
              <a:t>Presentor</a:t>
            </a:r>
            <a:r>
              <a:rPr lang="zh-TW" altLang="en-US" sz="2400" dirty="0" smtClean="0">
                <a:solidFill>
                  <a:schemeClr val="tx1"/>
                </a:solidFill>
              </a:rPr>
              <a:t>：</a:t>
            </a:r>
            <a:r>
              <a:rPr lang="en-US" altLang="zh-TW" sz="2400" dirty="0" err="1" smtClean="0">
                <a:solidFill>
                  <a:schemeClr val="tx1"/>
                </a:solidFill>
              </a:rPr>
              <a:t>Hsin-Chuan</a:t>
            </a:r>
            <a:r>
              <a:rPr lang="en-US" altLang="zh-TW" sz="2400" dirty="0" smtClean="0">
                <a:solidFill>
                  <a:schemeClr val="tx1"/>
                </a:solidFill>
              </a:rPr>
              <a:t> Yuan</a:t>
            </a:r>
            <a:endParaRPr lang="zh-TW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13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10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fastest algorithms solving this problem </a:t>
            </a:r>
            <a:r>
              <a:rPr lang="en-US" altLang="zh-TW" dirty="0" smtClean="0"/>
              <a:t>known to </a:t>
            </a:r>
            <a:r>
              <a:rPr lang="en-US" altLang="zh-TW" dirty="0"/>
              <a:t>date needed cubic time in case of two main and </a:t>
            </a:r>
            <a:r>
              <a:rPr lang="en-US" altLang="zh-TW" dirty="0" smtClean="0"/>
              <a:t>one constraining </a:t>
            </a:r>
            <a:r>
              <a:rPr lang="en-US" altLang="zh-TW" dirty="0"/>
              <a:t>sequences. Our algorithm is faster, as its </a:t>
            </a:r>
            <a:r>
              <a:rPr lang="en-US" altLang="zh-TW" dirty="0" smtClean="0"/>
              <a:t>time complexity </a:t>
            </a:r>
            <a:r>
              <a:rPr lang="en-US" altLang="zh-TW" dirty="0"/>
              <a:t>is only </a:t>
            </a:r>
            <a:r>
              <a:rPr lang="en-US" altLang="zh-TW" dirty="0">
                <a:solidFill>
                  <a:srgbClr val="C00000"/>
                </a:solidFill>
              </a:rPr>
              <a:t>quadratic</a:t>
            </a:r>
            <a:r>
              <a:rPr lang="en-US" altLang="zh-TW" dirty="0"/>
              <a:t>. </a:t>
            </a:r>
            <a:endParaRPr lang="en-US" altLang="zh-TW" dirty="0" smtClean="0"/>
          </a:p>
          <a:p>
            <a:r>
              <a:rPr lang="en-US" altLang="zh-TW" dirty="0" smtClean="0"/>
              <a:t>Moreover</a:t>
            </a:r>
            <a:r>
              <a:rPr lang="en-US" altLang="zh-TW" dirty="0"/>
              <a:t>, the algorithm </a:t>
            </a:r>
            <a:r>
              <a:rPr lang="en-US" altLang="zh-TW" dirty="0" smtClean="0"/>
              <a:t>uses an </a:t>
            </a:r>
            <a:r>
              <a:rPr lang="en-US" altLang="zh-TW" dirty="0">
                <a:solidFill>
                  <a:srgbClr val="C00000"/>
                </a:solidFill>
              </a:rPr>
              <a:t>LCS-computation procedure</a:t>
            </a:r>
            <a:r>
              <a:rPr lang="en-US" altLang="zh-TW" dirty="0"/>
              <a:t> as a component and </a:t>
            </a:r>
            <a:r>
              <a:rPr lang="en-US" altLang="zh-TW" dirty="0" smtClean="0"/>
              <a:t>any progresses </a:t>
            </a:r>
            <a:r>
              <a:rPr lang="en-US" altLang="zh-TW" dirty="0"/>
              <a:t>in the LCS computation can improve the </a:t>
            </a:r>
            <a:r>
              <a:rPr lang="en-US" altLang="zh-TW" dirty="0" smtClean="0"/>
              <a:t>time complexities </a:t>
            </a:r>
            <a:r>
              <a:rPr lang="en-US" altLang="zh-TW" dirty="0"/>
              <a:t>of the proposed method.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631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>
                <a:solidFill>
                  <a:schemeClr val="tx1"/>
                </a:solidFill>
              </a:rPr>
              <a:t>Abstract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>
                <a:latin typeface="+mj-lt"/>
                <a:ea typeface="+mj-ea"/>
              </a:rPr>
              <a:t>The problem of finding a longest common subsequence of two main sequences </a:t>
            </a:r>
            <a:r>
              <a:rPr lang="en-US" altLang="zh-TW" dirty="0" smtClean="0">
                <a:latin typeface="+mj-lt"/>
                <a:ea typeface="+mj-ea"/>
              </a:rPr>
              <a:t>with some </a:t>
            </a:r>
            <a:r>
              <a:rPr lang="en-US" altLang="zh-TW" dirty="0">
                <a:latin typeface="+mj-lt"/>
                <a:ea typeface="+mj-ea"/>
              </a:rPr>
              <a:t>constraint that must be a substring of the result (</a:t>
            </a:r>
            <a:r>
              <a:rPr lang="en-US" altLang="zh-TW" dirty="0" smtClean="0">
                <a:latin typeface="+mj-lt"/>
                <a:ea typeface="+mj-ea"/>
              </a:rPr>
              <a:t>STR-IC-LCS) </a:t>
            </a:r>
            <a:r>
              <a:rPr lang="en-US" altLang="zh-TW" dirty="0">
                <a:latin typeface="+mj-lt"/>
                <a:ea typeface="+mj-ea"/>
              </a:rPr>
              <a:t>was </a:t>
            </a:r>
            <a:r>
              <a:rPr lang="en-US" altLang="zh-TW" dirty="0" smtClean="0">
                <a:latin typeface="+mj-lt"/>
                <a:ea typeface="+mj-ea"/>
              </a:rPr>
              <a:t>formulated recently</a:t>
            </a:r>
            <a:r>
              <a:rPr lang="en-US" altLang="zh-TW" dirty="0">
                <a:latin typeface="+mj-lt"/>
                <a:ea typeface="+mj-ea"/>
              </a:rPr>
              <a:t>. It is a variant of the constrained longest common subsequence problem. As </a:t>
            </a:r>
            <a:r>
              <a:rPr lang="en-US" altLang="zh-TW" dirty="0" smtClean="0">
                <a:latin typeface="+mj-lt"/>
                <a:ea typeface="+mj-ea"/>
              </a:rPr>
              <a:t>the known </a:t>
            </a:r>
            <a:r>
              <a:rPr lang="en-US" altLang="zh-TW" dirty="0">
                <a:latin typeface="+mj-lt"/>
                <a:ea typeface="+mj-ea"/>
              </a:rPr>
              <a:t>algorithms for the STR-IC-LCS problem are cubic-time, the presented </a:t>
            </a:r>
            <a:r>
              <a:rPr lang="en-US" altLang="zh-TW" dirty="0" smtClean="0">
                <a:latin typeface="+mj-lt"/>
                <a:ea typeface="+mj-ea"/>
              </a:rPr>
              <a:t>quadratic-time algorithm </a:t>
            </a:r>
            <a:r>
              <a:rPr lang="en-US" altLang="zh-TW" dirty="0">
                <a:latin typeface="+mj-lt"/>
                <a:ea typeface="+mj-ea"/>
              </a:rPr>
              <a:t>is significantly faster.</a:t>
            </a:r>
            <a:endParaRPr lang="zh-TW" altLang="en-US" dirty="0">
              <a:latin typeface="+mj-lt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734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TW" b="1" dirty="0">
                <a:solidFill>
                  <a:schemeClr val="tx1"/>
                </a:solidFill>
              </a:rPr>
              <a:t>The Constrained Longest Common Subsequence (CLCS) Problem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>
                <a:latin typeface="+mj-lt"/>
              </a:rPr>
              <a:t>Definition: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+mj-lt"/>
              </a:rPr>
              <a:t>Input: Two sequences </a:t>
            </a:r>
            <a:r>
              <a:rPr lang="en-US" altLang="zh-TW" sz="2400" i="1" dirty="0" smtClean="0">
                <a:latin typeface="+mj-lt"/>
              </a:rPr>
              <a:t>S</a:t>
            </a:r>
            <a:r>
              <a:rPr lang="en-US" altLang="zh-TW" sz="2400" i="1" baseline="-25000" dirty="0" smtClean="0">
                <a:latin typeface="+mj-lt"/>
              </a:rPr>
              <a:t>1</a:t>
            </a:r>
            <a:r>
              <a:rPr lang="en-US" altLang="zh-TW" sz="2400" dirty="0" smtClean="0">
                <a:latin typeface="+mj-lt"/>
              </a:rPr>
              <a:t>(length=n), </a:t>
            </a:r>
            <a:r>
              <a:rPr lang="en-US" altLang="zh-TW" sz="2400" i="1" dirty="0" smtClean="0">
                <a:latin typeface="+mj-lt"/>
              </a:rPr>
              <a:t>S</a:t>
            </a:r>
            <a:r>
              <a:rPr lang="en-US" altLang="zh-TW" sz="2400" i="1" baseline="-25000" dirty="0" smtClean="0">
                <a:latin typeface="+mj-lt"/>
              </a:rPr>
              <a:t>2</a:t>
            </a:r>
            <a:r>
              <a:rPr lang="en-US" altLang="zh-TW" sz="2400" dirty="0" smtClean="0"/>
              <a:t>(length=m)</a:t>
            </a:r>
            <a:r>
              <a:rPr lang="en-US" altLang="zh-TW" sz="2400" dirty="0" smtClean="0">
                <a:latin typeface="+mj-lt"/>
              </a:rPr>
              <a:t>, </a:t>
            </a:r>
            <a:r>
              <a:rPr lang="en-US" altLang="zh-TW" sz="2400" dirty="0">
                <a:latin typeface="+mj-lt"/>
              </a:rPr>
              <a:t>and a constrained sequence </a:t>
            </a:r>
            <a:r>
              <a:rPr lang="en-US" altLang="zh-TW" sz="2400" i="1" dirty="0">
                <a:latin typeface="+mj-lt"/>
              </a:rPr>
              <a:t>C.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+mj-lt"/>
              </a:rPr>
              <a:t>Output: The longest common subsequence of </a:t>
            </a:r>
            <a:r>
              <a:rPr lang="en-US" altLang="zh-TW" sz="2400" i="1" dirty="0">
                <a:latin typeface="+mj-lt"/>
              </a:rPr>
              <a:t>S</a:t>
            </a:r>
            <a:r>
              <a:rPr lang="en-US" altLang="zh-TW" sz="2400" i="1" baseline="-25000" dirty="0">
                <a:latin typeface="+mj-lt"/>
              </a:rPr>
              <a:t>1</a:t>
            </a:r>
            <a:r>
              <a:rPr lang="en-US" altLang="zh-TW" sz="2400" dirty="0">
                <a:latin typeface="+mj-lt"/>
              </a:rPr>
              <a:t>, </a:t>
            </a:r>
            <a:r>
              <a:rPr lang="en-US" altLang="zh-TW" sz="2400" i="1" dirty="0">
                <a:latin typeface="+mj-lt"/>
              </a:rPr>
              <a:t>S</a:t>
            </a:r>
            <a:r>
              <a:rPr lang="en-US" altLang="zh-TW" sz="2400" i="1" baseline="-25000" dirty="0">
                <a:latin typeface="+mj-lt"/>
              </a:rPr>
              <a:t>2 </a:t>
            </a:r>
            <a:r>
              <a:rPr lang="en-US" altLang="zh-TW" sz="2400" dirty="0">
                <a:latin typeface="+mj-lt"/>
              </a:rPr>
              <a:t>that contains </a:t>
            </a:r>
            <a:r>
              <a:rPr lang="en-US" altLang="zh-TW" sz="2400" i="1" dirty="0" smtClean="0">
                <a:latin typeface="+mj-lt"/>
              </a:rPr>
              <a:t>C</a:t>
            </a:r>
            <a:r>
              <a:rPr lang="en-US" altLang="zh-TW" sz="2400" dirty="0">
                <a:solidFill>
                  <a:srgbClr val="C00000"/>
                </a:solidFill>
              </a:rPr>
              <a:t> </a:t>
            </a:r>
            <a:r>
              <a:rPr lang="en-US" altLang="zh-TW" sz="2400" dirty="0">
                <a:solidFill>
                  <a:schemeClr val="tx1"/>
                </a:solidFill>
              </a:rPr>
              <a:t>as its </a:t>
            </a:r>
            <a:r>
              <a:rPr lang="en-US" altLang="zh-TW" sz="2400" dirty="0" smtClean="0"/>
              <a:t>subsequence</a:t>
            </a:r>
            <a:r>
              <a:rPr lang="en-US" altLang="zh-TW" sz="2400" dirty="0" smtClean="0">
                <a:latin typeface="+mj-lt"/>
              </a:rPr>
              <a:t>.</a:t>
            </a:r>
            <a:endParaRPr lang="en-US" altLang="zh-TW" sz="24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altLang="zh-TW" sz="2400" dirty="0">
                <a:latin typeface="+mj-lt"/>
              </a:rPr>
              <a:t>Example: Given </a:t>
            </a:r>
            <a:r>
              <a:rPr lang="en-US" altLang="zh-TW" sz="2400" i="1" dirty="0">
                <a:latin typeface="+mj-lt"/>
              </a:rPr>
              <a:t>S</a:t>
            </a:r>
            <a:r>
              <a:rPr lang="en-US" altLang="zh-TW" sz="2400" baseline="-25000" dirty="0">
                <a:latin typeface="+mj-lt"/>
              </a:rPr>
              <a:t>1</a:t>
            </a:r>
            <a:r>
              <a:rPr lang="en-US" altLang="zh-TW" sz="2400" dirty="0">
                <a:latin typeface="+mj-lt"/>
              </a:rPr>
              <a:t>= T</a:t>
            </a:r>
            <a:r>
              <a:rPr lang="en-US" altLang="zh-TW" sz="2400" u="sng" dirty="0">
                <a:solidFill>
                  <a:schemeClr val="folHlink"/>
                </a:solidFill>
                <a:latin typeface="+mj-lt"/>
              </a:rPr>
              <a:t>AGT</a:t>
            </a:r>
            <a:r>
              <a:rPr lang="en-US" altLang="zh-TW" sz="2400" dirty="0">
                <a:latin typeface="+mj-lt"/>
              </a:rPr>
              <a:t>CAC</a:t>
            </a:r>
            <a:r>
              <a:rPr lang="en-US" altLang="zh-TW" sz="2400" u="sng" dirty="0">
                <a:solidFill>
                  <a:schemeClr val="folHlink"/>
                </a:solidFill>
                <a:latin typeface="+mj-lt"/>
              </a:rPr>
              <a:t>G</a:t>
            </a:r>
            <a:r>
              <a:rPr lang="en-US" altLang="zh-TW" sz="2400" dirty="0">
                <a:latin typeface="+mj-lt"/>
              </a:rPr>
              <a:t>, </a:t>
            </a:r>
            <a:r>
              <a:rPr lang="en-US" altLang="zh-TW" sz="2400" i="1" dirty="0">
                <a:latin typeface="+mj-lt"/>
              </a:rPr>
              <a:t>S</a:t>
            </a:r>
            <a:r>
              <a:rPr lang="en-US" altLang="zh-TW" sz="2400" baseline="-25000" dirty="0">
                <a:latin typeface="+mj-lt"/>
              </a:rPr>
              <a:t>2</a:t>
            </a:r>
            <a:r>
              <a:rPr lang="en-US" altLang="zh-TW" sz="2400" dirty="0">
                <a:latin typeface="+mj-lt"/>
              </a:rPr>
              <a:t>= </a:t>
            </a:r>
            <a:r>
              <a:rPr lang="en-US" altLang="zh-TW" sz="2400" u="sng" dirty="0">
                <a:solidFill>
                  <a:schemeClr val="folHlink"/>
                </a:solidFill>
                <a:latin typeface="+mj-lt"/>
              </a:rPr>
              <a:t>AG</a:t>
            </a:r>
            <a:r>
              <a:rPr lang="en-US" altLang="zh-TW" sz="2400" dirty="0">
                <a:latin typeface="+mj-lt"/>
              </a:rPr>
              <a:t>AC</a:t>
            </a:r>
            <a:r>
              <a:rPr lang="en-US" altLang="zh-TW" sz="2400" u="sng" dirty="0">
                <a:solidFill>
                  <a:schemeClr val="folHlink"/>
                </a:solidFill>
                <a:latin typeface="+mj-lt"/>
              </a:rPr>
              <a:t>TG</a:t>
            </a:r>
            <a:r>
              <a:rPr lang="en-US" altLang="zh-TW" sz="2400" dirty="0">
                <a:latin typeface="+mj-lt"/>
              </a:rPr>
              <a:t>TC and </a:t>
            </a:r>
            <a:r>
              <a:rPr lang="en-US" altLang="zh-TW" sz="2400" i="1" dirty="0">
                <a:latin typeface="+mj-lt"/>
              </a:rPr>
              <a:t>C</a:t>
            </a:r>
            <a:r>
              <a:rPr lang="en-US" altLang="zh-TW" sz="2400" dirty="0">
                <a:latin typeface="+mj-lt"/>
              </a:rPr>
              <a:t>=</a:t>
            </a:r>
            <a:r>
              <a:rPr lang="en-US" altLang="zh-TW" sz="2400" u="sng" dirty="0">
                <a:solidFill>
                  <a:schemeClr val="hlink"/>
                </a:solidFill>
                <a:latin typeface="+mj-lt"/>
              </a:rPr>
              <a:t>AT</a:t>
            </a:r>
            <a:r>
              <a:rPr lang="en-US" altLang="zh-TW" sz="2400" dirty="0">
                <a:latin typeface="+mj-lt"/>
              </a:rPr>
              <a:t>, the CLCS between S</a:t>
            </a:r>
            <a:r>
              <a:rPr lang="en-US" altLang="zh-TW" sz="2400" baseline="-25000" dirty="0">
                <a:latin typeface="+mj-lt"/>
              </a:rPr>
              <a:t>1</a:t>
            </a:r>
            <a:r>
              <a:rPr lang="en-US" altLang="zh-TW" sz="2400" dirty="0">
                <a:latin typeface="+mj-lt"/>
              </a:rPr>
              <a:t> and S</a:t>
            </a:r>
            <a:r>
              <a:rPr lang="en-US" altLang="zh-TW" sz="2400" baseline="-25000" dirty="0">
                <a:latin typeface="+mj-lt"/>
              </a:rPr>
              <a:t>2</a:t>
            </a:r>
            <a:r>
              <a:rPr lang="en-US" altLang="zh-TW" sz="2400" dirty="0">
                <a:latin typeface="+mj-lt"/>
              </a:rPr>
              <a:t> would be </a:t>
            </a:r>
            <a:r>
              <a:rPr lang="en-US" altLang="zh-TW" sz="2400" u="sng" dirty="0">
                <a:solidFill>
                  <a:schemeClr val="hlink"/>
                </a:solidFill>
                <a:latin typeface="+mj-lt"/>
              </a:rPr>
              <a:t>A</a:t>
            </a:r>
            <a:r>
              <a:rPr lang="en-US" altLang="zh-TW" sz="2400" dirty="0">
                <a:latin typeface="+mj-lt"/>
              </a:rPr>
              <a:t>G</a:t>
            </a:r>
            <a:r>
              <a:rPr lang="en-US" altLang="zh-TW" sz="2400" u="sng" dirty="0">
                <a:solidFill>
                  <a:schemeClr val="hlink"/>
                </a:solidFill>
                <a:latin typeface="+mj-lt"/>
              </a:rPr>
              <a:t>T</a:t>
            </a:r>
            <a:r>
              <a:rPr lang="en-US" altLang="zh-TW" sz="2400" dirty="0">
                <a:latin typeface="+mj-lt"/>
              </a:rPr>
              <a:t>G. (LCS is </a:t>
            </a:r>
            <a:r>
              <a:rPr lang="en-US" altLang="zh-TW" sz="2400" dirty="0">
                <a:solidFill>
                  <a:schemeClr val="folHlink"/>
                </a:solidFill>
                <a:latin typeface="+mj-lt"/>
              </a:rPr>
              <a:t>AGACG</a:t>
            </a:r>
            <a:r>
              <a:rPr lang="en-US" altLang="zh-TW" sz="2400" dirty="0" smtClean="0">
                <a:latin typeface="+mj-lt"/>
              </a:rPr>
              <a:t>)</a:t>
            </a:r>
          </a:p>
          <a:p>
            <a:pPr lvl="1">
              <a:lnSpc>
                <a:spcPct val="90000"/>
              </a:lnSpc>
            </a:pPr>
            <a:endParaRPr lang="en-US" altLang="zh-TW" sz="2400" dirty="0" smtClean="0">
              <a:latin typeface="+mj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altLang="zh-TW" sz="2800" dirty="0" smtClean="0">
              <a:latin typeface="+mj-lt"/>
            </a:endParaRPr>
          </a:p>
          <a:p>
            <a:pPr>
              <a:lnSpc>
                <a:spcPct val="90000"/>
              </a:lnSpc>
            </a:pPr>
            <a:endParaRPr lang="en-US" altLang="zh-TW" sz="2700" dirty="0">
              <a:latin typeface="+mj-lt"/>
            </a:endParaRPr>
          </a:p>
          <a:p>
            <a:endParaRPr lang="zh-TW" altLang="en-US" dirty="0">
              <a:latin typeface="+mj-lt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19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The CLCS Algorithm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altLang="zh-TW" sz="2800" i="1" dirty="0">
                <a:latin typeface="+mn-lt"/>
              </a:rPr>
              <a:t>S</a:t>
            </a:r>
            <a:r>
              <a:rPr lang="en-US" altLang="zh-TW" sz="2800" baseline="-25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= </a:t>
            </a:r>
            <a:r>
              <a:rPr lang="en-US" altLang="zh-TW" sz="2800" i="1" dirty="0">
                <a:latin typeface="+mn-lt"/>
              </a:rPr>
              <a:t>a</a:t>
            </a:r>
            <a:r>
              <a:rPr lang="en-US" altLang="zh-TW" sz="2800" baseline="-30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a</a:t>
            </a:r>
            <a:r>
              <a:rPr lang="en-US" altLang="zh-TW" sz="2800" baseline="-30000" dirty="0">
                <a:latin typeface="+mn-lt"/>
              </a:rPr>
              <a:t>2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dirty="0">
                <a:latin typeface="+mn-lt"/>
                <a:sym typeface="Symbol" pitchFamily="18" charset="2"/>
              </a:rPr>
              <a:t>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a</a:t>
            </a:r>
            <a:r>
              <a:rPr lang="en-US" altLang="zh-TW" sz="2800" i="1" baseline="-30000" dirty="0">
                <a:latin typeface="+mn-lt"/>
              </a:rPr>
              <a:t>m </a:t>
            </a:r>
            <a:r>
              <a:rPr lang="en-US" altLang="zh-TW" sz="2800" i="1" dirty="0">
                <a:latin typeface="+mn-lt"/>
              </a:rPr>
              <a:t>,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S</a:t>
            </a:r>
            <a:r>
              <a:rPr lang="en-US" altLang="zh-TW" sz="2800" baseline="-25000" dirty="0">
                <a:latin typeface="+mn-lt"/>
              </a:rPr>
              <a:t>2</a:t>
            </a:r>
            <a:r>
              <a:rPr lang="en-US" altLang="zh-TW" sz="2800" dirty="0">
                <a:latin typeface="+mn-lt"/>
              </a:rPr>
              <a:t> = </a:t>
            </a:r>
            <a:r>
              <a:rPr lang="en-US" altLang="zh-TW" sz="2800" i="1" dirty="0">
                <a:latin typeface="+mn-lt"/>
              </a:rPr>
              <a:t>b</a:t>
            </a:r>
            <a:r>
              <a:rPr lang="en-US" altLang="zh-TW" sz="2800" baseline="-30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b</a:t>
            </a:r>
            <a:r>
              <a:rPr lang="en-US" altLang="zh-TW" sz="2800" baseline="-30000" dirty="0">
                <a:latin typeface="+mn-lt"/>
              </a:rPr>
              <a:t>2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dirty="0">
                <a:latin typeface="+mn-lt"/>
                <a:sym typeface="Symbol" pitchFamily="18" charset="2"/>
              </a:rPr>
              <a:t>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 err="1">
                <a:latin typeface="+mn-lt"/>
              </a:rPr>
              <a:t>b</a:t>
            </a:r>
            <a:r>
              <a:rPr lang="en-US" altLang="zh-TW" sz="2800" i="1" baseline="-30000" dirty="0" err="1">
                <a:latin typeface="+mn-lt"/>
              </a:rPr>
              <a:t>n</a:t>
            </a:r>
            <a:r>
              <a:rPr lang="en-US" altLang="zh-TW" sz="2800" i="1" baseline="-30000" dirty="0">
                <a:latin typeface="+mn-lt"/>
              </a:rPr>
              <a:t> </a:t>
            </a:r>
            <a:r>
              <a:rPr lang="en-US" altLang="zh-TW" sz="2800" dirty="0">
                <a:latin typeface="+mn-lt"/>
              </a:rPr>
              <a:t>and </a:t>
            </a:r>
            <a:r>
              <a:rPr lang="en-US" altLang="zh-TW" sz="2800" i="1" dirty="0">
                <a:latin typeface="+mn-lt"/>
              </a:rPr>
              <a:t>C</a:t>
            </a:r>
            <a:r>
              <a:rPr lang="en-US" altLang="zh-TW" sz="2800" dirty="0">
                <a:latin typeface="+mn-lt"/>
              </a:rPr>
              <a:t> = </a:t>
            </a:r>
            <a:r>
              <a:rPr lang="en-US" altLang="zh-TW" sz="2800" i="1" dirty="0">
                <a:latin typeface="+mn-lt"/>
              </a:rPr>
              <a:t>c</a:t>
            </a:r>
            <a:r>
              <a:rPr lang="en-US" altLang="zh-TW" sz="2800" baseline="-25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c</a:t>
            </a:r>
            <a:r>
              <a:rPr lang="en-US" altLang="zh-TW" sz="2800" baseline="-25000" dirty="0">
                <a:latin typeface="+mn-lt"/>
              </a:rPr>
              <a:t>2</a:t>
            </a:r>
            <a:r>
              <a:rPr lang="en-US" altLang="zh-TW" sz="2800" i="1" dirty="0">
                <a:latin typeface="+mn-lt"/>
              </a:rPr>
              <a:t> </a:t>
            </a:r>
            <a:r>
              <a:rPr lang="en-US" altLang="zh-TW" sz="2800" dirty="0">
                <a:latin typeface="+mn-lt"/>
                <a:sym typeface="Symbol" pitchFamily="18" charset="2"/>
              </a:rPr>
              <a:t> </a:t>
            </a:r>
            <a:r>
              <a:rPr lang="en-US" altLang="zh-TW" sz="2800" i="1" dirty="0" err="1">
                <a:latin typeface="+mn-lt"/>
                <a:sym typeface="Symbol" pitchFamily="18" charset="2"/>
              </a:rPr>
              <a:t>c</a:t>
            </a:r>
            <a:r>
              <a:rPr lang="en-US" altLang="zh-TW" sz="2800" baseline="-25000" dirty="0" err="1">
                <a:latin typeface="+mn-lt"/>
                <a:sym typeface="Symbol" pitchFamily="18" charset="2"/>
              </a:rPr>
              <a:t>r</a:t>
            </a:r>
            <a:endParaRPr lang="en-US" altLang="zh-TW" sz="2800" baseline="-25000" dirty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en-US" altLang="zh-TW" sz="2800" i="1" dirty="0" err="1">
                <a:latin typeface="+mn-lt"/>
              </a:rPr>
              <a:t>R</a:t>
            </a:r>
            <a:r>
              <a:rPr lang="en-US" altLang="zh-TW" sz="2800" i="1" baseline="-30000" dirty="0" err="1">
                <a:latin typeface="+mn-lt"/>
              </a:rPr>
              <a:t>k</a:t>
            </a:r>
            <a:r>
              <a:rPr lang="en-US" altLang="zh-TW" sz="2800" baseline="-30000" dirty="0" err="1">
                <a:latin typeface="+mn-lt"/>
              </a:rPr>
              <a:t>,i</a:t>
            </a:r>
            <a:r>
              <a:rPr lang="en-US" altLang="zh-TW" sz="2800" i="1" baseline="-30000" dirty="0" err="1">
                <a:latin typeface="+mn-lt"/>
              </a:rPr>
              <a:t>,j</a:t>
            </a:r>
            <a:r>
              <a:rPr lang="en-US" altLang="zh-TW" sz="2800" dirty="0">
                <a:latin typeface="+mn-lt"/>
              </a:rPr>
              <a:t> denotes the length of the longest common subsequence of </a:t>
            </a:r>
            <a:r>
              <a:rPr lang="en-US" altLang="zh-TW" sz="2800" i="1" dirty="0">
                <a:latin typeface="+mn-lt"/>
              </a:rPr>
              <a:t>a</a:t>
            </a:r>
            <a:r>
              <a:rPr lang="en-US" altLang="zh-TW" sz="2800" baseline="-30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a</a:t>
            </a:r>
            <a:r>
              <a:rPr lang="en-US" altLang="zh-TW" sz="2800" baseline="-30000" dirty="0">
                <a:latin typeface="+mn-lt"/>
              </a:rPr>
              <a:t>2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  <a:sym typeface="Symbol" pitchFamily="18" charset="2"/>
              </a:rPr>
              <a:t></a:t>
            </a:r>
            <a:r>
              <a:rPr lang="en-US" altLang="zh-TW" sz="2800" i="1" dirty="0">
                <a:latin typeface="+mn-lt"/>
              </a:rPr>
              <a:t> </a:t>
            </a:r>
            <a:r>
              <a:rPr lang="en-US" altLang="zh-TW" sz="2800" i="1" dirty="0" err="1">
                <a:latin typeface="+mn-lt"/>
              </a:rPr>
              <a:t>a</a:t>
            </a:r>
            <a:r>
              <a:rPr lang="en-US" altLang="zh-TW" sz="2800" i="1" baseline="-30000" dirty="0" err="1">
                <a:latin typeface="+mn-lt"/>
              </a:rPr>
              <a:t>i</a:t>
            </a:r>
            <a:r>
              <a:rPr lang="en-US" altLang="zh-TW" sz="2800" dirty="0">
                <a:latin typeface="+mn-lt"/>
              </a:rPr>
              <a:t> , </a:t>
            </a:r>
            <a:r>
              <a:rPr lang="en-US" altLang="zh-TW" sz="2800" i="1" dirty="0">
                <a:latin typeface="+mn-lt"/>
              </a:rPr>
              <a:t>b</a:t>
            </a:r>
            <a:r>
              <a:rPr lang="en-US" altLang="zh-TW" sz="2800" baseline="-30000" dirty="0">
                <a:latin typeface="+mn-lt"/>
              </a:rPr>
              <a:t>1</a:t>
            </a:r>
            <a:r>
              <a:rPr lang="en-US" altLang="zh-TW" sz="2800" i="1" dirty="0">
                <a:latin typeface="+mn-lt"/>
              </a:rPr>
              <a:t> b</a:t>
            </a:r>
            <a:r>
              <a:rPr lang="en-US" altLang="zh-TW" sz="2800" baseline="-30000" dirty="0">
                <a:latin typeface="+mn-lt"/>
              </a:rPr>
              <a:t>2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  <a:sym typeface="Symbol" pitchFamily="18" charset="2"/>
              </a:rPr>
              <a:t></a:t>
            </a:r>
            <a:r>
              <a:rPr lang="en-US" altLang="zh-TW" sz="2800" i="1" dirty="0">
                <a:latin typeface="+mn-lt"/>
              </a:rPr>
              <a:t> </a:t>
            </a:r>
            <a:r>
              <a:rPr lang="en-US" altLang="zh-TW" sz="2800" i="1" dirty="0" err="1">
                <a:latin typeface="+mn-lt"/>
              </a:rPr>
              <a:t>b</a:t>
            </a:r>
            <a:r>
              <a:rPr lang="en-US" altLang="zh-TW" sz="2800" i="1" baseline="-30000" dirty="0" err="1">
                <a:latin typeface="+mn-lt"/>
              </a:rPr>
              <a:t>j.</a:t>
            </a:r>
            <a:r>
              <a:rPr lang="en-US" altLang="zh-TW" sz="2800" dirty="0" err="1">
                <a:latin typeface="+mn-lt"/>
              </a:rPr>
              <a:t>and</a:t>
            </a:r>
            <a:r>
              <a:rPr lang="en-US" altLang="zh-TW" sz="2800" i="1" dirty="0">
                <a:latin typeface="+mn-lt"/>
              </a:rPr>
              <a:t> c</a:t>
            </a:r>
            <a:r>
              <a:rPr lang="en-US" altLang="zh-TW" sz="2800" baseline="-25000" dirty="0">
                <a:latin typeface="+mn-lt"/>
              </a:rPr>
              <a:t>1</a:t>
            </a:r>
            <a:r>
              <a:rPr lang="en-US" altLang="zh-TW" sz="2800" dirty="0">
                <a:latin typeface="+mn-lt"/>
              </a:rPr>
              <a:t> </a:t>
            </a:r>
            <a:r>
              <a:rPr lang="en-US" altLang="zh-TW" sz="2800" i="1" dirty="0">
                <a:latin typeface="+mn-lt"/>
              </a:rPr>
              <a:t>c</a:t>
            </a:r>
            <a:r>
              <a:rPr lang="en-US" altLang="zh-TW" sz="2800" baseline="-25000" dirty="0">
                <a:latin typeface="+mn-lt"/>
              </a:rPr>
              <a:t>2</a:t>
            </a:r>
            <a:r>
              <a:rPr lang="en-US" altLang="zh-TW" sz="2800" i="1" dirty="0">
                <a:latin typeface="+mn-lt"/>
              </a:rPr>
              <a:t> </a:t>
            </a:r>
            <a:r>
              <a:rPr lang="en-US" altLang="zh-TW" sz="2800" dirty="0">
                <a:latin typeface="+mn-lt"/>
                <a:sym typeface="Symbol" pitchFamily="18" charset="2"/>
              </a:rPr>
              <a:t> </a:t>
            </a:r>
            <a:r>
              <a:rPr lang="en-US" altLang="zh-TW" sz="2800" i="1" dirty="0" err="1">
                <a:latin typeface="+mn-lt"/>
                <a:sym typeface="Symbol" pitchFamily="18" charset="2"/>
              </a:rPr>
              <a:t>c</a:t>
            </a:r>
            <a:r>
              <a:rPr lang="en-US" altLang="zh-TW" sz="2800" i="1" baseline="-25000" dirty="0" err="1">
                <a:latin typeface="+mn-lt"/>
                <a:sym typeface="Symbol" pitchFamily="18" charset="2"/>
              </a:rPr>
              <a:t>k</a:t>
            </a:r>
            <a:endParaRPr lang="en-US" altLang="zh-TW" sz="2800" i="1" baseline="-25000" dirty="0">
              <a:latin typeface="+mn-lt"/>
            </a:endParaRPr>
          </a:p>
          <a:p>
            <a:pPr algn="just">
              <a:lnSpc>
                <a:spcPct val="80000"/>
              </a:lnSpc>
            </a:pPr>
            <a:r>
              <a:rPr lang="en-US" altLang="zh-TW" sz="2800" u="sng" dirty="0">
                <a:solidFill>
                  <a:srgbClr val="0000FF"/>
                </a:solidFill>
                <a:latin typeface="+mn-lt"/>
              </a:rPr>
              <a:t>Dynamic programming</a:t>
            </a:r>
            <a:r>
              <a:rPr lang="en-US" altLang="zh-TW" sz="2800" dirty="0">
                <a:solidFill>
                  <a:srgbClr val="0000FF"/>
                </a:solidFill>
                <a:latin typeface="+mn-lt"/>
              </a:rPr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   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R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k,i,j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=    R</a:t>
            </a:r>
            <a:r>
              <a:rPr lang="en-US" altLang="zh-TW" sz="2800" i="1" baseline="-25000" dirty="0">
                <a:solidFill>
                  <a:srgbClr val="C00000"/>
                </a:solidFill>
                <a:latin typeface="+mn-lt"/>
              </a:rPr>
              <a:t>k-</a:t>
            </a:r>
            <a:r>
              <a:rPr lang="en-US" altLang="zh-TW" sz="2800" baseline="-250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i="1" baseline="-25000" dirty="0">
                <a:solidFill>
                  <a:srgbClr val="C00000"/>
                </a:solidFill>
                <a:latin typeface="+mn-lt"/>
              </a:rPr>
              <a:t>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i-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j-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+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             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if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c</a:t>
            </a:r>
            <a:r>
              <a:rPr lang="en-US" altLang="zh-TW" sz="2800" i="1" baseline="-25000" dirty="0" err="1">
                <a:solidFill>
                  <a:srgbClr val="C00000"/>
                </a:solidFill>
                <a:latin typeface="+mn-lt"/>
              </a:rPr>
              <a:t>k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=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j</a:t>
            </a:r>
            <a:endParaRPr lang="en-US" altLang="zh-TW" sz="2800" i="1" baseline="-30000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                  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R</a:t>
            </a:r>
            <a:r>
              <a:rPr lang="en-US" altLang="zh-TW" sz="2800" i="1" baseline="-25000" dirty="0">
                <a:solidFill>
                  <a:srgbClr val="C00000"/>
                </a:solidFill>
                <a:latin typeface="+mn-lt"/>
              </a:rPr>
              <a:t>k,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i-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j-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+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               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if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c</a:t>
            </a:r>
            <a:r>
              <a:rPr lang="en-US" altLang="zh-TW" sz="2800" i="1" baseline="-25000" dirty="0" err="1">
                <a:solidFill>
                  <a:srgbClr val="C00000"/>
                </a:solidFill>
                <a:latin typeface="+mn-lt"/>
              </a:rPr>
              <a:t>k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  <a:sym typeface="Symbol" pitchFamily="18" charset="2"/>
              </a:rPr>
              <a:t>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=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j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 </a:t>
            </a:r>
            <a:endParaRPr lang="en-US" altLang="zh-TW" sz="2800" i="1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          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     max {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R</a:t>
            </a:r>
            <a:r>
              <a:rPr lang="en-US" altLang="zh-TW" sz="2800" i="1" baseline="-25000" dirty="0">
                <a:solidFill>
                  <a:srgbClr val="C00000"/>
                </a:solidFill>
                <a:latin typeface="+mn-lt"/>
              </a:rPr>
              <a:t>k,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i-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j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,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R</a:t>
            </a:r>
            <a:r>
              <a:rPr lang="en-US" altLang="zh-TW" sz="2800" i="1" baseline="-25000" dirty="0">
                <a:solidFill>
                  <a:srgbClr val="C00000"/>
                </a:solidFill>
                <a:latin typeface="+mn-lt"/>
              </a:rPr>
              <a:t>k,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j-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1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}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           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if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  <a:latin typeface="+mn-lt"/>
                <a:sym typeface="Symbol" pitchFamily="18" charset="2"/>
              </a:rPr>
              <a:t> </a:t>
            </a:r>
            <a:r>
              <a:rPr lang="en-US" altLang="zh-TW" sz="2800" i="1" dirty="0" err="1" smtClean="0">
                <a:solidFill>
                  <a:srgbClr val="C00000"/>
                </a:solidFill>
                <a:latin typeface="+mn-lt"/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  <a:latin typeface="+mn-lt"/>
              </a:rPr>
              <a:t>j</a:t>
            </a:r>
            <a:endParaRPr lang="en-US" altLang="zh-TW" sz="2800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>
                <a:latin typeface="+mn-lt"/>
              </a:rPr>
              <a:t>R</a:t>
            </a:r>
            <a:r>
              <a:rPr lang="en-US" altLang="zh-TW" sz="2800" i="1" baseline="-30000" dirty="0">
                <a:latin typeface="+mn-lt"/>
              </a:rPr>
              <a:t>k</a:t>
            </a:r>
            <a:r>
              <a:rPr lang="en-US" altLang="zh-TW" sz="2800" baseline="-30000" dirty="0">
                <a:latin typeface="+mn-lt"/>
              </a:rPr>
              <a:t>,0,0</a:t>
            </a:r>
            <a:r>
              <a:rPr lang="en-US" altLang="zh-TW" sz="2800" dirty="0">
                <a:latin typeface="+mn-lt"/>
              </a:rPr>
              <a:t> = </a:t>
            </a:r>
            <a:r>
              <a:rPr lang="en-US" altLang="zh-TW" sz="2800" i="1" dirty="0">
                <a:latin typeface="+mn-lt"/>
              </a:rPr>
              <a:t>R</a:t>
            </a:r>
            <a:r>
              <a:rPr lang="en-US" altLang="zh-TW" sz="2800" i="1" baseline="-30000" dirty="0">
                <a:latin typeface="+mn-lt"/>
              </a:rPr>
              <a:t>k,i,</a:t>
            </a:r>
            <a:r>
              <a:rPr lang="en-US" altLang="zh-TW" sz="2800" baseline="-30000" dirty="0">
                <a:latin typeface="+mn-lt"/>
              </a:rPr>
              <a:t>0</a:t>
            </a:r>
            <a:r>
              <a:rPr lang="en-US" altLang="zh-TW" sz="2800" dirty="0">
                <a:latin typeface="+mn-lt"/>
              </a:rPr>
              <a:t> = </a:t>
            </a:r>
            <a:r>
              <a:rPr lang="en-US" altLang="zh-TW" sz="2800" i="1" dirty="0">
                <a:latin typeface="+mn-lt"/>
              </a:rPr>
              <a:t>R</a:t>
            </a:r>
            <a:r>
              <a:rPr lang="en-US" altLang="zh-TW" sz="2800" i="1" baseline="-30000" dirty="0">
                <a:latin typeface="+mn-lt"/>
              </a:rPr>
              <a:t>k,</a:t>
            </a:r>
            <a:r>
              <a:rPr lang="en-US" altLang="zh-TW" sz="2800" baseline="-30000" dirty="0">
                <a:latin typeface="+mn-lt"/>
              </a:rPr>
              <a:t>0</a:t>
            </a:r>
            <a:r>
              <a:rPr lang="en-US" altLang="zh-TW" sz="2800" i="1" baseline="-30000" dirty="0">
                <a:latin typeface="+mn-lt"/>
              </a:rPr>
              <a:t>,i</a:t>
            </a:r>
            <a:r>
              <a:rPr lang="en-US" altLang="zh-TW" sz="2800" dirty="0">
                <a:latin typeface="+mn-lt"/>
              </a:rPr>
              <a:t> = -</a:t>
            </a:r>
            <a:r>
              <a:rPr lang="en-US" altLang="zh-TW" sz="2800" dirty="0">
                <a:latin typeface="+mn-lt"/>
                <a:cs typeface="Times New Roman" pitchFamily="18" charset="0"/>
              </a:rPr>
              <a:t>∞</a:t>
            </a:r>
            <a:r>
              <a:rPr lang="en-US" altLang="zh-TW" sz="2800" dirty="0">
                <a:latin typeface="+mn-lt"/>
              </a:rPr>
              <a:t>   for 1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>
                <a:latin typeface="+mn-lt"/>
              </a:rPr>
              <a:t>k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>
                <a:latin typeface="+mn-lt"/>
              </a:rPr>
              <a:t>r</a:t>
            </a:r>
            <a:r>
              <a:rPr lang="en-US" altLang="zh-TW" sz="2800" dirty="0">
                <a:latin typeface="+mn-lt"/>
              </a:rPr>
              <a:t>, 1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 err="1">
                <a:latin typeface="+mn-lt"/>
              </a:rPr>
              <a:t>i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>
                <a:latin typeface="+mn-lt"/>
              </a:rPr>
              <a:t>m</a:t>
            </a:r>
            <a:r>
              <a:rPr lang="en-US" altLang="zh-TW" sz="2800" dirty="0">
                <a:latin typeface="+mn-lt"/>
              </a:rPr>
              <a:t>, 1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>
                <a:latin typeface="+mn-lt"/>
              </a:rPr>
              <a:t>j</a:t>
            </a:r>
            <a:r>
              <a:rPr lang="en-US" altLang="zh-TW" sz="2800" dirty="0">
                <a:latin typeface="+mn-lt"/>
                <a:sym typeface="Symbol" pitchFamily="18" charset="2"/>
              </a:rPr>
              <a:t> </a:t>
            </a:r>
            <a:r>
              <a:rPr lang="en-US" altLang="zh-TW" sz="2800" i="1" dirty="0">
                <a:latin typeface="+mn-lt"/>
              </a:rPr>
              <a:t>n</a:t>
            </a:r>
            <a:r>
              <a:rPr lang="en-US" altLang="zh-TW" sz="2800" dirty="0">
                <a:latin typeface="+mn-lt"/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>
                <a:solidFill>
                  <a:srgbClr val="C00000"/>
                </a:solidFill>
                <a:latin typeface="+mn-lt"/>
              </a:rPr>
              <a:t>R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0,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baseline="-30000" dirty="0">
                <a:solidFill>
                  <a:srgbClr val="C00000"/>
                </a:solidFill>
                <a:latin typeface="+mn-lt"/>
              </a:rPr>
              <a:t>,</a:t>
            </a:r>
            <a:r>
              <a:rPr lang="en-US" altLang="zh-TW" sz="2800" i="1" baseline="-30000" dirty="0">
                <a:solidFill>
                  <a:srgbClr val="C00000"/>
                </a:solidFill>
                <a:latin typeface="+mn-lt"/>
              </a:rPr>
              <a:t>j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 = </a:t>
            </a:r>
            <a:r>
              <a:rPr lang="en-US" altLang="zh-TW" sz="2800" i="1" dirty="0" err="1">
                <a:solidFill>
                  <a:srgbClr val="C00000"/>
                </a:solidFill>
                <a:latin typeface="+mn-lt"/>
              </a:rPr>
              <a:t>A</a:t>
            </a:r>
            <a:r>
              <a:rPr lang="en-US" altLang="zh-TW" sz="2800" i="1" baseline="-25000" dirty="0" err="1">
                <a:solidFill>
                  <a:srgbClr val="C00000"/>
                </a:solidFill>
                <a:latin typeface="+mn-lt"/>
              </a:rPr>
              <a:t>i</a:t>
            </a:r>
            <a:r>
              <a:rPr lang="en-US" altLang="zh-TW" sz="2800" baseline="-25000" dirty="0" err="1">
                <a:solidFill>
                  <a:srgbClr val="C00000"/>
                </a:solidFill>
                <a:latin typeface="+mn-lt"/>
              </a:rPr>
              <a:t>,</a:t>
            </a:r>
            <a:r>
              <a:rPr lang="en-US" altLang="zh-TW" sz="2800" i="1" baseline="-25000" dirty="0" err="1">
                <a:solidFill>
                  <a:srgbClr val="C00000"/>
                </a:solidFill>
                <a:latin typeface="+mn-lt"/>
              </a:rPr>
              <a:t>j</a:t>
            </a:r>
            <a:r>
              <a:rPr lang="en-US" altLang="zh-TW" sz="2800" dirty="0">
                <a:solidFill>
                  <a:srgbClr val="C00000"/>
                </a:solidFill>
                <a:latin typeface="+mn-lt"/>
              </a:rPr>
              <a:t>  </a:t>
            </a:r>
            <a:r>
              <a:rPr lang="en-US" altLang="zh-TW" sz="2800" dirty="0">
                <a:latin typeface="+mn-lt"/>
              </a:rPr>
              <a:t>(LCS without constraint, please read previous pages</a:t>
            </a:r>
            <a:r>
              <a:rPr lang="en-US" altLang="zh-TW" sz="2800" dirty="0" smtClean="0">
                <a:latin typeface="+mn-lt"/>
              </a:rPr>
              <a:t>)</a:t>
            </a:r>
            <a:endParaRPr lang="en-US" altLang="zh-TW" sz="2800" dirty="0">
              <a:latin typeface="+mn-lt"/>
            </a:endParaRPr>
          </a:p>
          <a:p>
            <a:pPr>
              <a:lnSpc>
                <a:spcPct val="80000"/>
              </a:lnSpc>
            </a:pPr>
            <a:r>
              <a:rPr lang="en-US" altLang="zh-TW" sz="2800" dirty="0">
                <a:latin typeface="+mn-lt"/>
              </a:rPr>
              <a:t>Time complexity: </a:t>
            </a:r>
            <a:r>
              <a:rPr lang="en-US" altLang="zh-TW" sz="2800" i="1" dirty="0">
                <a:latin typeface="+mn-lt"/>
              </a:rPr>
              <a:t>O</a:t>
            </a:r>
            <a:r>
              <a:rPr lang="en-US" altLang="zh-TW" sz="2800" dirty="0">
                <a:latin typeface="+mn-lt"/>
              </a:rPr>
              <a:t>(</a:t>
            </a:r>
            <a:r>
              <a:rPr lang="en-US" altLang="zh-TW" sz="2800" i="1" dirty="0" err="1">
                <a:latin typeface="+mn-lt"/>
              </a:rPr>
              <a:t>rnm</a:t>
            </a:r>
            <a:r>
              <a:rPr lang="en-US" altLang="zh-TW" sz="2800" dirty="0" smtClean="0">
                <a:latin typeface="+mn-lt"/>
              </a:rPr>
              <a:t>)</a:t>
            </a:r>
            <a:endParaRPr lang="en-US" altLang="zh-TW" sz="2800" dirty="0">
              <a:latin typeface="+mn-lt"/>
            </a:endParaRP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1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for CLCS Algorithm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投影片編號版面配置區 7"/>
          <p:cNvSpPr txBox="1">
            <a:spLocks/>
          </p:cNvSpPr>
          <p:nvPr/>
        </p:nvSpPr>
        <p:spPr>
          <a:xfrm>
            <a:off x="6781800" y="6324600"/>
            <a:ext cx="1905000" cy="457200"/>
          </a:xfrm>
          <a:prstGeom prst="rect">
            <a:avLst/>
          </a:prstGeom>
        </p:spPr>
        <p:txBody>
          <a:bodyPr vert="horz"/>
          <a:lstStyle>
            <a:defPPr>
              <a:defRPr lang="zh-TW"/>
            </a:defPPr>
            <a:lvl1pPr marL="0" algn="l" defTabSz="914400" rtl="0" eaLnBrk="1" latinLnBrk="0" hangingPunct="1">
              <a:defRPr kumimoji="0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mtClean="0"/>
              <a:t>4 -</a:t>
            </a:r>
            <a:fld id="{803EA152-3A6F-4DA6-A4C6-2482B930F78C}" type="slidenum">
              <a:rPr lang="en-US" altLang="zh-TW" smtClean="0"/>
              <a:pPr/>
              <a:t>5</a:t>
            </a:fld>
            <a:endParaRPr lang="en-US" altLang="zh-TW"/>
          </a:p>
        </p:txBody>
      </p:sp>
      <p:graphicFrame>
        <p:nvGraphicFramePr>
          <p:cNvPr id="6" name="Group 682"/>
          <p:cNvGraphicFramePr>
            <a:graphicFrameLocks/>
          </p:cNvGraphicFramePr>
          <p:nvPr/>
        </p:nvGraphicFramePr>
        <p:xfrm>
          <a:off x="539750" y="2997200"/>
          <a:ext cx="2520950" cy="2743200"/>
        </p:xfrm>
        <a:graphic>
          <a:graphicData uri="http://schemas.openxmlformats.org/drawingml/2006/table">
            <a:tbl>
              <a:tblPr/>
              <a:tblGrid>
                <a:gridCol w="250825"/>
                <a:gridCol w="236538"/>
                <a:gridCol w="266700"/>
                <a:gridCol w="254000"/>
                <a:gridCol w="254000"/>
                <a:gridCol w="250825"/>
                <a:gridCol w="254000"/>
                <a:gridCol w="247650"/>
                <a:gridCol w="255587"/>
                <a:gridCol w="250825"/>
              </a:tblGrid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705"/>
          <p:cNvGraphicFramePr>
            <a:graphicFrameLocks/>
          </p:cNvGraphicFramePr>
          <p:nvPr/>
        </p:nvGraphicFramePr>
        <p:xfrm>
          <a:off x="3348038" y="2997200"/>
          <a:ext cx="2449512" cy="2745105"/>
        </p:xfrm>
        <a:graphic>
          <a:graphicData uri="http://schemas.openxmlformats.org/drawingml/2006/table">
            <a:tbl>
              <a:tblPr/>
              <a:tblGrid>
                <a:gridCol w="244475"/>
                <a:gridCol w="247650"/>
                <a:gridCol w="241300"/>
                <a:gridCol w="274637"/>
                <a:gridCol w="219075"/>
                <a:gridCol w="244475"/>
                <a:gridCol w="244475"/>
                <a:gridCol w="241300"/>
                <a:gridCol w="247650"/>
                <a:gridCol w="244475"/>
              </a:tblGrid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713"/>
          <p:cNvGraphicFramePr>
            <a:graphicFrameLocks/>
          </p:cNvGraphicFramePr>
          <p:nvPr/>
        </p:nvGraphicFramePr>
        <p:xfrm>
          <a:off x="6156325" y="2997200"/>
          <a:ext cx="2303463" cy="2743200"/>
        </p:xfrm>
        <a:graphic>
          <a:graphicData uri="http://schemas.openxmlformats.org/drawingml/2006/table">
            <a:tbl>
              <a:tblPr/>
              <a:tblGrid>
                <a:gridCol w="230188"/>
                <a:gridCol w="230187"/>
                <a:gridCol w="231775"/>
                <a:gridCol w="228600"/>
                <a:gridCol w="233363"/>
                <a:gridCol w="228600"/>
                <a:gridCol w="228600"/>
                <a:gridCol w="231775"/>
                <a:gridCol w="230187"/>
                <a:gridCol w="230188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Text Box 687"/>
          <p:cNvSpPr txBox="1">
            <a:spLocks noChangeArrowheads="1"/>
          </p:cNvSpPr>
          <p:nvPr/>
        </p:nvSpPr>
        <p:spPr bwMode="auto">
          <a:xfrm>
            <a:off x="1403350" y="2492375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dirty="0">
                <a:latin typeface="Times New Roman" pitchFamily="18" charset="0"/>
              </a:rPr>
              <a:t>k = 0</a:t>
            </a:r>
          </a:p>
        </p:txBody>
      </p:sp>
      <p:sp>
        <p:nvSpPr>
          <p:cNvPr id="10" name="Text Box 689"/>
          <p:cNvSpPr txBox="1">
            <a:spLocks noChangeArrowheads="1"/>
          </p:cNvSpPr>
          <p:nvPr/>
        </p:nvSpPr>
        <p:spPr bwMode="auto">
          <a:xfrm>
            <a:off x="6172200" y="2492375"/>
            <a:ext cx="2362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200">
                <a:latin typeface="Times New Roman" pitchFamily="18" charset="0"/>
              </a:rPr>
              <a:t>k = 2 (constraint T)</a:t>
            </a:r>
          </a:p>
        </p:txBody>
      </p:sp>
      <p:sp>
        <p:nvSpPr>
          <p:cNvPr id="11" name="Text Box 690"/>
          <p:cNvSpPr txBox="1">
            <a:spLocks noChangeArrowheads="1"/>
          </p:cNvSpPr>
          <p:nvPr/>
        </p:nvSpPr>
        <p:spPr bwMode="auto">
          <a:xfrm>
            <a:off x="3352800" y="2514600"/>
            <a:ext cx="24384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200" dirty="0">
                <a:latin typeface="Times New Roman" pitchFamily="18" charset="0"/>
              </a:rPr>
              <a:t>k = 1 (constraint A)</a:t>
            </a:r>
          </a:p>
        </p:txBody>
      </p:sp>
      <p:sp>
        <p:nvSpPr>
          <p:cNvPr id="12" name="Line 697"/>
          <p:cNvSpPr>
            <a:spLocks noChangeShapeType="1"/>
          </p:cNvSpPr>
          <p:nvPr/>
        </p:nvSpPr>
        <p:spPr bwMode="auto">
          <a:xfrm flipH="1">
            <a:off x="8101013" y="5661025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3" name="Line 698"/>
          <p:cNvSpPr>
            <a:spLocks noChangeShapeType="1"/>
          </p:cNvSpPr>
          <p:nvPr/>
        </p:nvSpPr>
        <p:spPr bwMode="auto">
          <a:xfrm flipH="1">
            <a:off x="7885113" y="5661025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4" name="Line 699"/>
          <p:cNvSpPr>
            <a:spLocks noChangeShapeType="1"/>
          </p:cNvSpPr>
          <p:nvPr/>
        </p:nvSpPr>
        <p:spPr bwMode="auto">
          <a:xfrm flipH="1" flipV="1">
            <a:off x="7667625" y="5373688"/>
            <a:ext cx="215900" cy="142875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5" name="Line 700"/>
          <p:cNvSpPr>
            <a:spLocks noChangeShapeType="1"/>
          </p:cNvSpPr>
          <p:nvPr/>
        </p:nvSpPr>
        <p:spPr bwMode="auto">
          <a:xfrm flipH="1" flipV="1">
            <a:off x="7716838" y="5003800"/>
            <a:ext cx="0" cy="21590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6" name="Line 701"/>
          <p:cNvSpPr>
            <a:spLocks noChangeShapeType="1"/>
          </p:cNvSpPr>
          <p:nvPr/>
        </p:nvSpPr>
        <p:spPr bwMode="auto">
          <a:xfrm flipH="1" flipV="1">
            <a:off x="7740650" y="4724400"/>
            <a:ext cx="0" cy="217488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7" name="Line 702"/>
          <p:cNvSpPr>
            <a:spLocks noChangeShapeType="1"/>
          </p:cNvSpPr>
          <p:nvPr/>
        </p:nvSpPr>
        <p:spPr bwMode="auto">
          <a:xfrm flipH="1" flipV="1">
            <a:off x="7740650" y="4437063"/>
            <a:ext cx="0" cy="217487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8" name="Line 703"/>
          <p:cNvSpPr>
            <a:spLocks noChangeShapeType="1"/>
          </p:cNvSpPr>
          <p:nvPr/>
        </p:nvSpPr>
        <p:spPr bwMode="auto">
          <a:xfrm flipH="1" flipV="1">
            <a:off x="4716463" y="4292600"/>
            <a:ext cx="2879725" cy="21590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9" name="Line 704"/>
          <p:cNvSpPr>
            <a:spLocks noChangeShapeType="1"/>
          </p:cNvSpPr>
          <p:nvPr/>
        </p:nvSpPr>
        <p:spPr bwMode="auto">
          <a:xfrm flipH="1" flipV="1">
            <a:off x="4427538" y="4292600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0" name="Line 706"/>
          <p:cNvSpPr>
            <a:spLocks noChangeShapeType="1"/>
          </p:cNvSpPr>
          <p:nvPr/>
        </p:nvSpPr>
        <p:spPr bwMode="auto">
          <a:xfrm flipH="1" flipV="1">
            <a:off x="4211638" y="4292600"/>
            <a:ext cx="215900" cy="0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1" name="Line 707"/>
          <p:cNvSpPr>
            <a:spLocks noChangeShapeType="1"/>
          </p:cNvSpPr>
          <p:nvPr/>
        </p:nvSpPr>
        <p:spPr bwMode="auto">
          <a:xfrm flipH="1" flipV="1">
            <a:off x="3995738" y="4005263"/>
            <a:ext cx="144462" cy="144462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2" name="Line 708"/>
          <p:cNvSpPr>
            <a:spLocks noChangeShapeType="1"/>
          </p:cNvSpPr>
          <p:nvPr/>
        </p:nvSpPr>
        <p:spPr bwMode="auto">
          <a:xfrm flipH="1" flipV="1">
            <a:off x="971550" y="3716338"/>
            <a:ext cx="2952750" cy="144462"/>
          </a:xfrm>
          <a:prstGeom prst="line">
            <a:avLst/>
          </a:prstGeom>
          <a:noFill/>
          <a:ln w="19050">
            <a:solidFill>
              <a:schemeClr val="hlink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" name="Oval 714"/>
          <p:cNvSpPr>
            <a:spLocks noChangeArrowheads="1"/>
          </p:cNvSpPr>
          <p:nvPr/>
        </p:nvSpPr>
        <p:spPr bwMode="auto">
          <a:xfrm>
            <a:off x="7740650" y="5445125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4" name="Oval 715"/>
          <p:cNvSpPr>
            <a:spLocks noChangeArrowheads="1"/>
          </p:cNvSpPr>
          <p:nvPr/>
        </p:nvSpPr>
        <p:spPr bwMode="auto">
          <a:xfrm>
            <a:off x="7524750" y="4292600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5" name="Oval 716"/>
          <p:cNvSpPr>
            <a:spLocks noChangeArrowheads="1"/>
          </p:cNvSpPr>
          <p:nvPr/>
        </p:nvSpPr>
        <p:spPr bwMode="auto">
          <a:xfrm>
            <a:off x="4067175" y="4005263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6" name="Oval 717"/>
          <p:cNvSpPr>
            <a:spLocks noChangeArrowheads="1"/>
          </p:cNvSpPr>
          <p:nvPr/>
        </p:nvSpPr>
        <p:spPr bwMode="auto">
          <a:xfrm>
            <a:off x="3829050" y="3706813"/>
            <a:ext cx="266700" cy="365125"/>
          </a:xfrm>
          <a:prstGeom prst="ellipse">
            <a:avLst/>
          </a:prstGeom>
          <a:noFill/>
          <a:ln w="28575">
            <a:solidFill>
              <a:schemeClr val="folHlink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7" name="Text Box 718"/>
          <p:cNvSpPr txBox="1">
            <a:spLocks noChangeArrowheads="1"/>
          </p:cNvSpPr>
          <p:nvPr/>
        </p:nvSpPr>
        <p:spPr bwMode="auto">
          <a:xfrm>
            <a:off x="539750" y="6021388"/>
            <a:ext cx="806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latin typeface="Times New Roman" pitchFamily="18" charset="0"/>
              </a:rPr>
              <a:t>Following the link, we can obtain the CLCS </a:t>
            </a:r>
            <a:r>
              <a:rPr lang="en-US" altLang="zh-TW" u="sng" dirty="0">
                <a:solidFill>
                  <a:schemeClr val="hlink"/>
                </a:solidFill>
                <a:latin typeface="Times New Roman" pitchFamily="18" charset="0"/>
              </a:rPr>
              <a:t>A</a:t>
            </a:r>
            <a:r>
              <a:rPr lang="en-US" altLang="zh-TW" u="sng" dirty="0">
                <a:solidFill>
                  <a:schemeClr val="folHlink"/>
                </a:solidFill>
                <a:latin typeface="Times New Roman" pitchFamily="18" charset="0"/>
              </a:rPr>
              <a:t>G</a:t>
            </a:r>
            <a:r>
              <a:rPr lang="en-US" altLang="zh-TW" u="sng" dirty="0">
                <a:solidFill>
                  <a:schemeClr val="hlink"/>
                </a:solidFill>
                <a:latin typeface="Times New Roman" pitchFamily="18" charset="0"/>
              </a:rPr>
              <a:t>T</a:t>
            </a:r>
            <a:r>
              <a:rPr lang="en-US" altLang="zh-TW" u="sng" dirty="0">
                <a:solidFill>
                  <a:schemeClr val="folHlink"/>
                </a:solidFill>
                <a:latin typeface="Times New Roman" pitchFamily="18" charset="0"/>
              </a:rPr>
              <a:t>G</a:t>
            </a:r>
            <a:endParaRPr lang="en-US" altLang="zh-TW" dirty="0">
              <a:latin typeface="Times New Roman" pitchFamily="18" charset="0"/>
            </a:endParaRPr>
          </a:p>
        </p:txBody>
      </p:sp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i="1" dirty="0">
                <a:latin typeface="+mn-lt"/>
              </a:rPr>
              <a:t>Input: S</a:t>
            </a:r>
            <a:r>
              <a:rPr lang="en-US" altLang="zh-TW" baseline="-25000" dirty="0">
                <a:latin typeface="+mn-lt"/>
              </a:rPr>
              <a:t>1</a:t>
            </a:r>
            <a:r>
              <a:rPr lang="en-US" altLang="zh-TW" dirty="0">
                <a:latin typeface="+mn-lt"/>
              </a:rPr>
              <a:t> = TAGTCACG, </a:t>
            </a:r>
            <a:r>
              <a:rPr lang="en-US" altLang="zh-TW" i="1" dirty="0">
                <a:latin typeface="+mn-lt"/>
              </a:rPr>
              <a:t>S</a:t>
            </a:r>
            <a:r>
              <a:rPr lang="en-US" altLang="zh-TW" baseline="-25000" dirty="0">
                <a:latin typeface="+mn-lt"/>
              </a:rPr>
              <a:t>2</a:t>
            </a:r>
            <a:r>
              <a:rPr lang="en-US" altLang="zh-TW" dirty="0">
                <a:latin typeface="+mn-lt"/>
              </a:rPr>
              <a:t> = AGACTGTC and </a:t>
            </a:r>
            <a:r>
              <a:rPr lang="en-US" altLang="zh-TW" i="1" dirty="0">
                <a:latin typeface="+mn-lt"/>
              </a:rPr>
              <a:t>C</a:t>
            </a:r>
            <a:r>
              <a:rPr lang="en-US" altLang="zh-TW" dirty="0">
                <a:latin typeface="+mn-lt"/>
              </a:rPr>
              <a:t> = </a:t>
            </a:r>
            <a:r>
              <a:rPr lang="en-US" altLang="zh-TW" dirty="0">
                <a:solidFill>
                  <a:schemeClr val="hlink"/>
                </a:solidFill>
                <a:latin typeface="+mn-lt"/>
              </a:rPr>
              <a:t>AT</a:t>
            </a:r>
            <a:r>
              <a:rPr lang="en-US" altLang="zh-TW" dirty="0">
                <a:latin typeface="+mn-lt"/>
              </a:rPr>
              <a:t> </a:t>
            </a:r>
          </a:p>
          <a:p>
            <a:r>
              <a:rPr lang="en-US" altLang="zh-TW" dirty="0">
                <a:latin typeface="+mn-lt"/>
              </a:rPr>
              <a:t>CLCS of </a:t>
            </a:r>
            <a:r>
              <a:rPr lang="en-US" altLang="zh-TW" i="1" dirty="0">
                <a:latin typeface="+mn-lt"/>
              </a:rPr>
              <a:t>S</a:t>
            </a:r>
            <a:r>
              <a:rPr lang="en-US" altLang="zh-TW" baseline="-25000" dirty="0">
                <a:latin typeface="+mn-lt"/>
              </a:rPr>
              <a:t>1</a:t>
            </a:r>
            <a:r>
              <a:rPr lang="en-US" altLang="zh-TW" dirty="0">
                <a:latin typeface="+mn-lt"/>
              </a:rPr>
              <a:t> and </a:t>
            </a:r>
            <a:r>
              <a:rPr lang="en-US" altLang="zh-TW" i="1" dirty="0">
                <a:latin typeface="+mn-lt"/>
              </a:rPr>
              <a:t>S</a:t>
            </a:r>
            <a:r>
              <a:rPr lang="en-US" altLang="zh-TW" baseline="-25000" dirty="0">
                <a:latin typeface="+mn-lt"/>
              </a:rPr>
              <a:t>2</a:t>
            </a:r>
            <a:r>
              <a:rPr lang="en-US" altLang="zh-TW" dirty="0">
                <a:latin typeface="+mn-lt"/>
              </a:rPr>
              <a:t> with constraint </a:t>
            </a:r>
            <a:r>
              <a:rPr lang="en-US" altLang="zh-TW" i="1" dirty="0">
                <a:latin typeface="+mn-lt"/>
              </a:rPr>
              <a:t>C</a:t>
            </a:r>
            <a:r>
              <a:rPr lang="en-US" altLang="zh-TW" dirty="0">
                <a:latin typeface="+mn-lt"/>
              </a:rPr>
              <a:t>: (X means -∞)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887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STR-IC-LCS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/>
              <a:t>Definition:</a:t>
            </a:r>
          </a:p>
          <a:p>
            <a:pPr lvl="1">
              <a:lnSpc>
                <a:spcPct val="90000"/>
              </a:lnSpc>
            </a:pPr>
            <a:r>
              <a:rPr lang="en-US" altLang="zh-TW" sz="2400" dirty="0"/>
              <a:t>Input: Two sequences </a:t>
            </a:r>
            <a:r>
              <a:rPr lang="en-US" altLang="zh-TW" sz="2400" i="1" dirty="0" smtClean="0"/>
              <a:t>A</a:t>
            </a:r>
            <a:r>
              <a:rPr lang="en-US" altLang="zh-TW" sz="2400" dirty="0"/>
              <a:t>(length=n)</a:t>
            </a:r>
            <a:r>
              <a:rPr lang="en-US" altLang="zh-TW" sz="2400" dirty="0" smtClean="0"/>
              <a:t>, </a:t>
            </a:r>
            <a:r>
              <a:rPr lang="en-US" altLang="zh-TW" sz="2400" i="1" dirty="0" smtClean="0"/>
              <a:t>B</a:t>
            </a:r>
            <a:r>
              <a:rPr lang="en-US" altLang="zh-TW" sz="2400" dirty="0" smtClean="0"/>
              <a:t>(length=m), </a:t>
            </a:r>
            <a:r>
              <a:rPr lang="en-US" altLang="zh-TW" sz="2400" dirty="0"/>
              <a:t>and a constrained sequence </a:t>
            </a:r>
            <a:r>
              <a:rPr lang="en-US" altLang="zh-TW" sz="2400" i="1" dirty="0"/>
              <a:t>P</a:t>
            </a:r>
            <a:r>
              <a:rPr lang="en-US" altLang="zh-TW" sz="2400" i="1" dirty="0" smtClean="0"/>
              <a:t>.</a:t>
            </a:r>
            <a:endParaRPr lang="en-US" altLang="zh-TW" sz="2400" i="1" dirty="0"/>
          </a:p>
          <a:p>
            <a:pPr lvl="1">
              <a:lnSpc>
                <a:spcPct val="90000"/>
              </a:lnSpc>
            </a:pPr>
            <a:r>
              <a:rPr lang="en-US" altLang="zh-TW" sz="2400" dirty="0"/>
              <a:t>Output: The longest common subsequence of </a:t>
            </a:r>
            <a:r>
              <a:rPr lang="en-US" altLang="zh-TW" sz="2400" i="1" dirty="0"/>
              <a:t>A</a:t>
            </a:r>
            <a:r>
              <a:rPr lang="en-US" altLang="zh-TW" sz="2400" dirty="0"/>
              <a:t>, </a:t>
            </a:r>
            <a:r>
              <a:rPr lang="en-US" altLang="zh-TW" sz="2400" i="1" dirty="0" smtClean="0"/>
              <a:t>B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that </a:t>
            </a:r>
            <a:r>
              <a:rPr lang="en-US" altLang="zh-TW" sz="2400" dirty="0">
                <a:solidFill>
                  <a:srgbClr val="FF0000"/>
                </a:solidFill>
              </a:rPr>
              <a:t>contains </a:t>
            </a:r>
            <a:r>
              <a:rPr lang="en-US" altLang="zh-TW" sz="2400" i="1" dirty="0" smtClean="0">
                <a:solidFill>
                  <a:srgbClr val="FF0000"/>
                </a:solidFill>
              </a:rPr>
              <a:t>P</a:t>
            </a:r>
            <a:r>
              <a:rPr lang="en-US" altLang="zh-TW" sz="2400" dirty="0" smtClean="0">
                <a:solidFill>
                  <a:srgbClr val="FF0000"/>
                </a:solidFill>
              </a:rPr>
              <a:t> as its substring</a:t>
            </a:r>
            <a:r>
              <a:rPr lang="en-US" altLang="zh-TW" sz="2400" dirty="0" smtClean="0"/>
              <a:t>.</a:t>
            </a:r>
            <a:endParaRPr lang="en-US" altLang="zh-TW" sz="2400" dirty="0"/>
          </a:p>
          <a:p>
            <a:pPr lvl="1">
              <a:lnSpc>
                <a:spcPct val="90000"/>
              </a:lnSpc>
            </a:pPr>
            <a:r>
              <a:rPr lang="en-US" altLang="zh-TW" sz="2400" dirty="0"/>
              <a:t>Example: Given </a:t>
            </a:r>
            <a:r>
              <a:rPr lang="en-US" altLang="zh-TW" sz="2400" i="1" dirty="0" smtClean="0"/>
              <a:t>A</a:t>
            </a:r>
            <a:r>
              <a:rPr lang="en-US" altLang="zh-TW" sz="2400" dirty="0" smtClean="0"/>
              <a:t>= C</a:t>
            </a:r>
            <a:r>
              <a:rPr lang="en-US" altLang="zh-TW" sz="2400" u="sng" dirty="0" smtClean="0">
                <a:solidFill>
                  <a:schemeClr val="folHlink"/>
                </a:solidFill>
              </a:rPr>
              <a:t>T</a:t>
            </a:r>
            <a:r>
              <a:rPr lang="en-US" altLang="zh-TW" sz="2400" u="sng" dirty="0" smtClean="0">
                <a:solidFill>
                  <a:srgbClr val="0000FF"/>
                </a:solidFill>
              </a:rPr>
              <a:t>C</a:t>
            </a:r>
            <a:r>
              <a:rPr lang="en-US" altLang="zh-TW" sz="2400" u="sng" dirty="0" smtClean="0">
                <a:solidFill>
                  <a:schemeClr val="folHlink"/>
                </a:solidFill>
              </a:rPr>
              <a:t>T</a:t>
            </a:r>
            <a:r>
              <a:rPr lang="en-US" altLang="zh-TW" sz="2400" dirty="0" smtClean="0"/>
              <a:t>GCG</a:t>
            </a:r>
            <a:r>
              <a:rPr lang="en-US" altLang="zh-TW" sz="2400" u="sng" dirty="0" smtClean="0">
                <a:solidFill>
                  <a:schemeClr val="folHlink"/>
                </a:solidFill>
              </a:rPr>
              <a:t>A</a:t>
            </a:r>
            <a:r>
              <a:rPr lang="en-US" altLang="zh-TW" sz="2400" dirty="0" smtClean="0"/>
              <a:t>, </a:t>
            </a:r>
            <a:r>
              <a:rPr lang="en-US" altLang="zh-TW" sz="2400" i="1" dirty="0" smtClean="0"/>
              <a:t>B</a:t>
            </a:r>
            <a:r>
              <a:rPr lang="en-US" altLang="zh-TW" sz="2400" dirty="0" smtClean="0"/>
              <a:t>= </a:t>
            </a:r>
            <a:r>
              <a:rPr lang="en-US" altLang="zh-TW" sz="2400" u="sng" dirty="0">
                <a:solidFill>
                  <a:schemeClr val="folHlink"/>
                </a:solidFill>
              </a:rPr>
              <a:t>T</a:t>
            </a:r>
            <a:r>
              <a:rPr lang="en-US" altLang="zh-TW" sz="2400" u="sng" dirty="0" smtClean="0">
                <a:solidFill>
                  <a:schemeClr val="folHlink"/>
                </a:solidFill>
              </a:rPr>
              <a:t>CT</a:t>
            </a:r>
            <a:r>
              <a:rPr lang="en-US" altLang="zh-TW" sz="2400" dirty="0" smtClean="0"/>
              <a:t>TG</a:t>
            </a:r>
            <a:r>
              <a:rPr lang="en-US" altLang="zh-TW" sz="2400" u="sng" dirty="0" smtClean="0">
                <a:solidFill>
                  <a:schemeClr val="folHlink"/>
                </a:solidFill>
              </a:rPr>
              <a:t>A</a:t>
            </a:r>
            <a:r>
              <a:rPr lang="en-US" altLang="zh-TW" sz="2400" dirty="0" smtClean="0"/>
              <a:t>CG </a:t>
            </a:r>
            <a:r>
              <a:rPr lang="en-US" altLang="zh-TW" sz="2400" dirty="0"/>
              <a:t>and </a:t>
            </a:r>
            <a:r>
              <a:rPr lang="en-US" altLang="zh-TW" sz="2400" i="1" dirty="0" smtClean="0"/>
              <a:t>P</a:t>
            </a:r>
            <a:r>
              <a:rPr lang="en-US" altLang="zh-TW" sz="2400" dirty="0" smtClean="0"/>
              <a:t>=</a:t>
            </a:r>
            <a:r>
              <a:rPr lang="en-US" altLang="zh-TW" sz="2400" u="sng" dirty="0" smtClean="0">
                <a:solidFill>
                  <a:schemeClr val="hlink"/>
                </a:solidFill>
              </a:rPr>
              <a:t>CTA</a:t>
            </a:r>
            <a:r>
              <a:rPr lang="en-US" altLang="zh-TW" sz="2400" dirty="0" smtClean="0"/>
              <a:t>, </a:t>
            </a:r>
            <a:r>
              <a:rPr lang="en-US" altLang="zh-TW" sz="2400" dirty="0"/>
              <a:t>the CLCS between S</a:t>
            </a:r>
            <a:r>
              <a:rPr lang="en-US" altLang="zh-TW" sz="2400" baseline="-25000" dirty="0"/>
              <a:t>1</a:t>
            </a:r>
            <a:r>
              <a:rPr lang="en-US" altLang="zh-TW" sz="2400" dirty="0"/>
              <a:t> and S</a:t>
            </a:r>
            <a:r>
              <a:rPr lang="en-US" altLang="zh-TW" sz="2400" baseline="-25000" dirty="0"/>
              <a:t>2</a:t>
            </a:r>
            <a:r>
              <a:rPr lang="en-US" altLang="zh-TW" sz="2400" dirty="0"/>
              <a:t> would be </a:t>
            </a:r>
            <a:r>
              <a:rPr lang="en-US" altLang="zh-TW" sz="2400" dirty="0" smtClean="0">
                <a:solidFill>
                  <a:schemeClr val="tx1"/>
                </a:solidFill>
              </a:rPr>
              <a:t>T</a:t>
            </a:r>
            <a:r>
              <a:rPr lang="en-US" altLang="zh-TW" sz="2400" u="sng" dirty="0" smtClean="0">
                <a:solidFill>
                  <a:schemeClr val="hlink"/>
                </a:solidFill>
              </a:rPr>
              <a:t>CTA</a:t>
            </a:r>
            <a:r>
              <a:rPr lang="en-US" altLang="zh-TW" sz="2400" dirty="0" smtClean="0"/>
              <a:t>. </a:t>
            </a:r>
            <a:r>
              <a:rPr lang="en-US" altLang="zh-TW" sz="2400" dirty="0"/>
              <a:t>(LCS is </a:t>
            </a:r>
            <a:r>
              <a:rPr lang="en-US" altLang="zh-TW" sz="2400" dirty="0" smtClean="0">
                <a:solidFill>
                  <a:schemeClr val="folHlink"/>
                </a:solidFill>
              </a:rPr>
              <a:t>TCTGCG or CTTGCG</a:t>
            </a:r>
            <a:r>
              <a:rPr lang="en-US" altLang="zh-TW" sz="2400" dirty="0" smtClean="0"/>
              <a:t>)</a:t>
            </a:r>
            <a:endParaRPr lang="en-US" altLang="zh-TW" sz="2400" dirty="0"/>
          </a:p>
          <a:p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979712" y="4191471"/>
            <a:ext cx="2592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/>
              <a:t>C T </a:t>
            </a:r>
            <a:r>
              <a:rPr lang="en-US" altLang="zh-TW" sz="2800" dirty="0" smtClean="0">
                <a:solidFill>
                  <a:srgbClr val="C00000"/>
                </a:solidFill>
              </a:rPr>
              <a:t>C T</a:t>
            </a:r>
            <a:r>
              <a:rPr lang="en-US" altLang="zh-TW" sz="2800" dirty="0" smtClean="0"/>
              <a:t> G C G </a:t>
            </a:r>
            <a:r>
              <a:rPr lang="en-US" altLang="zh-TW" sz="2800" dirty="0" smtClean="0">
                <a:solidFill>
                  <a:srgbClr val="C00000"/>
                </a:solidFill>
              </a:rPr>
              <a:t>A</a:t>
            </a:r>
          </a:p>
          <a:p>
            <a:endParaRPr lang="en-US" altLang="zh-TW" sz="2800" dirty="0"/>
          </a:p>
          <a:p>
            <a:r>
              <a:rPr lang="en-US" altLang="zh-TW" sz="2800" dirty="0" smtClean="0"/>
              <a:t>T </a:t>
            </a:r>
            <a:r>
              <a:rPr lang="en-US" altLang="zh-TW" sz="2800" dirty="0" smtClean="0">
                <a:solidFill>
                  <a:srgbClr val="C00000"/>
                </a:solidFill>
              </a:rPr>
              <a:t>C T</a:t>
            </a:r>
            <a:r>
              <a:rPr lang="en-US" altLang="zh-TW" sz="2800" dirty="0" smtClean="0"/>
              <a:t> </a:t>
            </a:r>
            <a:r>
              <a:rPr lang="en-US" altLang="zh-TW" sz="2800" dirty="0" err="1" smtClean="0"/>
              <a:t>T</a:t>
            </a:r>
            <a:r>
              <a:rPr lang="en-US" altLang="zh-TW" sz="2800" dirty="0" smtClean="0"/>
              <a:t> G </a:t>
            </a:r>
            <a:r>
              <a:rPr lang="en-US" altLang="zh-TW" sz="2800" dirty="0" smtClean="0">
                <a:solidFill>
                  <a:srgbClr val="C00000"/>
                </a:solidFill>
              </a:rPr>
              <a:t>A</a:t>
            </a:r>
            <a:r>
              <a:rPr lang="en-US" altLang="zh-TW" sz="2800" dirty="0" smtClean="0"/>
              <a:t> C G</a:t>
            </a:r>
            <a:endParaRPr lang="zh-TW" altLang="en-US" sz="2800" dirty="0"/>
          </a:p>
        </p:txBody>
      </p:sp>
      <p:cxnSp>
        <p:nvCxnSpPr>
          <p:cNvPr id="10" name="直線接點 9"/>
          <p:cNvCxnSpPr/>
          <p:nvPr/>
        </p:nvCxnSpPr>
        <p:spPr>
          <a:xfrm flipH="1">
            <a:off x="3491880" y="4581128"/>
            <a:ext cx="576064" cy="64807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H="1">
            <a:off x="2150347" y="4581128"/>
            <a:ext cx="261413" cy="6339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線接點 15"/>
          <p:cNvCxnSpPr/>
          <p:nvPr/>
        </p:nvCxnSpPr>
        <p:spPr>
          <a:xfrm flipH="1">
            <a:off x="2411760" y="4581128"/>
            <a:ext cx="261413" cy="6339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>
            <a:off x="2673406" y="4595233"/>
            <a:ext cx="261413" cy="63396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36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The STR-IC-LCS</a:t>
            </a:r>
            <a:r>
              <a:rPr lang="en-US" altLang="zh-TW" dirty="0" smtClean="0"/>
              <a:t> </a:t>
            </a:r>
            <a:r>
              <a:rPr lang="en-US" altLang="zh-TW" dirty="0"/>
              <a:t>Algorithm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795320" cy="493776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zh-TW" sz="2800" i="1" dirty="0" smtClean="0"/>
              <a:t>A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= </a:t>
            </a:r>
            <a:r>
              <a:rPr lang="en-US" altLang="zh-TW" sz="2800" i="1" dirty="0"/>
              <a:t>a</a:t>
            </a:r>
            <a:r>
              <a:rPr lang="en-US" altLang="zh-TW" sz="2800" baseline="-30000" dirty="0"/>
              <a:t>1</a:t>
            </a:r>
            <a:r>
              <a:rPr lang="en-US" altLang="zh-TW" sz="2800" dirty="0"/>
              <a:t> </a:t>
            </a:r>
            <a:r>
              <a:rPr lang="en-US" altLang="zh-TW" sz="2800" i="1" dirty="0"/>
              <a:t>a</a:t>
            </a:r>
            <a:r>
              <a:rPr lang="en-US" altLang="zh-TW" sz="2800" baseline="-30000" dirty="0"/>
              <a:t>2</a:t>
            </a:r>
            <a:r>
              <a:rPr lang="en-US" altLang="zh-TW" sz="2800" dirty="0"/>
              <a:t> </a:t>
            </a:r>
            <a:r>
              <a:rPr lang="en-US" altLang="zh-TW" sz="2800" dirty="0">
                <a:sym typeface="Symbol" pitchFamily="18" charset="2"/>
              </a:rPr>
              <a:t></a:t>
            </a:r>
            <a:r>
              <a:rPr lang="en-US" altLang="zh-TW" sz="2800" dirty="0"/>
              <a:t> </a:t>
            </a:r>
            <a:r>
              <a:rPr lang="en-US" altLang="zh-TW" sz="2800" i="1" dirty="0" smtClean="0"/>
              <a:t>a</a:t>
            </a:r>
            <a:r>
              <a:rPr lang="en-US" altLang="zh-TW" sz="2800" i="1" baseline="-30000" dirty="0" smtClean="0"/>
              <a:t>n </a:t>
            </a:r>
            <a:r>
              <a:rPr lang="en-US" altLang="zh-TW" sz="2800" i="1" dirty="0"/>
              <a:t>,</a:t>
            </a:r>
            <a:r>
              <a:rPr lang="en-US" altLang="zh-TW" sz="2800" dirty="0"/>
              <a:t> </a:t>
            </a:r>
            <a:r>
              <a:rPr lang="en-US" altLang="zh-TW" sz="2800" i="1" dirty="0" smtClean="0"/>
              <a:t>B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= </a:t>
            </a:r>
            <a:r>
              <a:rPr lang="en-US" altLang="zh-TW" sz="2800" i="1" dirty="0"/>
              <a:t>b</a:t>
            </a:r>
            <a:r>
              <a:rPr lang="en-US" altLang="zh-TW" sz="2800" baseline="-30000" dirty="0"/>
              <a:t>1</a:t>
            </a:r>
            <a:r>
              <a:rPr lang="en-US" altLang="zh-TW" sz="2800" dirty="0"/>
              <a:t> </a:t>
            </a:r>
            <a:r>
              <a:rPr lang="en-US" altLang="zh-TW" sz="2800" i="1" dirty="0"/>
              <a:t>b</a:t>
            </a:r>
            <a:r>
              <a:rPr lang="en-US" altLang="zh-TW" sz="2800" baseline="-30000" dirty="0"/>
              <a:t>2</a:t>
            </a:r>
            <a:r>
              <a:rPr lang="en-US" altLang="zh-TW" sz="2800" dirty="0"/>
              <a:t> </a:t>
            </a:r>
            <a:r>
              <a:rPr lang="en-US" altLang="zh-TW" sz="2800" dirty="0">
                <a:sym typeface="Symbol" pitchFamily="18" charset="2"/>
              </a:rPr>
              <a:t></a:t>
            </a:r>
            <a:r>
              <a:rPr lang="en-US" altLang="zh-TW" sz="2800" dirty="0"/>
              <a:t> </a:t>
            </a:r>
            <a:r>
              <a:rPr lang="en-US" altLang="zh-TW" sz="2800" i="1" dirty="0" err="1" smtClean="0"/>
              <a:t>b</a:t>
            </a:r>
            <a:r>
              <a:rPr lang="en-US" altLang="zh-TW" sz="2800" i="1" baseline="-30000" dirty="0" err="1" smtClean="0"/>
              <a:t>m</a:t>
            </a:r>
            <a:r>
              <a:rPr lang="en-US" altLang="zh-TW" sz="2800" i="1" baseline="-30000" dirty="0" smtClean="0"/>
              <a:t> </a:t>
            </a:r>
            <a:r>
              <a:rPr lang="en-US" altLang="zh-TW" sz="2800" dirty="0"/>
              <a:t>and </a:t>
            </a:r>
            <a:r>
              <a:rPr lang="en-US" altLang="zh-TW" sz="2800" i="1" dirty="0" smtClean="0"/>
              <a:t>P</a:t>
            </a:r>
            <a:r>
              <a:rPr lang="en-US" altLang="zh-TW" sz="2800" dirty="0" smtClean="0"/>
              <a:t> </a:t>
            </a:r>
            <a:r>
              <a:rPr lang="en-US" altLang="zh-TW" sz="2800" dirty="0"/>
              <a:t>= </a:t>
            </a:r>
            <a:r>
              <a:rPr lang="en-US" altLang="zh-TW" sz="2800" i="1" dirty="0"/>
              <a:t>p</a:t>
            </a:r>
            <a:r>
              <a:rPr lang="en-US" altLang="zh-TW" sz="2800" baseline="-25000" dirty="0" smtClean="0"/>
              <a:t>1</a:t>
            </a:r>
            <a:r>
              <a:rPr lang="en-US" altLang="zh-TW" sz="2800" dirty="0" smtClean="0"/>
              <a:t> </a:t>
            </a:r>
            <a:r>
              <a:rPr lang="en-US" altLang="zh-TW" sz="2800" i="1" dirty="0"/>
              <a:t>p</a:t>
            </a:r>
            <a:r>
              <a:rPr lang="en-US" altLang="zh-TW" sz="2800" baseline="-25000" dirty="0" smtClean="0"/>
              <a:t>2</a:t>
            </a:r>
            <a:r>
              <a:rPr lang="en-US" altLang="zh-TW" sz="2800" i="1" dirty="0" smtClean="0"/>
              <a:t> </a:t>
            </a:r>
            <a:r>
              <a:rPr lang="en-US" altLang="zh-TW" sz="2800" dirty="0">
                <a:sym typeface="Symbol" pitchFamily="18" charset="2"/>
              </a:rPr>
              <a:t> </a:t>
            </a:r>
            <a:r>
              <a:rPr lang="en-US" altLang="zh-TW" sz="2800" i="1" dirty="0" err="1">
                <a:sym typeface="Symbol" pitchFamily="18" charset="2"/>
              </a:rPr>
              <a:t>p</a:t>
            </a:r>
            <a:r>
              <a:rPr lang="en-US" altLang="zh-TW" sz="2800" baseline="-25000" dirty="0" err="1" smtClean="0">
                <a:sym typeface="Symbol" pitchFamily="18" charset="2"/>
              </a:rPr>
              <a:t>r</a:t>
            </a:r>
            <a:endParaRPr lang="en-US" altLang="zh-TW" sz="2800" baseline="-25000" dirty="0"/>
          </a:p>
          <a:p>
            <a:pPr algn="just">
              <a:lnSpc>
                <a:spcPct val="80000"/>
              </a:lnSpc>
            </a:pPr>
            <a:r>
              <a:rPr lang="en-US" altLang="zh-TW" sz="2800" i="1" dirty="0" smtClean="0"/>
              <a:t>L </a:t>
            </a:r>
            <a:r>
              <a:rPr lang="en-US" altLang="zh-TW" sz="2800" dirty="0" smtClean="0"/>
              <a:t>denotes </a:t>
            </a:r>
            <a:r>
              <a:rPr lang="en-US" altLang="zh-TW" sz="2800" dirty="0"/>
              <a:t>the length of the longest common subsequence of </a:t>
            </a:r>
            <a:r>
              <a:rPr lang="en-US" altLang="zh-TW" sz="2800" i="1" dirty="0"/>
              <a:t>a</a:t>
            </a:r>
            <a:r>
              <a:rPr lang="en-US" altLang="zh-TW" sz="2800" baseline="-30000" dirty="0"/>
              <a:t>1</a:t>
            </a:r>
            <a:r>
              <a:rPr lang="en-US" altLang="zh-TW" sz="2800" dirty="0"/>
              <a:t> </a:t>
            </a:r>
            <a:r>
              <a:rPr lang="en-US" altLang="zh-TW" sz="2800" i="1" dirty="0"/>
              <a:t>a</a:t>
            </a:r>
            <a:r>
              <a:rPr lang="en-US" altLang="zh-TW" sz="2800" baseline="-30000" dirty="0"/>
              <a:t>2</a:t>
            </a:r>
            <a:r>
              <a:rPr lang="en-US" altLang="zh-TW" sz="2800" dirty="0"/>
              <a:t> </a:t>
            </a:r>
            <a:r>
              <a:rPr lang="en-US" altLang="zh-TW" sz="2800" i="1" dirty="0">
                <a:sym typeface="Symbol" pitchFamily="18" charset="2"/>
              </a:rPr>
              <a:t></a:t>
            </a:r>
            <a:r>
              <a:rPr lang="en-US" altLang="zh-TW" sz="2800" i="1" dirty="0"/>
              <a:t> </a:t>
            </a:r>
            <a:r>
              <a:rPr lang="en-US" altLang="zh-TW" sz="2800" i="1" dirty="0" err="1"/>
              <a:t>a</a:t>
            </a:r>
            <a:r>
              <a:rPr lang="en-US" altLang="zh-TW" sz="2800" i="1" baseline="-30000" dirty="0" err="1"/>
              <a:t>i</a:t>
            </a:r>
            <a:r>
              <a:rPr lang="en-US" altLang="zh-TW" sz="2800" dirty="0"/>
              <a:t> , </a:t>
            </a:r>
            <a:r>
              <a:rPr lang="en-US" altLang="zh-TW" sz="2800" i="1" dirty="0"/>
              <a:t>b</a:t>
            </a:r>
            <a:r>
              <a:rPr lang="en-US" altLang="zh-TW" sz="2800" baseline="-30000" dirty="0"/>
              <a:t>1</a:t>
            </a:r>
            <a:r>
              <a:rPr lang="en-US" altLang="zh-TW" sz="2800" i="1" dirty="0"/>
              <a:t> b</a:t>
            </a:r>
            <a:r>
              <a:rPr lang="en-US" altLang="zh-TW" sz="2800" baseline="-30000" dirty="0"/>
              <a:t>2</a:t>
            </a:r>
            <a:r>
              <a:rPr lang="en-US" altLang="zh-TW" sz="2800" dirty="0"/>
              <a:t> </a:t>
            </a:r>
            <a:r>
              <a:rPr lang="en-US" altLang="zh-TW" sz="2800" i="1" dirty="0">
                <a:sym typeface="Symbol" pitchFamily="18" charset="2"/>
              </a:rPr>
              <a:t></a:t>
            </a:r>
            <a:r>
              <a:rPr lang="en-US" altLang="zh-TW" sz="2800" i="1" dirty="0"/>
              <a:t> </a:t>
            </a:r>
            <a:r>
              <a:rPr lang="en-US" altLang="zh-TW" sz="2800" i="1" dirty="0" err="1"/>
              <a:t>b</a:t>
            </a:r>
            <a:r>
              <a:rPr lang="en-US" altLang="zh-TW" sz="2800" i="1" baseline="-30000" dirty="0" err="1"/>
              <a:t>j.</a:t>
            </a:r>
            <a:r>
              <a:rPr lang="en-US" altLang="zh-TW" sz="2800" dirty="0" err="1"/>
              <a:t>and</a:t>
            </a:r>
            <a:r>
              <a:rPr lang="en-US" altLang="zh-TW" sz="2800" i="1" dirty="0"/>
              <a:t> </a:t>
            </a:r>
            <a:r>
              <a:rPr lang="en-US" altLang="zh-TW" sz="2800" i="1" dirty="0" smtClean="0"/>
              <a:t>p</a:t>
            </a:r>
            <a:r>
              <a:rPr lang="en-US" altLang="zh-TW" sz="2800" baseline="-25000" dirty="0" smtClean="0"/>
              <a:t>1</a:t>
            </a:r>
            <a:r>
              <a:rPr lang="en-US" altLang="zh-TW" sz="2800" dirty="0" smtClean="0"/>
              <a:t> </a:t>
            </a:r>
            <a:r>
              <a:rPr lang="en-US" altLang="zh-TW" sz="2800" i="1" dirty="0" smtClean="0"/>
              <a:t>p</a:t>
            </a:r>
            <a:r>
              <a:rPr lang="en-US" altLang="zh-TW" sz="2800" baseline="-25000" dirty="0" smtClean="0"/>
              <a:t>2</a:t>
            </a:r>
            <a:r>
              <a:rPr lang="en-US" altLang="zh-TW" sz="2800" i="1" dirty="0" smtClean="0"/>
              <a:t> </a:t>
            </a:r>
            <a:r>
              <a:rPr lang="en-US" altLang="zh-TW" sz="2800" dirty="0">
                <a:sym typeface="Symbol" pitchFamily="18" charset="2"/>
              </a:rPr>
              <a:t> </a:t>
            </a:r>
            <a:r>
              <a:rPr lang="en-US" altLang="zh-TW" sz="2800" i="1" dirty="0" err="1" smtClean="0">
                <a:sym typeface="Symbol" pitchFamily="18" charset="2"/>
              </a:rPr>
              <a:t>p</a:t>
            </a:r>
            <a:r>
              <a:rPr lang="en-US" altLang="zh-TW" sz="2800" i="1" baseline="-25000" dirty="0" err="1" smtClean="0">
                <a:sym typeface="Symbol" pitchFamily="18" charset="2"/>
              </a:rPr>
              <a:t>r</a:t>
            </a:r>
            <a:endParaRPr lang="en-US" altLang="zh-TW" sz="2800" i="1" baseline="-25000" dirty="0"/>
          </a:p>
          <a:p>
            <a:pPr algn="just">
              <a:lnSpc>
                <a:spcPct val="80000"/>
              </a:lnSpc>
            </a:pPr>
            <a:r>
              <a:rPr lang="en-US" altLang="zh-TW" sz="2800" u="sng" dirty="0">
                <a:solidFill>
                  <a:srgbClr val="0000FF"/>
                </a:solidFill>
              </a:rPr>
              <a:t>Dynamic </a:t>
            </a:r>
            <a:r>
              <a:rPr lang="en-US" altLang="zh-TW" sz="2800" u="sng" dirty="0" smtClean="0">
                <a:solidFill>
                  <a:srgbClr val="0000FF"/>
                </a:solidFill>
              </a:rPr>
              <a:t>programming</a:t>
            </a:r>
            <a:r>
              <a:rPr lang="en-US" altLang="zh-TW" sz="2800" dirty="0" smtClean="0">
                <a:solidFill>
                  <a:srgbClr val="0000FF"/>
                </a:solidFill>
              </a:rPr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en-US" altLang="zh-TW" sz="2800" i="1" dirty="0">
                <a:solidFill>
                  <a:schemeClr val="hlink"/>
                </a:solidFill>
              </a:rPr>
              <a:t>	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’=</a:t>
            </a:r>
            <a:r>
              <a:rPr lang="en-US" altLang="zh-TW" sz="2800" dirty="0" smtClean="0">
                <a:solidFill>
                  <a:srgbClr val="C00000"/>
                </a:solidFill>
              </a:rPr>
              <a:t>{min{q}|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p</a:t>
            </a:r>
            <a:r>
              <a:rPr lang="en-US" altLang="zh-TW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dirty="0">
                <a:solidFill>
                  <a:srgbClr val="C00000"/>
                </a:solidFill>
                <a:sym typeface="Symbol" pitchFamily="18" charset="2"/>
              </a:rPr>
              <a:t> </a:t>
            </a:r>
            <a:r>
              <a:rPr lang="en-US" altLang="zh-TW" sz="2800" i="1" dirty="0" err="1" smtClean="0">
                <a:solidFill>
                  <a:srgbClr val="C00000"/>
                </a:solidFill>
                <a:sym typeface="Symbol" pitchFamily="18" charset="2"/>
              </a:rPr>
              <a:t>p</a:t>
            </a:r>
            <a:r>
              <a:rPr lang="en-US" altLang="zh-TW" sz="2800" baseline="-25000" dirty="0" err="1" smtClean="0">
                <a:solidFill>
                  <a:srgbClr val="C00000"/>
                </a:solidFill>
                <a:sym typeface="Symbol" pitchFamily="18" charset="2"/>
              </a:rPr>
              <a:t>r</a:t>
            </a:r>
            <a:r>
              <a:rPr lang="en-US" altLang="zh-TW" sz="2800" baseline="-25000" dirty="0" smtClean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altLang="zh-TW" sz="2800" dirty="0" smtClean="0">
                <a:solidFill>
                  <a:srgbClr val="C00000"/>
                </a:solidFill>
              </a:rPr>
              <a:t>is a subsequence of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i</a:t>
            </a:r>
            <a:r>
              <a:rPr lang="en-US" altLang="zh-TW" sz="28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dirty="0" smtClean="0">
                <a:solidFill>
                  <a:srgbClr val="C00000"/>
                </a:solidFill>
                <a:sym typeface="Symbol" pitchFamily="18" charset="2"/>
              </a:rPr>
              <a:t></a:t>
            </a:r>
            <a:r>
              <a:rPr lang="en-US" altLang="zh-TW" sz="28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q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dirty="0" smtClean="0">
                <a:solidFill>
                  <a:srgbClr val="C00000"/>
                </a:solidFill>
              </a:rPr>
              <a:t>} if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i</a:t>
            </a:r>
            <a:r>
              <a:rPr lang="en-US" altLang="zh-TW" sz="2800" i="1" baseline="-30000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</a:rPr>
              <a:t> = p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1</a:t>
            </a:r>
            <a:endParaRPr lang="en-US" altLang="zh-TW" sz="2800" i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TW" sz="2800" i="1" dirty="0">
                <a:solidFill>
                  <a:srgbClr val="C00000"/>
                </a:solidFill>
              </a:rPr>
              <a:t>	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j’=</a:t>
            </a:r>
            <a:r>
              <a:rPr lang="en-US" altLang="zh-TW" sz="2800" dirty="0" smtClean="0">
                <a:solidFill>
                  <a:srgbClr val="C00000"/>
                </a:solidFill>
              </a:rPr>
              <a:t>{</a:t>
            </a:r>
            <a:r>
              <a:rPr lang="en-US" altLang="zh-TW" sz="2800" dirty="0">
                <a:solidFill>
                  <a:srgbClr val="C00000"/>
                </a:solidFill>
              </a:rPr>
              <a:t>min{q}|</a:t>
            </a:r>
            <a:r>
              <a:rPr lang="en-US" altLang="zh-TW" sz="2800" i="1" dirty="0">
                <a:solidFill>
                  <a:srgbClr val="C00000"/>
                </a:solidFill>
              </a:rPr>
              <a:t> p</a:t>
            </a:r>
            <a:r>
              <a:rPr lang="en-US" altLang="zh-TW" sz="2800" baseline="-25000" dirty="0">
                <a:solidFill>
                  <a:srgbClr val="C00000"/>
                </a:solidFill>
              </a:rPr>
              <a:t>1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dirty="0">
                <a:solidFill>
                  <a:srgbClr val="C00000"/>
                </a:solidFill>
                <a:sym typeface="Symbol" pitchFamily="18" charset="2"/>
              </a:rPr>
              <a:t> </a:t>
            </a:r>
            <a:r>
              <a:rPr lang="en-US" altLang="zh-TW" sz="2800" i="1" dirty="0" err="1">
                <a:solidFill>
                  <a:srgbClr val="C00000"/>
                </a:solidFill>
                <a:sym typeface="Symbol" pitchFamily="18" charset="2"/>
              </a:rPr>
              <a:t>p</a:t>
            </a:r>
            <a:r>
              <a:rPr lang="en-US" altLang="zh-TW" sz="2800" baseline="-25000" dirty="0" err="1">
                <a:solidFill>
                  <a:srgbClr val="C00000"/>
                </a:solidFill>
                <a:sym typeface="Symbol" pitchFamily="18" charset="2"/>
              </a:rPr>
              <a:t>r</a:t>
            </a:r>
            <a:r>
              <a:rPr lang="en-US" altLang="zh-TW" sz="2800" baseline="-25000" dirty="0">
                <a:solidFill>
                  <a:srgbClr val="C00000"/>
                </a:solidFill>
                <a:sym typeface="Symbol" pitchFamily="18" charset="2"/>
              </a:rPr>
              <a:t> </a:t>
            </a:r>
            <a:r>
              <a:rPr lang="en-US" altLang="zh-TW" sz="2800" dirty="0">
                <a:solidFill>
                  <a:srgbClr val="C00000"/>
                </a:solidFill>
              </a:rPr>
              <a:t>is a subsequence of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r>
              <a:rPr lang="en-US" altLang="zh-TW" sz="28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dirty="0">
                <a:solidFill>
                  <a:srgbClr val="C00000"/>
                </a:solidFill>
                <a:sym typeface="Symbol" pitchFamily="18" charset="2"/>
              </a:rPr>
              <a:t></a:t>
            </a:r>
            <a:r>
              <a:rPr lang="en-US" altLang="zh-TW" sz="2800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q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dirty="0">
                <a:solidFill>
                  <a:srgbClr val="C00000"/>
                </a:solidFill>
              </a:rPr>
              <a:t>} if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j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</a:rPr>
              <a:t>= p</a:t>
            </a:r>
            <a:r>
              <a:rPr lang="en-US" altLang="zh-TW" sz="2800" i="1" baseline="-30000" dirty="0">
                <a:solidFill>
                  <a:srgbClr val="C00000"/>
                </a:solidFill>
              </a:rPr>
              <a:t>1</a:t>
            </a:r>
            <a:endParaRPr lang="en-US" altLang="zh-TW" sz="2800" i="1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 smtClean="0">
                <a:solidFill>
                  <a:srgbClr val="C00000"/>
                </a:solidFill>
              </a:rPr>
              <a:t>	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F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i,j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	=	F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i-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j-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+ </a:t>
            </a:r>
            <a:r>
              <a:rPr lang="en-US" altLang="zh-TW" sz="28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		</a:t>
            </a:r>
            <a:r>
              <a:rPr lang="en-US" altLang="zh-TW" sz="2800" dirty="0" smtClean="0">
                <a:solidFill>
                  <a:srgbClr val="C00000"/>
                </a:solidFill>
              </a:rPr>
              <a:t>if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=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endParaRPr lang="en-US" altLang="zh-TW" sz="2800" i="1" baseline="-300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 smtClean="0">
                <a:solidFill>
                  <a:srgbClr val="C00000"/>
                </a:solidFill>
              </a:rPr>
              <a:t> 			max {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F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i-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</a:t>
            </a:r>
            <a:r>
              <a:rPr lang="en-US" altLang="zh-TW" sz="2800" dirty="0">
                <a:solidFill>
                  <a:srgbClr val="C00000"/>
                </a:solidFill>
              </a:rPr>
              <a:t>,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F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j-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dirty="0" smtClean="0">
                <a:solidFill>
                  <a:srgbClr val="C00000"/>
                </a:solidFill>
              </a:rPr>
              <a:t>}</a:t>
            </a:r>
            <a:r>
              <a:rPr lang="en-US" altLang="zh-TW" sz="2800" i="1" dirty="0">
                <a:solidFill>
                  <a:srgbClr val="C00000"/>
                </a:solidFill>
              </a:rPr>
              <a:t>	</a:t>
            </a:r>
            <a:r>
              <a:rPr lang="en-US" altLang="zh-TW" sz="2800" dirty="0" smtClean="0">
                <a:solidFill>
                  <a:srgbClr val="C00000"/>
                </a:solidFill>
              </a:rPr>
              <a:t>if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i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  <a:sym typeface="Symbol" pitchFamily="18" charset="2"/>
              </a:rPr>
              <a:t>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endParaRPr lang="en-US" altLang="zh-TW" sz="2800" i="1" baseline="-300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dirty="0" smtClean="0">
                <a:solidFill>
                  <a:srgbClr val="C00000"/>
                </a:solidFill>
              </a:rPr>
              <a:t>	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R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i,j</a:t>
            </a:r>
            <a:r>
              <a:rPr lang="en-US" altLang="zh-TW" sz="2800" i="1" dirty="0">
                <a:solidFill>
                  <a:srgbClr val="C00000"/>
                </a:solidFill>
              </a:rPr>
              <a:t>	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=	R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i+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j+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</a:rPr>
              <a:t>+ </a:t>
            </a:r>
            <a:r>
              <a:rPr lang="en-US" altLang="zh-TW" sz="28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		</a:t>
            </a:r>
            <a:r>
              <a:rPr lang="en-US" altLang="zh-TW" sz="2800" dirty="0" smtClean="0">
                <a:solidFill>
                  <a:srgbClr val="C00000"/>
                </a:solidFill>
              </a:rPr>
              <a:t>if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= </a:t>
            </a:r>
            <a:r>
              <a:rPr lang="en-US" altLang="zh-TW" sz="2800" i="1" dirty="0" err="1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j</a:t>
            </a:r>
            <a:endParaRPr lang="en-US" altLang="zh-TW" sz="2800" i="1" baseline="-30000" dirty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dirty="0">
                <a:solidFill>
                  <a:srgbClr val="C00000"/>
                </a:solidFill>
              </a:rPr>
              <a:t>  </a:t>
            </a:r>
            <a:r>
              <a:rPr lang="en-US" altLang="zh-TW" sz="2800" dirty="0" smtClean="0">
                <a:solidFill>
                  <a:srgbClr val="C00000"/>
                </a:solidFill>
              </a:rPr>
              <a:t>			max {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R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i+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</a:t>
            </a:r>
            <a:r>
              <a:rPr lang="en-US" altLang="zh-TW" sz="2800" dirty="0">
                <a:solidFill>
                  <a:srgbClr val="C00000"/>
                </a:solidFill>
              </a:rPr>
              <a:t>,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R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i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j+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1</a:t>
            </a:r>
            <a:r>
              <a:rPr lang="en-US" altLang="zh-TW" sz="2800" dirty="0" smtClean="0">
                <a:solidFill>
                  <a:srgbClr val="C00000"/>
                </a:solidFill>
              </a:rPr>
              <a:t>}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	</a:t>
            </a:r>
            <a:r>
              <a:rPr lang="en-US" altLang="zh-TW" sz="2800" dirty="0" smtClean="0">
                <a:solidFill>
                  <a:srgbClr val="C00000"/>
                </a:solidFill>
              </a:rPr>
              <a:t>if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err="1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>
                <a:solidFill>
                  <a:srgbClr val="C00000"/>
                </a:solidFill>
              </a:rPr>
              <a:t>i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  <a:sym typeface="Symbol" pitchFamily="18" charset="2"/>
              </a:rPr>
              <a:t>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endParaRPr lang="en-US" altLang="zh-TW" sz="2800" i="1" baseline="-300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800" i="1" baseline="-30000" dirty="0" smtClean="0">
                <a:solidFill>
                  <a:srgbClr val="C00000"/>
                </a:solidFill>
              </a:rPr>
              <a:t>	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L	=	</a:t>
            </a:r>
            <a:r>
              <a:rPr lang="en-US" altLang="zh-TW" sz="2800" dirty="0" smtClean="0">
                <a:solidFill>
                  <a:srgbClr val="C00000"/>
                </a:solidFill>
                <a:latin typeface="+mj-ea"/>
                <a:ea typeface="+mj-ea"/>
              </a:rPr>
              <a:t>max </a:t>
            </a:r>
            <a:r>
              <a:rPr lang="en-US" altLang="zh-TW" sz="2800" dirty="0" smtClean="0">
                <a:solidFill>
                  <a:srgbClr val="C00000"/>
                </a:solidFill>
              </a:rPr>
              <a:t>{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F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baseline="-30000" dirty="0" err="1" smtClean="0">
                <a:solidFill>
                  <a:srgbClr val="C00000"/>
                </a:solidFill>
              </a:rPr>
              <a:t>,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+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R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’</a:t>
            </a:r>
            <a:r>
              <a:rPr lang="en-US" altLang="zh-TW" sz="2800" baseline="-30000" dirty="0" smtClean="0">
                <a:solidFill>
                  <a:srgbClr val="C00000"/>
                </a:solidFill>
              </a:rPr>
              <a:t>,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j’ </a:t>
            </a:r>
            <a:r>
              <a:rPr lang="en-US" altLang="zh-TW" sz="2800" dirty="0" smtClean="0">
                <a:solidFill>
                  <a:srgbClr val="C00000"/>
                </a:solidFill>
              </a:rPr>
              <a:t>+ r - 2}</a:t>
            </a:r>
            <a:r>
              <a:rPr lang="en-US" altLang="zh-TW" sz="2800" dirty="0">
                <a:solidFill>
                  <a:srgbClr val="C00000"/>
                </a:solidFill>
              </a:rPr>
              <a:t> if</a:t>
            </a:r>
            <a:r>
              <a:rPr lang="en-US" altLang="zh-TW" sz="2800" i="1" dirty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p</a:t>
            </a:r>
            <a:r>
              <a:rPr lang="en-US" altLang="zh-TW" sz="2800" baseline="-25000" dirty="0" smtClean="0">
                <a:solidFill>
                  <a:srgbClr val="C00000"/>
                </a:solidFill>
              </a:rPr>
              <a:t>1 </a:t>
            </a:r>
            <a:r>
              <a:rPr lang="en-US" altLang="zh-TW" sz="2800" i="1" dirty="0">
                <a:solidFill>
                  <a:srgbClr val="C00000"/>
                </a:solidFill>
              </a:rPr>
              <a:t>=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a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i</a:t>
            </a:r>
            <a:r>
              <a:rPr lang="en-US" altLang="zh-TW" sz="2800" i="1" baseline="-30000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 smtClean="0">
                <a:solidFill>
                  <a:srgbClr val="C00000"/>
                </a:solidFill>
              </a:rPr>
              <a:t> </a:t>
            </a:r>
            <a:r>
              <a:rPr lang="en-US" altLang="zh-TW" sz="2800" i="1" dirty="0">
                <a:solidFill>
                  <a:srgbClr val="C00000"/>
                </a:solidFill>
              </a:rPr>
              <a:t>= </a:t>
            </a:r>
            <a:r>
              <a:rPr lang="en-US" altLang="zh-TW" sz="2800" i="1" dirty="0" err="1" smtClean="0">
                <a:solidFill>
                  <a:srgbClr val="C00000"/>
                </a:solidFill>
              </a:rPr>
              <a:t>b</a:t>
            </a:r>
            <a:r>
              <a:rPr lang="en-US" altLang="zh-TW" sz="2800" i="1" baseline="-30000" dirty="0" err="1" smtClean="0">
                <a:solidFill>
                  <a:srgbClr val="C00000"/>
                </a:solidFill>
              </a:rPr>
              <a:t>j</a:t>
            </a:r>
            <a:endParaRPr lang="en-US" altLang="zh-TW" sz="2800" dirty="0" smtClean="0">
              <a:solidFill>
                <a:srgbClr val="C00000"/>
              </a:solidFill>
              <a:latin typeface="+mj-ea"/>
              <a:ea typeface="+mj-ea"/>
            </a:endParaRPr>
          </a:p>
          <a:p>
            <a:pPr>
              <a:lnSpc>
                <a:spcPct val="80000"/>
              </a:lnSpc>
            </a:pPr>
            <a:r>
              <a:rPr lang="en-US" altLang="zh-TW" sz="2800" dirty="0" smtClean="0"/>
              <a:t>Time </a:t>
            </a:r>
            <a:r>
              <a:rPr lang="en-US" altLang="zh-TW" sz="2800" dirty="0"/>
              <a:t>complexity: </a:t>
            </a:r>
            <a:r>
              <a:rPr lang="en-US" altLang="zh-TW" sz="2800" i="1" dirty="0" smtClean="0"/>
              <a:t>O</a:t>
            </a:r>
            <a:r>
              <a:rPr lang="en-US" altLang="zh-TW" sz="2800" dirty="0" smtClean="0"/>
              <a:t>(</a:t>
            </a:r>
            <a:r>
              <a:rPr lang="en-US" altLang="zh-TW" sz="2800" i="1" dirty="0" smtClean="0"/>
              <a:t>nm</a:t>
            </a:r>
            <a:r>
              <a:rPr lang="en-US" altLang="zh-TW" sz="2800" dirty="0"/>
              <a:t>)</a:t>
            </a:r>
          </a:p>
          <a:p>
            <a:endParaRPr lang="zh-TW" altLang="en-US" sz="2800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052442" y="3356992"/>
            <a:ext cx="161180" cy="617984"/>
            <a:chOff x="0" y="1"/>
            <a:chExt cx="20000" cy="19999"/>
          </a:xfrm>
        </p:grpSpPr>
        <p:sp>
          <p:nvSpPr>
            <p:cNvPr id="6" name="Arc 5"/>
            <p:cNvSpPr>
              <a:spLocks/>
            </p:cNvSpPr>
            <p:nvPr/>
          </p:nvSpPr>
          <p:spPr bwMode="auto">
            <a:xfrm flipH="1" flipV="1">
              <a:off x="9945" y="18335"/>
              <a:ext cx="1005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9945" y="11656"/>
              <a:ext cx="110" cy="669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8" name="Arc 7"/>
            <p:cNvSpPr>
              <a:spLocks/>
            </p:cNvSpPr>
            <p:nvPr/>
          </p:nvSpPr>
          <p:spPr bwMode="auto">
            <a:xfrm>
              <a:off x="0" y="9991"/>
              <a:ext cx="994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9" name="Arc 8"/>
            <p:cNvSpPr>
              <a:spLocks/>
            </p:cNvSpPr>
            <p:nvPr/>
          </p:nvSpPr>
          <p:spPr bwMode="auto">
            <a:xfrm flipV="1">
              <a:off x="0" y="8326"/>
              <a:ext cx="994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9945" y="1666"/>
              <a:ext cx="110" cy="6679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" name="Arc 10"/>
            <p:cNvSpPr>
              <a:spLocks/>
            </p:cNvSpPr>
            <p:nvPr/>
          </p:nvSpPr>
          <p:spPr bwMode="auto">
            <a:xfrm flipH="1">
              <a:off x="9945" y="1"/>
              <a:ext cx="1005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12" name="Group 4"/>
          <p:cNvGrpSpPr>
            <a:grpSpLocks/>
          </p:cNvGrpSpPr>
          <p:nvPr/>
        </p:nvGrpSpPr>
        <p:grpSpPr bwMode="auto">
          <a:xfrm>
            <a:off x="2035234" y="4149080"/>
            <a:ext cx="161180" cy="617984"/>
            <a:chOff x="0" y="1"/>
            <a:chExt cx="20000" cy="19999"/>
          </a:xfrm>
        </p:grpSpPr>
        <p:sp>
          <p:nvSpPr>
            <p:cNvPr id="13" name="Arc 5"/>
            <p:cNvSpPr>
              <a:spLocks/>
            </p:cNvSpPr>
            <p:nvPr/>
          </p:nvSpPr>
          <p:spPr bwMode="auto">
            <a:xfrm flipH="1" flipV="1">
              <a:off x="9945" y="18335"/>
              <a:ext cx="1005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9945" y="11656"/>
              <a:ext cx="110" cy="6698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5" name="Arc 7"/>
            <p:cNvSpPr>
              <a:spLocks/>
            </p:cNvSpPr>
            <p:nvPr/>
          </p:nvSpPr>
          <p:spPr bwMode="auto">
            <a:xfrm>
              <a:off x="0" y="9991"/>
              <a:ext cx="994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6" name="Arc 8"/>
            <p:cNvSpPr>
              <a:spLocks/>
            </p:cNvSpPr>
            <p:nvPr/>
          </p:nvSpPr>
          <p:spPr bwMode="auto">
            <a:xfrm flipV="1">
              <a:off x="0" y="8326"/>
              <a:ext cx="994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9945" y="1666"/>
              <a:ext cx="110" cy="6679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8" name="Arc 10"/>
            <p:cNvSpPr>
              <a:spLocks/>
            </p:cNvSpPr>
            <p:nvPr/>
          </p:nvSpPr>
          <p:spPr bwMode="auto">
            <a:xfrm flipH="1">
              <a:off x="9945" y="1"/>
              <a:ext cx="10055" cy="166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74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Example for STR-IC-LCS </a:t>
            </a:r>
            <a:r>
              <a:rPr lang="en-US" altLang="zh-TW" dirty="0" smtClean="0"/>
              <a:t>Algorithm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Find </a:t>
            </a:r>
            <a:r>
              <a:rPr lang="en-US" altLang="zh-TW" dirty="0"/>
              <a:t>the largest L </a:t>
            </a:r>
            <a:r>
              <a:rPr lang="en-US" altLang="zh-TW" dirty="0" smtClean="0"/>
              <a:t>= </a:t>
            </a:r>
            <a:r>
              <a:rPr lang="en-US" altLang="zh-TW" dirty="0" smtClean="0">
                <a:latin typeface="+mj-lt"/>
              </a:rPr>
              <a:t>S</a:t>
            </a:r>
            <a:r>
              <a:rPr lang="en-US" altLang="zh-TW" baseline="-25000" dirty="0" smtClean="0">
                <a:latin typeface="+mj-lt"/>
              </a:rPr>
              <a:t>1</a:t>
            </a:r>
            <a:r>
              <a:rPr lang="en-US" altLang="zh-TW" baseline="-25000" dirty="0" smtClean="0">
                <a:latin typeface="Times New Roman" pitchFamily="18" charset="0"/>
              </a:rPr>
              <a:t> </a:t>
            </a:r>
            <a:r>
              <a:rPr lang="en-US" altLang="zh-TW" dirty="0" smtClean="0"/>
              <a:t>+</a:t>
            </a:r>
            <a:r>
              <a:rPr lang="en-US" altLang="zh-TW" dirty="0" smtClean="0">
                <a:latin typeface="Times New Roman" pitchFamily="18" charset="0"/>
              </a:rPr>
              <a:t> </a:t>
            </a:r>
            <a:r>
              <a:rPr lang="en-US" altLang="zh-TW" dirty="0">
                <a:latin typeface="+mj-lt"/>
              </a:rPr>
              <a:t>S</a:t>
            </a:r>
            <a:r>
              <a:rPr lang="en-US" altLang="zh-TW" baseline="-25000" dirty="0">
                <a:latin typeface="+mj-lt"/>
              </a:rPr>
              <a:t>2</a:t>
            </a:r>
            <a:r>
              <a:rPr lang="en-US" altLang="zh-TW" baseline="-25000" dirty="0">
                <a:latin typeface="Times New Roman" pitchFamily="18" charset="0"/>
              </a:rPr>
              <a:t> </a:t>
            </a:r>
            <a:r>
              <a:rPr lang="en-US" altLang="zh-TW" dirty="0" smtClean="0"/>
              <a:t>+ r - 2, </a:t>
            </a:r>
            <a:r>
              <a:rPr lang="en-US" altLang="zh-TW" dirty="0"/>
              <a:t>we can obtain the STR-IC-LCS </a:t>
            </a:r>
            <a:r>
              <a:rPr lang="en-US" altLang="zh-TW" u="sng" dirty="0">
                <a:solidFill>
                  <a:srgbClr val="0000FF"/>
                </a:solidFill>
              </a:rPr>
              <a:t>T</a:t>
            </a:r>
            <a:r>
              <a:rPr lang="en-US" altLang="zh-TW" u="sng" dirty="0" smtClean="0">
                <a:solidFill>
                  <a:srgbClr val="FF0000"/>
                </a:solidFill>
              </a:rPr>
              <a:t>CTA</a:t>
            </a:r>
            <a:endParaRPr lang="en-US" altLang="zh-TW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Group 6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3765865"/>
              </p:ext>
            </p:extLst>
          </p:nvPr>
        </p:nvGraphicFramePr>
        <p:xfrm>
          <a:off x="539749" y="1442393"/>
          <a:ext cx="3600201" cy="4032512"/>
        </p:xfrm>
        <a:graphic>
          <a:graphicData uri="http://schemas.openxmlformats.org/drawingml/2006/table">
            <a:tbl>
              <a:tblPr/>
              <a:tblGrid>
                <a:gridCol w="327291"/>
                <a:gridCol w="327291"/>
                <a:gridCol w="327291"/>
                <a:gridCol w="327291"/>
                <a:gridCol w="327291"/>
                <a:gridCol w="327291"/>
                <a:gridCol w="327291"/>
                <a:gridCol w="327291"/>
                <a:gridCol w="327291"/>
                <a:gridCol w="327291"/>
                <a:gridCol w="327291"/>
              </a:tblGrid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  <a:endParaRPr kumimoji="1" lang="en-US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6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351001"/>
              </p:ext>
            </p:extLst>
          </p:nvPr>
        </p:nvGraphicFramePr>
        <p:xfrm>
          <a:off x="4283968" y="1452515"/>
          <a:ext cx="3744411" cy="4050783"/>
        </p:xfrm>
        <a:graphic>
          <a:graphicData uri="http://schemas.openxmlformats.org/drawingml/2006/table">
            <a:tbl>
              <a:tblPr/>
              <a:tblGrid>
                <a:gridCol w="340401"/>
                <a:gridCol w="340401"/>
                <a:gridCol w="340401"/>
                <a:gridCol w="340401"/>
                <a:gridCol w="340401"/>
                <a:gridCol w="340401"/>
                <a:gridCol w="340401"/>
                <a:gridCol w="340401"/>
                <a:gridCol w="340401"/>
                <a:gridCol w="340401"/>
                <a:gridCol w="340401"/>
              </a:tblGrid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zh-TW" altLang="zh-TW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T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A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C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G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-</a:t>
                      </a:r>
                    </a:p>
                  </a:txBody>
                  <a:tcPr marL="122751" marR="122751" marT="61376" marB="613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</a:t>
                      </a:r>
                    </a:p>
                  </a:txBody>
                  <a:tcPr marL="122751" marR="122751" marT="61376" marB="6137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val 717"/>
          <p:cNvSpPr>
            <a:spLocks noChangeArrowheads="1"/>
          </p:cNvSpPr>
          <p:nvPr/>
        </p:nvSpPr>
        <p:spPr bwMode="auto">
          <a:xfrm>
            <a:off x="7318569" y="4024511"/>
            <a:ext cx="338708" cy="36512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" name="Text Box 687"/>
          <p:cNvSpPr txBox="1">
            <a:spLocks noChangeArrowheads="1"/>
          </p:cNvSpPr>
          <p:nvPr/>
        </p:nvSpPr>
        <p:spPr bwMode="auto">
          <a:xfrm>
            <a:off x="971600" y="1052736"/>
            <a:ext cx="2520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 smtClean="0">
                <a:latin typeface="+mj-lt"/>
              </a:rPr>
              <a:t>Forward </a:t>
            </a:r>
            <a:r>
              <a:rPr lang="en-US" altLang="zh-TW" sz="2400" dirty="0" err="1" smtClean="0">
                <a:latin typeface="+mj-lt"/>
              </a:rPr>
              <a:t>Matrice</a:t>
            </a:r>
            <a:endParaRPr lang="en-US" altLang="zh-TW" sz="2400" dirty="0">
              <a:latin typeface="+mj-lt"/>
            </a:endParaRPr>
          </a:p>
        </p:txBody>
      </p:sp>
      <p:sp>
        <p:nvSpPr>
          <p:cNvPr id="11" name="Text Box 687"/>
          <p:cNvSpPr txBox="1">
            <a:spLocks noChangeArrowheads="1"/>
          </p:cNvSpPr>
          <p:nvPr/>
        </p:nvSpPr>
        <p:spPr bwMode="auto">
          <a:xfrm>
            <a:off x="4788024" y="1052736"/>
            <a:ext cx="25202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dirty="0" smtClean="0">
                <a:latin typeface="+mj-lt"/>
              </a:rPr>
              <a:t>Reverse </a:t>
            </a:r>
            <a:r>
              <a:rPr lang="en-US" altLang="zh-TW" sz="2400" dirty="0" err="1" smtClean="0">
                <a:latin typeface="+mj-lt"/>
              </a:rPr>
              <a:t>Matrice</a:t>
            </a:r>
            <a:endParaRPr lang="en-US" altLang="zh-TW" sz="2400" dirty="0">
              <a:latin typeface="+mj-lt"/>
            </a:endParaRPr>
          </a:p>
        </p:txBody>
      </p:sp>
      <p:sp>
        <p:nvSpPr>
          <p:cNvPr id="13" name="Text Box 687"/>
          <p:cNvSpPr txBox="1">
            <a:spLocks noChangeArrowheads="1"/>
          </p:cNvSpPr>
          <p:nvPr/>
        </p:nvSpPr>
        <p:spPr bwMode="auto">
          <a:xfrm>
            <a:off x="2123728" y="2204864"/>
            <a:ext cx="4320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 dirty="0">
                <a:solidFill>
                  <a:srgbClr val="FF0000"/>
                </a:solidFill>
              </a:rPr>
              <a:t>S</a:t>
            </a:r>
            <a:r>
              <a:rPr lang="en-US" altLang="zh-TW" sz="2400" b="1" baseline="-25000" dirty="0">
                <a:solidFill>
                  <a:srgbClr val="FF0000"/>
                </a:solidFill>
              </a:rPr>
              <a:t>1</a:t>
            </a:r>
            <a:endParaRPr lang="en-US" altLang="zh-TW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Text Box 687"/>
          <p:cNvSpPr txBox="1">
            <a:spLocks noChangeArrowheads="1"/>
          </p:cNvSpPr>
          <p:nvPr/>
        </p:nvSpPr>
        <p:spPr bwMode="auto">
          <a:xfrm>
            <a:off x="7596336" y="3687415"/>
            <a:ext cx="4320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2400" b="1" dirty="0" smtClean="0">
                <a:solidFill>
                  <a:srgbClr val="FF0000"/>
                </a:solidFill>
              </a:rPr>
              <a:t>S</a:t>
            </a:r>
            <a:r>
              <a:rPr lang="en-US" altLang="zh-TW" sz="2400" b="1" baseline="-25000" dirty="0" smtClean="0">
                <a:solidFill>
                  <a:srgbClr val="FF0000"/>
                </a:solidFill>
              </a:rPr>
              <a:t>2</a:t>
            </a:r>
            <a:endParaRPr lang="en-US" altLang="zh-TW" sz="3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" name="Line 708"/>
          <p:cNvSpPr>
            <a:spLocks noChangeShapeType="1"/>
          </p:cNvSpPr>
          <p:nvPr/>
        </p:nvSpPr>
        <p:spPr bwMode="auto">
          <a:xfrm flipH="1" flipV="1">
            <a:off x="1430748" y="2060848"/>
            <a:ext cx="246247" cy="231278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18" name="Line 708"/>
          <p:cNvSpPr>
            <a:spLocks noChangeShapeType="1"/>
          </p:cNvSpPr>
          <p:nvPr/>
        </p:nvSpPr>
        <p:spPr bwMode="auto">
          <a:xfrm flipH="1" flipV="1">
            <a:off x="1769907" y="2459254"/>
            <a:ext cx="246247" cy="231278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3" name="Oval 717"/>
          <p:cNvSpPr>
            <a:spLocks noChangeArrowheads="1"/>
          </p:cNvSpPr>
          <p:nvPr/>
        </p:nvSpPr>
        <p:spPr bwMode="auto">
          <a:xfrm>
            <a:off x="1215164" y="2544728"/>
            <a:ext cx="338708" cy="36512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25" name="Line 708"/>
          <p:cNvSpPr>
            <a:spLocks noChangeShapeType="1"/>
          </p:cNvSpPr>
          <p:nvPr/>
        </p:nvSpPr>
        <p:spPr bwMode="auto">
          <a:xfrm>
            <a:off x="7596336" y="4293096"/>
            <a:ext cx="256497" cy="260239"/>
          </a:xfrm>
          <a:prstGeom prst="line">
            <a:avLst/>
          </a:prstGeom>
          <a:noFill/>
          <a:ln w="19050">
            <a:solidFill>
              <a:srgbClr val="0000FF"/>
            </a:solidFill>
            <a:prstDash val="sysDot"/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28" name="Oval 717"/>
          <p:cNvSpPr>
            <a:spLocks noChangeArrowheads="1"/>
          </p:cNvSpPr>
          <p:nvPr/>
        </p:nvSpPr>
        <p:spPr bwMode="auto">
          <a:xfrm>
            <a:off x="1867077" y="2544727"/>
            <a:ext cx="338708" cy="365125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96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Improvements and </a:t>
            </a:r>
            <a:r>
              <a:rPr lang="en-US" altLang="zh-TW" dirty="0" smtClean="0"/>
              <a:t>Extensions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04B93-F247-42E5-95CE-B8478AD23DB7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As the only cells that are necessary to be stored </a:t>
            </a:r>
            <a:r>
              <a:rPr lang="en-US" altLang="zh-TW" dirty="0" smtClean="0"/>
              <a:t>explicitly are </a:t>
            </a:r>
            <a:r>
              <a:rPr lang="en-US" altLang="zh-TW" dirty="0"/>
              <a:t>those for matches, the </a:t>
            </a:r>
            <a:r>
              <a:rPr lang="en-US" altLang="zh-TW" dirty="0">
                <a:solidFill>
                  <a:srgbClr val="C00000"/>
                </a:solidFill>
              </a:rPr>
              <a:t>Hunt–Szymanski method </a:t>
            </a:r>
            <a:r>
              <a:rPr lang="en-US" altLang="zh-TW" dirty="0" smtClean="0"/>
              <a:t>can </a:t>
            </a:r>
            <a:r>
              <a:rPr lang="en-US" altLang="zh-TW" dirty="0"/>
              <a:t>be used to speed up the computation of </a:t>
            </a:r>
            <a:r>
              <a:rPr lang="en-US" altLang="zh-TW" i="1" dirty="0"/>
              <a:t>F </a:t>
            </a:r>
            <a:r>
              <a:rPr lang="en-US" altLang="zh-TW" dirty="0"/>
              <a:t>and </a:t>
            </a:r>
            <a:r>
              <a:rPr lang="en-US" altLang="zh-TW" i="1" dirty="0" smtClean="0"/>
              <a:t>R </a:t>
            </a:r>
            <a:r>
              <a:rPr lang="en-US" altLang="zh-TW" dirty="0" smtClean="0"/>
              <a:t>matrices </a:t>
            </a:r>
            <a:r>
              <a:rPr lang="en-US" altLang="zh-TW" dirty="0">
                <a:solidFill>
                  <a:srgbClr val="C00000"/>
                </a:solidFill>
              </a:rPr>
              <a:t>if the number of matches is small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we obtain the </a:t>
            </a:r>
            <a:r>
              <a:rPr lang="en-US" altLang="zh-TW" dirty="0" smtClean="0"/>
              <a:t>worst-case time </a:t>
            </a:r>
            <a:r>
              <a:rPr lang="en-US" altLang="zh-TW" dirty="0"/>
              <a:t>complexities: </a:t>
            </a:r>
            <a:endParaRPr lang="en-US" altLang="zh-TW" dirty="0" smtClean="0"/>
          </a:p>
          <a:p>
            <a:pPr marL="0" indent="0">
              <a:buNone/>
            </a:pPr>
            <a:r>
              <a:rPr lang="pt-BR" altLang="zh-TW" i="1" dirty="0" smtClean="0"/>
              <a:t>	O(d </a:t>
            </a:r>
            <a:r>
              <a:rPr lang="pt-BR" altLang="zh-TW" dirty="0"/>
              <a:t>log log</a:t>
            </a:r>
            <a:r>
              <a:rPr lang="pt-BR" altLang="zh-TW" i="1" dirty="0"/>
              <a:t>n </a:t>
            </a:r>
            <a:r>
              <a:rPr lang="pt-BR" altLang="zh-TW" dirty="0"/>
              <a:t>+</a:t>
            </a:r>
            <a:r>
              <a:rPr lang="pt-BR" altLang="zh-TW" i="1" dirty="0"/>
              <a:t>n(r </a:t>
            </a:r>
            <a:r>
              <a:rPr lang="pt-BR" altLang="zh-TW" dirty="0"/>
              <a:t>+log</a:t>
            </a:r>
            <a:r>
              <a:rPr lang="pt-BR" altLang="zh-TW" i="1" dirty="0"/>
              <a:t>n</a:t>
            </a:r>
            <a:r>
              <a:rPr lang="pt-BR" altLang="zh-TW" i="1" dirty="0" smtClean="0"/>
              <a:t>))</a:t>
            </a:r>
          </a:p>
          <a:p>
            <a:pPr marL="0" indent="0">
              <a:buNone/>
            </a:pPr>
            <a:r>
              <a:rPr lang="pt-BR" altLang="zh-TW" i="1" dirty="0"/>
              <a:t>	</a:t>
            </a:r>
            <a:r>
              <a:rPr lang="pt-BR" altLang="zh-TW" i="1" dirty="0" smtClean="0"/>
              <a:t>d is the number of matches</a:t>
            </a:r>
            <a:endParaRPr lang="zh-TW" alt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TW" smtClean="0"/>
              <a:t>2012/9/11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63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自訂 3">
      <a:dk1>
        <a:sysClr val="windowText" lastClr="000000"/>
      </a:dk1>
      <a:lt1>
        <a:sysClr val="window" lastClr="C7EDCC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0000"/>
      </a:hlink>
      <a:folHlink>
        <a:srgbClr val="0000FF"/>
      </a:folHlink>
    </a:clrScheme>
    <a:fontScheme name="Calibri">
      <a:majorFont>
        <a:latin typeface="Calibri"/>
        <a:ea typeface="Calibri"/>
        <a:cs typeface=""/>
      </a:majorFont>
      <a:minorFont>
        <a:latin typeface="Calibri"/>
        <a:ea typeface="Calibri"/>
        <a:cs typeface="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C7EDC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786</TotalTime>
  <Words>1169</Words>
  <Application>Microsoft Office PowerPoint</Application>
  <PresentationFormat>如螢幕大小 (4:3)</PresentationFormat>
  <Paragraphs>634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原創</vt:lpstr>
      <vt:lpstr>Quadratic-time algorithm for a string constrained LCS problem </vt:lpstr>
      <vt:lpstr>Abstract</vt:lpstr>
      <vt:lpstr>The Constrained Longest Common Subsequence (CLCS) Problem</vt:lpstr>
      <vt:lpstr>The CLCS Algorithm</vt:lpstr>
      <vt:lpstr>Example for CLCS Algorithm</vt:lpstr>
      <vt:lpstr>STR-IC-LCS</vt:lpstr>
      <vt:lpstr>The STR-IC-LCS Algorithm</vt:lpstr>
      <vt:lpstr>Example for STR-IC-LCS Algorithm</vt:lpstr>
      <vt:lpstr>Improvements and Extensions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Quadratic-time algorithm for a string constrained LCS problem</dc:title>
  <dc:creator>Robert</dc:creator>
  <cp:lastModifiedBy>Ray</cp:lastModifiedBy>
  <cp:revision>54</cp:revision>
  <cp:lastPrinted>2012-09-10T21:31:19Z</cp:lastPrinted>
  <dcterms:created xsi:type="dcterms:W3CDTF">2012-09-10T08:29:10Z</dcterms:created>
  <dcterms:modified xsi:type="dcterms:W3CDTF">2012-09-11T10:58:59Z</dcterms:modified>
</cp:coreProperties>
</file>