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23" autoAdjust="0"/>
  </p:normalViewPr>
  <p:slideViewPr>
    <p:cSldViewPr>
      <p:cViewPr varScale="1">
        <p:scale>
          <a:sx n="90" d="100"/>
          <a:sy n="90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AE6F0-2E0C-4872-8448-0360658B5985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4E33D-1DDE-4C78-A21D-C3D84BE762E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7369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A={a1, a2, …, </a:t>
            </a:r>
            <a:r>
              <a:rPr lang="en-US" altLang="zh-TW" dirty="0" err="1" smtClean="0"/>
              <a:t>ai</a:t>
            </a:r>
            <a:r>
              <a:rPr lang="en-US" altLang="zh-TW" dirty="0" smtClean="0"/>
              <a:t>} </a:t>
            </a:r>
            <a:r>
              <a:rPr lang="zh-TW" altLang="en-US" dirty="0" smtClean="0"/>
              <a:t>表示一個有限個數字元的集合；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A*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表示使用 </a:t>
            </a:r>
            <a:r>
              <a:rPr lang="en-US" altLang="zh-TW" baseline="0" dirty="0" smtClean="0"/>
              <a:t>A </a:t>
            </a:r>
            <a:r>
              <a:rPr lang="zh-TW" altLang="en-US" baseline="0" dirty="0" smtClean="0"/>
              <a:t>裡面的字元所能產生的所有字串之集合。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Val(</a:t>
            </a:r>
            <a:r>
              <a:rPr lang="en-US" altLang="zh-TW" baseline="0" dirty="0" err="1" smtClean="0"/>
              <a:t>Xm</a:t>
            </a:r>
            <a:r>
              <a:rPr lang="en-US" altLang="zh-TW" baseline="0" dirty="0" smtClean="0"/>
              <a:t>) </a:t>
            </a:r>
            <a:r>
              <a:rPr lang="zh-TW" altLang="en-US" baseline="0" dirty="0" smtClean="0"/>
              <a:t>將 </a:t>
            </a:r>
            <a:r>
              <a:rPr lang="en-US" altLang="zh-TW" baseline="0" dirty="0" err="1" smtClean="0"/>
              <a:t>Xm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中間符號完全解析至 </a:t>
            </a:r>
            <a:r>
              <a:rPr lang="en-US" altLang="zh-TW" baseline="0" dirty="0" smtClean="0"/>
              <a:t>terminal character </a:t>
            </a:r>
            <a:r>
              <a:rPr lang="zh-TW" altLang="en-US" baseline="0" dirty="0" smtClean="0"/>
              <a:t>所產生的字串。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E33D-1DDE-4C78-A21D-C3D84BE762E3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670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4E33D-1DDE-4C78-A21D-C3D84BE762E3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831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8508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436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87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586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548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26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975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330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6065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97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392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EBD77-D859-41A0-918B-784A0F11FA88}" type="datetimeFigureOut">
              <a:rPr lang="zh-TW" altLang="en-US" smtClean="0"/>
              <a:t>2012/10/16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33165-FD4D-460B-A75F-3F80CF413F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83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Window Subsequence Problems for Compressed Texts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24000" y="3886200"/>
            <a:ext cx="6696000" cy="1752600"/>
          </a:xfrm>
        </p:spPr>
        <p:txBody>
          <a:bodyPr>
            <a:normAutofit/>
          </a:bodyPr>
          <a:lstStyle/>
          <a:p>
            <a:r>
              <a:rPr lang="en-US" altLang="zh-TW" sz="1800" dirty="0" smtClean="0">
                <a:solidFill>
                  <a:schemeClr val="tx1"/>
                </a:solidFill>
              </a:rPr>
              <a:t>Patrick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Cégielski</a:t>
            </a:r>
            <a:r>
              <a:rPr lang="en-US" altLang="zh-TW" sz="1800" dirty="0" smtClean="0">
                <a:solidFill>
                  <a:schemeClr val="tx1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Irène</a:t>
            </a:r>
            <a:r>
              <a:rPr lang="en-US" altLang="zh-TW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Guessarian</a:t>
            </a:r>
            <a:r>
              <a:rPr lang="en-US" altLang="zh-TW" sz="1800" dirty="0" smtClean="0">
                <a:solidFill>
                  <a:schemeClr val="tx1"/>
                </a:solidFill>
              </a:rPr>
              <a:t>,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Yury</a:t>
            </a:r>
            <a:r>
              <a:rPr lang="en-US" altLang="zh-TW" sz="1800" dirty="0" smtClean="0">
                <a:solidFill>
                  <a:schemeClr val="tx1"/>
                </a:solidFill>
              </a:rPr>
              <a:t>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Lifshits</a:t>
            </a:r>
            <a:r>
              <a:rPr lang="en-US" altLang="zh-TW" sz="1800" dirty="0" smtClean="0">
                <a:solidFill>
                  <a:schemeClr val="tx1"/>
                </a:solidFill>
              </a:rPr>
              <a:t>, Yuri </a:t>
            </a:r>
            <a:r>
              <a:rPr lang="en-US" altLang="zh-TW" sz="1800" dirty="0" err="1" smtClean="0">
                <a:solidFill>
                  <a:schemeClr val="tx1"/>
                </a:solidFill>
              </a:rPr>
              <a:t>Matiyasevich</a:t>
            </a:r>
            <a:r>
              <a:rPr lang="en-US" altLang="zh-TW" sz="1800" dirty="0" smtClean="0">
                <a:solidFill>
                  <a:schemeClr val="tx1"/>
                </a:solidFill>
              </a:rPr>
              <a:t/>
            </a:r>
            <a:br>
              <a:rPr lang="en-US" altLang="zh-TW" sz="1800" dirty="0" smtClean="0">
                <a:solidFill>
                  <a:schemeClr val="tx1"/>
                </a:solidFill>
              </a:rPr>
            </a:br>
            <a:r>
              <a:rPr lang="fr-FR" altLang="zh-TW" sz="1800" dirty="0" smtClean="0">
                <a:solidFill>
                  <a:schemeClr val="tx1"/>
                </a:solidFill>
              </a:rPr>
              <a:t>Lecture Notes in Computer Science Volume 3967, 2006, pp 127-136</a:t>
            </a:r>
          </a:p>
          <a:p>
            <a:r>
              <a:rPr lang="fr-FR" altLang="zh-TW" sz="1800" dirty="0" smtClean="0">
                <a:solidFill>
                  <a:schemeClr val="tx1"/>
                </a:solidFill>
              </a:rPr>
              <a:t>Presenter: Yi-Pu Guo</a:t>
            </a:r>
            <a:br>
              <a:rPr lang="fr-FR" altLang="zh-TW" sz="1800" dirty="0" smtClean="0">
                <a:solidFill>
                  <a:schemeClr val="tx1"/>
                </a:solidFill>
              </a:rPr>
            </a:br>
            <a:r>
              <a:rPr lang="fr-FR" altLang="zh-TW" sz="1800" dirty="0" smtClean="0">
                <a:solidFill>
                  <a:schemeClr val="tx1"/>
                </a:solidFill>
              </a:rPr>
              <a:t>2012/10/16</a:t>
            </a:r>
            <a:endParaRPr lang="zh-TW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48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Time Complexity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O(m l </a:t>
            </a:r>
            <a:r>
              <a:rPr lang="en-US" altLang="zh-TW" dirty="0" err="1" smtClean="0"/>
              <a:t>logk</a:t>
            </a:r>
            <a:r>
              <a:rPr lang="en-US" altLang="zh-TW" dirty="0" smtClean="0"/>
              <a:t>) ,l =1+2+…+k =k(k+1)/2 &lt;k</a:t>
            </a:r>
            <a:r>
              <a:rPr lang="en-US" altLang="zh-TW" baseline="30000" dirty="0" smtClean="0"/>
              <a:t>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O(m k</a:t>
            </a:r>
            <a:r>
              <a:rPr lang="en-US" altLang="zh-TW" baseline="30000" dirty="0" smtClean="0"/>
              <a:t>2 </a:t>
            </a:r>
            <a:r>
              <a:rPr lang="en-US" altLang="zh-TW" dirty="0" err="1" smtClean="0"/>
              <a:t>logk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5913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Abstract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896000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en-US" altLang="zh-TW" sz="1800" dirty="0" smtClean="0"/>
              <a:t>Given two strings (a text t of length n and a pattern p) and a natural number w, window subsequence problems consist in deciding whether p occurs as a subsequence of t and/or finding the number of size (at most) w windows of text t which contain pattern p as a subsequence, i.e. the letters of pattern p occur in the text window, in the same order as in p, but not necessarily consecutively (they may be interleaved with other letters). We are searching for subsequences in a text which is compressed using Lempel-Ziv-like compression algorithms, without decompressing the text, and we would like our algorithms to be almost optimal, in the sense that they run in time O(m) where m is the size of the compressed text. The pattern is uncompressed (because the compression algorithms are </a:t>
            </a:r>
            <a:r>
              <a:rPr lang="en-US" altLang="zh-TW" sz="1800" dirty="0" err="1" smtClean="0"/>
              <a:t>evolutive</a:t>
            </a:r>
            <a:r>
              <a:rPr lang="en-US" altLang="zh-TW" sz="1800" dirty="0" smtClean="0"/>
              <a:t>: various occurrences of a same pattern look different in the text).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43230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Problems to Solve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Text:	t=t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t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 … </a:t>
            </a:r>
            <a:r>
              <a:rPr lang="en-US" altLang="zh-TW" sz="2400" dirty="0" err="1" smtClean="0"/>
              <a:t>t</a:t>
            </a:r>
            <a:r>
              <a:rPr lang="en-US" altLang="zh-TW" sz="2400" baseline="-25000" dirty="0" err="1" smtClean="0"/>
              <a:t>n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∈ </a:t>
            </a:r>
            <a:r>
              <a:rPr lang="en-US" altLang="zh-TW" sz="2400" dirty="0" smtClean="0"/>
              <a:t>A*</a:t>
            </a:r>
            <a:br>
              <a:rPr lang="en-US" altLang="zh-TW" sz="2400" dirty="0" smtClean="0"/>
            </a:br>
            <a:r>
              <a:rPr lang="en-US" altLang="zh-TW" sz="2400" dirty="0" smtClean="0"/>
              <a:t>	compressed by SLP (Straight-line programs):</a:t>
            </a:r>
            <a:br>
              <a:rPr lang="en-US" altLang="zh-TW" sz="2400" dirty="0" smtClean="0"/>
            </a:br>
            <a:r>
              <a:rPr lang="en-US" altLang="zh-TW" sz="2400" dirty="0" smtClean="0"/>
              <a:t>		t=</a:t>
            </a:r>
            <a:r>
              <a:rPr lang="en-US" altLang="zh-TW" sz="2400" dirty="0" err="1" smtClean="0"/>
              <a:t>val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X</a:t>
            </a:r>
            <a:r>
              <a:rPr lang="en-US" altLang="zh-TW" sz="2400" baseline="-25000" dirty="0" err="1" smtClean="0"/>
              <a:t>m</a:t>
            </a:r>
            <a:r>
              <a:rPr lang="en-US" altLang="zh-TW" sz="2400" dirty="0" smtClean="0"/>
              <a:t>), </a:t>
            </a:r>
            <a:r>
              <a:rPr lang="en-US" altLang="zh-TW" sz="2400" dirty="0" err="1" smtClean="0"/>
              <a:t>X</a:t>
            </a:r>
            <a:r>
              <a:rPr lang="en-US" altLang="zh-TW" sz="2400" baseline="-25000" dirty="0" err="1" smtClean="0"/>
              <a:t>m</a:t>
            </a:r>
            <a:r>
              <a:rPr lang="en-US" altLang="zh-TW" sz="2400" dirty="0" smtClean="0"/>
              <a:t> := </a:t>
            </a:r>
            <a:r>
              <a:rPr lang="en-US" altLang="zh-TW" sz="2400" dirty="0" err="1" smtClean="0"/>
              <a:t>X</a:t>
            </a:r>
            <a:r>
              <a:rPr lang="en-US" altLang="zh-TW" sz="2400" baseline="-25000" dirty="0" err="1" smtClean="0"/>
              <a:t>p</a:t>
            </a:r>
            <a:r>
              <a:rPr lang="en-US" altLang="zh-TW" sz="2400" dirty="0" err="1" smtClean="0"/>
              <a:t>X</a:t>
            </a:r>
            <a:r>
              <a:rPr lang="en-US" altLang="zh-TW" sz="2400" baseline="-25000" dirty="0" err="1" smtClean="0"/>
              <a:t>q</a:t>
            </a:r>
            <a:r>
              <a:rPr lang="en-US" altLang="zh-TW" sz="2400" dirty="0" smtClean="0"/>
              <a:t>, … (</a:t>
            </a:r>
            <a:r>
              <a:rPr lang="zh-TW" altLang="en-US" sz="2000" dirty="0" smtClean="0"/>
              <a:t>不解壓縮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Pattern:	p=p</a:t>
            </a:r>
            <a:r>
              <a:rPr lang="en-US" altLang="zh-TW" sz="2400" baseline="-25000" dirty="0" smtClean="0"/>
              <a:t>1</a:t>
            </a:r>
            <a:r>
              <a:rPr lang="en-US" altLang="zh-TW" sz="2400" dirty="0" smtClean="0"/>
              <a:t>p</a:t>
            </a:r>
            <a:r>
              <a:rPr lang="en-US" altLang="zh-TW" sz="2400" baseline="-25000" dirty="0" smtClean="0"/>
              <a:t>2</a:t>
            </a:r>
            <a:r>
              <a:rPr lang="en-US" altLang="zh-TW" sz="2400" dirty="0" smtClean="0"/>
              <a:t> … </a:t>
            </a:r>
            <a:r>
              <a:rPr lang="en-US" altLang="zh-TW" sz="2400" dirty="0" err="1" smtClean="0"/>
              <a:t>p</a:t>
            </a:r>
            <a:r>
              <a:rPr lang="en-US" altLang="zh-TW" sz="2400" baseline="-25000" dirty="0" err="1" smtClean="0"/>
              <a:t>k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∈ </a:t>
            </a:r>
            <a:r>
              <a:rPr lang="en-US" altLang="zh-TW" sz="2400" dirty="0" smtClean="0"/>
              <a:t>A* (</a:t>
            </a:r>
            <a:r>
              <a:rPr lang="zh-TW" altLang="en-US" sz="2000" dirty="0" smtClean="0"/>
              <a:t>不壓縮</a:t>
            </a:r>
            <a:r>
              <a:rPr lang="en-US" altLang="zh-TW" sz="2400" dirty="0" smtClean="0"/>
              <a:t>)</a:t>
            </a:r>
          </a:p>
          <a:p>
            <a:r>
              <a:rPr lang="en-US" altLang="zh-TW" sz="2400" dirty="0" smtClean="0"/>
              <a:t>A number w (so total n-w+1 windows)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Problems: (P should be the subsequence of the window of t)</a:t>
            </a:r>
          </a:p>
          <a:p>
            <a:pPr lvl="1"/>
            <a:r>
              <a:rPr lang="en-US" altLang="zh-TW" sz="2400" dirty="0" smtClean="0"/>
              <a:t>Minimal windows (</a:t>
            </a:r>
            <a:r>
              <a:rPr lang="zh-TW" altLang="en-US" sz="2000" dirty="0" smtClean="0"/>
              <a:t>先不管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w)</a:t>
            </a:r>
          </a:p>
          <a:p>
            <a:pPr lvl="1"/>
            <a:r>
              <a:rPr lang="en-US" altLang="zh-TW" sz="2400" dirty="0" smtClean="0"/>
              <a:t>Minimal windows of size bounded by w</a:t>
            </a:r>
          </a:p>
          <a:p>
            <a:pPr lvl="1"/>
            <a:r>
              <a:rPr lang="en-US" altLang="zh-TW" sz="2400" dirty="0" smtClean="0"/>
              <a:t>Windows of constant size w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2350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52" y="332656"/>
            <a:ext cx="8573697" cy="385816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4318565" y="4293096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SLP</a:t>
            </a:r>
            <a:endParaRPr lang="zh-TW" altLang="en-US" dirty="0"/>
          </a:p>
        </p:txBody>
      </p:sp>
      <p:grpSp>
        <p:nvGrpSpPr>
          <p:cNvPr id="11" name="群組 10"/>
          <p:cNvGrpSpPr/>
          <p:nvPr/>
        </p:nvGrpSpPr>
        <p:grpSpPr>
          <a:xfrm>
            <a:off x="3203848" y="5085184"/>
            <a:ext cx="2736304" cy="432000"/>
            <a:chOff x="3203848" y="5085184"/>
            <a:chExt cx="2736304" cy="432000"/>
          </a:xfrm>
        </p:grpSpPr>
        <p:sp>
          <p:nvSpPr>
            <p:cNvPr id="6" name="矩形 5"/>
            <p:cNvSpPr/>
            <p:nvPr/>
          </p:nvSpPr>
          <p:spPr>
            <a:xfrm>
              <a:off x="3203848" y="5129174"/>
              <a:ext cx="2160240" cy="360000"/>
            </a:xfrm>
            <a:prstGeom prst="rect">
              <a:avLst/>
            </a:prstGeom>
            <a:noFill/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矩形 6"/>
            <p:cNvSpPr/>
            <p:nvPr/>
          </p:nvSpPr>
          <p:spPr>
            <a:xfrm>
              <a:off x="3779912" y="5126892"/>
              <a:ext cx="2160240" cy="360040"/>
            </a:xfrm>
            <a:prstGeom prst="rect">
              <a:avLst/>
            </a:prstGeom>
            <a:noFill/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4" name="矩形 3"/>
            <p:cNvSpPr/>
            <p:nvPr/>
          </p:nvSpPr>
          <p:spPr>
            <a:xfrm>
              <a:off x="3491880" y="5085184"/>
              <a:ext cx="2160240" cy="432000"/>
            </a:xfrm>
            <a:prstGeom prst="rect">
              <a:avLst/>
            </a:prstGeom>
            <a:noFill/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p</a:t>
              </a:r>
              <a:r>
                <a:rPr lang="en-US" altLang="zh-TW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1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  </a:t>
              </a:r>
              <a:r>
                <a:rPr lang="zh-TW" altLang="en-US" dirty="0" smtClean="0">
                  <a:solidFill>
                    <a:schemeClr val="accent3">
                      <a:lumMod val="50000"/>
                    </a:schemeClr>
                  </a:solidFill>
                </a:rPr>
                <a:t>  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    p</a:t>
              </a:r>
              <a:r>
                <a:rPr lang="en-US" altLang="zh-TW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2</a:t>
              </a:r>
              <a:r>
                <a:rPr lang="zh-TW" altLang="en-US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  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p</a:t>
              </a:r>
              <a:r>
                <a:rPr lang="en-US" altLang="zh-TW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3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 </a:t>
              </a:r>
              <a:r>
                <a:rPr lang="zh-TW" altLang="en-US" dirty="0" smtClean="0">
                  <a:solidFill>
                    <a:schemeClr val="accent3">
                      <a:lumMod val="50000"/>
                    </a:schemeClr>
                  </a:solidFill>
                </a:rPr>
                <a:t>  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 p</a:t>
              </a:r>
              <a:r>
                <a:rPr lang="en-US" altLang="zh-TW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4</a:t>
              </a:r>
              <a:r>
                <a:rPr lang="en-US" altLang="zh-TW" dirty="0" smtClean="0">
                  <a:solidFill>
                    <a:schemeClr val="accent3">
                      <a:lumMod val="50000"/>
                    </a:schemeClr>
                  </a:solidFill>
                </a:rPr>
                <a:t>  p</a:t>
              </a:r>
              <a:r>
                <a:rPr lang="en-US" altLang="zh-TW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5</a:t>
              </a:r>
              <a:r>
                <a:rPr lang="zh-TW" altLang="en-US" dirty="0" smtClean="0">
                  <a:solidFill>
                    <a:schemeClr val="accent3">
                      <a:lumMod val="50000"/>
                    </a:schemeClr>
                  </a:solidFill>
                </a:rPr>
                <a:t> </a:t>
              </a:r>
              <a:endParaRPr lang="zh-TW" altLang="en-US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sp>
        <p:nvSpPr>
          <p:cNvPr id="9" name="文字方塊 8"/>
          <p:cNvSpPr txBox="1"/>
          <p:nvPr/>
        </p:nvSpPr>
        <p:spPr>
          <a:xfrm>
            <a:off x="3498277" y="5877272"/>
            <a:ext cx="2147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The minimal window</a:t>
            </a:r>
            <a:endParaRPr lang="zh-TW" altLang="en-US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084168" y="5116518"/>
            <a:ext cx="2977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只要</a:t>
            </a:r>
            <a:r>
              <a:rPr lang="en-US" altLang="zh-TW" dirty="0" smtClean="0"/>
              <a:t>shift </a:t>
            </a:r>
            <a:r>
              <a:rPr lang="zh-TW" altLang="en-US" dirty="0" smtClean="0"/>
              <a:t>一格就不是 </a:t>
            </a:r>
            <a:r>
              <a:rPr lang="en-US" altLang="zh-TW" dirty="0" err="1" smtClean="0"/>
              <a:t>subseq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4407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Structures - </a:t>
            </a:r>
            <a:r>
              <a:rPr lang="en-US" altLang="zh-TW" dirty="0" err="1" smtClean="0"/>
              <a:t>L</a:t>
            </a:r>
            <a:r>
              <a:rPr lang="en-US" altLang="zh-TW" baseline="-25000" dirty="0" err="1" smtClean="0"/>
              <a:t>i,j</a:t>
            </a:r>
            <a:r>
              <a:rPr lang="en-US" altLang="zh-TW" dirty="0" smtClean="0"/>
              <a:t> (1/2)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/>
              <a:t>Left inclusion array: </a:t>
            </a:r>
            <a:r>
              <a:rPr lang="en-US" altLang="zh-TW" sz="2400" dirty="0" err="1" smtClean="0"/>
              <a:t>L</a:t>
            </a:r>
            <a:r>
              <a:rPr lang="en-US" altLang="zh-TW" sz="2400" baseline="-25000" dirty="0" err="1" smtClean="0"/>
              <a:t>i,j</a:t>
            </a:r>
            <a:r>
              <a:rPr lang="en-US" altLang="zh-TW" sz="2400" dirty="0" smtClean="0"/>
              <a:t> (mx</a:t>
            </a:r>
            <a:r>
              <a:rPr lang="en-US" altLang="zh-TW" sz="24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altLang="zh-TW" sz="24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en-US" altLang="zh-TW" sz="2000" dirty="0" err="1" smtClean="0"/>
              <a:t>val</a:t>
            </a:r>
            <a:r>
              <a:rPr lang="en-US" altLang="zh-TW" sz="2000" dirty="0" smtClean="0"/>
              <a:t>(X</a:t>
            </a:r>
            <a:r>
              <a:rPr lang="en-US" altLang="zh-TW" sz="2000" baseline="-25000" dirty="0" smtClean="0"/>
              <a:t>i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的 </a:t>
            </a:r>
            <a:r>
              <a:rPr lang="en-US" altLang="zh-TW" sz="2000" dirty="0" smtClean="0"/>
              <a:t>prefix</a:t>
            </a:r>
          </a:p>
          <a:p>
            <a:pPr lvl="1">
              <a:lnSpc>
                <a:spcPct val="150000"/>
              </a:lnSpc>
            </a:pPr>
            <a:r>
              <a:rPr lang="en-US" altLang="zh-TW" sz="2000" dirty="0" smtClean="0"/>
              <a:t>prefix </a:t>
            </a:r>
            <a:r>
              <a:rPr lang="zh-TW" altLang="en-US" sz="2000" dirty="0" smtClean="0"/>
              <a:t>的 </a:t>
            </a:r>
            <a:r>
              <a:rPr lang="en-US" altLang="zh-TW" sz="2000" dirty="0" err="1" smtClean="0"/>
              <a:t>subseq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要含有 </a:t>
            </a:r>
            <a:r>
              <a:rPr lang="en-US" altLang="zh-TW" sz="2000" dirty="0" err="1" smtClean="0"/>
              <a:t>P</a:t>
            </a:r>
            <a:r>
              <a:rPr lang="en-US" altLang="zh-TW" sz="2000" baseline="-25000" dirty="0" err="1" smtClean="0"/>
              <a:t>j</a:t>
            </a:r>
            <a:endParaRPr lang="en-US" altLang="zh-TW" sz="2000" baseline="-25000" dirty="0"/>
          </a:p>
          <a:p>
            <a:pPr lvl="1">
              <a:lnSpc>
                <a:spcPct val="150000"/>
              </a:lnSpc>
            </a:pPr>
            <a:r>
              <a:rPr lang="zh-TW" altLang="en-US" sz="2000" dirty="0" smtClean="0"/>
              <a:t>最短的這種 </a:t>
            </a:r>
            <a:r>
              <a:rPr lang="en-US" altLang="zh-TW" sz="2000" dirty="0" smtClean="0"/>
              <a:t>prefix </a:t>
            </a:r>
            <a:r>
              <a:rPr lang="zh-TW" altLang="en-US" sz="2000" dirty="0" smtClean="0"/>
              <a:t>的長度</a:t>
            </a: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en-US" altLang="zh-TW" sz="2400" dirty="0" smtClean="0"/>
              <a:t>Ex:</a:t>
            </a:r>
          </a:p>
          <a:p>
            <a:pPr lvl="1">
              <a:lnSpc>
                <a:spcPct val="150000"/>
              </a:lnSpc>
            </a:pPr>
            <a:r>
              <a:rPr lang="en-US" altLang="zh-TW" sz="2000" dirty="0"/>
              <a:t>P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abbcc</a:t>
            </a:r>
            <a:r>
              <a:rPr lang="en-US" altLang="zh-TW" sz="2000" dirty="0" smtClean="0"/>
              <a:t>, P</a:t>
            </a:r>
            <a:r>
              <a:rPr lang="en-US" altLang="zh-TW" sz="2000" baseline="-25000" dirty="0" smtClean="0"/>
              <a:t>6</a:t>
            </a:r>
            <a:r>
              <a:rPr lang="en-US" altLang="zh-TW" sz="2000" dirty="0" smtClean="0"/>
              <a:t>=</a:t>
            </a:r>
            <a:r>
              <a:rPr lang="en-US" altLang="zh-TW" sz="2000" dirty="0" err="1" smtClean="0"/>
              <a:t>bbc</a:t>
            </a:r>
            <a:endParaRPr lang="en-US" altLang="zh-TW" sz="2000" dirty="0" smtClean="0"/>
          </a:p>
          <a:p>
            <a:pPr lvl="1">
              <a:lnSpc>
                <a:spcPct val="150000"/>
              </a:lnSpc>
            </a:pPr>
            <a:r>
              <a:rPr lang="en-US" altLang="zh-TW" sz="2000" dirty="0" smtClean="0"/>
              <a:t>X</a:t>
            </a:r>
            <a:r>
              <a:rPr lang="en-US" altLang="zh-TW" sz="2000" baseline="-25000" dirty="0" smtClean="0"/>
              <a:t>13</a:t>
            </a:r>
            <a:r>
              <a:rPr lang="en-US" altLang="zh-TW" sz="2000" dirty="0" smtClean="0"/>
              <a:t>=</a:t>
            </a:r>
            <a:r>
              <a:rPr lang="en-US" altLang="zh-TW" sz="2000" u="heavy" dirty="0" err="1" smtClean="0"/>
              <a:t>a</a:t>
            </a:r>
            <a:r>
              <a:rPr lang="en-US" altLang="zh-TW" sz="2000" u="heavy" dirty="0" err="1" smtClean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en-US" altLang="zh-TW" sz="2000" u="heavy" dirty="0" err="1" smtClean="0"/>
              <a:t>a</a:t>
            </a:r>
            <a:r>
              <a:rPr lang="en-US" altLang="zh-TW" sz="2000" u="heavy" dirty="0" err="1" smtClean="0">
                <a:solidFill>
                  <a:schemeClr val="accent2">
                    <a:lumMod val="75000"/>
                  </a:schemeClr>
                </a:solidFill>
              </a:rPr>
              <a:t>bc</a:t>
            </a:r>
            <a:r>
              <a:rPr lang="en-US" altLang="zh-TW" sz="2000" dirty="0" err="1" smtClean="0"/>
              <a:t>ba</a:t>
            </a:r>
            <a:endParaRPr lang="en-US" altLang="zh-TW" sz="2000" dirty="0" smtClean="0"/>
          </a:p>
          <a:p>
            <a:pPr lvl="1">
              <a:lnSpc>
                <a:spcPct val="150000"/>
              </a:lnSpc>
            </a:pPr>
            <a:r>
              <a:rPr lang="en-US" altLang="zh-TW" sz="2000" dirty="0" smtClean="0"/>
              <a:t>L</a:t>
            </a:r>
            <a:r>
              <a:rPr lang="en-US" altLang="zh-TW" sz="2000" baseline="-25000" dirty="0" smtClean="0"/>
              <a:t>13,6</a:t>
            </a:r>
            <a:r>
              <a:rPr lang="en-US" altLang="zh-TW" sz="2000" dirty="0" smtClean="0"/>
              <a:t>=5</a:t>
            </a:r>
          </a:p>
        </p:txBody>
      </p:sp>
      <p:grpSp>
        <p:nvGrpSpPr>
          <p:cNvPr id="27" name="群組 26"/>
          <p:cNvGrpSpPr/>
          <p:nvPr/>
        </p:nvGrpSpPr>
        <p:grpSpPr>
          <a:xfrm>
            <a:off x="4930166" y="1403484"/>
            <a:ext cx="3602274" cy="5121860"/>
            <a:chOff x="4930166" y="1403484"/>
            <a:chExt cx="3602274" cy="5121860"/>
          </a:xfrm>
        </p:grpSpPr>
        <p:sp>
          <p:nvSpPr>
            <p:cNvPr id="4" name="矩形 3"/>
            <p:cNvSpPr/>
            <p:nvPr/>
          </p:nvSpPr>
          <p:spPr>
            <a:xfrm>
              <a:off x="5425798" y="2924944"/>
              <a:ext cx="2880320" cy="3600400"/>
            </a:xfrm>
            <a:prstGeom prst="rect">
              <a:avLst/>
            </a:prstGeom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4975050" y="2924944"/>
              <a:ext cx="3834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</a:t>
              </a:r>
              <a:r>
                <a:rPr lang="en-US" altLang="zh-TW" baseline="-25000" dirty="0" smtClean="0"/>
                <a:t>1</a:t>
              </a:r>
              <a:endParaRPr lang="zh-TW" altLang="en-US" baseline="-25000" dirty="0"/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4930166" y="615240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err="1" smtClean="0"/>
                <a:t>X</a:t>
              </a:r>
              <a:r>
                <a:rPr lang="en-US" altLang="zh-TW" baseline="-25000" dirty="0" err="1" smtClean="0"/>
                <a:t>m</a:t>
              </a:r>
              <a:endParaRPr lang="zh-TW" altLang="en-US" baseline="-25000" dirty="0"/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5425798" y="2543034"/>
              <a:ext cx="3818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1</a:t>
              </a:r>
              <a:endParaRPr lang="zh-TW" altLang="en-US" baseline="-25000" dirty="0"/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7951941" y="2555612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P</a:t>
              </a:r>
              <a:r>
                <a:rPr lang="en-US" altLang="zh-TW" baseline="-25000" dirty="0" smtClean="0">
                  <a:latin typeface="Courier New" pitchFamily="49" charset="0"/>
                  <a:cs typeface="Courier New" pitchFamily="49" charset="0"/>
                </a:rPr>
                <a:t>l</a:t>
              </a:r>
              <a:endParaRPr lang="zh-TW" altLang="en-US" baseline="-25000" dirty="0"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6937966" y="254303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err="1" smtClean="0"/>
                <a:t>P</a:t>
              </a:r>
              <a:r>
                <a:rPr lang="en-US" altLang="zh-TW" baseline="-25000" dirty="0" err="1" smtClean="0"/>
                <a:t>j</a:t>
              </a:r>
              <a:endParaRPr lang="zh-TW" altLang="en-US" baseline="-25000" dirty="0"/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018330" y="4684494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altLang="zh-TW" dirty="0" smtClean="0"/>
                <a:t>X</a:t>
              </a:r>
              <a:r>
                <a:rPr lang="en-US" altLang="zh-TW" baseline="-25000" dirty="0" smtClean="0"/>
                <a:t>i</a:t>
              </a:r>
              <a:endParaRPr lang="zh-TW" altLang="en-US" baseline="-25000" dirty="0"/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5199476" y="1403484"/>
              <a:ext cx="3332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dirty="0" smtClean="0"/>
                <a:t>P</a:t>
              </a:r>
              <a:r>
                <a:rPr lang="en-US" altLang="zh-TW" baseline="-25000" dirty="0" smtClean="0"/>
                <a:t>i</a:t>
              </a:r>
              <a:r>
                <a:rPr lang="en-US" altLang="zh-TW" dirty="0" smtClean="0"/>
                <a:t>: </a:t>
              </a:r>
              <a:r>
                <a:rPr lang="zh-TW" altLang="en-US" dirty="0" smtClean="0"/>
                <a:t>的所有可能 </a:t>
              </a:r>
              <a:r>
                <a:rPr lang="en-US" altLang="zh-TW" dirty="0" err="1" smtClean="0"/>
                <a:t>subword</a:t>
              </a:r>
              <a:r>
                <a:rPr lang="zh-TW" altLang="en-US" dirty="0" smtClean="0"/>
                <a:t>。</a:t>
              </a:r>
              <a:r>
                <a:rPr lang="en-US" altLang="zh-TW" dirty="0" smtClean="0"/>
                <a:t>(P</a:t>
              </a:r>
              <a:r>
                <a:rPr lang="en-US" altLang="zh-TW" baseline="-25000" dirty="0" smtClean="0"/>
                <a:t>1</a:t>
              </a:r>
              <a:r>
                <a:rPr lang="en-US" altLang="zh-TW" dirty="0" smtClean="0"/>
                <a:t>=P)</a:t>
              </a:r>
              <a:endParaRPr lang="zh-TW" altLang="en-US" dirty="0"/>
            </a:p>
          </p:txBody>
        </p:sp>
        <p:cxnSp>
          <p:nvCxnSpPr>
            <p:cNvPr id="17" name="直線單箭頭接點 16"/>
            <p:cNvCxnSpPr/>
            <p:nvPr/>
          </p:nvCxnSpPr>
          <p:spPr>
            <a:xfrm>
              <a:off x="7108045" y="3037602"/>
              <a:ext cx="0" cy="1615534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單箭頭接點 18"/>
            <p:cNvCxnSpPr/>
            <p:nvPr/>
          </p:nvCxnSpPr>
          <p:spPr>
            <a:xfrm>
              <a:off x="5544708" y="4869160"/>
              <a:ext cx="132125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橢圓 19"/>
            <p:cNvSpPr/>
            <p:nvPr/>
          </p:nvSpPr>
          <p:spPr>
            <a:xfrm>
              <a:off x="6937966" y="4684494"/>
              <a:ext cx="333977" cy="369332"/>
            </a:xfrm>
            <a:prstGeom prst="ellipse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1" name="文字方塊 20"/>
          <p:cNvSpPr txBox="1"/>
          <p:nvPr/>
        </p:nvSpPr>
        <p:spPr>
          <a:xfrm rot="16415097">
            <a:off x="6528973" y="760426"/>
            <a:ext cx="5501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200" dirty="0" err="1" smtClean="0"/>
              <a:t>abbcc</a:t>
            </a:r>
            <a:endParaRPr lang="en-US" altLang="zh-TW" sz="1200" dirty="0" smtClean="0"/>
          </a:p>
          <a:p>
            <a:r>
              <a:rPr lang="en-US" altLang="zh-TW" sz="1200" dirty="0" err="1" smtClean="0"/>
              <a:t>abbc</a:t>
            </a:r>
            <a:endParaRPr lang="en-US" altLang="zh-TW" sz="1200" dirty="0" smtClean="0"/>
          </a:p>
          <a:p>
            <a:r>
              <a:rPr lang="en-US" altLang="zh-TW" sz="1200" dirty="0" err="1" smtClean="0"/>
              <a:t>bbcc</a:t>
            </a:r>
            <a:endParaRPr lang="en-US" altLang="zh-TW" sz="1200" dirty="0" smtClean="0"/>
          </a:p>
          <a:p>
            <a:r>
              <a:rPr lang="en-US" altLang="zh-TW" sz="1200" dirty="0" err="1" smtClean="0"/>
              <a:t>abb</a:t>
            </a:r>
            <a:endParaRPr lang="en-US" altLang="zh-TW" sz="1200" dirty="0" smtClean="0"/>
          </a:p>
          <a:p>
            <a:r>
              <a:rPr lang="en-US" altLang="zh-TW" sz="1200" dirty="0" err="1" smtClean="0"/>
              <a:t>bbc</a:t>
            </a:r>
            <a:endParaRPr lang="en-US" altLang="zh-TW" sz="1200" dirty="0" smtClean="0"/>
          </a:p>
          <a:p>
            <a:r>
              <a:rPr lang="en-US" altLang="zh-TW" sz="1200" dirty="0" smtClean="0"/>
              <a:t>bcc</a:t>
            </a:r>
          </a:p>
          <a:p>
            <a:r>
              <a:rPr lang="en-US" altLang="zh-TW" sz="1200" dirty="0" err="1" smtClean="0"/>
              <a:t>ab</a:t>
            </a:r>
            <a:endParaRPr lang="en-US" altLang="zh-TW" sz="1200" dirty="0"/>
          </a:p>
          <a:p>
            <a:r>
              <a:rPr lang="en-US" altLang="zh-TW" sz="1200" dirty="0" smtClean="0"/>
              <a:t>bb</a:t>
            </a:r>
          </a:p>
          <a:p>
            <a:r>
              <a:rPr lang="en-US" altLang="zh-TW" sz="1200" dirty="0" err="1" smtClean="0"/>
              <a:t>bc</a:t>
            </a:r>
            <a:endParaRPr lang="en-US" altLang="zh-TW" sz="1200" dirty="0" smtClean="0"/>
          </a:p>
          <a:p>
            <a:r>
              <a:rPr lang="en-US" altLang="zh-TW" sz="1200" dirty="0" smtClean="0"/>
              <a:t>cc</a:t>
            </a:r>
          </a:p>
          <a:p>
            <a:r>
              <a:rPr lang="en-US" altLang="zh-TW" sz="1200" dirty="0" smtClean="0"/>
              <a:t>a</a:t>
            </a:r>
          </a:p>
          <a:p>
            <a:r>
              <a:rPr lang="en-US" altLang="zh-TW" sz="1200" dirty="0" smtClean="0"/>
              <a:t>b</a:t>
            </a:r>
          </a:p>
          <a:p>
            <a:r>
              <a:rPr lang="en-US" altLang="zh-TW" sz="1200" dirty="0" smtClean="0"/>
              <a:t>b</a:t>
            </a:r>
          </a:p>
          <a:p>
            <a:r>
              <a:rPr lang="en-US" altLang="zh-TW" sz="1200" dirty="0" smtClean="0"/>
              <a:t>c</a:t>
            </a:r>
          </a:p>
          <a:p>
            <a:r>
              <a:rPr lang="en-US" altLang="zh-TW" sz="1200" dirty="0" smtClean="0"/>
              <a:t>c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07694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Structures - </a:t>
            </a:r>
            <a:r>
              <a:rPr lang="en-US" altLang="zh-TW" dirty="0" err="1" smtClean="0"/>
              <a:t>L</a:t>
            </a:r>
            <a:r>
              <a:rPr lang="en-US" altLang="zh-TW" baseline="-25000" dirty="0" err="1" smtClean="0"/>
              <a:t>i,j</a:t>
            </a:r>
            <a:r>
              <a:rPr lang="en-US" altLang="zh-TW" dirty="0" smtClean="0"/>
              <a:t> (2/2)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TW" sz="2000" dirty="0" smtClean="0"/>
                  <a:t>Initial condition</a:t>
                </a:r>
              </a:p>
              <a:p>
                <a:pPr lvl="1"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smtClean="0"/>
                        </m:ctrlPr>
                      </m:sSubPr>
                      <m:e>
                        <m:r>
                          <a:rPr lang="en-US" altLang="zh-TW" sz="2000" smtClean="0"/>
                          <m:t>𝐿</m:t>
                        </m:r>
                      </m:e>
                      <m:sub>
                        <m:r>
                          <a:rPr lang="en-US" altLang="zh-TW" sz="2000" smtClean="0"/>
                          <m:t>𝑖</m:t>
                        </m:r>
                        <m:r>
                          <a:rPr lang="en-US" altLang="zh-TW" sz="2000" smtClean="0"/>
                          <m:t>,</m:t>
                        </m:r>
                        <m:r>
                          <a:rPr lang="en-US" altLang="zh-TW" sz="2000" smtClean="0"/>
                          <m:t>𝑗</m:t>
                        </m:r>
                      </m:sub>
                    </m:sSub>
                    <m:r>
                      <a:rPr lang="en-US" altLang="zh-TW" sz="2000" smtClean="0"/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altLang="zh-TW" sz="2000" smtClean="0"/>
                        </m:ctrlPr>
                      </m:dPr>
                      <m:e>
                        <m:eqArr>
                          <m:eqArrPr>
                            <m:ctrlPr>
                              <a:rPr lang="en-US" altLang="zh-TW" sz="2000" smtClean="0"/>
                            </m:ctrlPr>
                          </m:eqArrPr>
                          <m:e>
                            <m:r>
                              <a:rPr lang="en-US" altLang="zh-TW" sz="2000" smtClean="0"/>
                              <m:t>1</m:t>
                            </m:r>
                            <m:r>
                              <a:rPr lang="en-US" altLang="zh-TW" sz="2000" smtClean="0"/>
                              <m:t>,  </m:t>
                            </m:r>
                            <m:r>
                              <a:rPr lang="en-US" altLang="zh-TW" sz="2000" smtClean="0"/>
                              <m:t>𝑖𝑓</m:t>
                            </m:r>
                            <m:r>
                              <a:rPr lang="en-US" altLang="zh-TW" sz="2000" smtClean="0"/>
                              <m:t> </m:t>
                            </m:r>
                            <m:sSub>
                              <m:sSubPr>
                                <m:ctrlPr>
                                  <a:rPr lang="en-US" altLang="zh-TW" sz="2000" smtClean="0"/>
                                </m:ctrlPr>
                              </m:sSubPr>
                              <m:e>
                                <m:r>
                                  <a:rPr lang="en-US" altLang="zh-TW" sz="2000" smtClean="0"/>
                                  <m:t>𝑃</m:t>
                                </m:r>
                              </m:e>
                              <m:sub>
                                <m:r>
                                  <a:rPr lang="en-US" altLang="zh-TW" sz="2000" smtClean="0"/>
                                  <m:t>𝑗</m:t>
                                </m:r>
                              </m:sub>
                            </m:sSub>
                            <m:r>
                              <a:rPr lang="en-US" altLang="zh-TW" sz="2000" smtClean="0"/>
                              <m:t>=</m:t>
                            </m:r>
                            <m:r>
                              <a:rPr lang="en-US" altLang="zh-TW" sz="2000" smtClean="0"/>
                              <m:t>𝑎</m:t>
                            </m:r>
                          </m:e>
                          <m:e>
                            <m:r>
                              <a:rPr lang="en-US" altLang="zh-TW" sz="2000" smtClean="0"/>
                              <m:t>∞,  </m:t>
                            </m:r>
                            <m:r>
                              <a:rPr lang="en-US" altLang="zh-TW" sz="2000" smtClean="0"/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altLang="zh-TW" sz="2000" dirty="0" smtClean="0"/>
              </a:p>
              <a:p>
                <a:pPr>
                  <a:lnSpc>
                    <a:spcPct val="150000"/>
                  </a:lnSpc>
                </a:pPr>
                <a:r>
                  <a:rPr lang="en-US" altLang="zh-TW" sz="2000" dirty="0" smtClean="0"/>
                  <a:t>X</a:t>
                </a:r>
                <a:r>
                  <a:rPr lang="en-US" altLang="zh-TW" sz="2000" baseline="-25000" dirty="0" smtClean="0"/>
                  <a:t>i</a:t>
                </a:r>
                <a:r>
                  <a:rPr lang="en-US" altLang="zh-TW" sz="2000" dirty="0" smtClean="0"/>
                  <a:t>=</a:t>
                </a:r>
                <a:r>
                  <a:rPr lang="en-US" altLang="zh-TW" sz="2000" dirty="0" err="1" smtClean="0"/>
                  <a:t>X</a:t>
                </a:r>
                <a:r>
                  <a:rPr lang="en-US" altLang="zh-TW" sz="2000" baseline="-25000" dirty="0" err="1" smtClean="0"/>
                  <a:t>p</a:t>
                </a:r>
                <a:r>
                  <a:rPr lang="en-US" altLang="zh-TW" sz="2000" dirty="0" err="1" smtClean="0"/>
                  <a:t>X</a:t>
                </a:r>
                <a:r>
                  <a:rPr lang="en-US" altLang="zh-TW" sz="2000" baseline="-25000" dirty="0" err="1" smtClean="0"/>
                  <a:t>q</a:t>
                </a:r>
                <a:r>
                  <a:rPr lang="en-US" altLang="zh-TW" sz="2000" dirty="0" smtClean="0"/>
                  <a:t> </a:t>
                </a:r>
                <a:r>
                  <a:rPr lang="zh-TW" altLang="en-US" sz="2000" dirty="0" smtClean="0"/>
                  <a:t>分兩種狀況</a:t>
                </a:r>
                <a:r>
                  <a:rPr lang="zh-TW" altLang="en-US" sz="2000" dirty="0"/>
                  <a:t>：</a:t>
                </a:r>
                <a:endParaRPr lang="en-US" altLang="zh-TW" sz="2000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zh-TW" altLang="en-US" sz="2000" dirty="0" smtClean="0"/>
                  <a:t>若 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p,j</a:t>
                </a:r>
                <a:r>
                  <a:rPr lang="en-US" altLang="zh-TW" sz="2000" dirty="0" smtClean="0"/>
                  <a:t> &lt; </a:t>
                </a:r>
                <a:r>
                  <a:rPr lang="zh-TW" altLang="en-US" sz="2000" dirty="0" smtClean="0"/>
                  <a:t>∞ </a:t>
                </a:r>
                <a:r>
                  <a:rPr lang="en-US" altLang="zh-TW" sz="2000" dirty="0" smtClean="0"/>
                  <a:t>(</a:t>
                </a:r>
                <a:r>
                  <a:rPr lang="en-US" altLang="zh-TW" sz="2000" dirty="0" err="1" smtClean="0"/>
                  <a:t>X</a:t>
                </a:r>
                <a:r>
                  <a:rPr lang="en-US" altLang="zh-TW" sz="2000" baseline="-25000" dirty="0" err="1" smtClean="0"/>
                  <a:t>p</a:t>
                </a:r>
                <a:r>
                  <a:rPr lang="en-US" altLang="zh-TW" sz="2000" dirty="0" smtClean="0"/>
                  <a:t> </a:t>
                </a:r>
                <a:r>
                  <a:rPr lang="zh-TW" altLang="en-US" sz="2000" dirty="0" smtClean="0"/>
                  <a:t>已含有</a:t>
                </a:r>
                <a:r>
                  <a:rPr lang="en-US" altLang="zh-TW" sz="2000" dirty="0" smtClean="0"/>
                  <a:t> </a:t>
                </a:r>
                <a:r>
                  <a:rPr lang="en-US" altLang="zh-TW" sz="2000" dirty="0" err="1" smtClean="0"/>
                  <a:t>P</a:t>
                </a:r>
                <a:r>
                  <a:rPr lang="en-US" altLang="zh-TW" sz="2000" baseline="-25000" dirty="0" err="1" smtClean="0"/>
                  <a:t>j</a:t>
                </a:r>
                <a:r>
                  <a:rPr lang="en-US" altLang="zh-TW" sz="2000" dirty="0" smtClean="0"/>
                  <a:t> </a:t>
                </a:r>
                <a:r>
                  <a:rPr lang="zh-TW" altLang="en-US" sz="2000" dirty="0" smtClean="0"/>
                  <a:t>了</a:t>
                </a:r>
                <a:r>
                  <a:rPr lang="en-US" altLang="zh-TW" sz="2000" dirty="0" smtClean="0"/>
                  <a:t>)</a:t>
                </a:r>
                <a:r>
                  <a:rPr lang="zh-TW" altLang="en-US" sz="2000" dirty="0" smtClean="0"/>
                  <a:t>，則 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i,j</a:t>
                </a:r>
                <a:r>
                  <a:rPr lang="en-US" altLang="zh-TW" sz="2000" dirty="0" smtClean="0"/>
                  <a:t> = 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p,j</a:t>
                </a:r>
                <a:r>
                  <a:rPr lang="zh-TW" altLang="en-US" sz="2000" dirty="0" smtClean="0"/>
                  <a:t>。</a:t>
                </a:r>
                <a:endParaRPr lang="en-US" altLang="zh-TW" sz="2000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zh-TW" altLang="en-US" sz="2000" dirty="0" smtClean="0"/>
                  <a:t>否則，找</a:t>
                </a:r>
                <a:r>
                  <a:rPr lang="zh-TW" altLang="en-US" sz="2000" dirty="0" smtClean="0"/>
                  <a:t>能使 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p,u</a:t>
                </a:r>
                <a:r>
                  <a:rPr lang="en-US" altLang="zh-TW" sz="2000" dirty="0" smtClean="0"/>
                  <a:t> &lt; </a:t>
                </a:r>
                <a:r>
                  <a:rPr lang="zh-TW" altLang="en-US" sz="2000" dirty="0" smtClean="0"/>
                  <a:t>∞，</a:t>
                </a:r>
                <a:r>
                  <a:rPr lang="en-US" altLang="zh-TW" sz="2000" dirty="0" smtClean="0"/>
                  <a:t>P </a:t>
                </a:r>
                <a:r>
                  <a:rPr lang="zh-TW" altLang="en-US" sz="2000" dirty="0" smtClean="0"/>
                  <a:t>最長的 </a:t>
                </a:r>
                <a:r>
                  <a:rPr lang="en-US" altLang="zh-TW" sz="2000" dirty="0" smtClean="0"/>
                  <a:t>prefix </a:t>
                </a:r>
                <a:r>
                  <a:rPr lang="en-US" altLang="zh-TW" sz="2000" dirty="0" err="1" smtClean="0"/>
                  <a:t>P</a:t>
                </a:r>
                <a:r>
                  <a:rPr lang="en-US" altLang="zh-TW" sz="2000" baseline="-25000" dirty="0" err="1" smtClean="0"/>
                  <a:t>u</a:t>
                </a:r>
                <a:r>
                  <a:rPr lang="zh-TW" altLang="en-US" sz="2000" dirty="0" smtClean="0"/>
                  <a:t>， </a:t>
                </a:r>
                <a:r>
                  <a:rPr lang="en-US" altLang="zh-TW" sz="2000" dirty="0" smtClean="0"/>
                  <a:t>(binary search)</a:t>
                </a:r>
                <a:br>
                  <a:rPr lang="en-US" altLang="zh-TW" sz="2000" dirty="0" smtClean="0"/>
                </a:br>
                <a:r>
                  <a:rPr lang="zh-TW" altLang="en-US" sz="2000" dirty="0" smtClean="0"/>
                  <a:t>則 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i,j</a:t>
                </a:r>
                <a:r>
                  <a:rPr lang="en-US" altLang="zh-TW" sz="2000" dirty="0" smtClean="0"/>
                  <a:t>=|</a:t>
                </a:r>
                <a:r>
                  <a:rPr lang="en-US" altLang="zh-TW" sz="2000" dirty="0" err="1" smtClean="0"/>
                  <a:t>val</a:t>
                </a:r>
                <a:r>
                  <a:rPr lang="en-US" altLang="zh-TW" sz="2000" dirty="0" smtClean="0"/>
                  <a:t>(</a:t>
                </a:r>
                <a:r>
                  <a:rPr lang="en-US" altLang="zh-TW" sz="2000" dirty="0" err="1" smtClean="0"/>
                  <a:t>P</a:t>
                </a:r>
                <a:r>
                  <a:rPr lang="en-US" altLang="zh-TW" sz="2000" baseline="-25000" dirty="0" err="1" smtClean="0"/>
                  <a:t>u</a:t>
                </a:r>
                <a:r>
                  <a:rPr lang="en-US" altLang="zh-TW" sz="2000" dirty="0" smtClean="0"/>
                  <a:t>)|+</a:t>
                </a:r>
                <a:r>
                  <a:rPr lang="en-US" altLang="zh-TW" sz="2000" dirty="0" err="1" smtClean="0"/>
                  <a:t>L</a:t>
                </a:r>
                <a:r>
                  <a:rPr lang="en-US" altLang="zh-TW" sz="2000" baseline="-25000" dirty="0" err="1" smtClean="0"/>
                  <a:t>i,v</a:t>
                </a:r>
                <a:r>
                  <a:rPr lang="en-US" altLang="zh-TW" sz="2000" dirty="0" smtClean="0"/>
                  <a:t> </a:t>
                </a:r>
                <a:r>
                  <a:rPr lang="zh-TW" altLang="en-US" sz="2000" dirty="0" smtClean="0"/>
                  <a:t>其中</a:t>
                </a:r>
                <a:r>
                  <a:rPr lang="en-US" altLang="zh-TW" sz="2000" dirty="0" smtClean="0"/>
                  <a:t> P=</a:t>
                </a:r>
                <a:r>
                  <a:rPr lang="en-US" altLang="zh-TW" sz="2000" dirty="0" err="1" smtClean="0"/>
                  <a:t>P</a:t>
                </a:r>
                <a:r>
                  <a:rPr lang="en-US" altLang="zh-TW" sz="2000" baseline="-25000" dirty="0" err="1" smtClean="0"/>
                  <a:t>u</a:t>
                </a:r>
                <a:r>
                  <a:rPr lang="en-US" altLang="zh-TW" sz="2000" dirty="0" err="1" smtClean="0"/>
                  <a:t>+P</a:t>
                </a:r>
                <a:r>
                  <a:rPr lang="en-US" altLang="zh-TW" sz="2000" baseline="-25000" dirty="0" err="1" smtClean="0"/>
                  <a:t>v</a:t>
                </a:r>
                <a:r>
                  <a:rPr lang="zh-TW" altLang="en-US" sz="2000" dirty="0" smtClean="0"/>
                  <a:t>。</a:t>
                </a:r>
                <a:endParaRPr lang="zh-TW" altLang="en-US" sz="20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716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Data Structures - </a:t>
            </a:r>
            <a:r>
              <a:rPr lang="en-US" altLang="zh-TW" dirty="0" err="1" smtClean="0"/>
              <a:t>R</a:t>
            </a:r>
            <a:r>
              <a:rPr lang="en-US" altLang="zh-TW" baseline="-25000" dirty="0" err="1" smtClean="0"/>
              <a:t>i,j</a:t>
            </a:r>
            <a:endParaRPr lang="zh-TW" altLang="en-US" baseline="-25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Right inclusion array: </a:t>
            </a:r>
            <a:r>
              <a:rPr lang="en-US" altLang="zh-TW" sz="2400" dirty="0" err="1" smtClean="0"/>
              <a:t>Ri,j</a:t>
            </a:r>
            <a:r>
              <a:rPr lang="en-US" altLang="zh-TW" sz="2400" dirty="0" smtClean="0"/>
              <a:t> (mx</a:t>
            </a:r>
            <a:r>
              <a:rPr lang="en-US" altLang="zh-TW" sz="2400" dirty="0" smtClean="0">
                <a:latin typeface="Courier New" pitchFamily="49" charset="0"/>
                <a:cs typeface="Courier New" pitchFamily="49" charset="0"/>
              </a:rPr>
              <a:t>l</a:t>
            </a:r>
            <a:r>
              <a:rPr lang="en-US" altLang="zh-TW" sz="24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zh-TW" altLang="en-US" sz="2400" dirty="0" smtClean="0"/>
              <a:t>與 </a:t>
            </a:r>
            <a:r>
              <a:rPr lang="en-US" altLang="zh-TW" sz="2400" dirty="0" err="1" smtClean="0"/>
              <a:t>L</a:t>
            </a:r>
            <a:r>
              <a:rPr lang="en-US" altLang="zh-TW" sz="2400" baseline="-25000" dirty="0" err="1" smtClean="0"/>
              <a:t>i,j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同理，</a:t>
            </a:r>
            <a:r>
              <a:rPr lang="en-US" altLang="zh-TW" sz="2400" dirty="0" smtClean="0"/>
              <a:t>prefix </a:t>
            </a:r>
            <a:r>
              <a:rPr lang="zh-TW" altLang="en-US" sz="2400" dirty="0" smtClean="0"/>
              <a:t>改做 </a:t>
            </a:r>
            <a:r>
              <a:rPr lang="en-US" altLang="zh-TW" sz="2400" dirty="0" smtClean="0"/>
              <a:t>suffix</a:t>
            </a:r>
            <a:r>
              <a:rPr lang="zh-TW" altLang="en-US" sz="2400" dirty="0" smtClean="0"/>
              <a:t>。</a:t>
            </a:r>
            <a:r>
              <a:rPr lang="en-US" altLang="zh-TW" sz="2400" dirty="0" smtClean="0">
                <a:sym typeface="Wingdings" pitchFamily="2" charset="2"/>
              </a:rPr>
              <a:t> 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5337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Minimal windows - </a:t>
            </a:r>
            <a:r>
              <a:rPr lang="en-US" altLang="zh-TW" dirty="0" err="1" smtClean="0"/>
              <a:t>MW</a:t>
            </a:r>
            <a:r>
              <a:rPr lang="en-US" altLang="zh-TW" baseline="-25000" dirty="0" err="1" smtClean="0"/>
              <a:t>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 err="1" smtClean="0"/>
              <a:t>val</a:t>
            </a:r>
            <a:r>
              <a:rPr lang="en-US" altLang="zh-TW" sz="2000" dirty="0" smtClean="0"/>
              <a:t>(X</a:t>
            </a:r>
            <a:r>
              <a:rPr lang="en-US" altLang="zh-TW" sz="2000" baseline="-25000" dirty="0" smtClean="0"/>
              <a:t>i</a:t>
            </a:r>
            <a:r>
              <a:rPr lang="en-US" altLang="zh-TW" sz="2000" dirty="0" smtClean="0"/>
              <a:t>) </a:t>
            </a:r>
            <a:r>
              <a:rPr lang="zh-TW" altLang="en-US" sz="2000" dirty="0" smtClean="0"/>
              <a:t>的 </a:t>
            </a:r>
            <a:r>
              <a:rPr lang="en-US" altLang="zh-TW" sz="2000" dirty="0" smtClean="0"/>
              <a:t>Minimal windows </a:t>
            </a:r>
            <a:r>
              <a:rPr lang="zh-TW" altLang="en-US" sz="2000" dirty="0" smtClean="0"/>
              <a:t>個數</a:t>
            </a:r>
            <a:r>
              <a:rPr lang="en-US" altLang="zh-TW" sz="2000" dirty="0" smtClean="0"/>
              <a:t>, X</a:t>
            </a:r>
            <a:r>
              <a:rPr lang="en-US" altLang="zh-TW" sz="2000" baseline="-25000" dirty="0" smtClean="0"/>
              <a:t>i</a:t>
            </a:r>
            <a:r>
              <a:rPr lang="en-US" altLang="zh-TW" sz="2000" dirty="0" smtClean="0"/>
              <a:t> := </a:t>
            </a: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p</a:t>
            </a: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q</a:t>
            </a:r>
            <a:endParaRPr lang="en-US" altLang="zh-TW" sz="2000" baseline="-25000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p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與 </a:t>
            </a: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q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中已算過的 </a:t>
            </a:r>
            <a:r>
              <a:rPr lang="en-US" altLang="zh-TW" sz="2000" dirty="0" smtClean="0"/>
              <a:t>window </a:t>
            </a:r>
            <a:r>
              <a:rPr lang="zh-TW" altLang="en-US" sz="2000" dirty="0" smtClean="0"/>
              <a:t>個數 </a:t>
            </a:r>
            <a:r>
              <a:rPr lang="en-US" altLang="zh-TW" sz="2000" dirty="0" smtClean="0"/>
              <a:t>(</a:t>
            </a:r>
            <a:r>
              <a:rPr lang="en-US" altLang="zh-TW" sz="2000" dirty="0" err="1" smtClean="0"/>
              <a:t>MW</a:t>
            </a:r>
            <a:r>
              <a:rPr lang="en-US" altLang="zh-TW" sz="2000" baseline="-25000" dirty="0" err="1" smtClean="0"/>
              <a:t>p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與 </a:t>
            </a:r>
            <a:r>
              <a:rPr lang="en-US" altLang="zh-TW" sz="2000" dirty="0" err="1" smtClean="0"/>
              <a:t>MW</a:t>
            </a:r>
            <a:r>
              <a:rPr lang="en-US" altLang="zh-TW" sz="2000" baseline="-25000" dirty="0" err="1" smtClean="0"/>
              <a:t>q</a:t>
            </a:r>
            <a:r>
              <a:rPr lang="en-US" altLang="zh-TW" sz="2000" dirty="0" smtClean="0"/>
              <a:t>)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 marL="914400" lvl="1" indent="-457200">
              <a:lnSpc>
                <a:spcPct val="150000"/>
              </a:lnSpc>
              <a:buFont typeface="+mj-lt"/>
              <a:buAutoNum type="arabicParenR"/>
            </a:pPr>
            <a:r>
              <a:rPr lang="zh-TW" altLang="en-US" sz="2000" dirty="0" smtClean="0"/>
              <a:t>橫跨 </a:t>
            </a: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p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與 </a:t>
            </a:r>
            <a:r>
              <a:rPr lang="en-US" altLang="zh-TW" sz="2000" dirty="0" err="1" smtClean="0"/>
              <a:t>X</a:t>
            </a:r>
            <a:r>
              <a:rPr lang="en-US" altLang="zh-TW" sz="2000" baseline="-25000" dirty="0" err="1" smtClean="0"/>
              <a:t>q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的 </a:t>
            </a:r>
            <a:r>
              <a:rPr lang="en-US" altLang="zh-TW" sz="2000" dirty="0" smtClean="0"/>
              <a:t>window </a:t>
            </a:r>
            <a:r>
              <a:rPr lang="zh-TW" altLang="en-US" sz="2000" dirty="0" smtClean="0"/>
              <a:t>個數 </a:t>
            </a:r>
            <a:r>
              <a:rPr lang="en-US" altLang="zh-TW" sz="2000" dirty="0" err="1" smtClean="0"/>
              <a:t>B</a:t>
            </a:r>
            <a:r>
              <a:rPr lang="en-US" altLang="zh-TW" sz="2000" baseline="-25000" dirty="0" err="1" smtClean="0"/>
              <a:t>p,q</a:t>
            </a:r>
            <a:r>
              <a:rPr lang="zh-TW" altLang="en-US" sz="2000" dirty="0" smtClean="0"/>
              <a:t>。</a:t>
            </a:r>
            <a:endParaRPr lang="en-US" altLang="zh-TW" sz="2000" dirty="0" smtClean="0"/>
          </a:p>
          <a:p>
            <a:pPr>
              <a:lnSpc>
                <a:spcPct val="150000"/>
              </a:lnSpc>
            </a:pPr>
            <a:r>
              <a:rPr lang="zh-TW" altLang="en-US" sz="2400" dirty="0" smtClean="0"/>
              <a:t>從 </a:t>
            </a:r>
            <a:r>
              <a:rPr lang="en-US" altLang="zh-TW" sz="2400" dirty="0" smtClean="0"/>
              <a:t>|</a:t>
            </a:r>
            <a:r>
              <a:rPr lang="en-US" altLang="zh-TW" sz="2400" dirty="0" err="1" smtClean="0"/>
              <a:t>Pu</a:t>
            </a:r>
            <a:r>
              <a:rPr lang="en-US" altLang="zh-TW" sz="2400" dirty="0" smtClean="0"/>
              <a:t>|=k-1 </a:t>
            </a:r>
            <a:r>
              <a:rPr lang="zh-TW" altLang="en-US" sz="2400" dirty="0" smtClean="0"/>
              <a:t>算到 </a:t>
            </a:r>
            <a:r>
              <a:rPr lang="en-US" altLang="zh-TW" sz="2400" dirty="0" smtClean="0"/>
              <a:t>|</a:t>
            </a:r>
            <a:r>
              <a:rPr lang="en-US" altLang="zh-TW" sz="2400" dirty="0" err="1" smtClean="0"/>
              <a:t>Pu</a:t>
            </a:r>
            <a:r>
              <a:rPr lang="en-US" altLang="zh-TW" sz="2400" dirty="0" smtClean="0"/>
              <a:t>|=1</a:t>
            </a:r>
            <a:r>
              <a:rPr lang="zh-TW" altLang="en-US" sz="2400" dirty="0" smtClean="0"/>
              <a:t>：</a:t>
            </a:r>
            <a:endParaRPr lang="en-US" altLang="zh-TW" sz="2400" dirty="0" smtClean="0"/>
          </a:p>
          <a:p>
            <a:pPr lvl="1">
              <a:lnSpc>
                <a:spcPct val="150000"/>
              </a:lnSpc>
            </a:pPr>
            <a:r>
              <a:rPr lang="en-US" altLang="zh-TW" sz="2000" dirty="0" err="1" smtClean="0"/>
              <a:t>Pu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於 </a:t>
            </a:r>
            <a:r>
              <a:rPr lang="en-US" altLang="zh-TW" sz="2000" dirty="0" err="1" smtClean="0"/>
              <a:t>Xp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中；</a:t>
            </a:r>
            <a:r>
              <a:rPr lang="en-US" altLang="zh-TW" sz="2000" dirty="0" err="1" smtClean="0"/>
              <a:t>Pv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於 </a:t>
            </a:r>
            <a:r>
              <a:rPr lang="en-US" altLang="zh-TW" sz="2000" dirty="0" err="1" smtClean="0"/>
              <a:t>Xq</a:t>
            </a:r>
            <a:r>
              <a:rPr lang="en-US" altLang="zh-TW" sz="2000" dirty="0" smtClean="0"/>
              <a:t> </a:t>
            </a:r>
            <a:r>
              <a:rPr lang="zh-TW" altLang="en-US" sz="2000" dirty="0" smtClean="0"/>
              <a:t>中</a:t>
            </a:r>
            <a:endParaRPr lang="en-US" altLang="zh-TW" sz="2000" dirty="0" smtClean="0"/>
          </a:p>
          <a:p>
            <a:pPr lvl="1">
              <a:lnSpc>
                <a:spcPct val="150000"/>
              </a:lnSpc>
            </a:pPr>
            <a:r>
              <a:rPr lang="zh-TW" altLang="en-US" sz="2000" dirty="0" smtClean="0"/>
              <a:t>以 </a:t>
            </a:r>
            <a:r>
              <a:rPr lang="en-US" altLang="zh-TW" sz="2000" dirty="0" smtClean="0"/>
              <a:t>flag α </a:t>
            </a:r>
            <a:r>
              <a:rPr lang="zh-TW" altLang="en-US" sz="2000" dirty="0" smtClean="0"/>
              <a:t>來判斷是否為 </a:t>
            </a:r>
            <a:r>
              <a:rPr lang="en-US" altLang="zh-TW" sz="2000" dirty="0" smtClean="0"/>
              <a:t>minimal window</a:t>
            </a:r>
            <a:r>
              <a:rPr lang="zh-TW" altLang="en-US" sz="2000" dirty="0" smtClean="0"/>
              <a:t>。</a:t>
            </a:r>
            <a:endParaRPr lang="zh-TW" altLang="en-US" sz="20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68" y="4836102"/>
            <a:ext cx="7621064" cy="190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179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/>
              <a:t>Minimal windows of size bounded by w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TW" altLang="en-US" sz="2400" dirty="0" smtClean="0"/>
              <a:t>將前面的方法在 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L</a:t>
            </a:r>
            <a:r>
              <a:rPr lang="en-US" altLang="zh-TW" sz="2400" baseline="-25000" dirty="0" err="1" smtClean="0"/>
              <a:t>p,u</a:t>
            </a:r>
            <a:r>
              <a:rPr lang="en-US" altLang="zh-TW" sz="2400" dirty="0" err="1" smtClean="0"/>
              <a:t>+R</a:t>
            </a:r>
            <a:r>
              <a:rPr lang="en-US" altLang="zh-TW" sz="2400" baseline="-25000" dirty="0" err="1" smtClean="0"/>
              <a:t>q,v</a:t>
            </a:r>
            <a:r>
              <a:rPr lang="en-US" altLang="zh-TW" sz="2400" dirty="0" smtClean="0"/>
              <a:t>) </a:t>
            </a:r>
            <a:r>
              <a:rPr lang="zh-TW" altLang="en-US" sz="2400" dirty="0" smtClean="0"/>
              <a:t>≤ </a:t>
            </a:r>
            <a:r>
              <a:rPr lang="en-US" altLang="zh-TW" sz="2400" dirty="0" smtClean="0"/>
              <a:t>w </a:t>
            </a:r>
            <a:r>
              <a:rPr lang="zh-TW" altLang="en-US" sz="2400" dirty="0" smtClean="0"/>
              <a:t>時才將 </a:t>
            </a:r>
            <a:r>
              <a:rPr lang="en-US" altLang="zh-TW" sz="2400" dirty="0" err="1" smtClean="0"/>
              <a:t>B</a:t>
            </a:r>
            <a:r>
              <a:rPr lang="en-US" altLang="zh-TW" sz="2400" baseline="-25000" dirty="0" err="1" smtClean="0"/>
              <a:t>p,q</a:t>
            </a:r>
            <a:r>
              <a:rPr lang="en-US" altLang="zh-TW" sz="2400" dirty="0" smtClean="0"/>
              <a:t> </a:t>
            </a:r>
            <a:r>
              <a:rPr lang="zh-TW" altLang="en-US" sz="2400" dirty="0" smtClean="0"/>
              <a:t>加 </a:t>
            </a:r>
            <a:r>
              <a:rPr lang="en-US" altLang="zh-TW" sz="2400" dirty="0" smtClean="0"/>
              <a:t>1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altLang="zh-TW" sz="2400" dirty="0" smtClean="0"/>
          </a:p>
          <a:p>
            <a:pPr>
              <a:lnSpc>
                <a:spcPct val="150000"/>
              </a:lnSpc>
            </a:pPr>
            <a:r>
              <a:rPr lang="en-US" altLang="zh-TW" sz="2400" dirty="0"/>
              <a:t>Windows of constant </a:t>
            </a:r>
            <a:r>
              <a:rPr lang="en-US" altLang="zh-TW" sz="2400"/>
              <a:t>size </a:t>
            </a:r>
            <a:r>
              <a:rPr lang="en-US" altLang="zh-TW" sz="2400" smtClean="0"/>
              <a:t>w</a:t>
            </a:r>
            <a:endParaRPr lang="en-US" altLang="zh-TW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2400" dirty="0" smtClean="0"/>
              <a:t>找包含有一個以上 </a:t>
            </a:r>
            <a:r>
              <a:rPr lang="en-US" altLang="zh-TW" sz="2400" dirty="0" smtClean="0"/>
              <a:t>minimal window </a:t>
            </a:r>
            <a:r>
              <a:rPr lang="zh-TW" altLang="en-US" sz="2400" dirty="0" smtClean="0"/>
              <a:t>的 </a:t>
            </a:r>
            <a:r>
              <a:rPr lang="en-US" altLang="zh-TW" sz="2400" dirty="0" smtClean="0"/>
              <a:t>w-windows </a:t>
            </a:r>
            <a:r>
              <a:rPr lang="zh-TW" altLang="en-US" sz="2400" dirty="0" smtClean="0"/>
              <a:t>即可。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4187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523</Words>
  <Application>Microsoft Office PowerPoint</Application>
  <PresentationFormat>如螢幕大小 (4:3)</PresentationFormat>
  <Paragraphs>78</Paragraphs>
  <Slides>10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Window Subsequence Problems for Compressed Texts</vt:lpstr>
      <vt:lpstr>Abstract</vt:lpstr>
      <vt:lpstr>Problems to Solve</vt:lpstr>
      <vt:lpstr>PowerPoint 簡報</vt:lpstr>
      <vt:lpstr>Data Structures - Li,j (1/2)</vt:lpstr>
      <vt:lpstr>Data Structures - Li,j (2/2)</vt:lpstr>
      <vt:lpstr>Data Structures - Ri,j</vt:lpstr>
      <vt:lpstr>Minimal windows - MWi</vt:lpstr>
      <vt:lpstr>Minimal windows of size bounded by w</vt:lpstr>
      <vt:lpstr>Time Complexity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 Subsequence Problems for Compressed Texts</dc:title>
  <dc:creator>YiPo</dc:creator>
  <cp:lastModifiedBy>YiPo</cp:lastModifiedBy>
  <cp:revision>33</cp:revision>
  <dcterms:created xsi:type="dcterms:W3CDTF">2012-10-16T05:44:53Z</dcterms:created>
  <dcterms:modified xsi:type="dcterms:W3CDTF">2012-10-16T10:15:02Z</dcterms:modified>
</cp:coreProperties>
</file>