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72" autoAdjust="0"/>
    <p:restoredTop sz="94660"/>
  </p:normalViewPr>
  <p:slideViewPr>
    <p:cSldViewPr>
      <p:cViewPr varScale="1">
        <p:scale>
          <a:sx n="109" d="100"/>
          <a:sy n="109" d="100"/>
        </p:scale>
        <p:origin x="-171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3B9DD4-825A-4C31-942C-A7F70611B8CE}" type="datetimeFigureOut">
              <a:rPr lang="zh-TW" altLang="en-US" smtClean="0"/>
              <a:t>2012/12/25</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992A43-AAFB-41D1-A3DC-D55D65B4B2B8}" type="slidenum">
              <a:rPr lang="zh-TW" altLang="en-US" smtClean="0"/>
              <a:t>‹#›</a:t>
            </a:fld>
            <a:endParaRPr lang="zh-TW" altLang="en-US"/>
          </a:p>
        </p:txBody>
      </p:sp>
    </p:spTree>
    <p:extLst>
      <p:ext uri="{BB962C8B-B14F-4D97-AF65-F5344CB8AC3E}">
        <p14:creationId xmlns:p14="http://schemas.microsoft.com/office/powerpoint/2010/main" val="939950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PE http://zh.wikipedia.org/wiki/%E5%B8%82%E5%87%80%E7%8E%87</a:t>
            </a:r>
          </a:p>
          <a:p>
            <a:r>
              <a:rPr lang="en-US" altLang="zh-TW" dirty="0" smtClean="0"/>
              <a:t>PB http://zh.wikipedia.org/wiki/%E5%B8%82%E7%9B%88%E7%8E%87</a:t>
            </a:r>
            <a:br>
              <a:rPr lang="en-US" altLang="zh-TW" dirty="0" smtClean="0"/>
            </a:br>
            <a:r>
              <a:rPr lang="en-US" altLang="zh-TW" dirty="0" smtClean="0"/>
              <a:t>ROE</a:t>
            </a:r>
            <a:r>
              <a:rPr lang="en-US" altLang="zh-TW" baseline="0" dirty="0" smtClean="0"/>
              <a:t> http://zh.wikipedia.org/wiki/%E8%82%A1%E6%9C%AC%E5%9B%9E%E5%A0%B1%E7%8E%87</a:t>
            </a:r>
            <a:br>
              <a:rPr lang="en-US" altLang="zh-TW" baseline="0" dirty="0" smtClean="0"/>
            </a:br>
            <a:r>
              <a:rPr lang="en-US" altLang="zh-TW" baseline="0" dirty="0" smtClean="0"/>
              <a:t>ROA http://zh.wikipedia.org/wiki/%E8%B5%84%E4%BA%A7%E6%94%B6%E7%9B%8A%E7%8E%87</a:t>
            </a:r>
          </a:p>
          <a:p>
            <a:endParaRPr lang="zh-TW" altLang="en-US" dirty="0"/>
          </a:p>
        </p:txBody>
      </p:sp>
      <p:sp>
        <p:nvSpPr>
          <p:cNvPr id="4" name="投影片編號版面配置區 3"/>
          <p:cNvSpPr>
            <a:spLocks noGrp="1"/>
          </p:cNvSpPr>
          <p:nvPr>
            <p:ph type="sldNum" sz="quarter" idx="10"/>
          </p:nvPr>
        </p:nvSpPr>
        <p:spPr/>
        <p:txBody>
          <a:bodyPr/>
          <a:lstStyle/>
          <a:p>
            <a:fld id="{34992A43-AAFB-41D1-A3DC-D55D65B4B2B8}" type="slidenum">
              <a:rPr lang="zh-TW" altLang="en-US" smtClean="0"/>
              <a:t>4</a:t>
            </a:fld>
            <a:endParaRPr lang="zh-TW" altLang="en-US"/>
          </a:p>
        </p:txBody>
      </p:sp>
    </p:spTree>
    <p:extLst>
      <p:ext uri="{BB962C8B-B14F-4D97-AF65-F5344CB8AC3E}">
        <p14:creationId xmlns:p14="http://schemas.microsoft.com/office/powerpoint/2010/main" val="3095888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3802070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1307120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3192641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4176850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704467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2788430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23850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2777911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44360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378661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B3E04C6-644C-4994-8926-B9DBB3A11EE4}" type="datetimeFigureOut">
              <a:rPr lang="zh-TW" altLang="en-US" smtClean="0"/>
              <a:t>2012/12/25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4208523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E04C6-644C-4994-8926-B9DBB3A11EE4}" type="datetimeFigureOut">
              <a:rPr lang="zh-TW" altLang="en-US" smtClean="0"/>
              <a:t>2012/12/25</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07935-095C-4914-B0D4-5B9F4E000DC0}" type="slidenum">
              <a:rPr lang="zh-TW" altLang="en-US" smtClean="0"/>
              <a:t>‹#›</a:t>
            </a:fld>
            <a:endParaRPr lang="zh-TW" altLang="en-US"/>
          </a:p>
        </p:txBody>
      </p:sp>
    </p:spTree>
    <p:extLst>
      <p:ext uri="{BB962C8B-B14F-4D97-AF65-F5344CB8AC3E}">
        <p14:creationId xmlns:p14="http://schemas.microsoft.com/office/powerpoint/2010/main" val="2352636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Autofit/>
          </a:bodyPr>
          <a:lstStyle/>
          <a:p>
            <a:r>
              <a:rPr lang="en-US" altLang="zh-TW" sz="3200" dirty="0" smtClean="0"/>
              <a:t>Feature Selection and Parameter Optimization of a Fuzzy-based Stock Selection Model Using Genetic Algorithms</a:t>
            </a:r>
            <a:endParaRPr lang="zh-TW" altLang="en-US" sz="3200" dirty="0"/>
          </a:p>
        </p:txBody>
      </p:sp>
      <p:sp>
        <p:nvSpPr>
          <p:cNvPr id="3" name="副標題 2"/>
          <p:cNvSpPr>
            <a:spLocks noGrp="1"/>
          </p:cNvSpPr>
          <p:nvPr>
            <p:ph type="subTitle" idx="1"/>
          </p:nvPr>
        </p:nvSpPr>
        <p:spPr>
          <a:xfrm>
            <a:off x="1371600" y="4005064"/>
            <a:ext cx="6400800" cy="1633736"/>
          </a:xfrm>
        </p:spPr>
        <p:txBody>
          <a:bodyPr/>
          <a:lstStyle/>
          <a:p>
            <a:r>
              <a:rPr lang="en-US" altLang="zh-TW" sz="2000" dirty="0" smtClean="0"/>
              <a:t>International Journal of Fuzzy Systems, </a:t>
            </a:r>
          </a:p>
          <a:p>
            <a:r>
              <a:rPr lang="en-US" altLang="zh-TW" sz="2000" dirty="0" smtClean="0"/>
              <a:t>Vol. 14, No. 1, March 2012</a:t>
            </a:r>
          </a:p>
          <a:p>
            <a:r>
              <a:rPr lang="en-US" altLang="zh-TW" sz="2000" dirty="0" err="1" smtClean="0"/>
              <a:t>Chien-Feng</a:t>
            </a:r>
            <a:r>
              <a:rPr lang="en-US" altLang="zh-TW" sz="2000" dirty="0" smtClean="0"/>
              <a:t> Huang(</a:t>
            </a:r>
            <a:r>
              <a:rPr lang="zh-TW" altLang="en-US" sz="2000" dirty="0" smtClean="0"/>
              <a:t>黃健峯</a:t>
            </a:r>
            <a:r>
              <a:rPr lang="en-US" altLang="zh-TW" sz="2000" dirty="0" smtClean="0"/>
              <a:t>), </a:t>
            </a:r>
            <a:r>
              <a:rPr lang="en-US" altLang="zh-TW" sz="2000" dirty="0" err="1" smtClean="0"/>
              <a:t>Bao</a:t>
            </a:r>
            <a:r>
              <a:rPr lang="en-US" altLang="zh-TW" sz="2000" dirty="0" smtClean="0"/>
              <a:t> </a:t>
            </a:r>
            <a:r>
              <a:rPr lang="en-US" altLang="zh-TW" sz="2000" dirty="0" err="1" smtClean="0"/>
              <a:t>Rong</a:t>
            </a:r>
            <a:r>
              <a:rPr lang="en-US" altLang="zh-TW" sz="2000" dirty="0" smtClean="0"/>
              <a:t> Chang(</a:t>
            </a:r>
            <a:r>
              <a:rPr lang="zh-TW" altLang="en-US" sz="2000" dirty="0" smtClean="0"/>
              <a:t>張保榮</a:t>
            </a:r>
            <a:r>
              <a:rPr lang="en-US" altLang="zh-TW" sz="2000" dirty="0" smtClean="0"/>
              <a:t>), </a:t>
            </a:r>
          </a:p>
          <a:p>
            <a:r>
              <a:rPr lang="en-US" altLang="zh-TW" sz="2000" dirty="0" smtClean="0"/>
              <a:t>Dun-Wei Cheng(???), and </a:t>
            </a:r>
            <a:r>
              <a:rPr lang="en-US" altLang="zh-TW" sz="2000" dirty="0" err="1" smtClean="0"/>
              <a:t>Chih</a:t>
            </a:r>
            <a:r>
              <a:rPr lang="en-US" altLang="zh-TW" sz="2000" dirty="0" smtClean="0"/>
              <a:t>-Hsiang Chang(</a:t>
            </a:r>
            <a:r>
              <a:rPr lang="zh-TW" altLang="en-US" sz="2000" dirty="0" smtClean="0"/>
              <a:t>張志向</a:t>
            </a:r>
            <a:r>
              <a:rPr lang="en-US" altLang="zh-TW" sz="2000" dirty="0" smtClean="0"/>
              <a:t>)</a:t>
            </a:r>
            <a:endParaRPr lang="zh-TW" altLang="en-US" sz="2000" dirty="0"/>
          </a:p>
        </p:txBody>
      </p:sp>
      <p:sp>
        <p:nvSpPr>
          <p:cNvPr id="4" name="文字方塊 3"/>
          <p:cNvSpPr txBox="1"/>
          <p:nvPr/>
        </p:nvSpPr>
        <p:spPr>
          <a:xfrm>
            <a:off x="5868144" y="5589240"/>
            <a:ext cx="2952328" cy="646331"/>
          </a:xfrm>
          <a:prstGeom prst="rect">
            <a:avLst/>
          </a:prstGeom>
          <a:noFill/>
        </p:spPr>
        <p:txBody>
          <a:bodyPr wrap="square" rtlCol="0">
            <a:spAutoFit/>
          </a:bodyPr>
          <a:lstStyle/>
          <a:p>
            <a:r>
              <a:rPr lang="en-US" altLang="zh-TW" dirty="0" smtClean="0"/>
              <a:t>Presenter: Cheng-Han Lee</a:t>
            </a:r>
          </a:p>
          <a:p>
            <a:r>
              <a:rPr lang="en-US" altLang="zh-TW" dirty="0" smtClean="0"/>
              <a:t>Date: 2012/12/25</a:t>
            </a:r>
            <a:endParaRPr lang="zh-TW" altLang="en-US" dirty="0"/>
          </a:p>
        </p:txBody>
      </p:sp>
    </p:spTree>
    <p:extLst>
      <p:ext uri="{BB962C8B-B14F-4D97-AF65-F5344CB8AC3E}">
        <p14:creationId xmlns:p14="http://schemas.microsoft.com/office/powerpoint/2010/main" val="3016167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Experimental</a:t>
            </a:r>
            <a:endParaRPr lang="zh-TW" altLang="en-US" dirty="0"/>
          </a:p>
        </p:txBody>
      </p:sp>
      <p:sp>
        <p:nvSpPr>
          <p:cNvPr id="3" name="內容版面配置區 2"/>
          <p:cNvSpPr>
            <a:spLocks noGrp="1"/>
          </p:cNvSpPr>
          <p:nvPr>
            <p:ph idx="1"/>
          </p:nvPr>
        </p:nvSpPr>
        <p:spPr/>
        <p:txBody>
          <a:bodyPr/>
          <a:lstStyle/>
          <a:p>
            <a:r>
              <a:rPr lang="en-US" altLang="zh-TW" dirty="0" smtClean="0"/>
              <a:t>Select 200 largest market capitalizations listed in the Taiwan Stock Exchange as the as investment universe.</a:t>
            </a:r>
          </a:p>
          <a:p>
            <a:r>
              <a:rPr lang="en-US" altLang="zh-TW" dirty="0" smtClean="0"/>
              <a:t>Database : TEJ, 1995</a:t>
            </a:r>
            <a:r>
              <a:rPr lang="zh-TW" altLang="en-US" dirty="0" smtClean="0"/>
              <a:t> </a:t>
            </a:r>
            <a:r>
              <a:rPr lang="en-US" altLang="zh-TW" dirty="0" smtClean="0"/>
              <a:t>~</a:t>
            </a:r>
            <a:r>
              <a:rPr lang="zh-TW" altLang="en-US" dirty="0" smtClean="0"/>
              <a:t> </a:t>
            </a:r>
            <a:r>
              <a:rPr lang="en-US" altLang="zh-TW" dirty="0" smtClean="0"/>
              <a:t>2009</a:t>
            </a:r>
            <a:endParaRPr lang="en-US" altLang="zh-TW" dirty="0"/>
          </a:p>
          <a:p>
            <a:r>
              <a:rPr lang="en-US" altLang="zh-TW" dirty="0" smtClean="0"/>
              <a:t>Every original attribute is scaled into the range of [−1, 1]</a:t>
            </a:r>
            <a:endParaRPr lang="zh-TW" altLang="en-US" dirty="0"/>
          </a:p>
        </p:txBody>
      </p:sp>
    </p:spTree>
    <p:extLst>
      <p:ext uri="{BB962C8B-B14F-4D97-AF65-F5344CB8AC3E}">
        <p14:creationId xmlns:p14="http://schemas.microsoft.com/office/powerpoint/2010/main" val="1135562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332656"/>
            <a:ext cx="6247705"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9634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dirty="0"/>
          </a:p>
        </p:txBody>
      </p:sp>
      <p:pic>
        <p:nvPicPr>
          <p:cNvPr id="6149" name="Picture 5" descr="http://tree.oooo.tw/tree/MATLAB_by_Dabo-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27544"/>
            <a:ext cx="8524875" cy="6543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181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a:t>
            </a:r>
            <a:endParaRPr lang="zh-TW" altLang="en-US" dirty="0"/>
          </a:p>
        </p:txBody>
      </p:sp>
      <p:sp>
        <p:nvSpPr>
          <p:cNvPr id="3" name="內容版面配置區 2"/>
          <p:cNvSpPr>
            <a:spLocks noGrp="1"/>
          </p:cNvSpPr>
          <p:nvPr>
            <p:ph idx="1"/>
          </p:nvPr>
        </p:nvSpPr>
        <p:spPr/>
        <p:txBody>
          <a:bodyPr>
            <a:normAutofit fontScale="77500" lnSpcReduction="20000"/>
          </a:bodyPr>
          <a:lstStyle/>
          <a:p>
            <a:pPr marL="0" indent="0">
              <a:buNone/>
            </a:pPr>
            <a:r>
              <a:rPr lang="en-US" altLang="zh-TW" dirty="0" smtClean="0"/>
              <a:t>In the areas of investment research and applications, feasible quantitative models include methodologies stemming from soft computing for prediction of financial time series, multi-objective optimization of investment return and risk reduction, as well as selection of investment instruments for portfolio management, etc. Among all these, stock selection has long been identified as a challenging and important task. This line of research is highly contingent upon reliable stock ranking for successful portfolio construction. Recent advances in machine learning and data mining are leading to significant opportunities to solve these problems more effectively. In this study, we aim at developing a methodology for effective stock selection using fuzzy models as well as genetic algorithms (GA).</a:t>
            </a:r>
            <a:endParaRPr lang="zh-TW" altLang="en-US" dirty="0"/>
          </a:p>
        </p:txBody>
      </p:sp>
    </p:spTree>
    <p:extLst>
      <p:ext uri="{BB962C8B-B14F-4D97-AF65-F5344CB8AC3E}">
        <p14:creationId xmlns:p14="http://schemas.microsoft.com/office/powerpoint/2010/main" val="3668880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fontScale="77500" lnSpcReduction="20000"/>
          </a:bodyPr>
          <a:lstStyle/>
          <a:p>
            <a:pPr marL="0" indent="0">
              <a:buNone/>
            </a:pPr>
            <a:r>
              <a:rPr lang="en-US" altLang="zh-TW" dirty="0" smtClean="0"/>
              <a:t>We first devise a stock scoring mechanism using fundamental variables and apply fuzzy membership functions to re-scale the scores properly. The scores are then used to obtain the relative rankings of stocks and top-ranked stocks can be selected to form a portfolio. On top of the stock scoring model, we employ GA for optimization of model parameters and feature selection for input variables simultaneously. We will show that the investment returns provided by our proposed methodology significantly outperform the benchmark. Based upon the promising results obtained, we expect that this hybrid fuzzy-GA methodology can advance the research in soft computing for finance and provide an effective solution to stock selection in practice.</a:t>
            </a:r>
            <a:endParaRPr lang="zh-TW" altLang="en-US" dirty="0"/>
          </a:p>
        </p:txBody>
      </p:sp>
    </p:spTree>
    <p:extLst>
      <p:ext uri="{BB962C8B-B14F-4D97-AF65-F5344CB8AC3E}">
        <p14:creationId xmlns:p14="http://schemas.microsoft.com/office/powerpoint/2010/main" val="1154053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Fundamental variables</a:t>
            </a:r>
            <a:endParaRPr lang="zh-TW" altLang="en-US" dirty="0"/>
          </a:p>
        </p:txBody>
      </p:sp>
      <p:sp>
        <p:nvSpPr>
          <p:cNvPr id="3" name="內容版面配置區 2"/>
          <p:cNvSpPr>
            <a:spLocks noGrp="1"/>
          </p:cNvSpPr>
          <p:nvPr>
            <p:ph idx="1"/>
          </p:nvPr>
        </p:nvSpPr>
        <p:spPr/>
        <p:txBody>
          <a:bodyPr/>
          <a:lstStyle/>
          <a:p>
            <a:endParaRPr lang="zh-TW" altLang="en-US"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373364"/>
            <a:ext cx="8928992" cy="5079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4303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Score (p</a:t>
            </a:r>
            <a:r>
              <a:rPr lang="en-US" altLang="zh-TW" dirty="0" smtClean="0"/>
              <a:t>otential)</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p:txBody>
              <a:bodyPr/>
              <a:lstStyle/>
              <a:p>
                <a:r>
                  <a:rPr lang="en-US" altLang="zh-TW" dirty="0" err="1" smtClean="0"/>
                  <a:t>X</a:t>
                </a:r>
                <a:r>
                  <a:rPr lang="en-US" altLang="zh-TW" i="1" baseline="-25000" dirty="0" err="1" smtClean="0"/>
                  <a:t>i,j,t</a:t>
                </a:r>
                <a:r>
                  <a:rPr lang="en-US" altLang="zh-TW" dirty="0" smtClean="0"/>
                  <a:t> = </a:t>
                </a:r>
                <a:r>
                  <a:rPr lang="el-GR" altLang="zh-TW" dirty="0" smtClean="0"/>
                  <a:t>ρ</a:t>
                </a:r>
                <a:r>
                  <a:rPr lang="en-US" altLang="zh-TW" i="1" baseline="-25000" dirty="0" err="1" smtClean="0"/>
                  <a:t>i,j,t</a:t>
                </a:r>
                <a:r>
                  <a:rPr lang="en-US" altLang="zh-TW" i="1" baseline="-25000" dirty="0" smtClean="0"/>
                  <a:t> </a:t>
                </a:r>
                <a:r>
                  <a:rPr lang="en-US" altLang="zh-TW" dirty="0" smtClean="0"/>
                  <a:t>is the ranking of stock </a:t>
                </a:r>
                <a:r>
                  <a:rPr lang="en-US" altLang="zh-TW" i="1" dirty="0" err="1" smtClean="0"/>
                  <a:t>i</a:t>
                </a:r>
                <a:r>
                  <a:rPr lang="en-US" altLang="zh-TW" dirty="0" smtClean="0"/>
                  <a:t> with respect to variable </a:t>
                </a:r>
                <a:r>
                  <a:rPr lang="en-US" altLang="zh-TW" i="1" dirty="0" smtClean="0"/>
                  <a:t>j</a:t>
                </a:r>
                <a:r>
                  <a:rPr lang="en-US" altLang="zh-TW" dirty="0" smtClean="0"/>
                  <a:t> at time </a:t>
                </a:r>
                <a:r>
                  <a:rPr lang="en-US" altLang="zh-TW" i="1" dirty="0" smtClean="0"/>
                  <a:t>t</a:t>
                </a:r>
                <a:r>
                  <a:rPr lang="en-US" altLang="zh-TW" dirty="0" smtClean="0"/>
                  <a:t>.</a:t>
                </a:r>
              </a:p>
              <a:p>
                <a:r>
                  <a:rPr lang="en-US" altLang="zh-TW" dirty="0" err="1" smtClean="0"/>
                  <a:t>S</a:t>
                </a:r>
                <a:r>
                  <a:rPr lang="en-US" altLang="zh-TW" i="1" baseline="-25000" dirty="0" err="1" smtClean="0"/>
                  <a:t>i,t</a:t>
                </a:r>
                <a:r>
                  <a:rPr lang="en-US" altLang="zh-TW" dirty="0" smtClean="0"/>
                  <a:t> is the total score of stock </a:t>
                </a:r>
                <a:r>
                  <a:rPr lang="en-US" altLang="zh-TW" i="1" dirty="0" err="1" smtClean="0"/>
                  <a:t>i</a:t>
                </a:r>
                <a:r>
                  <a:rPr lang="en-US" altLang="zh-TW" dirty="0" smtClean="0"/>
                  <a:t> at time </a:t>
                </a:r>
                <a:r>
                  <a:rPr lang="en-US" altLang="zh-TW" i="1" dirty="0" smtClean="0"/>
                  <a:t>t</a:t>
                </a:r>
                <a:r>
                  <a:rPr lang="en-US" altLang="zh-TW" dirty="0" smtClean="0"/>
                  <a:t>.</a:t>
                </a:r>
              </a:p>
              <a:p>
                <a14:m>
                  <m:oMath xmlns:m="http://schemas.openxmlformats.org/officeDocument/2006/math">
                    <m:sSub>
                      <m:sSubPr>
                        <m:ctrlPr>
                          <a:rPr lang="en-US" altLang="zh-TW" i="1" smtClean="0">
                            <a:latin typeface="Cambria Math"/>
                          </a:rPr>
                        </m:ctrlPr>
                      </m:sSubPr>
                      <m:e>
                        <m:r>
                          <a:rPr lang="en-US" altLang="zh-TW" b="0" i="1" smtClean="0">
                            <a:latin typeface="Cambria Math"/>
                          </a:rPr>
                          <m:t>𝑆</m:t>
                        </m:r>
                      </m:e>
                      <m:sub>
                        <m:r>
                          <a:rPr lang="en-US" altLang="zh-TW" b="0" i="1" smtClean="0">
                            <a:latin typeface="Cambria Math"/>
                          </a:rPr>
                          <m:t>𝑖</m:t>
                        </m:r>
                        <m:r>
                          <a:rPr lang="en-US" altLang="zh-TW" b="0" i="1" smtClean="0">
                            <a:latin typeface="Cambria Math"/>
                          </a:rPr>
                          <m:t>,</m:t>
                        </m:r>
                        <m:r>
                          <a:rPr lang="en-US" altLang="zh-TW" b="0" i="1" smtClean="0">
                            <a:latin typeface="Cambria Math"/>
                          </a:rPr>
                          <m:t>𝑡</m:t>
                        </m:r>
                      </m:sub>
                    </m:sSub>
                    <m:r>
                      <a:rPr lang="en-US" altLang="zh-TW" b="0" i="1" smtClean="0">
                        <a:latin typeface="Cambria Math"/>
                      </a:rPr>
                      <m:t>=</m:t>
                    </m:r>
                    <m:nary>
                      <m:naryPr>
                        <m:chr m:val="∑"/>
                        <m:supHide m:val="on"/>
                        <m:ctrlPr>
                          <a:rPr lang="en-US" altLang="zh-TW" b="0" i="1" smtClean="0">
                            <a:latin typeface="Cambria Math"/>
                          </a:rPr>
                        </m:ctrlPr>
                      </m:naryPr>
                      <m:sub>
                        <m:r>
                          <m:rPr>
                            <m:brk m:alnAt="7"/>
                          </m:rPr>
                          <a:rPr lang="en-US" altLang="zh-TW" b="0" i="1" smtClean="0">
                            <a:latin typeface="Cambria Math"/>
                          </a:rPr>
                          <m:t>𝑗</m:t>
                        </m:r>
                      </m:sub>
                      <m:sup/>
                      <m:e>
                        <m:sSub>
                          <m:sSubPr>
                            <m:ctrlPr>
                              <a:rPr lang="en-US" altLang="zh-TW" b="0" i="1" smtClean="0">
                                <a:latin typeface="Cambria Math"/>
                              </a:rPr>
                            </m:ctrlPr>
                          </m:sSubPr>
                          <m:e>
                            <m:r>
                              <a:rPr lang="en-US" altLang="zh-TW" b="0" i="1" smtClean="0">
                                <a:latin typeface="Cambria Math"/>
                              </a:rPr>
                              <m:t>𝑊</m:t>
                            </m:r>
                          </m:e>
                          <m:sub>
                            <m:r>
                              <a:rPr lang="en-US" altLang="zh-TW" b="0" i="1" smtClean="0">
                                <a:latin typeface="Cambria Math"/>
                              </a:rPr>
                              <m:t>𝑖</m:t>
                            </m:r>
                          </m:sub>
                        </m:sSub>
                        <m:sSub>
                          <m:sSubPr>
                            <m:ctrlPr>
                              <a:rPr lang="en-US" altLang="zh-TW" b="0" i="1" smtClean="0">
                                <a:latin typeface="Cambria Math"/>
                              </a:rPr>
                            </m:ctrlPr>
                          </m:sSubPr>
                          <m:e>
                            <m:r>
                              <a:rPr lang="en-US" altLang="zh-TW" b="0" i="1" smtClean="0">
                                <a:latin typeface="Cambria Math"/>
                              </a:rPr>
                              <m:t>𝑋</m:t>
                            </m:r>
                          </m:e>
                          <m:sub>
                            <m:r>
                              <a:rPr lang="en-US" altLang="zh-TW" b="0" i="1" smtClean="0">
                                <a:latin typeface="Cambria Math"/>
                              </a:rPr>
                              <m:t>𝑖</m:t>
                            </m:r>
                            <m:r>
                              <a:rPr lang="en-US" altLang="zh-TW" b="0" i="1" smtClean="0">
                                <a:latin typeface="Cambria Math"/>
                              </a:rPr>
                              <m:t>,</m:t>
                            </m:r>
                            <m:r>
                              <a:rPr lang="en-US" altLang="zh-TW" b="0" i="1" smtClean="0">
                                <a:latin typeface="Cambria Math"/>
                              </a:rPr>
                              <m:t>𝑗</m:t>
                            </m:r>
                            <m:r>
                              <a:rPr lang="en-US" altLang="zh-TW" b="0" i="1" smtClean="0">
                                <a:latin typeface="Cambria Math"/>
                              </a:rPr>
                              <m:t>,</m:t>
                            </m:r>
                            <m:r>
                              <a:rPr lang="en-US" altLang="zh-TW" b="0" i="1" smtClean="0">
                                <a:latin typeface="Cambria Math"/>
                              </a:rPr>
                              <m:t>𝑡</m:t>
                            </m:r>
                          </m:sub>
                        </m:sSub>
                      </m:e>
                    </m:nary>
                  </m:oMath>
                </a14:m>
                <a:endParaRPr lang="en-US" altLang="zh-TW" b="0" dirty="0" smtClean="0"/>
              </a:p>
              <a:p>
                <a:pPr lvl="1"/>
                <a:r>
                  <a:rPr lang="en-US" altLang="zh-TW" dirty="0" err="1" smtClean="0"/>
                  <a:t>W</a:t>
                </a:r>
                <a:r>
                  <a:rPr lang="en-US" altLang="zh-TW" i="1" baseline="-25000" dirty="0" err="1" smtClean="0"/>
                  <a:t>j</a:t>
                </a:r>
                <a:r>
                  <a:rPr lang="en-US" altLang="zh-TW" dirty="0" smtClean="0"/>
                  <a:t> denote the weight of the </a:t>
                </a:r>
                <a:r>
                  <a:rPr lang="en-US" altLang="zh-TW" i="1" dirty="0" smtClean="0"/>
                  <a:t>j</a:t>
                </a:r>
                <a:r>
                  <a:rPr lang="en-US" altLang="zh-TW" dirty="0" smtClean="0"/>
                  <a:t>-</a:t>
                </a:r>
                <a:r>
                  <a:rPr lang="en-US" altLang="zh-TW" dirty="0" err="1" smtClean="0"/>
                  <a:t>th</a:t>
                </a:r>
                <a:r>
                  <a:rPr lang="en-US" altLang="zh-TW" dirty="0" smtClean="0"/>
                  <a:t> variable.</a:t>
                </a:r>
                <a:endParaRPr lang="zh-TW" altLang="en-US"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1630" t="-1752" r="-22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934266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Fuzzy membership function</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p:txBody>
              <a:bodyPr/>
              <a:lstStyle/>
              <a:p>
                <a:r>
                  <a:rPr lang="en-US" altLang="zh-TW" dirty="0" smtClean="0"/>
                  <a:t>y</a:t>
                </a:r>
                <a:r>
                  <a:rPr lang="en-US" altLang="zh-TW" baseline="-25000" dirty="0" err="1" smtClean="0"/>
                  <a:t>i,t</a:t>
                </a:r>
                <a:r>
                  <a:rPr lang="en-US" altLang="zh-TW" dirty="0" smtClean="0"/>
                  <a:t> = </a:t>
                </a:r>
                <a:r>
                  <a:rPr lang="en-US" altLang="zh-TW" dirty="0" err="1" smtClean="0"/>
                  <a:t>S</a:t>
                </a:r>
                <a:r>
                  <a:rPr lang="en-US" altLang="zh-TW" baseline="-25000" dirty="0" err="1" smtClean="0"/>
                  <a:t>i,t</a:t>
                </a:r>
                <a:r>
                  <a:rPr lang="en-US" altLang="zh-TW" dirty="0" smtClean="0"/>
                  <a:t> * </a:t>
                </a:r>
                <a:r>
                  <a:rPr lang="el-GR" altLang="zh-TW" dirty="0" smtClean="0"/>
                  <a:t>μ</a:t>
                </a:r>
                <a:r>
                  <a:rPr lang="en-US" altLang="zh-TW" baseline="-25000" dirty="0" err="1" smtClean="0"/>
                  <a:t>i,t</a:t>
                </a:r>
                <a:endParaRPr lang="en-US" altLang="zh-TW" baseline="-25000" dirty="0" smtClean="0"/>
              </a:p>
              <a:p>
                <a:pPr/>
                <a14:m>
                  <m:oMath xmlns:m="http://schemas.openxmlformats.org/officeDocument/2006/math">
                    <m:sSub>
                      <m:sSubPr>
                        <m:ctrlPr>
                          <a:rPr lang="en-US" altLang="zh-TW" i="1" smtClean="0">
                            <a:latin typeface="Cambria Math"/>
                          </a:rPr>
                        </m:ctrlPr>
                      </m:sSubPr>
                      <m:e>
                        <m:r>
                          <m:rPr>
                            <m:nor/>
                          </m:rPr>
                          <a:rPr lang="el-GR" altLang="zh-TW" dirty="0" smtClean="0"/>
                          <m:t>μ</m:t>
                        </m:r>
                      </m:e>
                      <m:sub>
                        <m:r>
                          <a:rPr lang="en-US" altLang="zh-TW" b="0" i="1" smtClean="0">
                            <a:latin typeface="Cambria Math"/>
                          </a:rPr>
                          <m:t>𝐴</m:t>
                        </m:r>
                      </m:sub>
                    </m:sSub>
                    <m:d>
                      <m:dPr>
                        <m:ctrlPr>
                          <a:rPr lang="en-US" altLang="zh-TW" b="0" i="1" smtClean="0">
                            <a:latin typeface="Cambria Math"/>
                          </a:rPr>
                        </m:ctrlPr>
                      </m:dPr>
                      <m:e>
                        <m:r>
                          <a:rPr lang="en-US" altLang="zh-TW" b="0" i="1" smtClean="0">
                            <a:latin typeface="Cambria Math"/>
                          </a:rPr>
                          <m:t>𝑥</m:t>
                        </m:r>
                      </m:e>
                    </m:d>
                    <m:r>
                      <a:rPr lang="en-US" altLang="zh-TW" b="0" i="1" smtClean="0">
                        <a:latin typeface="Cambria Math"/>
                      </a:rPr>
                      <m:t>=</m:t>
                    </m:r>
                    <m:d>
                      <m:dPr>
                        <m:begChr m:val="{"/>
                        <m:endChr m:val=""/>
                        <m:ctrlPr>
                          <a:rPr lang="en-US" altLang="zh-TW" b="0" i="1" smtClean="0">
                            <a:latin typeface="Cambria Math"/>
                          </a:rPr>
                        </m:ctrlPr>
                      </m:dPr>
                      <m:e>
                        <m:eqArr>
                          <m:eqArrPr>
                            <m:ctrlPr>
                              <a:rPr lang="en-US" altLang="zh-TW" b="0" i="1" smtClean="0">
                                <a:latin typeface="Cambria Math"/>
                              </a:rPr>
                            </m:ctrlPr>
                          </m:eqArrPr>
                          <m:e>
                            <m:r>
                              <a:rPr lang="en-US" altLang="zh-TW" b="0" i="1" smtClean="0">
                                <a:latin typeface="Cambria Math"/>
                              </a:rPr>
                              <m:t>0,&amp;</m:t>
                            </m:r>
                            <m:r>
                              <a:rPr lang="en-US" altLang="zh-TW" b="0" i="1" smtClean="0">
                                <a:latin typeface="Cambria Math"/>
                              </a:rPr>
                              <m:t>𝑥</m:t>
                            </m:r>
                            <m:r>
                              <a:rPr lang="en-US" altLang="zh-TW" b="0" i="1" smtClean="0">
                                <a:latin typeface="Cambria Math"/>
                                <a:ea typeface="Cambria Math"/>
                              </a:rPr>
                              <m:t>≤</m:t>
                            </m:r>
                            <m:r>
                              <a:rPr lang="en-US" altLang="zh-TW" b="0" i="1" smtClean="0">
                                <a:latin typeface="Cambria Math"/>
                                <a:ea typeface="Cambria Math"/>
                              </a:rPr>
                              <m:t>𝑎</m:t>
                            </m:r>
                          </m:e>
                          <m:e>
                            <m:f>
                              <m:fPr>
                                <m:ctrlPr>
                                  <a:rPr lang="en-US" altLang="zh-TW" b="0" i="1" smtClean="0">
                                    <a:latin typeface="Cambria Math"/>
                                  </a:rPr>
                                </m:ctrlPr>
                              </m:fPr>
                              <m:num>
                                <m:r>
                                  <a:rPr lang="en-US" altLang="zh-TW" b="0" i="1" smtClean="0">
                                    <a:latin typeface="Cambria Math"/>
                                  </a:rPr>
                                  <m:t>𝑥</m:t>
                                </m:r>
                                <m:r>
                                  <a:rPr lang="en-US" altLang="zh-TW" b="0" i="1" smtClean="0">
                                    <a:latin typeface="Cambria Math"/>
                                  </a:rPr>
                                  <m:t>−</m:t>
                                </m:r>
                                <m:r>
                                  <a:rPr lang="en-US" altLang="zh-TW" b="0" i="1" smtClean="0">
                                    <a:latin typeface="Cambria Math"/>
                                  </a:rPr>
                                  <m:t>𝑎</m:t>
                                </m:r>
                              </m:num>
                              <m:den>
                                <m:r>
                                  <a:rPr lang="en-US" altLang="zh-TW" b="0" i="1" smtClean="0">
                                    <a:latin typeface="Cambria Math"/>
                                  </a:rPr>
                                  <m:t>𝑏</m:t>
                                </m:r>
                                <m:r>
                                  <a:rPr lang="en-US" altLang="zh-TW" b="0" i="1" smtClean="0">
                                    <a:latin typeface="Cambria Math"/>
                                  </a:rPr>
                                  <m:t>−</m:t>
                                </m:r>
                                <m:r>
                                  <a:rPr lang="en-US" altLang="zh-TW" b="0" i="1" smtClean="0">
                                    <a:latin typeface="Cambria Math"/>
                                  </a:rPr>
                                  <m:t>𝑎</m:t>
                                </m:r>
                              </m:den>
                            </m:f>
                            <m:r>
                              <a:rPr lang="en-US" altLang="zh-TW" b="0" i="1" smtClean="0">
                                <a:latin typeface="Cambria Math"/>
                              </a:rPr>
                              <m:t>, &amp;</m:t>
                            </m:r>
                            <m:r>
                              <a:rPr lang="en-US" altLang="zh-TW" b="0" i="1" smtClean="0">
                                <a:latin typeface="Cambria Math"/>
                              </a:rPr>
                              <m:t>𝑎</m:t>
                            </m:r>
                            <m:r>
                              <a:rPr lang="en-US" altLang="zh-TW" b="0" i="1" smtClean="0">
                                <a:latin typeface="Cambria Math"/>
                                <a:ea typeface="Cambria Math"/>
                              </a:rPr>
                              <m:t>&lt;</m:t>
                            </m:r>
                            <m:r>
                              <a:rPr lang="en-US" altLang="zh-TW" b="0" i="1" smtClean="0">
                                <a:latin typeface="Cambria Math"/>
                                <a:ea typeface="Cambria Math"/>
                              </a:rPr>
                              <m:t>𝑥</m:t>
                            </m:r>
                            <m:r>
                              <a:rPr lang="en-US" altLang="zh-TW" b="0" i="1" smtClean="0">
                                <a:latin typeface="Cambria Math"/>
                                <a:ea typeface="Cambria Math"/>
                              </a:rPr>
                              <m:t>≤</m:t>
                            </m:r>
                            <m:r>
                              <a:rPr lang="en-US" altLang="zh-TW" b="0" i="1" smtClean="0">
                                <a:latin typeface="Cambria Math"/>
                                <a:ea typeface="Cambria Math"/>
                              </a:rPr>
                              <m:t>𝑏</m:t>
                            </m:r>
                          </m:e>
                          <m:e>
                            <m:f>
                              <m:fPr>
                                <m:ctrlPr>
                                  <a:rPr lang="en-US" altLang="zh-TW" b="0" i="1" smtClean="0">
                                    <a:latin typeface="Cambria Math"/>
                                  </a:rPr>
                                </m:ctrlPr>
                              </m:fPr>
                              <m:num>
                                <m:r>
                                  <a:rPr lang="en-US" altLang="zh-TW" b="0" i="1" smtClean="0">
                                    <a:latin typeface="Cambria Math"/>
                                  </a:rPr>
                                  <m:t>𝑐</m:t>
                                </m:r>
                                <m:r>
                                  <a:rPr lang="en-US" altLang="zh-TW" b="0" i="1" smtClean="0">
                                    <a:latin typeface="Cambria Math"/>
                                  </a:rPr>
                                  <m:t>−</m:t>
                                </m:r>
                                <m:r>
                                  <a:rPr lang="en-US" altLang="zh-TW" b="0" i="1" smtClean="0">
                                    <a:latin typeface="Cambria Math"/>
                                  </a:rPr>
                                  <m:t>𝑥</m:t>
                                </m:r>
                              </m:num>
                              <m:den>
                                <m:r>
                                  <a:rPr lang="en-US" altLang="zh-TW" b="0" i="1" smtClean="0">
                                    <a:latin typeface="Cambria Math"/>
                                  </a:rPr>
                                  <m:t>𝑐</m:t>
                                </m:r>
                                <m:r>
                                  <a:rPr lang="en-US" altLang="zh-TW" b="0" i="1" smtClean="0">
                                    <a:latin typeface="Cambria Math"/>
                                  </a:rPr>
                                  <m:t>−</m:t>
                                </m:r>
                                <m:r>
                                  <a:rPr lang="en-US" altLang="zh-TW" b="0" i="1" smtClean="0">
                                    <a:latin typeface="Cambria Math"/>
                                  </a:rPr>
                                  <m:t>𝑏</m:t>
                                </m:r>
                              </m:den>
                            </m:f>
                            <m:r>
                              <a:rPr lang="en-US" altLang="zh-TW" b="0" i="1" smtClean="0">
                                <a:latin typeface="Cambria Math"/>
                              </a:rPr>
                              <m:t>, &amp;</m:t>
                            </m:r>
                            <m:r>
                              <a:rPr lang="en-US" altLang="zh-TW" b="0" i="1" smtClean="0">
                                <a:latin typeface="Cambria Math"/>
                              </a:rPr>
                              <m:t>𝑏</m:t>
                            </m:r>
                            <m:r>
                              <a:rPr lang="en-US" altLang="zh-TW" b="0" i="1" smtClean="0">
                                <a:latin typeface="Cambria Math"/>
                                <a:ea typeface="Cambria Math"/>
                              </a:rPr>
                              <m:t>&lt;</m:t>
                            </m:r>
                            <m:r>
                              <a:rPr lang="en-US" altLang="zh-TW" b="0" i="1" smtClean="0">
                                <a:latin typeface="Cambria Math"/>
                                <a:ea typeface="Cambria Math"/>
                              </a:rPr>
                              <m:t>𝑥</m:t>
                            </m:r>
                            <m:r>
                              <a:rPr lang="en-US" altLang="zh-TW" b="0" i="1" smtClean="0">
                                <a:latin typeface="Cambria Math"/>
                                <a:ea typeface="Cambria Math"/>
                              </a:rPr>
                              <m:t>≤</m:t>
                            </m:r>
                            <m:r>
                              <a:rPr lang="en-US" altLang="zh-TW" b="0" i="1" smtClean="0">
                                <a:latin typeface="Cambria Math"/>
                                <a:ea typeface="Cambria Math"/>
                              </a:rPr>
                              <m:t>𝑐</m:t>
                            </m:r>
                          </m:e>
                          <m:e>
                            <m:r>
                              <a:rPr lang="en-US" altLang="zh-TW" b="0" i="1" smtClean="0">
                                <a:latin typeface="Cambria Math"/>
                              </a:rPr>
                              <m:t>0,&amp; </m:t>
                            </m:r>
                            <m:r>
                              <a:rPr lang="en-US" altLang="zh-TW" b="0" i="1" smtClean="0">
                                <a:latin typeface="Cambria Math"/>
                              </a:rPr>
                              <m:t>𝑐</m:t>
                            </m:r>
                            <m:r>
                              <a:rPr lang="en-US" altLang="zh-TW" b="0" i="1" smtClean="0">
                                <a:latin typeface="Cambria Math"/>
                                <a:ea typeface="Cambria Math"/>
                              </a:rPr>
                              <m:t>&lt;</m:t>
                            </m:r>
                            <m:r>
                              <a:rPr lang="en-US" altLang="zh-TW" b="0" i="1" smtClean="0">
                                <a:latin typeface="Cambria Math"/>
                                <a:ea typeface="Cambria Math"/>
                              </a:rPr>
                              <m:t>𝑥</m:t>
                            </m:r>
                          </m:e>
                        </m:eqArr>
                      </m:e>
                    </m:d>
                  </m:oMath>
                </a14:m>
                <a:endParaRPr lang="zh-TW" altLang="en-US"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zh-TW" altLang="en-US">
                    <a:noFill/>
                  </a:rPr>
                  <a:t> </a:t>
                </a:r>
              </a:p>
            </p:txBody>
          </p:sp>
        </mc:Fallback>
      </mc:AlternateContent>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1384" y="4149080"/>
            <a:ext cx="3637409" cy="2427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5122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Encoding</a:t>
            </a:r>
            <a:endParaRPr lang="zh-TW" altLang="en-US" dirty="0"/>
          </a:p>
        </p:txBody>
      </p:sp>
      <p:sp>
        <p:nvSpPr>
          <p:cNvPr id="3" name="內容版面配置區 2"/>
          <p:cNvSpPr>
            <a:spLocks noGrp="1"/>
          </p:cNvSpPr>
          <p:nvPr>
            <p:ph idx="1"/>
          </p:nvPr>
        </p:nvSpPr>
        <p:spPr/>
        <p:txBody>
          <a:bodyPr>
            <a:normAutofit/>
          </a:bodyPr>
          <a:lstStyle/>
          <a:p>
            <a:r>
              <a:rPr lang="en-US" altLang="zh-TW" sz="2400" dirty="0" smtClean="0"/>
              <a:t>F : features</a:t>
            </a:r>
          </a:p>
          <a:p>
            <a:pPr lvl="1"/>
            <a:r>
              <a:rPr lang="en-US" altLang="zh-TW" sz="2400" dirty="0" smtClean="0"/>
              <a:t>1 = selected</a:t>
            </a:r>
          </a:p>
          <a:p>
            <a:pPr lvl="1"/>
            <a:r>
              <a:rPr lang="en-US" altLang="zh-TW" sz="2400" dirty="0" smtClean="0"/>
              <a:t>0 = unselected</a:t>
            </a:r>
          </a:p>
          <a:p>
            <a:r>
              <a:rPr lang="en-US" altLang="zh-TW" sz="2400" dirty="0" smtClean="0"/>
              <a:t>I : indicators</a:t>
            </a:r>
          </a:p>
          <a:p>
            <a:pPr lvl="1"/>
            <a:r>
              <a:rPr lang="en-US" altLang="zh-TW" sz="2400" dirty="0" smtClean="0"/>
              <a:t>1 = rank sorted by descending.</a:t>
            </a:r>
          </a:p>
          <a:p>
            <a:pPr lvl="1"/>
            <a:r>
              <a:rPr lang="en-US" altLang="zh-TW" sz="2400" dirty="0" smtClean="0"/>
              <a:t>0 = </a:t>
            </a:r>
            <a:r>
              <a:rPr lang="en-US" altLang="zh-TW" sz="2400" dirty="0" smtClean="0"/>
              <a:t>rank sorted by </a:t>
            </a:r>
            <a:r>
              <a:rPr lang="en-US" altLang="zh-TW" sz="2400" dirty="0"/>
              <a:t>ascending</a:t>
            </a:r>
            <a:r>
              <a:rPr lang="en-US" altLang="zh-TW" sz="2400" dirty="0" smtClean="0"/>
              <a:t>.</a:t>
            </a:r>
            <a:endParaRPr lang="en-US" altLang="zh-TW" sz="2400" dirty="0" smtClean="0"/>
          </a:p>
          <a:p>
            <a:r>
              <a:rPr lang="en-US" altLang="zh-TW" sz="2400" dirty="0" smtClean="0"/>
              <a:t>W: </a:t>
            </a:r>
            <a:r>
              <a:rPr lang="en-US" altLang="zh-TW" sz="2400" dirty="0" smtClean="0"/>
              <a:t>weight , binary encoding, 50 bits</a:t>
            </a:r>
          </a:p>
          <a:p>
            <a:r>
              <a:rPr lang="en-US" altLang="zh-TW" sz="2400" dirty="0" smtClean="0"/>
              <a:t>θ : {</a:t>
            </a:r>
            <a:r>
              <a:rPr lang="en-US" altLang="zh-TW" sz="2400" dirty="0" err="1" smtClean="0"/>
              <a:t>a,b,c</a:t>
            </a:r>
            <a:r>
              <a:rPr lang="en-US" altLang="zh-TW" sz="2400" dirty="0" smtClean="0"/>
              <a:t>}, parameters of membership function</a:t>
            </a:r>
            <a:r>
              <a:rPr lang="en-US" altLang="zh-TW" sz="2400" dirty="0" smtClean="0"/>
              <a:t> , binary 			encoding, 50bits</a:t>
            </a:r>
          </a:p>
          <a:p>
            <a:endParaRPr lang="en-US" altLang="zh-TW" dirty="0" smtClean="0"/>
          </a:p>
          <a:p>
            <a:endParaRPr lang="zh-TW"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5445224"/>
            <a:ext cx="5514975"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0206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Fitness function</a:t>
            </a:r>
            <a:endParaRPr lang="zh-TW" altLang="en-US" dirty="0"/>
          </a:p>
        </p:txBody>
      </p:sp>
      <mc:AlternateContent xmlns:mc="http://schemas.openxmlformats.org/markup-compatibility/2006">
        <mc:Choice xmlns:a14="http://schemas.microsoft.com/office/drawing/2010/main" Requires="a14">
          <p:sp>
            <p:nvSpPr>
              <p:cNvPr id="3" name="內容版面配置區 2"/>
              <p:cNvSpPr>
                <a:spLocks noGrp="1"/>
              </p:cNvSpPr>
              <p:nvPr>
                <p:ph idx="1"/>
              </p:nvPr>
            </p:nvSpPr>
            <p:spPr/>
            <p:txBody>
              <a:bodyPr/>
              <a:lstStyle/>
              <a:p>
                <a14:m>
                  <m:oMath xmlns:m="http://schemas.openxmlformats.org/officeDocument/2006/math">
                    <m:sSub>
                      <m:sSubPr>
                        <m:ctrlPr>
                          <a:rPr lang="en-US" altLang="zh-TW" b="0" i="1" smtClean="0">
                            <a:latin typeface="Cambria Math"/>
                          </a:rPr>
                        </m:ctrlPr>
                      </m:sSubPr>
                      <m:e>
                        <m:bar>
                          <m:barPr>
                            <m:pos m:val="top"/>
                            <m:ctrlPr>
                              <a:rPr lang="en-US" altLang="zh-TW" b="0" i="1" smtClean="0">
                                <a:latin typeface="Cambria Math"/>
                              </a:rPr>
                            </m:ctrlPr>
                          </m:barPr>
                          <m:e>
                            <m:r>
                              <a:rPr lang="en-US" altLang="zh-TW" b="0" i="1" smtClean="0">
                                <a:latin typeface="Cambria Math"/>
                              </a:rPr>
                              <m:t>𝑅</m:t>
                            </m:r>
                          </m:e>
                        </m:bar>
                      </m:e>
                      <m:sub>
                        <m:r>
                          <a:rPr lang="en-US" altLang="zh-TW" b="0" i="1" smtClean="0">
                            <a:latin typeface="Cambria Math"/>
                          </a:rPr>
                          <m:t>𝑡</m:t>
                        </m:r>
                      </m:sub>
                    </m:sSub>
                    <m:r>
                      <a:rPr lang="en-US" altLang="zh-TW" b="0" i="1" smtClean="0">
                        <a:latin typeface="Cambria Math"/>
                      </a:rPr>
                      <m:t>=</m:t>
                    </m:r>
                    <m:f>
                      <m:fPr>
                        <m:ctrlPr>
                          <a:rPr lang="en-US" altLang="zh-TW" b="0" i="1" smtClean="0">
                            <a:latin typeface="Cambria Math"/>
                          </a:rPr>
                        </m:ctrlPr>
                      </m:fPr>
                      <m:num>
                        <m:r>
                          <a:rPr lang="en-US" altLang="zh-TW" b="0" i="1" smtClean="0">
                            <a:latin typeface="Cambria Math"/>
                          </a:rPr>
                          <m:t>1</m:t>
                        </m:r>
                      </m:num>
                      <m:den>
                        <m:r>
                          <a:rPr lang="en-US" altLang="zh-TW" b="0" i="1" smtClean="0">
                            <a:latin typeface="Cambria Math"/>
                          </a:rPr>
                          <m:t>𝑚</m:t>
                        </m:r>
                      </m:den>
                    </m:f>
                    <m:nary>
                      <m:naryPr>
                        <m:chr m:val="∑"/>
                        <m:ctrlPr>
                          <a:rPr lang="en-US" altLang="zh-TW" b="0" i="1" smtClean="0">
                            <a:latin typeface="Cambria Math"/>
                          </a:rPr>
                        </m:ctrlPr>
                      </m:naryPr>
                      <m:sub>
                        <m:r>
                          <m:rPr>
                            <m:brk m:alnAt="23"/>
                          </m:rPr>
                          <a:rPr lang="en-US" altLang="zh-TW" b="0" i="1" smtClean="0">
                            <a:latin typeface="Cambria Math"/>
                          </a:rPr>
                          <m:t>𝑖</m:t>
                        </m:r>
                        <m:r>
                          <a:rPr lang="en-US" altLang="zh-TW" b="0" i="1" smtClean="0">
                            <a:latin typeface="Cambria Math"/>
                          </a:rPr>
                          <m:t>=1</m:t>
                        </m:r>
                      </m:sub>
                      <m:sup>
                        <m:r>
                          <a:rPr lang="en-US" altLang="zh-TW" b="0" i="1" smtClean="0">
                            <a:latin typeface="Cambria Math"/>
                          </a:rPr>
                          <m:t>𝑚</m:t>
                        </m:r>
                      </m:sup>
                      <m:e>
                        <m:sSub>
                          <m:sSubPr>
                            <m:ctrlPr>
                              <a:rPr lang="en-US" altLang="zh-TW" b="0" i="1" smtClean="0">
                                <a:latin typeface="Cambria Math"/>
                              </a:rPr>
                            </m:ctrlPr>
                          </m:sSubPr>
                          <m:e>
                            <m:r>
                              <a:rPr lang="en-US" altLang="zh-TW" b="0" i="1" smtClean="0">
                                <a:latin typeface="Cambria Math"/>
                              </a:rPr>
                              <m:t>𝑅</m:t>
                            </m:r>
                          </m:e>
                          <m:sub>
                            <m:r>
                              <a:rPr lang="en-US" altLang="zh-TW" b="0" i="1" smtClean="0">
                                <a:latin typeface="Cambria Math"/>
                              </a:rPr>
                              <m:t>𝑡</m:t>
                            </m:r>
                          </m:sub>
                        </m:sSub>
                        <m:r>
                          <a:rPr lang="en-US" altLang="zh-TW" b="0" i="1" smtClean="0">
                            <a:latin typeface="Cambria Math"/>
                          </a:rPr>
                          <m:t>(</m:t>
                        </m:r>
                        <m:sSub>
                          <m:sSubPr>
                            <m:ctrlPr>
                              <a:rPr lang="en-US" altLang="zh-TW" b="0" i="1" smtClean="0">
                                <a:latin typeface="Cambria Math"/>
                              </a:rPr>
                            </m:ctrlPr>
                          </m:sSubPr>
                          <m:e>
                            <m:r>
                              <a:rPr lang="en-US" altLang="zh-TW" b="0" i="1" smtClean="0">
                                <a:latin typeface="Cambria Math"/>
                              </a:rPr>
                              <m:t>𝑠</m:t>
                            </m:r>
                          </m:e>
                          <m:sub>
                            <m:r>
                              <a:rPr lang="en-US" altLang="zh-TW" b="0" i="1" smtClean="0">
                                <a:latin typeface="Cambria Math"/>
                              </a:rPr>
                              <m:t>𝑖</m:t>
                            </m:r>
                            <m:r>
                              <a:rPr lang="en-US" altLang="zh-TW" b="0" i="1" smtClean="0">
                                <a:latin typeface="Cambria Math"/>
                              </a:rPr>
                              <m:t>,</m:t>
                            </m:r>
                            <m:r>
                              <a:rPr lang="en-US" altLang="zh-TW" b="0" i="1" smtClean="0">
                                <a:latin typeface="Cambria Math"/>
                              </a:rPr>
                              <m:t>𝑡</m:t>
                            </m:r>
                          </m:sub>
                        </m:sSub>
                        <m:r>
                          <a:rPr lang="en-US" altLang="zh-TW" b="0" i="1" smtClean="0">
                            <a:latin typeface="Cambria Math"/>
                          </a:rPr>
                          <m:t>)</m:t>
                        </m:r>
                      </m:e>
                    </m:nary>
                  </m:oMath>
                </a14:m>
                <a:endParaRPr lang="en-US" altLang="zh-TW" dirty="0" smtClean="0"/>
              </a:p>
              <a:p>
                <a:r>
                  <a:rPr lang="en-US" altLang="zh-TW" dirty="0" err="1" smtClean="0"/>
                  <a:t>s</a:t>
                </a:r>
                <a:r>
                  <a:rPr lang="en-US" altLang="zh-TW" baseline="-25000" dirty="0" err="1" smtClean="0"/>
                  <a:t>i,t</a:t>
                </a:r>
                <a:r>
                  <a:rPr lang="en-US" altLang="zh-TW" dirty="0" smtClean="0"/>
                  <a:t> is the </a:t>
                </a:r>
                <a:r>
                  <a:rPr lang="en-US" altLang="zh-TW" i="1" dirty="0" err="1" smtClean="0"/>
                  <a:t>i</a:t>
                </a:r>
                <a:r>
                  <a:rPr lang="en-US" altLang="zh-TW" dirty="0" err="1" smtClean="0"/>
                  <a:t>-th</a:t>
                </a:r>
                <a:r>
                  <a:rPr lang="en-US" altLang="zh-TW" dirty="0" smtClean="0"/>
                  <a:t> ranked stock at time </a:t>
                </a:r>
                <a:r>
                  <a:rPr lang="en-US" altLang="zh-TW" i="1" dirty="0" smtClean="0"/>
                  <a:t>t</a:t>
                </a:r>
                <a:r>
                  <a:rPr lang="en-US" altLang="zh-TW" dirty="0" smtClean="0"/>
                  <a:t>.</a:t>
                </a:r>
                <a:r>
                  <a:rPr lang="zh-TW" altLang="en-US" dirty="0" smtClean="0"/>
                  <a:t> </a:t>
                </a:r>
                <a:r>
                  <a:rPr lang="en-US" altLang="zh-TW" dirty="0" smtClean="0"/>
                  <a:t/>
                </a:r>
                <a:br>
                  <a:rPr lang="en-US" altLang="zh-TW" dirty="0" smtClean="0"/>
                </a:br>
                <a:r>
                  <a:rPr lang="en-US" altLang="zh-TW" dirty="0" smtClean="0"/>
                  <a:t>					#</a:t>
                </a:r>
                <a:r>
                  <a:rPr lang="zh-TW" altLang="en-US" dirty="0" smtClean="0"/>
                  <a:t>與前面的</a:t>
                </a:r>
                <a:r>
                  <a:rPr lang="en-US" altLang="zh-TW" dirty="0" err="1" smtClean="0"/>
                  <a:t>S</a:t>
                </a:r>
                <a:r>
                  <a:rPr lang="en-US" altLang="zh-TW" i="1" baseline="-25000" dirty="0" err="1" smtClean="0"/>
                  <a:t>i,t</a:t>
                </a:r>
                <a:r>
                  <a:rPr lang="zh-TW" altLang="en-US" dirty="0" smtClean="0"/>
                  <a:t>不同</a:t>
                </a:r>
                <a:endParaRPr lang="en-US" altLang="zh-TW" dirty="0" smtClean="0"/>
              </a:p>
              <a:p>
                <a:r>
                  <a:rPr lang="en-US" altLang="zh-TW" dirty="0" err="1" smtClean="0"/>
                  <a:t>R</a:t>
                </a:r>
                <a:r>
                  <a:rPr lang="en-US" altLang="zh-TW" baseline="-25000" dirty="0" err="1" smtClean="0"/>
                  <a:t>t</a:t>
                </a:r>
                <a:r>
                  <a:rPr lang="en-US" altLang="zh-TW" dirty="0" smtClean="0"/>
                  <a:t>(</a:t>
                </a:r>
                <a:r>
                  <a:rPr lang="en-US" altLang="zh-TW" dirty="0" smtClean="0">
                    <a:latin typeface="新細明體"/>
                    <a:ea typeface="新細明體"/>
                  </a:rPr>
                  <a:t>•</a:t>
                </a:r>
                <a:r>
                  <a:rPr lang="en-US" altLang="zh-TW" dirty="0" smtClean="0"/>
                  <a:t>) is the actual return for a stock at time </a:t>
                </a:r>
                <a:r>
                  <a:rPr lang="en-US" altLang="zh-TW" i="1" dirty="0" smtClean="0"/>
                  <a:t>t</a:t>
                </a:r>
                <a:r>
                  <a:rPr lang="en-US" altLang="zh-TW" dirty="0" smtClean="0"/>
                  <a:t>.</a:t>
                </a:r>
              </a:p>
              <a:p>
                <a14:m>
                  <m:oMath xmlns:m="http://schemas.openxmlformats.org/officeDocument/2006/math">
                    <m:sSub>
                      <m:sSubPr>
                        <m:ctrlPr>
                          <a:rPr lang="en-US" altLang="zh-TW" i="1" smtClean="0">
                            <a:latin typeface="Cambria Math"/>
                          </a:rPr>
                        </m:ctrlPr>
                      </m:sSubPr>
                      <m:e>
                        <m:r>
                          <a:rPr lang="en-US" altLang="zh-TW" b="0" i="1" smtClean="0">
                            <a:latin typeface="Cambria Math"/>
                          </a:rPr>
                          <m:t>𝑅</m:t>
                        </m:r>
                      </m:e>
                      <m:sub>
                        <m:r>
                          <a:rPr lang="en-US" altLang="zh-TW" b="0" i="1" smtClean="0">
                            <a:latin typeface="Cambria Math"/>
                          </a:rPr>
                          <m:t>𝑐</m:t>
                        </m:r>
                      </m:sub>
                    </m:sSub>
                    <m:r>
                      <a:rPr lang="en-US" altLang="zh-TW" b="0" i="1" smtClean="0">
                        <a:latin typeface="Cambria Math"/>
                      </a:rPr>
                      <m:t>= </m:t>
                    </m:r>
                    <m:nary>
                      <m:naryPr>
                        <m:chr m:val="∏"/>
                        <m:ctrlPr>
                          <a:rPr lang="en-US" altLang="zh-TW" b="0" i="1" smtClean="0">
                            <a:latin typeface="Cambria Math"/>
                          </a:rPr>
                        </m:ctrlPr>
                      </m:naryPr>
                      <m:sub>
                        <m:r>
                          <m:rPr>
                            <m:brk m:alnAt="23"/>
                          </m:rPr>
                          <a:rPr lang="en-US" altLang="zh-TW" b="0" i="1" smtClean="0">
                            <a:latin typeface="Cambria Math"/>
                          </a:rPr>
                          <m:t>𝑡</m:t>
                        </m:r>
                        <m:r>
                          <a:rPr lang="en-US" altLang="zh-TW" b="0" i="1" smtClean="0">
                            <a:latin typeface="Cambria Math"/>
                          </a:rPr>
                          <m:t>=1</m:t>
                        </m:r>
                      </m:sub>
                      <m:sup>
                        <m:r>
                          <a:rPr lang="en-US" altLang="zh-TW" b="0" i="1" smtClean="0">
                            <a:latin typeface="Cambria Math"/>
                          </a:rPr>
                          <m:t>𝑛</m:t>
                        </m:r>
                      </m:sup>
                      <m:e>
                        <m:sSub>
                          <m:sSubPr>
                            <m:ctrlPr>
                              <a:rPr lang="en-US" altLang="zh-TW" b="0" i="1" smtClean="0">
                                <a:latin typeface="Cambria Math"/>
                              </a:rPr>
                            </m:ctrlPr>
                          </m:sSubPr>
                          <m:e>
                            <m:bar>
                              <m:barPr>
                                <m:pos m:val="top"/>
                                <m:ctrlPr>
                                  <a:rPr lang="en-US" altLang="zh-TW" b="0" i="1" smtClean="0">
                                    <a:latin typeface="Cambria Math"/>
                                  </a:rPr>
                                </m:ctrlPr>
                              </m:barPr>
                              <m:e>
                                <m:r>
                                  <a:rPr lang="en-US" altLang="zh-TW" b="0" i="1" smtClean="0">
                                    <a:latin typeface="Cambria Math"/>
                                  </a:rPr>
                                  <m:t>𝑅</m:t>
                                </m:r>
                              </m:e>
                            </m:bar>
                          </m:e>
                          <m:sub>
                            <m:r>
                              <a:rPr lang="en-US" altLang="zh-TW" b="0" i="1" smtClean="0">
                                <a:latin typeface="Cambria Math"/>
                              </a:rPr>
                              <m:t>𝑡</m:t>
                            </m:r>
                          </m:sub>
                        </m:sSub>
                      </m:e>
                    </m:nary>
                  </m:oMath>
                </a14:m>
                <a:endParaRPr lang="en-US" altLang="zh-TW" dirty="0" smtClean="0"/>
              </a:p>
              <a:p>
                <a:pPr lvl="1"/>
                <a:r>
                  <a:rPr lang="en-US" altLang="zh-TW" i="1" dirty="0" smtClean="0"/>
                  <a:t>n</a:t>
                </a:r>
                <a:r>
                  <a:rPr lang="en-US" altLang="zh-TW" dirty="0" smtClean="0"/>
                  <a:t> : stocks in a portfolio over </a:t>
                </a:r>
                <a:r>
                  <a:rPr lang="en-US" altLang="zh-TW" i="1" dirty="0" smtClean="0"/>
                  <a:t>n</a:t>
                </a:r>
                <a:r>
                  <a:rPr lang="en-US" altLang="zh-TW" dirty="0" smtClean="0"/>
                  <a:t> consecutive years</a:t>
                </a:r>
              </a:p>
              <a:p>
                <a14:m>
                  <m:oMath xmlns:m="http://schemas.openxmlformats.org/officeDocument/2006/math">
                    <m:r>
                      <a:rPr lang="en-US" altLang="zh-TW" b="0" i="1" smtClean="0">
                        <a:latin typeface="Cambria Math"/>
                      </a:rPr>
                      <m:t>𝑓𝑖𝑡𝑛𝑒𝑠𝑠</m:t>
                    </m:r>
                    <m:r>
                      <a:rPr lang="en-US" altLang="zh-TW" b="0" i="1" smtClean="0">
                        <a:latin typeface="Cambria Math"/>
                      </a:rPr>
                      <m:t>=</m:t>
                    </m:r>
                    <m:rad>
                      <m:radPr>
                        <m:ctrlPr>
                          <a:rPr lang="en-US" altLang="zh-TW" b="0" i="1" smtClean="0">
                            <a:latin typeface="Cambria Math"/>
                          </a:rPr>
                        </m:ctrlPr>
                      </m:radPr>
                      <m:deg>
                        <m:r>
                          <m:rPr>
                            <m:brk m:alnAt="7"/>
                          </m:rPr>
                          <a:rPr lang="en-US" altLang="zh-TW" b="0" i="1" smtClean="0">
                            <a:latin typeface="Cambria Math"/>
                          </a:rPr>
                          <m:t>𝑛</m:t>
                        </m:r>
                      </m:deg>
                      <m:e>
                        <m:sSub>
                          <m:sSubPr>
                            <m:ctrlPr>
                              <a:rPr lang="en-US" altLang="zh-TW" i="1" smtClean="0">
                                <a:latin typeface="Cambria Math"/>
                              </a:rPr>
                            </m:ctrlPr>
                          </m:sSubPr>
                          <m:e>
                            <m:r>
                              <a:rPr lang="en-US" altLang="zh-TW" b="0" i="1" smtClean="0">
                                <a:latin typeface="Cambria Math"/>
                              </a:rPr>
                              <m:t>𝑅</m:t>
                            </m:r>
                          </m:e>
                          <m:sub>
                            <m:r>
                              <a:rPr lang="en-US" altLang="zh-TW" b="0" i="1" smtClean="0">
                                <a:latin typeface="Cambria Math"/>
                              </a:rPr>
                              <m:t>𝑐</m:t>
                            </m:r>
                          </m:sub>
                        </m:sSub>
                      </m:e>
                    </m:rad>
                  </m:oMath>
                </a14:m>
                <a:endParaRPr lang="zh-TW" altLang="en-US" dirty="0"/>
              </a:p>
            </p:txBody>
          </p:sp>
        </mc:Choice>
        <mc:Fallback>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1630" r="-370"/>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410445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Flow chart</a:t>
            </a:r>
            <a:endParaRPr lang="zh-TW" altLang="en-US" dirty="0"/>
          </a:p>
        </p:txBody>
      </p:sp>
      <p:sp>
        <p:nvSpPr>
          <p:cNvPr id="3" name="內容版面配置區 2"/>
          <p:cNvSpPr>
            <a:spLocks noGrp="1"/>
          </p:cNvSpPr>
          <p:nvPr>
            <p:ph idx="1"/>
          </p:nvPr>
        </p:nvSpPr>
        <p:spPr/>
        <p:txBody>
          <a:bodyPr/>
          <a:lstStyle/>
          <a:p>
            <a:endParaRPr lang="zh-TW" altLang="en-US"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196752"/>
            <a:ext cx="4695825" cy="545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726050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Fan</Template>
  <TotalTime>149</TotalTime>
  <Words>569</Words>
  <Application>Microsoft Office PowerPoint</Application>
  <PresentationFormat>如螢幕大小 (4:3)</PresentationFormat>
  <Paragraphs>43</Paragraphs>
  <Slides>12</Slides>
  <Notes>1</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Office 佈景主題</vt:lpstr>
      <vt:lpstr>Feature Selection and Parameter Optimization of a Fuzzy-based Stock Selection Model Using Genetic Algorithms</vt:lpstr>
      <vt:lpstr>Abstract</vt:lpstr>
      <vt:lpstr>PowerPoint 簡報</vt:lpstr>
      <vt:lpstr>Fundamental variables</vt:lpstr>
      <vt:lpstr>Score (potential)</vt:lpstr>
      <vt:lpstr>Fuzzy membership function</vt:lpstr>
      <vt:lpstr>Encoding</vt:lpstr>
      <vt:lpstr>Fitness function</vt:lpstr>
      <vt:lpstr>Flow chart</vt:lpstr>
      <vt:lpstr>Experimental</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 Selection and Parameter Optimization of a Fuzzy-based Stock Selection Model Using Genetic Algorithms</dc:title>
  <dc:creator>LCH</dc:creator>
  <cp:lastModifiedBy>LCH</cp:lastModifiedBy>
  <cp:revision>30</cp:revision>
  <dcterms:created xsi:type="dcterms:W3CDTF">2012-12-25T08:01:46Z</dcterms:created>
  <dcterms:modified xsi:type="dcterms:W3CDTF">2012-12-25T10:31:03Z</dcterms:modified>
</cp:coreProperties>
</file>