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9" r:id="rId3"/>
    <p:sldId id="333" r:id="rId4"/>
    <p:sldId id="308" r:id="rId5"/>
    <p:sldId id="360" r:id="rId6"/>
    <p:sldId id="310" r:id="rId7"/>
    <p:sldId id="365" r:id="rId8"/>
    <p:sldId id="366" r:id="rId9"/>
    <p:sldId id="311" r:id="rId10"/>
    <p:sldId id="361" r:id="rId11"/>
    <p:sldId id="363" r:id="rId12"/>
    <p:sldId id="362" r:id="rId13"/>
    <p:sldId id="364" r:id="rId14"/>
    <p:sldId id="367" r:id="rId15"/>
    <p:sldId id="325" r:id="rId16"/>
    <p:sldId id="369" r:id="rId17"/>
    <p:sldId id="370" r:id="rId18"/>
    <p:sldId id="375" r:id="rId19"/>
    <p:sldId id="371" r:id="rId20"/>
    <p:sldId id="372" r:id="rId21"/>
    <p:sldId id="373" r:id="rId22"/>
    <p:sldId id="374" r:id="rId23"/>
    <p:sldId id="368" r:id="rId24"/>
  </p:sldIdLst>
  <p:sldSz cx="9144000" cy="6858000" type="screen4x3"/>
  <p:notesSz cx="10234613" cy="70993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  <a:srgbClr val="0000FF"/>
    <a:srgbClr val="7B93DF"/>
    <a:srgbClr val="6F8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7" autoAdjust="0"/>
    <p:restoredTop sz="96449" autoAdjust="0"/>
  </p:normalViewPr>
  <p:slideViewPr>
    <p:cSldViewPr>
      <p:cViewPr varScale="1">
        <p:scale>
          <a:sx n="76" d="100"/>
          <a:sy n="76" d="100"/>
        </p:scale>
        <p:origin x="12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9A1E9FC-490C-4865-A082-2CA8BB7D5A91}" type="datetimeFigureOut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9BA81C7-1ECC-4CF7-ABF1-426C762021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1050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42458AF-C11A-4B8D-B5DF-F124E30CB17B}" type="datetimeFigureOut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8879042-3193-49F2-8086-409E581C9D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51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300" dirty="0"/>
              <a:t>利用工具偏好分類與特徵選取之蛋白質骨幹重建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79042-3193-49F2-8086-409E581C9D3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799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42392" y="1556792"/>
            <a:ext cx="6858000" cy="1440160"/>
          </a:xfrm>
        </p:spPr>
        <p:txBody>
          <a:bodyPr anchor="t" anchorCtr="0"/>
          <a:lstStyle>
            <a:lvl1pPr algn="r">
              <a:defRPr sz="3200" b="1">
                <a:solidFill>
                  <a:schemeClr val="tx1"/>
                </a:solidFill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3228979"/>
            <a:ext cx="6858000" cy="2200243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C5BAB97-0708-4F5C-A895-7FA1BCC487DD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1A04B93-F247-42E5-95CE-B8478AD23DB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980728"/>
            <a:ext cx="7315200" cy="2088232"/>
          </a:xfrm>
          <a:prstGeom prst="rect">
            <a:avLst/>
          </a:prstGeom>
          <a:noFill/>
          <a:ln w="6350" cap="rnd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3140968"/>
            <a:ext cx="7305675" cy="2376264"/>
          </a:xfrm>
          <a:prstGeom prst="rect">
            <a:avLst/>
          </a:prstGeom>
          <a:noFill/>
          <a:ln w="6350" cap="rnd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980728"/>
            <a:ext cx="228600" cy="20882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04875" y="3140968"/>
            <a:ext cx="238125" cy="237626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CB06-9A25-41C8-9E69-BEF5941645D6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4B93-F247-42E5-95CE-B8478AD23DB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A11B-C047-466A-B7CB-D0AE0201C811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4B93-F247-42E5-95CE-B8478AD23DB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20000" cy="769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E0C815-E105-4879-AAEB-5DDDDB62F610}" type="datetime1">
              <a:rPr lang="zh-TW" altLang="en-US" smtClean="0"/>
              <a:t>2015/3/31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362200" y="6324600"/>
            <a:ext cx="48768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4 -</a:t>
            </a:r>
            <a:fld id="{D006B8F7-737D-4A54-86E7-4A80C1E61F9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736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  <a:ea typeface="微軟正黑體" panose="020B0604030504040204" pitchFamily="34" charset="-120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CB759F9-230F-4088-847A-CF2500CDB4FB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A04B93-F247-42E5-95CE-B8478AD23DB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+mj-lt"/>
                <a:ea typeface="微軟正黑體" panose="020B0604030504040204" pitchFamily="34" charset="-120"/>
              </a:defRPr>
            </a:lvl1pPr>
            <a:lvl2pPr>
              <a:defRPr>
                <a:latin typeface="+mj-lt"/>
                <a:ea typeface="微軟正黑體" panose="020B0604030504040204" pitchFamily="34" charset="-120"/>
              </a:defRPr>
            </a:lvl2pPr>
            <a:lvl3pPr>
              <a:defRPr>
                <a:latin typeface="+mj-lt"/>
                <a:ea typeface="微軟正黑體" panose="020B0604030504040204" pitchFamily="34" charset="-120"/>
              </a:defRPr>
            </a:lvl3pPr>
            <a:lvl4pPr>
              <a:defRPr>
                <a:latin typeface="+mj-lt"/>
                <a:ea typeface="微軟正黑體" panose="020B0604030504040204" pitchFamily="34" charset="-120"/>
              </a:defRPr>
            </a:lvl4pPr>
            <a:lvl5pPr>
              <a:defRPr>
                <a:latin typeface="+mj-lt"/>
                <a:ea typeface="微軟正黑體" panose="020B0604030504040204" pitchFamily="34" charset="-120"/>
              </a:defRPr>
            </a:lvl5pPr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7292B0B-2F3D-44D1-A203-FF5B184627B5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1A04B93-F247-42E5-95CE-B8478AD23DB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BF95-330A-4028-B2F1-6E26B454D927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4B93-F247-42E5-95CE-B8478AD23DB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8B26-027F-4A2C-A71A-3243FE8540FA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4B93-F247-42E5-95CE-B8478AD23DB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1F6F-AB4E-48A7-9BB9-823590D12433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4B93-F247-42E5-95CE-B8478AD23DB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9C6C-EC8E-4C72-94AA-DCB7961A2578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4B93-F247-42E5-95CE-B8478AD23DB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E40D-AC39-4E2E-8EFB-EAECCD394471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4B93-F247-42E5-95CE-B8478AD23DB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561B-A126-4082-B682-CD3EB0915DCA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4B93-F247-42E5-95CE-B8478AD23DB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BA0118-5F80-42D8-A8BB-849CF8CC46BF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A04B93-F247-42E5-95CE-B8478AD23DB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1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1325890"/>
            <a:ext cx="6858000" cy="1440160"/>
          </a:xfrm>
        </p:spPr>
        <p:txBody>
          <a:bodyPr>
            <a:noAutofit/>
          </a:bodyPr>
          <a:lstStyle/>
          <a:p>
            <a:pPr algn="l"/>
            <a:r>
              <a:rPr lang="en-US" altLang="zh-TW" dirty="0" smtClean="0">
                <a:solidFill>
                  <a:schemeClr val="tx2">
                    <a:satMod val="130000"/>
                  </a:schemeClr>
                </a:solidFill>
                <a:cs typeface="Times New Roman" pitchFamily="18" charset="0"/>
              </a:rPr>
              <a:t>Computational Methods for Protein Structure Prediction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sz="2000" dirty="0"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TW" sz="2400" dirty="0" smtClean="0">
                <a:solidFill>
                  <a:schemeClr val="tx1"/>
                </a:solidFill>
                <a:latin typeface="+mn-lt"/>
              </a:rPr>
              <a:t>Student</a:t>
            </a:r>
            <a:r>
              <a:rPr lang="en-US" altLang="zh-TW" sz="2400" dirty="0" smtClean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zh-TW" sz="2400" dirty="0" smtClean="0">
                <a:solidFill>
                  <a:schemeClr val="tx1"/>
                </a:solidFill>
                <a:latin typeface="+mn-lt"/>
              </a:rPr>
              <a:t>Hsin-Chuan Yuan</a:t>
            </a:r>
            <a:r>
              <a:rPr lang="zh-TW" alt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zh-TW" altLang="en-US" sz="2400" dirty="0">
                <a:latin typeface="+mn-lt"/>
                <a:ea typeface="標楷體" panose="03000509000000000000" pitchFamily="65" charset="-120"/>
              </a:rPr>
              <a:t>袁信全</a:t>
            </a:r>
            <a:r>
              <a:rPr lang="en-US" altLang="zh-TW" sz="24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algn="l"/>
            <a:r>
              <a:rPr lang="en-US" altLang="zh-TW" sz="2400" dirty="0">
                <a:latin typeface="+mn-lt"/>
                <a:cs typeface="Times New Roman" panose="02020603050405020304" pitchFamily="18" charset="0"/>
              </a:rPr>
              <a:t>Advisor: </a:t>
            </a:r>
            <a:r>
              <a:rPr lang="en-US" altLang="zh-TW" sz="2400" dirty="0">
                <a:latin typeface="+mn-lt"/>
                <a:ea typeface="標楷體" panose="03000509000000000000" pitchFamily="65" charset="-120"/>
              </a:rPr>
              <a:t>Prof. Chang-</a:t>
            </a:r>
            <a:r>
              <a:rPr lang="en-US" altLang="zh-TW" sz="2400" dirty="0" err="1">
                <a:latin typeface="+mn-lt"/>
                <a:ea typeface="標楷體" panose="03000509000000000000" pitchFamily="65" charset="-120"/>
              </a:rPr>
              <a:t>Biau</a:t>
            </a:r>
            <a:r>
              <a:rPr lang="en-US" altLang="zh-TW" sz="2400" dirty="0"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+mn-lt"/>
                <a:ea typeface="標楷體" panose="03000509000000000000" pitchFamily="65" charset="-120"/>
              </a:rPr>
              <a:t>Yang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楊昌彪</a:t>
            </a:r>
            <a:r>
              <a:rPr lang="en-US" altLang="zh-TW" sz="2400" dirty="0" smtClean="0">
                <a:latin typeface="+mn-lt"/>
                <a:ea typeface="標楷體" panose="03000509000000000000" pitchFamily="65" charset="-120"/>
              </a:rPr>
              <a:t>)</a:t>
            </a:r>
          </a:p>
          <a:p>
            <a:pPr algn="l"/>
            <a:r>
              <a:rPr lang="en-US" altLang="zh-TW" sz="2400" dirty="0" smtClean="0">
                <a:latin typeface="+mn-lt"/>
                <a:ea typeface="標楷體" panose="03000509000000000000" pitchFamily="65" charset="-120"/>
              </a:rPr>
              <a:t>Date: </a:t>
            </a:r>
            <a:r>
              <a:rPr lang="en-US" altLang="zh-TW" sz="2400" dirty="0" smtClean="0">
                <a:latin typeface="+mn-lt"/>
                <a:ea typeface="標楷體" panose="03000509000000000000" pitchFamily="65" charset="-120"/>
              </a:rPr>
              <a:t>Mar. 31, 2015</a:t>
            </a:r>
            <a:endParaRPr lang="zh-TW" alt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B9A5-DEE2-4940-AC6E-2481C794317D}" type="datetime1">
              <a:rPr lang="zh-TW" altLang="en-US" smtClean="0">
                <a:latin typeface="+mj-ea"/>
                <a:ea typeface="+mj-ea"/>
              </a:rPr>
              <a:t>2015/3/31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4B93-F247-42E5-95CE-B8478AD23DB7}" type="slidenum">
              <a:rPr lang="zh-TW" altLang="en-US" smtClean="0"/>
              <a:t>1</a:t>
            </a:fld>
            <a:endParaRPr lang="zh-TW" altLang="en-US" dirty="0"/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1259632" y="5649613"/>
            <a:ext cx="6817568" cy="41319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Evaluation-</a:t>
            </a:r>
            <a:r>
              <a:rPr lang="en-US" altLang="zh-TW" b="0" dirty="0"/>
              <a:t/>
            </a:r>
            <a:br>
              <a:rPr lang="en-US" altLang="zh-TW" b="0" dirty="0"/>
            </a:br>
            <a:r>
              <a:rPr lang="en-US" altLang="zh-TW" dirty="0" smtClean="0"/>
              <a:t>TM-score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59F9-230F-4088-847A-CF2500CDB4FB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4B93-F247-42E5-95CE-B8478AD23DB7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4046" y="1196752"/>
            <a:ext cx="9139954" cy="4937760"/>
          </a:xfrm>
        </p:spPr>
        <p:txBody>
          <a:bodyPr>
            <a:normAutofit/>
          </a:bodyPr>
          <a:lstStyle/>
          <a:p>
            <a:r>
              <a:rPr lang="en-US" altLang="zh-TW" dirty="0"/>
              <a:t>TM-score is a recently proposed scale for measuring the structural similarity between </a:t>
            </a:r>
            <a:r>
              <a:rPr lang="en-US" altLang="zh-TW" dirty="0" smtClean="0"/>
              <a:t>two structures. The </a:t>
            </a:r>
            <a:r>
              <a:rPr lang="en-US" altLang="zh-TW" dirty="0"/>
              <a:t>purpose of proposing TM-score is to solve the problem of RMSD which is sensitive to the local error. Because RMSD is an average distance of all residue pairs in two structures, a local error (e.g. a </a:t>
            </a:r>
            <a:r>
              <a:rPr lang="en-US" altLang="zh-TW" dirty="0" err="1"/>
              <a:t>misorientation</a:t>
            </a:r>
            <a:r>
              <a:rPr lang="en-US" altLang="zh-TW" dirty="0"/>
              <a:t> of the tail) will arise a big RMSD value although the global topology is correct. In TM-score, however, the small distance is weighted stronger than the big distance which makes the score insensitive to the local modeling error. A TM-score &gt;0.5 indicates a model of correct topology and a TM-score&lt;0.17 means a random similarity. These cutoff does not depends on the protein length.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382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Evaluation-</a:t>
            </a:r>
            <a:r>
              <a:rPr lang="en-US" altLang="zh-TW" b="0" dirty="0"/>
              <a:t/>
            </a:r>
            <a:br>
              <a:rPr lang="en-US" altLang="zh-TW" b="0" dirty="0"/>
            </a:br>
            <a:r>
              <a:rPr lang="en-US" altLang="zh-TW" dirty="0" smtClean="0"/>
              <a:t>TM-score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59F9-230F-4088-847A-CF2500CDB4FB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4B93-F247-42E5-95CE-B8478AD23DB7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1792" y="2519180"/>
            <a:ext cx="7915228" cy="25410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panose="020B0604020202020204" pitchFamily="34" charset="0"/>
              </a:rPr>
              <a:t>W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panose="020B0604020202020204" pitchFamily="34" charset="0"/>
              </a:rPr>
              <a:t>here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panose="020B0604020202020204" pitchFamily="34" charset="0"/>
              </a:rPr>
              <a:t>          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panose="020B0604020202020204" pitchFamily="34" charset="0"/>
              </a:rPr>
              <a:t>    and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panose="020B0604020202020204" pitchFamily="34" charset="0"/>
              </a:rPr>
              <a:t>     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panose="020B0604020202020204" pitchFamily="34" charset="0"/>
              </a:rPr>
              <a:t>    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panose="020B0604020202020204" pitchFamily="34" charset="0"/>
              </a:rPr>
              <a:t>      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panose="020B0604020202020204" pitchFamily="34" charset="0"/>
              </a:rPr>
              <a:t>are the lengths of the target protein and the aligned region respectively.    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panose="020B0604020202020204" pitchFamily="34" charset="0"/>
              </a:rPr>
              <a:t>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panose="020B0604020202020204" pitchFamily="34" charset="0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panose="020B0604020202020204" pitchFamily="34" charset="0"/>
              </a:rPr>
              <a:t>s the distance between the   th pair of residues and</a:t>
            </a:r>
            <a:endParaRPr kumimoji="0" lang="zh-TW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panose="020B0604020202020204" pitchFamily="34" charset="0"/>
              </a:rPr>
              <a:t> 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cs typeface="Arial" panose="020B060402020202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dirty="0">
              <a:solidFill>
                <a:srgbClr val="252525"/>
              </a:solidFill>
              <a:cs typeface="Arial" panose="020B060402020202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panose="020B0604020202020204" pitchFamily="34" charset="0"/>
              </a:rPr>
              <a:t>is a distance scale that normalizes distances.</a:t>
            </a:r>
          </a:p>
        </p:txBody>
      </p:sp>
      <p:pic>
        <p:nvPicPr>
          <p:cNvPr id="5123" name="Picture 3" descr="L_\text{target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885" y="3104656"/>
            <a:ext cx="753843" cy="30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_\text{aligned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04331"/>
            <a:ext cx="877842" cy="30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12345"/>
            <a:ext cx="212383" cy="24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71" y="3402920"/>
            <a:ext cx="89508" cy="20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\text{TM-score}=\max\left[ \frac{1}{L_\text{target}}\sum_i^{L_\text{aligned}}\frac{1}{1+\left(\frac{d_i}{d_0(L_\text{target})}\right)^2} \right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06" y="1308090"/>
            <a:ext cx="6958032" cy="141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_0(L_\text{target})=1.24\sqrt[3]{L_\text{target}-15}-1.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3" y="4110935"/>
            <a:ext cx="4905639" cy="39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82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Evaluation-</a:t>
            </a:r>
            <a:r>
              <a:rPr lang="en-US" altLang="zh-TW" b="0" dirty="0"/>
              <a:t/>
            </a:r>
            <a:br>
              <a:rPr lang="en-US" altLang="zh-TW" b="0" dirty="0"/>
            </a:br>
            <a:r>
              <a:rPr lang="en-US" altLang="zh-TW" dirty="0" smtClean="0"/>
              <a:t>Global </a:t>
            </a:r>
            <a:r>
              <a:rPr lang="en-US" altLang="zh-TW" dirty="0"/>
              <a:t>Distance Test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59F9-230F-4088-847A-CF2500CDB4FB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4B93-F247-42E5-95CE-B8478AD23DB7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4046" y="1196752"/>
            <a:ext cx="9139954" cy="493776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GDT-TS measure </a:t>
            </a:r>
            <a:r>
              <a:rPr lang="en-US" altLang="zh-TW" dirty="0"/>
              <a:t>performs sequence-independent superposition of the model and the native structure and calculates the number of structurally equivalent pairs of </a:t>
            </a:r>
            <a:r>
              <a:rPr lang="en-US" altLang="zh-TW" dirty="0" smtClean="0"/>
              <a:t>C</a:t>
            </a:r>
            <a:r>
              <a:rPr lang="el-GR" altLang="zh-TW" dirty="0" smtClean="0"/>
              <a:t>α</a:t>
            </a:r>
            <a:r>
              <a:rPr lang="en-US" altLang="zh-TW" dirty="0" smtClean="0"/>
              <a:t> </a:t>
            </a:r>
            <a:r>
              <a:rPr lang="en-US" altLang="zh-TW" dirty="0"/>
              <a:t>atoms that are within specified distance </a:t>
            </a:r>
            <a:r>
              <a:rPr lang="en-US" altLang="zh-TW" i="1" dirty="0"/>
              <a:t>d</a:t>
            </a:r>
            <a:r>
              <a:rPr lang="en-US" altLang="zh-TW" dirty="0"/>
              <a:t>. The </a:t>
            </a:r>
            <a:r>
              <a:rPr lang="en-US" altLang="zh-TW" dirty="0" smtClean="0"/>
              <a:t>GDT-TS </a:t>
            </a:r>
            <a:r>
              <a:rPr lang="en-US" altLang="zh-TW" dirty="0"/>
              <a:t>score is the average of four scores obtained with </a:t>
            </a:r>
            <a:r>
              <a:rPr lang="en-US" altLang="zh-TW" i="1" dirty="0"/>
              <a:t>d</a:t>
            </a:r>
            <a:r>
              <a:rPr lang="en-US" altLang="zh-TW" dirty="0"/>
              <a:t> = 1, 2, 4 and 8 Å divided by the number of residues of the target. Despite being slow, </a:t>
            </a:r>
            <a:r>
              <a:rPr lang="en-US" altLang="zh-TW" dirty="0" smtClean="0"/>
              <a:t>GDT-TS </a:t>
            </a:r>
            <a:r>
              <a:rPr lang="en-US" altLang="zh-TW" dirty="0"/>
              <a:t>is the standard measure used in </a:t>
            </a:r>
            <a:r>
              <a:rPr lang="en-US" altLang="zh-TW" dirty="0" smtClean="0"/>
              <a:t>CASP.</a:t>
            </a:r>
          </a:p>
          <a:p>
            <a:r>
              <a:rPr lang="en-US" altLang="zh-TW" dirty="0"/>
              <a:t>GDT-TS = 100 * (n1 + n2 + n4 + n8) / (4 * a),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where </a:t>
            </a:r>
            <a:r>
              <a:rPr lang="en-US" altLang="zh-TW" dirty="0"/>
              <a:t>n1, n2, n4, n8 is the number of aligned residues within 1, 2, 4, 8 angstroms, respectively, and a is the aligned-length.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Note </a:t>
            </a:r>
            <a:r>
              <a:rPr lang="en-US" altLang="zh-TW" dirty="0"/>
              <a:t>that GDT-TS is a percentage.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1849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 Initio Protein Structure Prediction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59F9-230F-4088-847A-CF2500CDB4FB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4B93-F247-42E5-95CE-B8478AD23DB7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早期使用熱力學，試圖找到最小能量的結構。然而根據利文索爾佯謬，</a:t>
            </a:r>
            <a:r>
              <a:rPr lang="zh-TW" altLang="en-US" sz="2400" dirty="0"/>
              <a:t>假定一個由</a:t>
            </a:r>
            <a:r>
              <a:rPr lang="en-US" altLang="zh-TW" sz="2400" dirty="0"/>
              <a:t>100</a:t>
            </a:r>
            <a:r>
              <a:rPr lang="zh-TW" altLang="en-US" sz="2400" dirty="0"/>
              <a:t>個胺基酸殘基組成的蛋白質，其每個胺基酸殘基有</a:t>
            </a:r>
            <a:r>
              <a:rPr lang="en-US" altLang="zh-TW" sz="2400" dirty="0"/>
              <a:t>2</a:t>
            </a:r>
            <a:r>
              <a:rPr lang="zh-TW" altLang="en-US" sz="2400" dirty="0"/>
              <a:t>種構象，那麼該蛋白質的總構象數目</a:t>
            </a:r>
            <a:r>
              <a:rPr lang="zh-TW" altLang="en-US" sz="2400" dirty="0" smtClean="0"/>
              <a:t>即</a:t>
            </a:r>
            <a:r>
              <a:rPr lang="en-US" altLang="zh-TW" sz="2400" dirty="0" smtClean="0"/>
              <a:t>2</a:t>
            </a:r>
            <a:r>
              <a:rPr lang="en-US" altLang="zh-TW" sz="2400" baseline="30000" dirty="0" smtClean="0"/>
              <a:t>100</a:t>
            </a:r>
            <a:r>
              <a:rPr lang="zh-TW" altLang="en-US" sz="2400" dirty="0"/>
              <a:t> ，再假定此蛋白質在尋找總能量最低的構象狀態時每嘗試一次構象</a:t>
            </a:r>
            <a:r>
              <a:rPr lang="zh-TW" altLang="en-US" sz="2400" dirty="0" smtClean="0"/>
              <a:t>耗時</a:t>
            </a:r>
            <a:r>
              <a:rPr lang="en-US" altLang="zh-TW" sz="2400" dirty="0" smtClean="0"/>
              <a:t>10</a:t>
            </a:r>
            <a:r>
              <a:rPr lang="en-US" altLang="zh-TW" sz="2400" baseline="30000" dirty="0" smtClean="0"/>
              <a:t>-13</a:t>
            </a:r>
            <a:r>
              <a:rPr lang="en-US" altLang="zh-TW" sz="2400" dirty="0" smtClean="0"/>
              <a:t> s</a:t>
            </a:r>
            <a:r>
              <a:rPr lang="zh-TW" altLang="en-US" sz="2400" dirty="0" smtClean="0"/>
              <a:t>，</a:t>
            </a:r>
            <a:r>
              <a:rPr lang="zh-TW" altLang="en-US" sz="2400" dirty="0"/>
              <a:t>則將所有構象都嘗試</a:t>
            </a:r>
            <a:r>
              <a:rPr lang="zh-TW" altLang="en-US" sz="2400" dirty="0" smtClean="0"/>
              <a:t>過</a:t>
            </a:r>
            <a:r>
              <a:rPr lang="zh-TW" altLang="en-US" sz="2400" dirty="0"/>
              <a:t>試</a:t>
            </a:r>
            <a:r>
              <a:rPr lang="zh-TW" altLang="en-US" sz="2400" dirty="0" smtClean="0"/>
              <a:t>遍</a:t>
            </a:r>
            <a:r>
              <a:rPr lang="zh-TW" altLang="en-US" sz="2400" dirty="0"/>
              <a:t>的所需時間將</a:t>
            </a:r>
            <a:r>
              <a:rPr lang="zh-TW" altLang="en-US" sz="2400" dirty="0" smtClean="0"/>
              <a:t>是</a:t>
            </a:r>
            <a:r>
              <a:rPr lang="en-US" altLang="zh-TW" sz="2400" dirty="0" smtClean="0"/>
              <a:t>4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X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10</a:t>
            </a:r>
            <a:r>
              <a:rPr lang="en-US" altLang="zh-TW" sz="2400" baseline="30000" dirty="0" smtClean="0"/>
              <a:t>9</a:t>
            </a:r>
            <a:r>
              <a:rPr lang="zh-TW" altLang="en-US" sz="2400" dirty="0" smtClean="0"/>
              <a:t>年。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分子力學方法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模擬蛋白質的運動</a:t>
            </a:r>
            <a:r>
              <a:rPr lang="en-US" altLang="zh-TW" sz="2400" dirty="0" smtClean="0"/>
              <a:t>)</a:t>
            </a:r>
          </a:p>
          <a:p>
            <a:pPr lvl="2"/>
            <a:r>
              <a:rPr lang="zh-TW" altLang="en-US" sz="2200" dirty="0" smtClean="0"/>
              <a:t>牛頓運動定律</a:t>
            </a:r>
            <a:r>
              <a:rPr lang="en-US" altLang="zh-TW" sz="2200" dirty="0" smtClean="0"/>
              <a:t>, </a:t>
            </a:r>
            <a:r>
              <a:rPr lang="zh-TW" altLang="en-US" sz="2200" dirty="0" smtClean="0"/>
              <a:t>共價鍵</a:t>
            </a:r>
            <a:r>
              <a:rPr lang="en-US" altLang="zh-TW" sz="2200" dirty="0" smtClean="0"/>
              <a:t>, </a:t>
            </a:r>
            <a:r>
              <a:rPr lang="zh-TW" altLang="en-US" sz="2200" dirty="0" smtClean="0"/>
              <a:t>凡德瓦力</a:t>
            </a:r>
            <a:r>
              <a:rPr lang="en-US" altLang="zh-TW" sz="2200" dirty="0" smtClean="0"/>
              <a:t>, </a:t>
            </a:r>
            <a:r>
              <a:rPr lang="zh-TW" altLang="en-US" sz="2200" dirty="0" smtClean="0"/>
              <a:t>氫鍵</a:t>
            </a:r>
            <a:r>
              <a:rPr lang="en-US" altLang="zh-TW" sz="2200" dirty="0" smtClean="0"/>
              <a:t>,</a:t>
            </a:r>
            <a:r>
              <a:rPr lang="zh-TW" altLang="en-US" sz="2200" dirty="0" smtClean="0"/>
              <a:t> 疏水反應</a:t>
            </a:r>
            <a:r>
              <a:rPr lang="en-US" altLang="zh-TW" sz="2200" dirty="0" smtClean="0"/>
              <a:t>…</a:t>
            </a:r>
            <a:r>
              <a:rPr lang="zh-TW" altLang="en-US" sz="2200" dirty="0" smtClean="0"/>
              <a:t> </a:t>
            </a:r>
            <a:endParaRPr lang="en-US" altLang="zh-TW" sz="2200" dirty="0" smtClean="0"/>
          </a:p>
          <a:p>
            <a:pPr lvl="2"/>
            <a:r>
              <a:rPr lang="en-US" altLang="zh-TW" sz="2200" dirty="0" smtClean="0"/>
              <a:t>IBM’s Blue Gene project</a:t>
            </a:r>
          </a:p>
          <a:p>
            <a:pPr lvl="1"/>
            <a:r>
              <a:rPr lang="zh-TW" altLang="en-US" sz="2400" dirty="0"/>
              <a:t>布朗運動</a:t>
            </a:r>
            <a:r>
              <a:rPr lang="zh-TW" altLang="en-US" sz="2400" dirty="0" smtClean="0"/>
              <a:t>方法</a:t>
            </a:r>
            <a:endParaRPr lang="en-US" altLang="zh-TW" sz="2400" dirty="0" smtClean="0"/>
          </a:p>
          <a:p>
            <a:pPr lvl="2"/>
            <a:r>
              <a:rPr lang="zh-TW" altLang="en-US" sz="2200" dirty="0" smtClean="0"/>
              <a:t>蒙地卡羅隨機模擬方法</a:t>
            </a:r>
            <a:endParaRPr lang="en-US" altLang="zh-TW" sz="2200" dirty="0" smtClean="0"/>
          </a:p>
          <a:p>
            <a:r>
              <a:rPr lang="zh-TW" altLang="en-US" sz="2400" dirty="0" smtClean="0"/>
              <a:t>目前廣泛使用在優化低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清晰度的</a:t>
            </a:r>
            <a:r>
              <a:rPr lang="en-US" altLang="zh-TW" sz="2400" dirty="0" smtClean="0"/>
              <a:t>model</a:t>
            </a:r>
            <a:r>
              <a:rPr lang="zh-TW" altLang="en-US" sz="2400" dirty="0"/>
              <a:t>。</a:t>
            </a:r>
            <a:endParaRPr lang="en-US" altLang="zh-TW" sz="2400" dirty="0"/>
          </a:p>
        </p:txBody>
      </p:sp>
      <p:pic>
        <p:nvPicPr>
          <p:cNvPr id="8196" name="Picture 4" descr="http://upload.wikimedia.org/wikipedia/commons/c/c2/Brownian_motion_lar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816" y="4538095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an standing at the Blue Gene/L at Lawrence Livermore National Labora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23" y="5287478"/>
            <a:ext cx="2697688" cy="152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4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 Initio Protein Structure Prediction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59F9-230F-4088-847A-CF2500CDB4FB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4B93-F247-42E5-95CE-B8478AD23DB7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Reduced Model</a:t>
            </a:r>
          </a:p>
          <a:p>
            <a:pPr lvl="1"/>
            <a:r>
              <a:rPr lang="en-US" altLang="zh-TW" sz="2100" dirty="0" smtClean="0"/>
              <a:t>Lattice models (1989)</a:t>
            </a:r>
          </a:p>
          <a:p>
            <a:pPr lvl="2"/>
            <a:r>
              <a:rPr lang="en-US" altLang="zh-TW" sz="1800" dirty="0" smtClean="0"/>
              <a:t>The HP model, proposed by Lau and Dill.</a:t>
            </a:r>
          </a:p>
          <a:p>
            <a:pPr lvl="1"/>
            <a:r>
              <a:rPr lang="en-US" altLang="zh-TW" sz="2100" dirty="0" smtClean="0"/>
              <a:t>Levitt and </a:t>
            </a:r>
            <a:r>
              <a:rPr lang="en-US" altLang="zh-TW" sz="2100" dirty="0" err="1" smtClean="0"/>
              <a:t>Warshel</a:t>
            </a:r>
            <a:r>
              <a:rPr lang="en-US" altLang="zh-TW" sz="2100" dirty="0" smtClean="0"/>
              <a:t> model (1975)</a:t>
            </a:r>
          </a:p>
          <a:p>
            <a:pPr lvl="2"/>
            <a:r>
              <a:rPr lang="en-US" altLang="zh-TW" sz="1800" dirty="0" smtClean="0"/>
              <a:t>Representing the residues as two center(C</a:t>
            </a:r>
            <a:r>
              <a:rPr lang="el-GR" altLang="zh-TW" sz="1800" dirty="0" smtClean="0"/>
              <a:t>α</a:t>
            </a:r>
            <a:r>
              <a:rPr lang="en-US" altLang="zh-TW" sz="1800" dirty="0" smtClean="0"/>
              <a:t>, centroid of the side chain)</a:t>
            </a:r>
          </a:p>
          <a:p>
            <a:pPr lvl="2"/>
            <a:r>
              <a:rPr lang="en-US" altLang="zh-TW" sz="1800" dirty="0" smtClean="0"/>
              <a:t>Resulting the backbone RMSD in the range of 6.5Å.</a:t>
            </a:r>
          </a:p>
          <a:p>
            <a:pPr lvl="2"/>
            <a:r>
              <a:rPr lang="en-US" altLang="zh-TW" dirty="0"/>
              <a:t>The Nobel Prize in Chemistry 2013 was awarded jointly to Martin </a:t>
            </a:r>
            <a:r>
              <a:rPr lang="en-US" altLang="zh-TW" dirty="0" err="1"/>
              <a:t>Karplus</a:t>
            </a:r>
            <a:r>
              <a:rPr lang="en-US" altLang="zh-TW" dirty="0"/>
              <a:t>, Michael Levitt and </a:t>
            </a:r>
            <a:r>
              <a:rPr lang="en-US" altLang="zh-TW" dirty="0" err="1"/>
              <a:t>Arieh</a:t>
            </a:r>
            <a:r>
              <a:rPr lang="en-US" altLang="zh-TW" dirty="0"/>
              <a:t> </a:t>
            </a:r>
            <a:r>
              <a:rPr lang="en-US" altLang="zh-TW" dirty="0" err="1"/>
              <a:t>Warshel</a:t>
            </a:r>
            <a:r>
              <a:rPr lang="en-US" altLang="zh-TW" dirty="0"/>
              <a:t> </a:t>
            </a:r>
            <a:r>
              <a:rPr lang="en-US" altLang="zh-TW" i="1" dirty="0"/>
              <a:t>"for the development of </a:t>
            </a:r>
            <a:r>
              <a:rPr lang="en-US" altLang="zh-TW" i="1" dirty="0" err="1"/>
              <a:t>multiscale</a:t>
            </a:r>
            <a:r>
              <a:rPr lang="en-US" altLang="zh-TW" i="1" dirty="0"/>
              <a:t> models for complex chemical systems"</a:t>
            </a:r>
            <a:r>
              <a:rPr lang="en-US" altLang="zh-TW" dirty="0"/>
              <a:t>.</a:t>
            </a:r>
            <a:endParaRPr lang="zh-TW" altLang="en-US" dirty="0"/>
          </a:p>
          <a:p>
            <a:pPr lvl="1"/>
            <a:endParaRPr lang="en-US" altLang="zh-TW" sz="2100" dirty="0"/>
          </a:p>
        </p:txBody>
      </p:sp>
      <p:pic>
        <p:nvPicPr>
          <p:cNvPr id="8" name="Picture 2" descr="http://media.tumblr.com/92ed3bd3f647eda03fa7fa35f9d60ae3/tumblr_inline_mv0gzvvt971s16n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5104"/>
            <a:ext cx="4544384" cy="326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634464"/>
            <a:ext cx="2053580" cy="21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130000"/>
                  </a:schemeClr>
                </a:solidFill>
                <a:latin typeface="+mn-lt"/>
                <a:cs typeface="Times New Roman" pitchFamily="18" charset="0"/>
              </a:rPr>
              <a:t>Homology modeling</a:t>
            </a:r>
            <a:endParaRPr lang="zh-TW" altLang="en-US" dirty="0">
              <a:solidFill>
                <a:schemeClr val="tx2">
                  <a:satMod val="13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44D0-C9B9-4107-B521-D08FF7968267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CB2E518-B8FF-42DB-86C0-00539530B634}" type="slidenum">
              <a:rPr kumimoji="0" lang="zh-TW" altLang="en-US">
                <a:solidFill>
                  <a:srgbClr val="045C75"/>
                </a:solidFill>
              </a:rPr>
              <a:pPr eaLnBrk="1" hangingPunct="1"/>
              <a:t>15</a:t>
            </a:fld>
            <a:endParaRPr kumimoji="0" lang="zh-TW" altLang="en-US">
              <a:solidFill>
                <a:srgbClr val="045C75"/>
              </a:solidFill>
            </a:endParaRPr>
          </a:p>
        </p:txBody>
      </p:sp>
      <p:sp>
        <p:nvSpPr>
          <p:cNvPr id="23554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Times New Roman" pitchFamily="18" charset="0"/>
              </a:rPr>
              <a:t>Browne(1969) </a:t>
            </a:r>
            <a:r>
              <a:rPr lang="zh-TW" altLang="en-US" sz="2400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Times New Roman" pitchFamily="18" charset="0"/>
              </a:rPr>
              <a:t>溶菌酶   </a:t>
            </a:r>
            <a:r>
              <a:rPr lang="zh-TW" altLang="en-US" sz="2400" dirty="0">
                <a:solidFill>
                  <a:schemeClr val="tx2">
                    <a:satMod val="130000"/>
                  </a:schemeClr>
                </a:solidFill>
                <a:ea typeface="+mj-ea"/>
                <a:cs typeface="Times New Roman" pitchFamily="18" charset="0"/>
              </a:rPr>
              <a:t>→</a:t>
            </a:r>
            <a:r>
              <a:rPr lang="zh-TW" altLang="en-US" sz="2400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Times New Roman" pitchFamily="18" charset="0"/>
              </a:rPr>
              <a:t>   </a:t>
            </a:r>
            <a:r>
              <a:rPr lang="el-GR" altLang="zh-TW" sz="2400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Times New Roman" pitchFamily="18" charset="0"/>
              </a:rPr>
              <a:t>α</a:t>
            </a:r>
            <a:r>
              <a:rPr lang="en-US" altLang="zh-TW" sz="2400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Times New Roman" pitchFamily="18" charset="0"/>
              </a:rPr>
              <a:t>-</a:t>
            </a:r>
            <a:r>
              <a:rPr lang="zh-TW" altLang="en-US" sz="2400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Times New Roman" pitchFamily="18" charset="0"/>
              </a:rPr>
              <a:t>乳清蛋白</a:t>
            </a:r>
            <a:endParaRPr lang="en-US" altLang="zh-TW" sz="2400" dirty="0" smtClean="0">
              <a:solidFill>
                <a:schemeClr val="tx2">
                  <a:satMod val="130000"/>
                </a:schemeClr>
              </a:solidFill>
              <a:ea typeface="+mj-ea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Times New Roman" pitchFamily="18" charset="0"/>
              </a:rPr>
              <a:t>Proteins that have similar sequences  usually have similar structures.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Times New Roman" pitchFamily="18" charset="0"/>
              </a:rPr>
              <a:t>Protein structures are more conserved than their sequences.</a:t>
            </a:r>
          </a:p>
          <a:p>
            <a:r>
              <a:rPr lang="en-US" altLang="zh-TW" sz="2400" smtClean="0">
                <a:solidFill>
                  <a:schemeClr val="tx2">
                    <a:satMod val="130000"/>
                  </a:schemeClr>
                </a:solidFill>
                <a:ea typeface="+mj-ea"/>
                <a:cs typeface="Times New Roman" pitchFamily="18" charset="0"/>
              </a:rPr>
              <a:t>Steps:</a:t>
            </a:r>
            <a:endParaRPr lang="en-US" altLang="zh-TW" sz="2400" dirty="0" smtClean="0">
              <a:solidFill>
                <a:schemeClr val="tx2">
                  <a:satMod val="130000"/>
                </a:schemeClr>
              </a:solidFill>
              <a:ea typeface="+mj-ea"/>
              <a:cs typeface="Times New Roman" pitchFamily="18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altLang="zh-TW" sz="2100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Times New Roman" pitchFamily="18" charset="0"/>
              </a:rPr>
              <a:t>Detection of a suitable template.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altLang="zh-TW" sz="2100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Times New Roman" pitchFamily="18" charset="0"/>
              </a:rPr>
              <a:t>An alignment is produced.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altLang="zh-TW" sz="2100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Times New Roman" pitchFamily="18" charset="0"/>
              </a:rPr>
              <a:t>Insertions, deletions and residue replacements are performed.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altLang="zh-TW" sz="2100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Times New Roman" pitchFamily="18" charset="0"/>
              </a:rPr>
              <a:t>The model is optimized using energy minimization.</a:t>
            </a:r>
          </a:p>
          <a:p>
            <a:endParaRPr lang="en-US" altLang="zh-TW" sz="2400" dirty="0" smtClean="0">
              <a:solidFill>
                <a:schemeClr val="tx2">
                  <a:satMod val="130000"/>
                </a:schemeClr>
              </a:solidFill>
              <a:ea typeface="+mj-ea"/>
              <a:cs typeface="Times New Roman" pitchFamily="18" charset="0"/>
            </a:endParaRPr>
          </a:p>
          <a:p>
            <a:endParaRPr lang="en-US" altLang="zh-TW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8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59F9-230F-4088-847A-CF2500CDB4FB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4B93-F247-42E5-95CE-B8478AD23DB7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26"/>
            <a:ext cx="9107726" cy="59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59F9-230F-4088-847A-CF2500CDB4FB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4B93-F247-42E5-95CE-B8478AD23DB7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34"/>
            <a:ext cx="9162105" cy="60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59F9-230F-4088-847A-CF2500CDB4FB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4B93-F247-42E5-95CE-B8478AD23DB7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0" y="3295140"/>
            <a:ext cx="86744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&gt;1A4V:A|PDBID|CHAIN|SEQUENCE 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KQFTKCELSQLLKDIDGYGGIALPELICTMFHTSGYDTQAIVENNESTEYGLFQISNKLWCKSSQVPQSRNICDISCDKF 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LDDDITDDIMCAKKILDIKGIDYWLAHKALCTEKLEQWLCEKL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2472572"/>
            <a:ext cx="93190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&gt;132L:A|PDBID|CHAIN|SEQUENCE 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KVFGRCELAAAMKRHGLDNYRGYSLGNWVCAAKFESNFNTQATNRNTDGSTDYGILQINSRWWCNDGRTPGSRNLCNIPC 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SALLSSDITASVNCAKKIVSDGNGMNAWVAWRNRCKGTDVQAWIRGCRL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7113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Protein Threading</a:t>
            </a:r>
            <a:r>
              <a:rPr lang="en-US" altLang="zh-TW" b="0" dirty="0"/>
              <a:t> </a:t>
            </a:r>
            <a:r>
              <a:rPr lang="en-US" altLang="zh-TW" b="0" dirty="0" smtClean="0"/>
              <a:t>/ </a:t>
            </a:r>
            <a:r>
              <a:rPr lang="en-US" altLang="zh-TW" dirty="0" smtClean="0"/>
              <a:t>fold </a:t>
            </a:r>
            <a:r>
              <a:rPr lang="en-US" altLang="zh-TW" dirty="0"/>
              <a:t>recognition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59F9-230F-4088-847A-CF2500CDB4FB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4B93-F247-42E5-95CE-B8478AD23DB7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Protein Threading </a:t>
            </a:r>
            <a:r>
              <a:rPr lang="en-US" altLang="zh-TW" dirty="0" smtClean="0"/>
              <a:t>is a </a:t>
            </a:r>
            <a:r>
              <a:rPr lang="en-US" altLang="zh-TW" dirty="0"/>
              <a:t>method of protein modeling which is used to model those proteins which have the same fold as proteins of known structures, but </a:t>
            </a:r>
            <a:r>
              <a:rPr lang="en-US" altLang="zh-TW" dirty="0" err="1" smtClean="0"/>
              <a:t>migh</a:t>
            </a:r>
            <a:r>
              <a:rPr lang="en-US" altLang="zh-TW" dirty="0" smtClean="0"/>
              <a:t> </a:t>
            </a:r>
            <a:r>
              <a:rPr lang="en-US" altLang="zh-TW" dirty="0"/>
              <a:t>not have homologous proteins with known structure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Threading problem: </a:t>
            </a:r>
            <a:r>
              <a:rPr lang="en-US" altLang="zh-TW" dirty="0" smtClean="0"/>
              <a:t>identifying appropriate templates.</a:t>
            </a:r>
          </a:p>
          <a:p>
            <a:pPr lvl="1"/>
            <a:r>
              <a:rPr lang="en-US" altLang="zh-TW" dirty="0" smtClean="0"/>
              <a:t>Structure-sequence alignment </a:t>
            </a:r>
            <a:br>
              <a:rPr lang="en-US" altLang="zh-TW" dirty="0" smtClean="0"/>
            </a:br>
            <a:r>
              <a:rPr lang="zh-TW" altLang="en-US" dirty="0" smtClean="0"/>
              <a:t>將胺基酸序列表示為一系列的 </a:t>
            </a:r>
            <a:r>
              <a:rPr lang="en-US" altLang="zh-TW" dirty="0" smtClean="0"/>
              <a:t>environmental feature (</a:t>
            </a:r>
            <a:r>
              <a:rPr lang="zh-TW" altLang="en-US" dirty="0" smtClean="0"/>
              <a:t>二</a:t>
            </a:r>
            <a:r>
              <a:rPr lang="zh-TW" altLang="en-US" dirty="0"/>
              <a:t>級</a:t>
            </a:r>
            <a:r>
              <a:rPr lang="zh-TW" altLang="en-US" dirty="0" smtClean="0"/>
              <a:t>結構</a:t>
            </a:r>
            <a:r>
              <a:rPr lang="en-US" altLang="zh-TW" dirty="0" smtClean="0"/>
              <a:t>, </a:t>
            </a:r>
            <a:r>
              <a:rPr lang="zh-TW" altLang="en-US" dirty="0" smtClean="0"/>
              <a:t>可溶性</a:t>
            </a:r>
            <a:r>
              <a:rPr lang="en-US" altLang="zh-TW" dirty="0" smtClean="0"/>
              <a:t>, </a:t>
            </a:r>
            <a:r>
              <a:rPr lang="zh-TW" altLang="en-US" dirty="0" smtClean="0"/>
              <a:t>疏水性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，已統計其環境相容性。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Statistical potential </a:t>
            </a:r>
            <a:br>
              <a:rPr lang="en-US" altLang="zh-TW" dirty="0" smtClean="0"/>
            </a:br>
            <a:r>
              <a:rPr lang="zh-TW" altLang="en-US" dirty="0" smtClean="0"/>
              <a:t>觀察蛋白質內一對胺基酸彼此在空間上的距離。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Sequence-profile alignments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PSI-BLAST PSSM</a:t>
            </a:r>
          </a:p>
        </p:txBody>
      </p:sp>
    </p:spTree>
    <p:extLst>
      <p:ext uri="{BB962C8B-B14F-4D97-AF65-F5344CB8AC3E}">
        <p14:creationId xmlns:p14="http://schemas.microsoft.com/office/powerpoint/2010/main" val="251179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130000"/>
                  </a:schemeClr>
                </a:solidFill>
                <a:latin typeface="+mn-lt"/>
                <a:cs typeface="Times New Roman" pitchFamily="18" charset="0"/>
              </a:rPr>
              <a:t>Introduction</a:t>
            </a:r>
            <a:endParaRPr lang="zh-TW" altLang="en-US" dirty="0" smtClean="0">
              <a:solidFill>
                <a:schemeClr val="tx2">
                  <a:satMod val="13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6F33-95B0-45CF-85E4-67E4E7D2D544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EF545FD-5CDB-40AD-9FE3-AF0AB5BE1918}" type="slidenum">
              <a:rPr kumimoji="0" lang="zh-TW" altLang="en-US">
                <a:solidFill>
                  <a:srgbClr val="045C75"/>
                </a:solidFill>
                <a:latin typeface="+mn-lt"/>
              </a:rPr>
              <a:pPr eaLnBrk="1" hangingPunct="1"/>
              <a:t>2</a:t>
            </a:fld>
            <a:endParaRPr kumimoji="0" lang="zh-TW" altLang="en-US">
              <a:solidFill>
                <a:srgbClr val="045C75"/>
              </a:solidFill>
              <a:latin typeface="+mn-lt"/>
            </a:endParaRPr>
          </a:p>
        </p:txBody>
      </p:sp>
      <p:sp>
        <p:nvSpPr>
          <p:cNvPr id="8195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400" dirty="0"/>
              <a:t>蛋白質</a:t>
            </a:r>
            <a:r>
              <a:rPr lang="zh-TW" altLang="en-US" sz="2400" dirty="0" smtClean="0"/>
              <a:t>由</a:t>
            </a:r>
            <a:r>
              <a:rPr lang="en-US" altLang="zh-TW" sz="2400" dirty="0" smtClean="0"/>
              <a:t>DNA</a:t>
            </a:r>
            <a:r>
              <a:rPr lang="zh-TW" altLang="en-US" sz="2400" dirty="0" smtClean="0"/>
              <a:t>轉錄成</a:t>
            </a:r>
            <a:r>
              <a:rPr lang="en-US" altLang="zh-TW" sz="2400" dirty="0" smtClean="0"/>
              <a:t>mRNA</a:t>
            </a:r>
            <a:r>
              <a:rPr lang="zh-TW" altLang="en-US" sz="2400" dirty="0" smtClean="0"/>
              <a:t>，再經過轉譯和一連串脫水反應，連結成串而得。</a:t>
            </a:r>
            <a:endParaRPr lang="en-US" altLang="zh-TW" sz="2400" dirty="0" smtClean="0">
              <a:latin typeface="+mn-lt"/>
              <a:cs typeface="Times New Roman" panose="02020603050405020304" pitchFamily="18" charset="0"/>
            </a:endParaRPr>
          </a:p>
          <a:p>
            <a:r>
              <a:rPr lang="zh-TW" altLang="en-US" sz="2700" dirty="0" smtClean="0">
                <a:latin typeface="+mn-lt"/>
                <a:cs typeface="Times New Roman" panose="02020603050405020304" pitchFamily="18" charset="0"/>
              </a:rPr>
              <a:t>                                                 </a:t>
            </a:r>
            <a:r>
              <a:rPr lang="en-US" altLang="zh-TW" sz="2000" dirty="0" smtClean="0">
                <a:latin typeface="+mn-lt"/>
                <a:cs typeface="Times New Roman" panose="02020603050405020304" pitchFamily="18" charset="0"/>
              </a:rPr>
              <a:t>Peptide </a:t>
            </a:r>
            <a:r>
              <a:rPr lang="en-US" altLang="zh-TW" sz="2000" dirty="0" smtClean="0">
                <a:latin typeface="+mn-lt"/>
                <a:cs typeface="Times New Roman" panose="02020603050405020304" pitchFamily="18" charset="0"/>
              </a:rPr>
              <a:t>bond and backbone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212" y="3284984"/>
            <a:ext cx="4439725" cy="2981580"/>
          </a:xfrm>
          <a:prstGeom prst="rect">
            <a:avLst/>
          </a:prstGeom>
        </p:spPr>
      </p:pic>
      <p:pic>
        <p:nvPicPr>
          <p:cNvPr id="4" name="Picture 2" descr="https://1mkturin.files.wordpress.com/2009/03/rna-transcrip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2" y="2132856"/>
            <a:ext cx="4303282" cy="489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2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Protein Threading</a:t>
            </a:r>
            <a:r>
              <a:rPr lang="en-US" altLang="zh-TW" b="0" dirty="0"/>
              <a:t> </a:t>
            </a:r>
            <a:r>
              <a:rPr lang="en-US" altLang="zh-TW" b="0" dirty="0" smtClean="0"/>
              <a:t>/ </a:t>
            </a:r>
            <a:r>
              <a:rPr lang="en-US" altLang="zh-TW" dirty="0" smtClean="0"/>
              <a:t>fold </a:t>
            </a:r>
            <a:r>
              <a:rPr lang="en-US" altLang="zh-TW" dirty="0"/>
              <a:t>recognition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59F9-230F-4088-847A-CF2500CDB4FB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4B93-F247-42E5-95CE-B8478AD23DB7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Protein Threading </a:t>
            </a:r>
            <a:r>
              <a:rPr lang="en-US" altLang="zh-TW" dirty="0" smtClean="0"/>
              <a:t>is a </a:t>
            </a:r>
            <a:r>
              <a:rPr lang="en-US" altLang="zh-TW" dirty="0"/>
              <a:t>method of protein modeling which is used to model those proteins which have the same fold as proteins of known structures, but do not have homologous proteins with known structure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Threading problem: </a:t>
            </a:r>
            <a:r>
              <a:rPr lang="en-US" altLang="zh-TW" dirty="0" smtClean="0"/>
              <a:t>identifying appropriate templates.</a:t>
            </a:r>
          </a:p>
          <a:p>
            <a:pPr lvl="1"/>
            <a:r>
              <a:rPr lang="en-US" altLang="zh-TW" dirty="0" smtClean="0"/>
              <a:t>Structure-sequence alignment </a:t>
            </a:r>
            <a:br>
              <a:rPr lang="en-US" altLang="zh-TW" dirty="0" smtClean="0"/>
            </a:br>
            <a:r>
              <a:rPr lang="zh-TW" altLang="en-US" dirty="0" smtClean="0"/>
              <a:t>將胺基酸序列表示為一系列的 </a:t>
            </a:r>
            <a:r>
              <a:rPr lang="en-US" altLang="zh-TW" dirty="0" smtClean="0"/>
              <a:t>environmental feature (</a:t>
            </a:r>
            <a:r>
              <a:rPr lang="zh-TW" altLang="en-US" dirty="0" smtClean="0"/>
              <a:t>二</a:t>
            </a:r>
            <a:r>
              <a:rPr lang="zh-TW" altLang="en-US" dirty="0"/>
              <a:t>級</a:t>
            </a:r>
            <a:r>
              <a:rPr lang="zh-TW" altLang="en-US" dirty="0" smtClean="0"/>
              <a:t>結構</a:t>
            </a:r>
            <a:r>
              <a:rPr lang="en-US" altLang="zh-TW" dirty="0" smtClean="0"/>
              <a:t>, </a:t>
            </a:r>
            <a:r>
              <a:rPr lang="zh-TW" altLang="en-US" dirty="0" smtClean="0"/>
              <a:t>可溶性</a:t>
            </a:r>
            <a:r>
              <a:rPr lang="en-US" altLang="zh-TW" dirty="0" smtClean="0"/>
              <a:t>, </a:t>
            </a:r>
            <a:r>
              <a:rPr lang="zh-TW" altLang="en-US" dirty="0" smtClean="0"/>
              <a:t>疏水性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Statistical potential </a:t>
            </a:r>
            <a:br>
              <a:rPr lang="en-US" altLang="zh-TW" dirty="0" smtClean="0"/>
            </a:br>
            <a:endParaRPr lang="en-US" altLang="zh-TW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325"/>
            <a:ext cx="8062392" cy="669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61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Protein Threading</a:t>
            </a:r>
            <a:r>
              <a:rPr lang="en-US" altLang="zh-TW" b="0" dirty="0"/>
              <a:t> </a:t>
            </a:r>
            <a:r>
              <a:rPr lang="en-US" altLang="zh-TW" b="0" dirty="0" smtClean="0"/>
              <a:t>/ </a:t>
            </a:r>
            <a:r>
              <a:rPr lang="en-US" altLang="zh-TW" dirty="0" smtClean="0"/>
              <a:t>fold </a:t>
            </a:r>
            <a:r>
              <a:rPr lang="en-US" altLang="zh-TW" dirty="0"/>
              <a:t>recognition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59F9-230F-4088-847A-CF2500CDB4FB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4B93-F247-42E5-95CE-B8478AD23DB7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47700"/>
            <a:ext cx="8511746" cy="509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43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position-specific scoring matrix (PSSM)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59F9-230F-4088-847A-CF2500CDB4FB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4B93-F247-42E5-95CE-B8478AD23DB7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PSSM example from etutor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42390"/>
            <a:ext cx="6173775" cy="20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03148" y="3704600"/>
            <a:ext cx="79292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333333"/>
                </a:solidFill>
                <a:latin typeface="+mj-lt"/>
              </a:rPr>
              <a:t>A </a:t>
            </a:r>
            <a:r>
              <a:rPr lang="en-US" altLang="zh-TW" sz="2000" dirty="0" smtClean="0">
                <a:solidFill>
                  <a:srgbClr val="333333"/>
                </a:solidFill>
                <a:latin typeface="+mj-lt"/>
              </a:rPr>
              <a:t>PSSM </a:t>
            </a:r>
            <a:r>
              <a:rPr lang="en-US" altLang="zh-TW" sz="2000" dirty="0">
                <a:solidFill>
                  <a:srgbClr val="333333"/>
                </a:solidFill>
                <a:latin typeface="+mj-lt"/>
              </a:rPr>
              <a:t>is a type of scoring matrix used in</a:t>
            </a:r>
            <a:r>
              <a:rPr lang="en-US" altLang="zh-TW" sz="2000" dirty="0">
                <a:latin typeface="+mj-lt"/>
              </a:rPr>
              <a:t> protein BLAST </a:t>
            </a:r>
            <a:r>
              <a:rPr lang="en-US" altLang="zh-TW" sz="2000" dirty="0">
                <a:solidFill>
                  <a:srgbClr val="333333"/>
                </a:solidFill>
                <a:latin typeface="+mj-lt"/>
              </a:rPr>
              <a:t>searches in which amino acid substitution scores are given separately for each position in a protein multiple sequence alignment.</a:t>
            </a:r>
            <a:endParaRPr lang="zh-TW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154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130000"/>
                  </a:schemeClr>
                </a:solidFill>
                <a:latin typeface="+mn-lt"/>
                <a:ea typeface="新細明體" charset="-120"/>
                <a:cs typeface="Times New Roman" pitchFamily="18" charset="0"/>
              </a:rPr>
              <a:t>Conclusions and </a:t>
            </a:r>
            <a:r>
              <a:rPr lang="en-US" altLang="zh-TW" dirty="0">
                <a:solidFill>
                  <a:schemeClr val="tx2">
                    <a:satMod val="130000"/>
                  </a:schemeClr>
                </a:solidFill>
                <a:ea typeface="新細明體" charset="-120"/>
                <a:cs typeface="Times New Roman" pitchFamily="18" charset="0"/>
              </a:rPr>
              <a:t>Future Work</a:t>
            </a:r>
            <a:endParaRPr lang="zh-TW" altLang="en-US" dirty="0">
              <a:solidFill>
                <a:schemeClr val="tx2">
                  <a:satMod val="13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44D0-C9B9-4107-B521-D08FF7968267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CB2E518-B8FF-42DB-86C0-00539530B634}" type="slidenum">
              <a:rPr kumimoji="0" lang="zh-TW" altLang="en-US">
                <a:solidFill>
                  <a:srgbClr val="045C75"/>
                </a:solidFill>
              </a:rPr>
              <a:pPr eaLnBrk="1" hangingPunct="1"/>
              <a:t>23</a:t>
            </a:fld>
            <a:endParaRPr kumimoji="0" lang="zh-TW" altLang="en-US">
              <a:solidFill>
                <a:srgbClr val="045C75"/>
              </a:solidFill>
            </a:endParaRPr>
          </a:p>
        </p:txBody>
      </p:sp>
      <p:sp>
        <p:nvSpPr>
          <p:cNvPr id="23554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altLang="zh-TW" sz="2400" dirty="0" smtClean="0">
              <a:solidFill>
                <a:schemeClr val="tx2">
                  <a:satMod val="130000"/>
                </a:schemeClr>
              </a:solidFill>
              <a:ea typeface="+mj-ea"/>
              <a:cs typeface="Times New Roman" pitchFamily="18" charset="0"/>
            </a:endParaRPr>
          </a:p>
          <a:p>
            <a:endParaRPr lang="en-US" altLang="zh-TW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95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2">
                    <a:satMod val="130000"/>
                  </a:schemeClr>
                </a:solidFill>
                <a:cs typeface="Times New Roman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C30-DD68-4DD4-98F7-0C134A7358E8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4B93-F247-42E5-95CE-B8478AD23DB7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18112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Proteins</a:t>
            </a:r>
            <a:r>
              <a:rPr lang="zh-TW" altLang="en-US" sz="2400" dirty="0" smtClean="0"/>
              <a:t>通常指以折疊型態呈現的較大多肽分子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約包含</a:t>
            </a:r>
            <a:r>
              <a:rPr lang="en-US" altLang="zh-TW" sz="2400" dirty="0" smtClean="0"/>
              <a:t>50</a:t>
            </a:r>
            <a:r>
              <a:rPr lang="zh-TW" altLang="en-US" sz="2400" dirty="0" smtClean="0"/>
              <a:t>個</a:t>
            </a:r>
            <a:r>
              <a:rPr lang="zh-TW" altLang="en-US" sz="2400" dirty="0" smtClean="0"/>
              <a:t>以上</a:t>
            </a:r>
            <a:r>
              <a:rPr lang="zh-TW" altLang="en-US" sz="2400" dirty="0"/>
              <a:t>胺基酸殘基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，</a:t>
            </a:r>
            <a:r>
              <a:rPr lang="en-US" altLang="zh-TW" sz="2400" dirty="0" smtClean="0"/>
              <a:t>Peptides</a:t>
            </a:r>
            <a:r>
              <a:rPr lang="zh-TW" altLang="en-US" sz="2400" dirty="0" smtClean="0"/>
              <a:t>則指較小的多肽分子</a:t>
            </a:r>
            <a:r>
              <a:rPr lang="en-US" altLang="zh-TW" sz="2400" dirty="0" smtClean="0"/>
              <a:t>(</a:t>
            </a:r>
            <a:r>
              <a:rPr lang="zh-TW" altLang="en-US" sz="2400" dirty="0"/>
              <a:t>約包含</a:t>
            </a:r>
            <a:r>
              <a:rPr lang="en-US" altLang="zh-TW" sz="2400" dirty="0" smtClean="0"/>
              <a:t>50</a:t>
            </a:r>
            <a:r>
              <a:rPr lang="zh-TW" altLang="en-US" sz="2400" dirty="0"/>
              <a:t>個</a:t>
            </a:r>
            <a:r>
              <a:rPr lang="zh-TW" altLang="en-US" sz="2400" dirty="0" smtClean="0"/>
              <a:t>以下</a:t>
            </a:r>
            <a:r>
              <a:rPr lang="zh-TW" altLang="en-US" sz="2400" dirty="0"/>
              <a:t>胺基酸殘基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生物</a:t>
            </a:r>
            <a:r>
              <a:rPr lang="zh-TW" altLang="en-US" sz="2400" dirty="0"/>
              <a:t>細胞中用來</a:t>
            </a:r>
            <a:r>
              <a:rPr lang="zh-TW" altLang="en-US" sz="2400" dirty="0" smtClean="0"/>
              <a:t>合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zh-TW" altLang="en-US" sz="2400" dirty="0" smtClean="0"/>
              <a:t>成</a:t>
            </a:r>
            <a:r>
              <a:rPr lang="zh-TW" altLang="en-US" sz="2400" dirty="0"/>
              <a:t>蛋白質</a:t>
            </a:r>
            <a:r>
              <a:rPr lang="zh-TW" altLang="en-US" sz="2400" dirty="0" smtClean="0"/>
              <a:t>的</a:t>
            </a:r>
            <a:r>
              <a:rPr lang="zh-TW" altLang="en-US" sz="2400" dirty="0"/>
              <a:t>胺基</a:t>
            </a:r>
            <a:r>
              <a:rPr lang="zh-TW" altLang="en-US" sz="2400" dirty="0" smtClean="0"/>
              <a:t>酸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zh-TW" altLang="en-US" sz="2400" dirty="0" smtClean="0"/>
              <a:t>共有</a:t>
            </a:r>
            <a:r>
              <a:rPr lang="en-US" altLang="zh-TW" sz="2400" dirty="0" smtClean="0"/>
              <a:t>20</a:t>
            </a:r>
            <a:r>
              <a:rPr lang="zh-TW" altLang="en-US" sz="2400" dirty="0" smtClean="0"/>
              <a:t>種。</a:t>
            </a:r>
            <a:endParaRPr lang="en-US" altLang="zh-TW" sz="2400" dirty="0" smtClean="0"/>
          </a:p>
        </p:txBody>
      </p:sp>
      <p:sp>
        <p:nvSpPr>
          <p:cNvPr id="6" name="AutoShape 2" descr="「amino acid codon」的圖片搜尋結果"/>
          <p:cNvSpPr>
            <a:spLocks noChangeAspect="1" noChangeArrowheads="1"/>
          </p:cNvSpPr>
          <p:nvPr/>
        </p:nvSpPr>
        <p:spPr bwMode="auto">
          <a:xfrm>
            <a:off x="2404171" y="3865328"/>
            <a:ext cx="260391" cy="26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2" name="Picture 4" descr="http://biology.kenyon.edu/courses/biol114/Chap05/co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2107"/>
            <a:ext cx="5793698" cy="39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9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130000"/>
                  </a:schemeClr>
                </a:solidFill>
                <a:latin typeface="+mj-lt"/>
                <a:cs typeface="Times New Roman" pitchFamily="18" charset="0"/>
              </a:rPr>
              <a:t>Introduction</a:t>
            </a:r>
            <a:endParaRPr lang="zh-TW" altLang="en-US" dirty="0" smtClean="0">
              <a:solidFill>
                <a:schemeClr val="tx2">
                  <a:satMod val="13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50CD-F24C-4DE8-893C-1B85C624DE91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51A24BB-DCE6-4956-8107-5DCB428DD48C}" type="slidenum">
              <a:rPr kumimoji="0" lang="zh-TW" altLang="en-US">
                <a:solidFill>
                  <a:srgbClr val="045C75"/>
                </a:solidFill>
                <a:latin typeface="+mj-lt"/>
              </a:rPr>
              <a:pPr eaLnBrk="1" hangingPunct="1"/>
              <a:t>4</a:t>
            </a:fld>
            <a:endParaRPr kumimoji="0" lang="zh-TW" altLang="en-US">
              <a:solidFill>
                <a:srgbClr val="045C75"/>
              </a:solidFill>
              <a:latin typeface="+mj-lt"/>
            </a:endParaRPr>
          </a:p>
        </p:txBody>
      </p:sp>
      <p:sp>
        <p:nvSpPr>
          <p:cNvPr id="7171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94920" cy="4937760"/>
          </a:xfrm>
        </p:spPr>
        <p:txBody>
          <a:bodyPr>
            <a:normAutofit/>
          </a:bodyPr>
          <a:lstStyle/>
          <a:p>
            <a:r>
              <a:rPr lang="en-US" altLang="zh-TW" sz="2700" dirty="0" smtClean="0">
                <a:latin typeface="+mj-lt"/>
                <a:cs typeface="Times New Roman" panose="02020603050405020304" pitchFamily="18" charset="0"/>
              </a:rPr>
              <a:t>A protein is a consecutive chain of amino acids</a:t>
            </a:r>
            <a:r>
              <a:rPr lang="en-US" altLang="zh-TW" sz="2700" dirty="0" smtClean="0">
                <a:latin typeface="+mj-lt"/>
                <a:cs typeface="Times New Roman" panose="02020603050405020304" pitchFamily="18" charset="0"/>
              </a:rPr>
              <a:t>.</a:t>
            </a:r>
            <a:r>
              <a:rPr lang="zh-TW" altLang="en-US" sz="27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TW" sz="2700" dirty="0">
                <a:cs typeface="Times New Roman" panose="02020603050405020304" pitchFamily="18" charset="0"/>
              </a:rPr>
              <a:t>Each amino </a:t>
            </a:r>
            <a:r>
              <a:rPr lang="en-US" altLang="zh-TW" sz="2700" dirty="0" smtClean="0">
                <a:cs typeface="Times New Roman" panose="02020603050405020304" pitchFamily="18" charset="0"/>
              </a:rPr>
              <a:t>acid possesses a variety of properties.</a:t>
            </a:r>
            <a:endParaRPr lang="en-US" altLang="zh-TW" sz="2700" dirty="0" smtClean="0">
              <a:latin typeface="+mj-lt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zh-TW" altLang="en-US" sz="2700" dirty="0" smtClean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860686"/>
              </p:ext>
            </p:extLst>
          </p:nvPr>
        </p:nvGraphicFramePr>
        <p:xfrm>
          <a:off x="5652120" y="247218"/>
          <a:ext cx="3465429" cy="613411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7814"/>
                <a:gridCol w="1129383"/>
                <a:gridCol w="1008112"/>
                <a:gridCol w="1080120"/>
              </a:tblGrid>
              <a:tr h="641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Amino Acid</a:t>
                      </a:r>
                      <a:endParaRPr kumimoji="0" lang="zh-TW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Three-letter Abbreviation</a:t>
                      </a:r>
                      <a:endParaRPr kumimoji="0" lang="zh-TW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One-letter Abbreviation</a:t>
                      </a:r>
                      <a:endParaRPr kumimoji="0" lang="zh-TW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 dirty="0">
                          <a:effectLst/>
                        </a:rPr>
                        <a:t>  Alanine 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Ala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>
                          <a:effectLst/>
                        </a:rPr>
                        <a:t>  Arginine 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Arg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>
                          <a:effectLst/>
                        </a:rPr>
                        <a:t>  Asparagine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Asn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>
                          <a:effectLst/>
                        </a:rPr>
                        <a:t>  Aspartic Acid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Asp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>
                          <a:effectLst/>
                        </a:rPr>
                        <a:t>  Cysteine 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Cys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C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>
                          <a:effectLst/>
                        </a:rPr>
                        <a:t>  Glutamic Acid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Glu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>
                          <a:effectLst/>
                        </a:rPr>
                        <a:t>  Glutamine 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Gln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Q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>
                          <a:effectLst/>
                        </a:rPr>
                        <a:t>  Glycine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Gly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G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>
                          <a:effectLst/>
                        </a:rPr>
                        <a:t>  Histidine 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His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H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>
                          <a:effectLst/>
                        </a:rPr>
                        <a:t>  Isoleucine 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Ile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I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>
                          <a:effectLst/>
                        </a:rPr>
                        <a:t>  Leucine 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Leu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>
                          <a:effectLst/>
                        </a:rPr>
                        <a:t>  Lysine 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Lys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K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>
                          <a:effectLst/>
                        </a:rPr>
                        <a:t>  Methionine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Met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M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>
                          <a:effectLst/>
                        </a:rPr>
                        <a:t>  Phenylalanine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Phe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F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>
                          <a:effectLst/>
                        </a:rPr>
                        <a:t>  Proline 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Pro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P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>
                          <a:effectLst/>
                        </a:rPr>
                        <a:t>  Serine 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Ser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>
                          <a:effectLst/>
                        </a:rPr>
                        <a:t>  Threonine 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Thr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>
                          <a:effectLst/>
                        </a:rPr>
                        <a:t>  Tryptophan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Trp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W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>
                          <a:effectLst/>
                        </a:rPr>
                        <a:t>  Tyrosine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Tyr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>
                          <a:effectLst/>
                        </a:rPr>
                        <a:t>  Valine 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Val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V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285" name="文字方塊 7"/>
          <p:cNvSpPr txBox="1">
            <a:spLocks noChangeArrowheads="1"/>
          </p:cNvSpPr>
          <p:nvPr/>
        </p:nvSpPr>
        <p:spPr bwMode="auto">
          <a:xfrm>
            <a:off x="1979712" y="5986463"/>
            <a:ext cx="367240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+mj-lt"/>
                <a:cs typeface="Times New Roman" panose="02020603050405020304" pitchFamily="18" charset="0"/>
              </a:rPr>
              <a:t>The fundamental structure of </a:t>
            </a:r>
            <a:r>
              <a:rPr lang="en-US" altLang="zh-TW" dirty="0" smtClean="0">
                <a:latin typeface="+mj-lt"/>
                <a:cs typeface="Times New Roman" panose="02020603050405020304" pitchFamily="18" charset="0"/>
              </a:rPr>
              <a:t>Alanine.</a:t>
            </a:r>
            <a:endParaRPr lang="zh-TW" altLang="en-US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739942"/>
              </p:ext>
            </p:extLst>
          </p:nvPr>
        </p:nvGraphicFramePr>
        <p:xfrm>
          <a:off x="2880172" y="4473848"/>
          <a:ext cx="2555924" cy="165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" name="Visio" r:id="rId3" imgW="3095774" imgH="2000402" progId="Visio.Drawing.15">
                  <p:embed/>
                </p:oleObj>
              </mc:Choice>
              <mc:Fallback>
                <p:oleObj name="Visio" r:id="rId3" imgW="3095774" imgH="200040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0172" y="4473848"/>
                        <a:ext cx="2555924" cy="1651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89" name="圖片 71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200" y="2589822"/>
            <a:ext cx="3239272" cy="23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130000"/>
                  </a:schemeClr>
                </a:solidFill>
                <a:latin typeface="+mj-lt"/>
                <a:cs typeface="Times New Roman" pitchFamily="18" charset="0"/>
              </a:rPr>
              <a:t>Introduction</a:t>
            </a:r>
            <a:endParaRPr lang="zh-TW" altLang="en-US" dirty="0" smtClean="0">
              <a:solidFill>
                <a:schemeClr val="tx2">
                  <a:satMod val="13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50CD-F24C-4DE8-893C-1B85C624DE91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51A24BB-DCE6-4956-8107-5DCB428DD48C}" type="slidenum">
              <a:rPr kumimoji="0" lang="zh-TW" altLang="en-US">
                <a:solidFill>
                  <a:srgbClr val="045C75"/>
                </a:solidFill>
                <a:latin typeface="+mj-lt"/>
              </a:rPr>
              <a:pPr eaLnBrk="1" hangingPunct="1"/>
              <a:t>5</a:t>
            </a:fld>
            <a:endParaRPr kumimoji="0" lang="zh-TW" altLang="en-US">
              <a:solidFill>
                <a:srgbClr val="045C75"/>
              </a:solidFill>
              <a:latin typeface="+mj-lt"/>
            </a:endParaRPr>
          </a:p>
        </p:txBody>
      </p:sp>
      <p:pic>
        <p:nvPicPr>
          <p:cNvPr id="4098" name="Picture 2" descr="http://sphweb.bumc.bu.edu/otlt/MPH-Modules/PH/PH709_BasicCellBiology/ProteinStructur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46" y="45386"/>
            <a:ext cx="4646202" cy="681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339" y="1004454"/>
            <a:ext cx="4480385" cy="1853952"/>
          </a:xfrm>
          <a:prstGeom prst="rect">
            <a:avLst/>
          </a:prstGeom>
        </p:spPr>
      </p:pic>
      <p:pic>
        <p:nvPicPr>
          <p:cNvPr id="4100" name="Picture 4" descr="http://upload.wikimedia.org/wikipedia/commons/4/44/Ramachandran_plot_G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83120"/>
            <a:ext cx="4425530" cy="395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262127" y="2650680"/>
            <a:ext cx="2228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rgbClr val="000000"/>
                </a:solidFill>
              </a:rPr>
              <a:t>Ramachandran plot</a:t>
            </a:r>
            <a:endParaRPr lang="en-US" altLang="zh-TW" sz="20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7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130000"/>
                  </a:schemeClr>
                </a:solidFill>
                <a:cs typeface="Times New Roman" pitchFamily="18" charset="0"/>
              </a:rPr>
              <a:t>Introduction</a:t>
            </a:r>
            <a:endParaRPr lang="zh-TW" altLang="en-US" dirty="0" smtClean="0">
              <a:solidFill>
                <a:schemeClr val="tx2">
                  <a:satMod val="13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C7F1-8CD5-417D-ACFF-64334F5D378E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2D4784D-9477-4206-A6E4-590B961B7069}" type="slidenum">
              <a:rPr kumimoji="0" lang="zh-TW" altLang="en-US">
                <a:solidFill>
                  <a:srgbClr val="045C75"/>
                </a:solidFill>
                <a:latin typeface="+mj-lt"/>
              </a:rPr>
              <a:pPr eaLnBrk="1" hangingPunct="1"/>
              <a:t>6</a:t>
            </a:fld>
            <a:endParaRPr kumimoji="0" lang="zh-TW" altLang="en-US">
              <a:solidFill>
                <a:srgbClr val="045C75"/>
              </a:solidFill>
              <a:latin typeface="+mj-lt"/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>
                <a:cs typeface="Times New Roman" panose="02020603050405020304" pitchFamily="18" charset="0"/>
              </a:rPr>
              <a:t>1955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年英國生化學家 </a:t>
            </a:r>
            <a:r>
              <a:rPr lang="en-US" altLang="zh-TW" sz="2400" dirty="0" smtClean="0">
                <a:cs typeface="Times New Roman" panose="02020603050405020304" pitchFamily="18" charset="0"/>
              </a:rPr>
              <a:t>Frederick sanger </a:t>
            </a:r>
            <a:r>
              <a:rPr lang="zh-TW" altLang="en-US" sz="2400" dirty="0">
                <a:cs typeface="Times New Roman" panose="02020603050405020304" pitchFamily="18" charset="0"/>
              </a:rPr>
              <a:t>由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實驗辨識出胰島素的序列，</a:t>
            </a:r>
            <a:r>
              <a:rPr lang="en-US" altLang="zh-TW" sz="2400" dirty="0" smtClean="0">
                <a:cs typeface="Times New Roman" panose="02020603050405020304" pitchFamily="18" charset="0"/>
              </a:rPr>
              <a:t>1958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年獲得諾貝爾化學獎。</a:t>
            </a:r>
            <a:endParaRPr lang="en-US" altLang="zh-TW" sz="2400" dirty="0" smtClean="0"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cs typeface="Times New Roman" panose="02020603050405020304" pitchFamily="18" charset="0"/>
              </a:rPr>
              <a:t>1954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年美國</a:t>
            </a:r>
            <a:r>
              <a:rPr lang="zh-TW" altLang="en-US" sz="2400" dirty="0">
                <a:cs typeface="Times New Roman" panose="02020603050405020304" pitchFamily="18" charset="0"/>
              </a:rPr>
              <a:t>生化學家 </a:t>
            </a:r>
            <a:r>
              <a:rPr lang="en-US" altLang="zh-TW" sz="2400" dirty="0" smtClean="0"/>
              <a:t>Christian</a:t>
            </a:r>
            <a:r>
              <a:rPr lang="en-US" altLang="zh-TW" sz="2400" dirty="0"/>
              <a:t> </a:t>
            </a:r>
            <a:r>
              <a:rPr lang="en-US" altLang="zh-TW" sz="2400" dirty="0" smtClean="0"/>
              <a:t>Anfinsen</a:t>
            </a:r>
            <a:r>
              <a:rPr lang="zh-TW" altLang="en-US" sz="2400" dirty="0" smtClean="0"/>
              <a:t> 發現</a:t>
            </a:r>
            <a:r>
              <a:rPr lang="zh-CN" altLang="en-US" sz="2400" dirty="0"/>
              <a:t>牛胰核糖核酸</a:t>
            </a:r>
            <a:r>
              <a:rPr lang="zh-CN" altLang="en-US" sz="2400" dirty="0" smtClean="0"/>
              <a:t>酶</a:t>
            </a:r>
            <a:r>
              <a:rPr lang="zh-TW" altLang="en-US" sz="2400" dirty="0" smtClean="0"/>
              <a:t>會自然地摺疊成固定立體結構，</a:t>
            </a:r>
            <a:r>
              <a:rPr lang="zh-TW" altLang="en-US" sz="2400" dirty="0"/>
              <a:t>後</a:t>
            </a:r>
            <a:r>
              <a:rPr lang="zh-TW" altLang="en-US" sz="2400" dirty="0" smtClean="0"/>
              <a:t>稱 </a:t>
            </a:r>
            <a:r>
              <a:rPr lang="en-US" altLang="zh-TW" sz="2400" dirty="0" smtClean="0"/>
              <a:t>native conformation</a:t>
            </a:r>
            <a:r>
              <a:rPr lang="zh-TW" altLang="en-US" sz="2400" dirty="0" smtClean="0"/>
              <a:t>。以及發現蛋白質暴露在極端環境後會展開，在回到育設環境後很快的又折疊回來。</a:t>
            </a:r>
            <a:r>
              <a:rPr lang="en-US" altLang="zh-TW" sz="2400" dirty="0" smtClean="0"/>
              <a:t>1972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年</a:t>
            </a:r>
            <a:r>
              <a:rPr lang="zh-TW" altLang="en-US" sz="2400" dirty="0">
                <a:cs typeface="Times New Roman" panose="02020603050405020304" pitchFamily="18" charset="0"/>
              </a:rPr>
              <a:t>獲得諾貝爾化學獎。</a:t>
            </a:r>
            <a:endParaRPr lang="en-US" altLang="zh-TW" sz="2400" dirty="0">
              <a:cs typeface="Times New Roman" panose="02020603050405020304" pitchFamily="18" charset="0"/>
            </a:endParaRPr>
          </a:p>
          <a:p>
            <a:r>
              <a:rPr lang="en-US" altLang="zh-TW" sz="2400" dirty="0"/>
              <a:t> </a:t>
            </a:r>
            <a:r>
              <a:rPr lang="zh-TW" altLang="en-US" sz="2400" dirty="0" smtClean="0"/>
              <a:t>根據 </a:t>
            </a:r>
            <a:r>
              <a:rPr lang="en-US" altLang="zh-TW" sz="2400" dirty="0" smtClean="0"/>
              <a:t>Anfinsen</a:t>
            </a:r>
            <a:r>
              <a:rPr lang="zh-TW" altLang="en-US" sz="2400" dirty="0" smtClean="0"/>
              <a:t> 的實驗得知，蛋白質的</a:t>
            </a:r>
            <a:r>
              <a:rPr lang="zh-TW" altLang="en-US" sz="2400" dirty="0"/>
              <a:t>胺基酸</a:t>
            </a:r>
            <a:r>
              <a:rPr lang="zh-TW" altLang="en-US" sz="2400" dirty="0" smtClean="0"/>
              <a:t>序列包含了其建立三級結構所需的資訊。此外蛋白質</a:t>
            </a:r>
            <a:r>
              <a:rPr lang="zh-TW" altLang="en-US" sz="2400" dirty="0"/>
              <a:t>的功能取決於其立體</a:t>
            </a:r>
            <a:r>
              <a:rPr lang="zh-TW" altLang="en-US" sz="2400" dirty="0" smtClean="0"/>
              <a:t>結構，若直接從基因</a:t>
            </a:r>
            <a:r>
              <a:rPr lang="zh-TW" altLang="en-US" sz="2400" dirty="0"/>
              <a:t>推測其編碼</a:t>
            </a:r>
            <a:r>
              <a:rPr lang="zh-TW" altLang="en-US" sz="2400" dirty="0" smtClean="0"/>
              <a:t>蛋白質，即可推導出對應</a:t>
            </a:r>
            <a:r>
              <a:rPr lang="zh-TW" altLang="en-US" sz="2400" dirty="0"/>
              <a:t>的生物學</a:t>
            </a:r>
            <a:r>
              <a:rPr lang="zh-TW" altLang="en-US" sz="2400" dirty="0" smtClean="0"/>
              <a:t>功能。</a:t>
            </a:r>
            <a:r>
              <a:rPr lang="zh-TW" altLang="en-US" sz="2400" dirty="0"/>
              <a:t>因此，研究蛋白質摺疊的過程，可以說是破譯「第二遺傳密碼</a:t>
            </a:r>
            <a:r>
              <a:rPr lang="zh-TW" altLang="en-US" sz="2400" dirty="0" smtClean="0"/>
              <a:t>」</a:t>
            </a:r>
            <a:r>
              <a:rPr lang="en-US" altLang="zh-TW" sz="2400" dirty="0" smtClean="0"/>
              <a:t>—</a:t>
            </a:r>
            <a:r>
              <a:rPr lang="zh-TW" altLang="en-US" sz="2400" dirty="0"/>
              <a:t>摺疊密碼（</a:t>
            </a:r>
            <a:r>
              <a:rPr lang="en-US" altLang="zh-TW" sz="2400" dirty="0"/>
              <a:t>folding code</a:t>
            </a:r>
            <a:r>
              <a:rPr lang="zh-TW" altLang="en-US" sz="2400" dirty="0"/>
              <a:t>）的過程。</a:t>
            </a:r>
            <a:endParaRPr lang="en-US" altLang="zh-TW" sz="2400" dirty="0" smtClean="0"/>
          </a:p>
          <a:p>
            <a:pPr marL="0" indent="0">
              <a:buNone/>
            </a:pPr>
            <a:endParaRPr lang="zh-CN" altLang="en-US" sz="2400" dirty="0"/>
          </a:p>
          <a:p>
            <a:endParaRPr lang="en-US" altLang="zh-TW" sz="2400" dirty="0" smtClean="0">
              <a:cs typeface="Times New Roman" panose="02020603050405020304" pitchFamily="18" charset="0"/>
            </a:endParaRPr>
          </a:p>
          <a:p>
            <a:endParaRPr lang="en-US" altLang="zh-TW" sz="24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130000"/>
                  </a:schemeClr>
                </a:solidFill>
                <a:cs typeface="Times New Roman" pitchFamily="18" charset="0"/>
              </a:rPr>
              <a:t>Introduction</a:t>
            </a:r>
            <a:endParaRPr lang="zh-TW" altLang="en-US" dirty="0" smtClean="0">
              <a:solidFill>
                <a:schemeClr val="tx2">
                  <a:satMod val="13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C7F1-8CD5-417D-ACFF-64334F5D378E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2D4784D-9477-4206-A6E4-590B961B7069}" type="slidenum">
              <a:rPr kumimoji="0" lang="zh-TW" altLang="en-US">
                <a:solidFill>
                  <a:srgbClr val="045C75"/>
                </a:solidFill>
                <a:latin typeface="+mj-lt"/>
              </a:rPr>
              <a:pPr eaLnBrk="1" hangingPunct="1"/>
              <a:t>7</a:t>
            </a:fld>
            <a:endParaRPr kumimoji="0" lang="zh-TW" altLang="en-US">
              <a:solidFill>
                <a:srgbClr val="045C75"/>
              </a:solidFill>
              <a:latin typeface="+mj-lt"/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Critical </a:t>
            </a:r>
            <a:r>
              <a:rPr lang="en-US" altLang="zh-TW" sz="2400" dirty="0"/>
              <a:t>assessment of protein structure </a:t>
            </a:r>
            <a:r>
              <a:rPr lang="en-US" altLang="zh-TW" sz="2400" dirty="0" smtClean="0"/>
              <a:t>prediction (</a:t>
            </a:r>
            <a:r>
              <a:rPr lang="en-US" altLang="zh-TW" sz="2400" dirty="0" smtClean="0">
                <a:cs typeface="Times New Roman" panose="02020603050405020304" pitchFamily="18" charset="0"/>
              </a:rPr>
              <a:t>CASP)</a:t>
            </a:r>
            <a:r>
              <a:rPr lang="en-US" altLang="zh-TW" sz="2400" dirty="0"/>
              <a:t> is a </a:t>
            </a:r>
            <a:r>
              <a:rPr lang="en-US" altLang="zh-TW" sz="2400" dirty="0" smtClean="0"/>
              <a:t>world-wide </a:t>
            </a:r>
            <a:r>
              <a:rPr lang="en-US" altLang="zh-TW" sz="2400" dirty="0"/>
              <a:t>experiments and contest for protein structure </a:t>
            </a:r>
            <a:r>
              <a:rPr lang="en-US" altLang="zh-TW" sz="2400" dirty="0" smtClean="0"/>
              <a:t>prediction.</a:t>
            </a:r>
            <a:endParaRPr lang="en-US" altLang="zh-TW" sz="2400" dirty="0" smtClean="0">
              <a:cs typeface="Times New Roman" panose="02020603050405020304" pitchFamily="18" charset="0"/>
            </a:endParaRPr>
          </a:p>
          <a:p>
            <a:r>
              <a:rPr lang="en-US" altLang="zh-TW" sz="2400" dirty="0" smtClean="0"/>
              <a:t>Protein </a:t>
            </a:r>
            <a:r>
              <a:rPr lang="en-US" altLang="zh-TW" sz="2400" dirty="0"/>
              <a:t>data bank </a:t>
            </a:r>
            <a:r>
              <a:rPr lang="en-US" altLang="zh-TW" sz="2400" dirty="0" smtClean="0"/>
              <a:t>(</a:t>
            </a:r>
            <a:r>
              <a:rPr lang="en-US" altLang="zh-TW" sz="2400" dirty="0" smtClean="0">
                <a:cs typeface="Times New Roman" panose="02020603050405020304" pitchFamily="18" charset="0"/>
              </a:rPr>
              <a:t>PDB)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archive</a:t>
            </a:r>
            <a:r>
              <a:rPr lang="en-US" altLang="zh-TW" sz="2400" dirty="0"/>
              <a:t> contains </a:t>
            </a:r>
            <a:r>
              <a:rPr lang="en-US" altLang="zh-TW" sz="2400" dirty="0" smtClean="0"/>
              <a:t>information about </a:t>
            </a:r>
            <a:r>
              <a:rPr lang="en-US" altLang="zh-TW" sz="2400" dirty="0"/>
              <a:t>the 3D structures of proteins and nucleic acids.</a:t>
            </a:r>
            <a:endParaRPr lang="en-US" altLang="zh-TW" sz="2400" dirty="0">
              <a:cs typeface="Times New Roman" panose="02020603050405020304" pitchFamily="18" charset="0"/>
            </a:endParaRPr>
          </a:p>
          <a:p>
            <a:pPr lvl="1">
              <a:buFont typeface="Verdana" panose="020B0604030504040204" pitchFamily="34" charset="0"/>
              <a:buNone/>
            </a:pPr>
            <a:endParaRPr lang="en-US" altLang="zh-TW" sz="2400" dirty="0" smtClean="0">
              <a:cs typeface="Times New Roman" panose="02020603050405020304" pitchFamily="18" charset="0"/>
            </a:endParaRPr>
          </a:p>
          <a:p>
            <a:pPr lvl="1"/>
            <a:endParaRPr lang="en-US" altLang="zh-TW" sz="2400" dirty="0" smtClean="0">
              <a:cs typeface="Times New Roman" panose="02020603050405020304" pitchFamily="18" charset="0"/>
            </a:endParaRPr>
          </a:p>
          <a:p>
            <a:endParaRPr lang="en-US" altLang="zh-TW" sz="2400" dirty="0" smtClean="0">
              <a:cs typeface="Times New Roman" panose="02020603050405020304" pitchFamily="18" charset="0"/>
            </a:endParaRPr>
          </a:p>
          <a:p>
            <a:endParaRPr lang="en-US" altLang="zh-TW" sz="2400" dirty="0" smtClean="0"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zh-TW" sz="2400" dirty="0" smtClean="0"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412865"/>
            <a:ext cx="4956795" cy="25392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91680" y="594928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+mj-lt"/>
              </a:rPr>
              <a:t>The numbers of the protein structures deposited to PDB per </a:t>
            </a:r>
            <a:r>
              <a:rPr lang="en-US" altLang="zh-TW" dirty="0" smtClean="0">
                <a:latin typeface="+mj-lt"/>
              </a:rPr>
              <a:t>year.</a:t>
            </a:r>
            <a:endParaRPr lang="zh-TW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34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Evaluation-</a:t>
            </a:r>
            <a:r>
              <a:rPr lang="en-US" altLang="zh-TW" b="0" dirty="0"/>
              <a:t/>
            </a:r>
            <a:br>
              <a:rPr lang="en-US" altLang="zh-TW" b="0" dirty="0"/>
            </a:br>
            <a:r>
              <a:rPr lang="en-US" altLang="zh-TW" dirty="0"/>
              <a:t>Cumulative plot of α-carbon </a:t>
            </a:r>
            <a:r>
              <a:rPr lang="en-US" altLang="zh-TW" dirty="0" smtClean="0"/>
              <a:t>accuracy</a:t>
            </a:r>
            <a:endParaRPr lang="zh-TW" altLang="en-US" dirty="0" smtClean="0">
              <a:solidFill>
                <a:schemeClr val="tx2">
                  <a:satMod val="13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F4EE-BE8A-4CC2-B59D-0C4675F1609E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6ABDA60-A55B-4C14-9C65-C80651196F69}" type="slidenum">
              <a:rPr kumimoji="0" lang="zh-TW" altLang="en-US">
                <a:solidFill>
                  <a:srgbClr val="045C75"/>
                </a:solidFill>
                <a:latin typeface="+mn-lt"/>
              </a:rPr>
              <a:pPr eaLnBrk="1" hangingPunct="1"/>
              <a:t>8</a:t>
            </a:fld>
            <a:endParaRPr kumimoji="0" lang="zh-TW" altLang="en-US">
              <a:solidFill>
                <a:srgbClr val="045C75"/>
              </a:solidFill>
              <a:latin typeface="+mn-lt"/>
            </a:endParaRPr>
          </a:p>
        </p:txBody>
      </p:sp>
      <p:sp>
        <p:nvSpPr>
          <p:cNvPr id="1028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2800" dirty="0"/>
              <a:t>Cumulative plot of α-carbon accuracy, of all predicted models for target T0398 in CASP8, with the two best models </a:t>
            </a:r>
            <a:r>
              <a:rPr lang="en-US" altLang="zh-TW" sz="2800" dirty="0" smtClean="0"/>
              <a:t>labeled. </a:t>
            </a:r>
            <a:r>
              <a:rPr lang="en-US" altLang="zh-TW" sz="2800" dirty="0"/>
              <a:t>Created on the CASP Prediction Center site.</a:t>
            </a:r>
            <a:endParaRPr lang="en-US" altLang="zh-TW" sz="2800" dirty="0" smtClean="0">
              <a:latin typeface="+mn-lt"/>
              <a:cs typeface="Times New Roman" panose="02020603050405020304" pitchFamily="18" charset="0"/>
            </a:endParaRPr>
          </a:p>
          <a:p>
            <a:endParaRPr lang="zh-TW" altLang="en-US" sz="2800" dirty="0" smtClean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upload.wikimedia.org/wikipedia/commons/b/bd/CASP_PredCtr_cumCalpha_plot_T03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18173"/>
            <a:ext cx="6228184" cy="435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02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Evaluation-</a:t>
            </a:r>
            <a:r>
              <a:rPr lang="en-US" altLang="zh-TW" b="0" dirty="0"/>
              <a:t/>
            </a:r>
            <a:br>
              <a:rPr lang="en-US" altLang="zh-TW" b="0" dirty="0"/>
            </a:br>
            <a:r>
              <a:rPr lang="en-US" altLang="zh-TW" dirty="0" smtClean="0">
                <a:solidFill>
                  <a:schemeClr val="tx2">
                    <a:satMod val="130000"/>
                  </a:schemeClr>
                </a:solidFill>
                <a:latin typeface="+mn-lt"/>
                <a:cs typeface="Times New Roman" pitchFamily="18" charset="0"/>
              </a:rPr>
              <a:t>Root Mean Square Deviation (RMSD)</a:t>
            </a:r>
            <a:endParaRPr lang="zh-TW" altLang="en-US" dirty="0" smtClean="0">
              <a:solidFill>
                <a:schemeClr val="tx2">
                  <a:satMod val="13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F4EE-BE8A-4CC2-B59D-0C4675F1609E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6ABDA60-A55B-4C14-9C65-C80651196F69}" type="slidenum">
              <a:rPr kumimoji="0" lang="zh-TW" altLang="en-US">
                <a:solidFill>
                  <a:srgbClr val="045C75"/>
                </a:solidFill>
                <a:latin typeface="+mn-lt"/>
              </a:rPr>
              <a:pPr eaLnBrk="1" hangingPunct="1"/>
              <a:t>9</a:t>
            </a:fld>
            <a:endParaRPr kumimoji="0" lang="zh-TW" altLang="en-US">
              <a:solidFill>
                <a:srgbClr val="045C75"/>
              </a:solidFill>
              <a:latin typeface="+mn-lt"/>
            </a:endParaRPr>
          </a:p>
        </p:txBody>
      </p:sp>
      <p:sp>
        <p:nvSpPr>
          <p:cNvPr id="1028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+mn-lt"/>
                <a:cs typeface="Times New Roman" panose="02020603050405020304" pitchFamily="18" charset="0"/>
              </a:rPr>
              <a:t>The RMSD is a measure of similarity between a predicted structure and a real one.</a:t>
            </a:r>
          </a:p>
          <a:p>
            <a:r>
              <a:rPr lang="en-US" altLang="zh-TW" sz="2800" dirty="0" smtClean="0">
                <a:latin typeface="+mn-lt"/>
                <a:cs typeface="Times New Roman" panose="02020603050405020304" pitchFamily="18" charset="0"/>
              </a:rPr>
              <a:t>RMSD formula:</a:t>
            </a:r>
          </a:p>
          <a:p>
            <a:endParaRPr lang="en-US" altLang="zh-TW" sz="2800" dirty="0" smtClean="0">
              <a:latin typeface="+mn-lt"/>
              <a:cs typeface="Times New Roman" panose="02020603050405020304" pitchFamily="18" charset="0"/>
            </a:endParaRPr>
          </a:p>
          <a:p>
            <a:endParaRPr lang="zh-TW" altLang="en-US" sz="2800" dirty="0" smtClean="0">
              <a:latin typeface="+mn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457200" y="2780928"/>
                <a:ext cx="3826768" cy="11973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𝑅𝑀𝑆𝐷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p>
                                      </m:sSub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80928"/>
                <a:ext cx="3826768" cy="11973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991" y="2403649"/>
            <a:ext cx="4138786" cy="375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3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原創">
  <a:themeElements>
    <a:clrScheme name="自訂 3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0000FF"/>
      </a:folHlink>
    </a:clrScheme>
    <a:fontScheme name="自訂 1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24565</TotalTime>
  <Words>936</Words>
  <Application>Microsoft Office PowerPoint</Application>
  <PresentationFormat>如螢幕大小 (4:3)</PresentationFormat>
  <Paragraphs>223</Paragraphs>
  <Slides>23</Slides>
  <Notes>1</Notes>
  <HiddenSlides>1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7" baseType="lpstr">
      <vt:lpstr>微軟正黑體</vt:lpstr>
      <vt:lpstr>新細明體</vt:lpstr>
      <vt:lpstr>標楷體</vt:lpstr>
      <vt:lpstr>Arial</vt:lpstr>
      <vt:lpstr>Calibri</vt:lpstr>
      <vt:lpstr>Cambria Math</vt:lpstr>
      <vt:lpstr>Constantia</vt:lpstr>
      <vt:lpstr>Times New Roman</vt:lpstr>
      <vt:lpstr>Verdana</vt:lpstr>
      <vt:lpstr>Wingdings</vt:lpstr>
      <vt:lpstr>Wingdings 2</vt:lpstr>
      <vt:lpstr>Wingdings 3</vt:lpstr>
      <vt:lpstr>原創</vt:lpstr>
      <vt:lpstr>Visio</vt:lpstr>
      <vt:lpstr>Computational Methods for Protein Structure Prediction </vt:lpstr>
      <vt:lpstr>Introduction</vt:lpstr>
      <vt:lpstr>Introduction</vt:lpstr>
      <vt:lpstr>Introduction</vt:lpstr>
      <vt:lpstr>Introduction</vt:lpstr>
      <vt:lpstr>Introduction</vt:lpstr>
      <vt:lpstr>Introduction</vt:lpstr>
      <vt:lpstr>Evaluation- Cumulative plot of α-carbon accuracy</vt:lpstr>
      <vt:lpstr>Evaluation- Root Mean Square Deviation (RMSD)</vt:lpstr>
      <vt:lpstr>Evaluation- TM-score</vt:lpstr>
      <vt:lpstr>Evaluation- TM-score</vt:lpstr>
      <vt:lpstr>Evaluation- Global Distance Test</vt:lpstr>
      <vt:lpstr>Ab Initio Protein Structure Prediction</vt:lpstr>
      <vt:lpstr>Ab Initio Protein Structure Prediction</vt:lpstr>
      <vt:lpstr>Homology modeling</vt:lpstr>
      <vt:lpstr>PowerPoint 簡報</vt:lpstr>
      <vt:lpstr>PowerPoint 簡報</vt:lpstr>
      <vt:lpstr>PowerPoint 簡報</vt:lpstr>
      <vt:lpstr>Protein Threading / fold recognition</vt:lpstr>
      <vt:lpstr>Protein Threading / fold recognition</vt:lpstr>
      <vt:lpstr>Protein Threading / fold recognition</vt:lpstr>
      <vt:lpstr>position-specific scoring matrix (PSSM)</vt:lpstr>
      <vt:lpstr>Conclusions and Future 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Quadratic-time algorithm for a string constrained LCS problem</dc:title>
  <dc:creator>Robert</dc:creator>
  <cp:lastModifiedBy>Hsin-Chuan Yuan</cp:lastModifiedBy>
  <cp:revision>646</cp:revision>
  <cp:lastPrinted>2012-09-10T21:31:19Z</cp:lastPrinted>
  <dcterms:created xsi:type="dcterms:W3CDTF">2012-09-10T08:29:10Z</dcterms:created>
  <dcterms:modified xsi:type="dcterms:W3CDTF">2015-03-31T11:30:31Z</dcterms:modified>
</cp:coreProperties>
</file>