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1F12C-2A48-40D5-985A-2F5DA438A2BC}" type="datetimeFigureOut">
              <a:rPr lang="zh-TW" altLang="en-US" smtClean="0"/>
              <a:pPr/>
              <a:t>2015/12/29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62D6E-261D-4BA6-BCDB-F0B9894949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Regular expression constrained sequence alignment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zh-TW" dirty="0" smtClean="0"/>
              <a:t>Abdullah N. </a:t>
            </a:r>
            <a:r>
              <a:rPr lang="en-US" altLang="zh-TW" dirty="0" err="1" smtClean="0"/>
              <a:t>Arslan</a:t>
            </a:r>
            <a:r>
              <a:rPr lang="en-US" altLang="zh-TW" dirty="0" smtClean="0"/>
              <a:t>, </a:t>
            </a:r>
            <a:r>
              <a:rPr lang="en-US" dirty="0" smtClean="0"/>
              <a:t>Journal of Discrete Algorithms</a:t>
            </a:r>
            <a:r>
              <a:rPr lang="en-US" b="1" dirty="0" smtClean="0"/>
              <a:t>, </a:t>
            </a:r>
            <a:r>
              <a:rPr lang="en-US" dirty="0" smtClean="0"/>
              <a:t>Volume </a:t>
            </a:r>
            <a:r>
              <a:rPr lang="en-US" dirty="0" smtClean="0"/>
              <a:t>5, Issue 4, 2007, Pages 647–661.</a:t>
            </a: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628" y="5715016"/>
            <a:ext cx="39795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800" dirty="0" smtClean="0">
                <a:latin typeface="Calibri" pitchFamily="34" charset="0"/>
              </a:rPr>
              <a:t>Presenter: </a:t>
            </a:r>
            <a:r>
              <a:rPr lang="en-US" altLang="zh-TW" sz="2800" dirty="0" err="1" smtClean="0">
                <a:latin typeface="Calibri" pitchFamily="34" charset="0"/>
              </a:rPr>
              <a:t>Wen</a:t>
            </a:r>
            <a:r>
              <a:rPr lang="en-US" altLang="zh-TW" sz="2800" dirty="0" smtClean="0">
                <a:latin typeface="Calibri" pitchFamily="34" charset="0"/>
              </a:rPr>
              <a:t>-Chuan Ho</a:t>
            </a:r>
          </a:p>
          <a:p>
            <a:r>
              <a:rPr lang="en-US" altLang="zh-TW" sz="2800" dirty="0" smtClean="0">
                <a:latin typeface="Calibri" pitchFamily="34" charset="0"/>
              </a:rPr>
              <a:t>Date: 2015/12/29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Finite Automaton </a:t>
            </a:r>
            <a:r>
              <a:rPr lang="en-US" altLang="zh-TW" i="1" dirty="0" smtClean="0"/>
              <a:t>M</a:t>
            </a:r>
            <a:endParaRPr lang="zh-TW" altLang="en-US" i="1" dirty="0"/>
          </a:p>
        </p:txBody>
      </p:sp>
      <p:sp>
        <p:nvSpPr>
          <p:cNvPr id="63" name="文字方塊 62"/>
          <p:cNvSpPr txBox="1"/>
          <p:nvPr/>
        </p:nvSpPr>
        <p:spPr>
          <a:xfrm>
            <a:off x="0" y="4322398"/>
            <a:ext cx="80663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r>
              <a:rPr lang="en-US" altLang="zh-TW" sz="2600" dirty="0" smtClean="0">
                <a:solidFill>
                  <a:srgbClr val="008000"/>
                </a:solidFill>
              </a:rPr>
              <a:t>→b</a:t>
            </a:r>
          </a:p>
          <a:p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r>
              <a:rPr lang="en-US" altLang="zh-TW" sz="2600" dirty="0" smtClean="0">
                <a:solidFill>
                  <a:srgbClr val="008000"/>
                </a:solidFill>
              </a:rPr>
              <a:t>→c</a:t>
            </a:r>
          </a:p>
        </p:txBody>
      </p:sp>
      <p:grpSp>
        <p:nvGrpSpPr>
          <p:cNvPr id="3" name="群組 71"/>
          <p:cNvGrpSpPr/>
          <p:nvPr/>
        </p:nvGrpSpPr>
        <p:grpSpPr>
          <a:xfrm>
            <a:off x="142844" y="1357298"/>
            <a:ext cx="9001156" cy="5429288"/>
            <a:chOff x="142844" y="1357298"/>
            <a:chExt cx="9001156" cy="5429288"/>
          </a:xfrm>
        </p:grpSpPr>
        <p:grpSp>
          <p:nvGrpSpPr>
            <p:cNvPr id="19" name="群組 19"/>
            <p:cNvGrpSpPr/>
            <p:nvPr/>
          </p:nvGrpSpPr>
          <p:grpSpPr>
            <a:xfrm>
              <a:off x="357158" y="2071678"/>
              <a:ext cx="1214446" cy="714380"/>
              <a:chOff x="714348" y="1785926"/>
              <a:chExt cx="1214446" cy="714380"/>
            </a:xfrm>
          </p:grpSpPr>
          <p:sp>
            <p:nvSpPr>
              <p:cNvPr id="4" name="橢圓 3"/>
              <p:cNvSpPr/>
              <p:nvPr/>
            </p:nvSpPr>
            <p:spPr>
              <a:xfrm>
                <a:off x="714348" y="1785926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文字方塊 4"/>
              <p:cNvSpPr txBox="1"/>
              <p:nvPr/>
            </p:nvSpPr>
            <p:spPr>
              <a:xfrm>
                <a:off x="785786" y="1785926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0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 smtClean="0"/>
                  <a:t>0</a:t>
                </a:r>
                <a:endParaRPr lang="zh-TW" altLang="en-US" sz="3200" baseline="-25000" dirty="0"/>
              </a:p>
            </p:txBody>
          </p:sp>
        </p:grpSp>
        <p:grpSp>
          <p:nvGrpSpPr>
            <p:cNvPr id="20" name="群組 20"/>
            <p:cNvGrpSpPr/>
            <p:nvPr/>
          </p:nvGrpSpPr>
          <p:grpSpPr>
            <a:xfrm>
              <a:off x="3643306" y="2071678"/>
              <a:ext cx="1214446" cy="714380"/>
              <a:chOff x="3643306" y="1785926"/>
              <a:chExt cx="1214446" cy="714380"/>
            </a:xfrm>
          </p:grpSpPr>
          <p:sp>
            <p:nvSpPr>
              <p:cNvPr id="6" name="橢圓 5"/>
              <p:cNvSpPr/>
              <p:nvPr/>
            </p:nvSpPr>
            <p:spPr>
              <a:xfrm>
                <a:off x="3643306" y="1785926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3714744" y="1785926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1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 smtClean="0"/>
                  <a:t>0</a:t>
                </a:r>
                <a:endParaRPr lang="zh-TW" altLang="en-US" sz="3200" baseline="-25000" dirty="0"/>
              </a:p>
            </p:txBody>
          </p:sp>
        </p:grpSp>
        <p:grpSp>
          <p:nvGrpSpPr>
            <p:cNvPr id="21" name="群組 21"/>
            <p:cNvGrpSpPr/>
            <p:nvPr/>
          </p:nvGrpSpPr>
          <p:grpSpPr>
            <a:xfrm>
              <a:off x="7358082" y="3429000"/>
              <a:ext cx="1214446" cy="714380"/>
              <a:chOff x="6715140" y="2643182"/>
              <a:chExt cx="1214446" cy="714380"/>
            </a:xfrm>
          </p:grpSpPr>
          <p:sp>
            <p:nvSpPr>
              <p:cNvPr id="8" name="橢圓 7"/>
              <p:cNvSpPr/>
              <p:nvPr/>
            </p:nvSpPr>
            <p:spPr>
              <a:xfrm>
                <a:off x="6715140" y="2643182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6786578" y="2643182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2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/>
                  <a:t>1</a:t>
                </a:r>
                <a:endParaRPr lang="zh-TW" altLang="en-US" sz="3200" baseline="-25000" dirty="0"/>
              </a:p>
            </p:txBody>
          </p:sp>
        </p:grpSp>
        <p:grpSp>
          <p:nvGrpSpPr>
            <p:cNvPr id="22" name="群組 18"/>
            <p:cNvGrpSpPr/>
            <p:nvPr/>
          </p:nvGrpSpPr>
          <p:grpSpPr>
            <a:xfrm>
              <a:off x="357158" y="3429000"/>
              <a:ext cx="1214446" cy="714380"/>
              <a:chOff x="714348" y="3857628"/>
              <a:chExt cx="1214446" cy="714380"/>
            </a:xfrm>
          </p:grpSpPr>
          <p:sp>
            <p:nvSpPr>
              <p:cNvPr id="10" name="橢圓 9"/>
              <p:cNvSpPr/>
              <p:nvPr/>
            </p:nvSpPr>
            <p:spPr>
              <a:xfrm>
                <a:off x="714348" y="3857628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785786" y="3857628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0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/>
                  <a:t>1</a:t>
                </a:r>
                <a:endParaRPr lang="zh-TW" altLang="en-US" sz="3200" baseline="-25000" dirty="0"/>
              </a:p>
            </p:txBody>
          </p:sp>
        </p:grpSp>
        <p:grpSp>
          <p:nvGrpSpPr>
            <p:cNvPr id="23" name="群組 22"/>
            <p:cNvGrpSpPr/>
            <p:nvPr/>
          </p:nvGrpSpPr>
          <p:grpSpPr>
            <a:xfrm>
              <a:off x="3643306" y="3429000"/>
              <a:ext cx="1214446" cy="714380"/>
              <a:chOff x="3643306" y="3581400"/>
              <a:chExt cx="1214446" cy="714380"/>
            </a:xfrm>
          </p:grpSpPr>
          <p:sp>
            <p:nvSpPr>
              <p:cNvPr id="12" name="橢圓 11"/>
              <p:cNvSpPr/>
              <p:nvPr/>
            </p:nvSpPr>
            <p:spPr>
              <a:xfrm>
                <a:off x="3643306" y="3581400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3714744" y="3581400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1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/>
                  <a:t>1</a:t>
                </a:r>
                <a:endParaRPr lang="zh-TW" altLang="en-US" sz="3200" baseline="-25000" dirty="0"/>
              </a:p>
            </p:txBody>
          </p:sp>
        </p:grpSp>
        <p:grpSp>
          <p:nvGrpSpPr>
            <p:cNvPr id="24" name="群組 23"/>
            <p:cNvGrpSpPr/>
            <p:nvPr/>
          </p:nvGrpSpPr>
          <p:grpSpPr>
            <a:xfrm>
              <a:off x="3643306" y="5672096"/>
              <a:ext cx="1214446" cy="714380"/>
              <a:chOff x="2357422" y="5500702"/>
              <a:chExt cx="1214446" cy="714380"/>
            </a:xfrm>
          </p:grpSpPr>
          <p:sp>
            <p:nvSpPr>
              <p:cNvPr id="14" name="橢圓 13"/>
              <p:cNvSpPr/>
              <p:nvPr/>
            </p:nvSpPr>
            <p:spPr>
              <a:xfrm>
                <a:off x="2357422" y="5500702"/>
                <a:ext cx="1214446" cy="7143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文字方塊 14"/>
              <p:cNvSpPr txBox="1"/>
              <p:nvPr/>
            </p:nvSpPr>
            <p:spPr>
              <a:xfrm>
                <a:off x="2428860" y="5500702"/>
                <a:ext cx="10919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1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 smtClean="0"/>
                  <a:t>2</a:t>
                </a:r>
                <a:endParaRPr lang="zh-TW" altLang="en-US" sz="3200" baseline="-25000" dirty="0"/>
              </a:p>
            </p:txBody>
          </p:sp>
        </p:grpSp>
        <p:grpSp>
          <p:nvGrpSpPr>
            <p:cNvPr id="25" name="群組 25"/>
            <p:cNvGrpSpPr/>
            <p:nvPr/>
          </p:nvGrpSpPr>
          <p:grpSpPr>
            <a:xfrm>
              <a:off x="7358082" y="5672096"/>
              <a:ext cx="1214446" cy="714380"/>
              <a:chOff x="6215074" y="5429264"/>
              <a:chExt cx="1214446" cy="714380"/>
            </a:xfrm>
          </p:grpSpPr>
          <p:sp>
            <p:nvSpPr>
              <p:cNvPr id="16" name="橢圓 15"/>
              <p:cNvSpPr/>
              <p:nvPr/>
            </p:nvSpPr>
            <p:spPr>
              <a:xfrm>
                <a:off x="6215074" y="5429264"/>
                <a:ext cx="1214446" cy="714380"/>
              </a:xfrm>
              <a:prstGeom prst="ellipse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文字方塊 16"/>
              <p:cNvSpPr txBox="1"/>
              <p:nvPr/>
            </p:nvSpPr>
            <p:spPr>
              <a:xfrm>
                <a:off x="6286512" y="5429264"/>
                <a:ext cx="1091966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p</a:t>
                </a:r>
                <a:r>
                  <a:rPr lang="en-US" altLang="zh-TW" sz="3200" baseline="-25000" dirty="0" smtClean="0"/>
                  <a:t>2</a:t>
                </a:r>
                <a:r>
                  <a:rPr lang="en-US" altLang="zh-TW" sz="3200" dirty="0" smtClean="0"/>
                  <a:t>, q</a:t>
                </a:r>
                <a:r>
                  <a:rPr lang="en-US" altLang="zh-TW" sz="3200" baseline="-25000" dirty="0" smtClean="0"/>
                  <a:t>2</a:t>
                </a:r>
                <a:endParaRPr lang="zh-TW" altLang="en-US" sz="3200" baseline="-25000" dirty="0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6286512" y="5500702"/>
                <a:ext cx="1076811" cy="571504"/>
              </a:xfrm>
              <a:prstGeom prst="ellipse">
                <a:avLst/>
              </a:prstGeom>
              <a:no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33" name="弧形接點 32"/>
            <p:cNvCxnSpPr/>
            <p:nvPr/>
          </p:nvCxnSpPr>
          <p:spPr>
            <a:xfrm rot="16200000" flipH="1">
              <a:off x="940125" y="1870415"/>
              <a:ext cx="1588" cy="404114"/>
            </a:xfrm>
            <a:prstGeom prst="curvedConnector3">
              <a:avLst>
                <a:gd name="adj1" fmla="val -1817362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40"/>
            <p:cNvSpPr txBox="1"/>
            <p:nvPr/>
          </p:nvSpPr>
          <p:spPr>
            <a:xfrm>
              <a:off x="142844" y="1428736"/>
              <a:ext cx="20211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/>
                <a:t>for all x → y in </a:t>
              </a:r>
              <a:r>
                <a:rPr lang="en-US" altLang="zh-TW" sz="2000" dirty="0" smtClean="0">
                  <a:sym typeface="Symbol"/>
                </a:rPr>
                <a:t></a:t>
              </a:r>
              <a:r>
                <a:rPr lang="en-US" altLang="zh-TW" sz="2000" baseline="30000" dirty="0" smtClean="0">
                  <a:sym typeface="Symbol"/>
                </a:rPr>
                <a:t>M</a:t>
              </a:r>
              <a:endParaRPr lang="zh-TW" altLang="en-US" sz="2000" baseline="300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1571604" y="2428868"/>
              <a:ext cx="20717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2214546" y="2000240"/>
              <a:ext cx="7922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</a:rPr>
                <a:t>a→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endParaRPr lang="zh-TW" altLang="en-US" sz="2600" dirty="0">
                <a:solidFill>
                  <a:srgbClr val="008000"/>
                </a:solidFill>
              </a:endParaRPr>
            </a:p>
          </p:txBody>
        </p:sp>
        <p:cxnSp>
          <p:nvCxnSpPr>
            <p:cNvPr id="46" name="直線單箭頭接點 45"/>
            <p:cNvCxnSpPr/>
            <p:nvPr/>
          </p:nvCxnSpPr>
          <p:spPr>
            <a:xfrm rot="16200000" flipH="1">
              <a:off x="648009" y="3102430"/>
              <a:ext cx="642942" cy="101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/>
            <p:cNvSpPr txBox="1"/>
            <p:nvPr/>
          </p:nvSpPr>
          <p:spPr>
            <a:xfrm>
              <a:off x="214282" y="2855237"/>
              <a:ext cx="7922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→a</a:t>
              </a:r>
              <a:endParaRPr lang="zh-TW" altLang="en-US" sz="2600" dirty="0">
                <a:solidFill>
                  <a:srgbClr val="008000"/>
                </a:solidFill>
              </a:endParaRPr>
            </a:p>
          </p:txBody>
        </p:sp>
        <p:cxnSp>
          <p:nvCxnSpPr>
            <p:cNvPr id="49" name="直線單箭頭接點 48"/>
            <p:cNvCxnSpPr/>
            <p:nvPr/>
          </p:nvCxnSpPr>
          <p:spPr>
            <a:xfrm rot="16200000" flipH="1">
              <a:off x="3934157" y="3102430"/>
              <a:ext cx="642942" cy="101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文字方塊 49"/>
            <p:cNvSpPr txBox="1"/>
            <p:nvPr/>
          </p:nvSpPr>
          <p:spPr>
            <a:xfrm>
              <a:off x="3428992" y="2957452"/>
              <a:ext cx="8386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800" dirty="0" smtClean="0">
                  <a:solidFill>
                    <a:srgbClr val="008000"/>
                  </a:solidFill>
                </a:rPr>
                <a:t>→a</a:t>
              </a:r>
              <a:endParaRPr lang="zh-TW" altLang="en-US" sz="2800" dirty="0">
                <a:solidFill>
                  <a:srgbClr val="008000"/>
                </a:solidFill>
              </a:endParaRPr>
            </a:p>
          </p:txBody>
        </p:sp>
        <p:cxnSp>
          <p:nvCxnSpPr>
            <p:cNvPr id="52" name="直線單箭頭接點 51"/>
            <p:cNvCxnSpPr/>
            <p:nvPr/>
          </p:nvCxnSpPr>
          <p:spPr>
            <a:xfrm rot="16200000" flipH="1">
              <a:off x="1930435" y="2144757"/>
              <a:ext cx="890436" cy="19638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/>
            <p:cNvSpPr txBox="1"/>
            <p:nvPr/>
          </p:nvSpPr>
          <p:spPr>
            <a:xfrm>
              <a:off x="2290121" y="2791422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solidFill>
                    <a:srgbClr val="008000"/>
                  </a:solidFill>
                  <a:sym typeface="Symbol"/>
                </a:rPr>
                <a:t>a</a:t>
              </a:r>
              <a:r>
                <a:rPr lang="en-US" altLang="zh-TW" sz="2800" dirty="0" err="1" smtClean="0">
                  <a:solidFill>
                    <a:srgbClr val="008000"/>
                  </a:solidFill>
                </a:rPr>
                <a:t>→a</a:t>
              </a:r>
              <a:endParaRPr lang="zh-TW" altLang="en-US" sz="2800" dirty="0">
                <a:solidFill>
                  <a:srgbClr val="008000"/>
                </a:solidFill>
              </a:endParaRPr>
            </a:p>
          </p:txBody>
        </p:sp>
        <p:cxnSp>
          <p:nvCxnSpPr>
            <p:cNvPr id="57" name="直線單箭頭接點 56"/>
            <p:cNvCxnSpPr/>
            <p:nvPr/>
          </p:nvCxnSpPr>
          <p:spPr>
            <a:xfrm>
              <a:off x="1571604" y="3786190"/>
              <a:ext cx="20717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文字方塊 57"/>
            <p:cNvSpPr txBox="1"/>
            <p:nvPr/>
          </p:nvSpPr>
          <p:spPr>
            <a:xfrm>
              <a:off x="1779531" y="3357562"/>
              <a:ext cx="7922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</a:rPr>
                <a:t>a→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endParaRPr lang="zh-TW" altLang="en-US" sz="2600" dirty="0">
                <a:solidFill>
                  <a:srgbClr val="008000"/>
                </a:solidFill>
              </a:endParaRPr>
            </a:p>
          </p:txBody>
        </p:sp>
        <p:cxnSp>
          <p:nvCxnSpPr>
            <p:cNvPr id="59" name="弧形接點 58"/>
            <p:cNvCxnSpPr/>
            <p:nvPr/>
          </p:nvCxnSpPr>
          <p:spPr>
            <a:xfrm rot="10800000" flipH="1" flipV="1">
              <a:off x="357158" y="3857628"/>
              <a:ext cx="177852" cy="252572"/>
            </a:xfrm>
            <a:prstGeom prst="curvedConnector4">
              <a:avLst>
                <a:gd name="adj1" fmla="val -128534"/>
                <a:gd name="adj2" fmla="val 23193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弧形接點 65"/>
            <p:cNvCxnSpPr/>
            <p:nvPr/>
          </p:nvCxnSpPr>
          <p:spPr>
            <a:xfrm rot="16200000" flipH="1">
              <a:off x="4201759" y="1870416"/>
              <a:ext cx="1588" cy="404114"/>
            </a:xfrm>
            <a:prstGeom prst="curvedConnector3">
              <a:avLst>
                <a:gd name="adj1" fmla="val -1817362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文字方塊 66"/>
            <p:cNvSpPr txBox="1"/>
            <p:nvPr/>
          </p:nvSpPr>
          <p:spPr>
            <a:xfrm>
              <a:off x="3428992" y="1357298"/>
              <a:ext cx="155363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, b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cxnSp>
          <p:nvCxnSpPr>
            <p:cNvPr id="69" name="圖案 68"/>
            <p:cNvCxnSpPr/>
            <p:nvPr/>
          </p:nvCxnSpPr>
          <p:spPr>
            <a:xfrm>
              <a:off x="4857752" y="2428868"/>
              <a:ext cx="3117751" cy="1000132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/>
            <p:nvPr/>
          </p:nvCxnSpPr>
          <p:spPr>
            <a:xfrm>
              <a:off x="4857752" y="3786190"/>
              <a:ext cx="250033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圖案 75"/>
            <p:cNvCxnSpPr>
              <a:stCxn id="10" idx="4"/>
            </p:cNvCxnSpPr>
            <p:nvPr/>
          </p:nvCxnSpPr>
          <p:spPr>
            <a:xfrm rot="16200000" flipH="1">
              <a:off x="1360890" y="3746871"/>
              <a:ext cx="1885906" cy="2678924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單箭頭接點 77"/>
            <p:cNvCxnSpPr>
              <a:stCxn id="12" idx="4"/>
            </p:cNvCxnSpPr>
            <p:nvPr/>
          </p:nvCxnSpPr>
          <p:spPr>
            <a:xfrm rot="16200000" flipH="1">
              <a:off x="3491270" y="4902639"/>
              <a:ext cx="1528716" cy="101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單箭頭接點 79"/>
            <p:cNvCxnSpPr/>
            <p:nvPr/>
          </p:nvCxnSpPr>
          <p:spPr>
            <a:xfrm>
              <a:off x="4857752" y="6029286"/>
              <a:ext cx="250033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單箭頭接點 81"/>
            <p:cNvCxnSpPr>
              <a:stCxn id="8" idx="4"/>
            </p:cNvCxnSpPr>
            <p:nvPr/>
          </p:nvCxnSpPr>
          <p:spPr>
            <a:xfrm rot="16200000" flipH="1">
              <a:off x="7206046" y="4902639"/>
              <a:ext cx="1528716" cy="101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>
              <a:stCxn id="12" idx="5"/>
            </p:cNvCxnSpPr>
            <p:nvPr/>
          </p:nvCxnSpPr>
          <p:spPr>
            <a:xfrm rot="16200000" flipH="1">
              <a:off x="5238043" y="3480619"/>
              <a:ext cx="1704772" cy="28210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弧形接點 96"/>
            <p:cNvCxnSpPr/>
            <p:nvPr/>
          </p:nvCxnSpPr>
          <p:spPr>
            <a:xfrm>
              <a:off x="8143900" y="3429000"/>
              <a:ext cx="428628" cy="357190"/>
            </a:xfrm>
            <a:prstGeom prst="curvedConnector3">
              <a:avLst>
                <a:gd name="adj1" fmla="val 1607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圖案 112"/>
            <p:cNvCxnSpPr/>
            <p:nvPr/>
          </p:nvCxnSpPr>
          <p:spPr>
            <a:xfrm rot="10800000" flipH="1" flipV="1">
              <a:off x="3643307" y="3857628"/>
              <a:ext cx="285752" cy="285752"/>
            </a:xfrm>
            <a:prstGeom prst="curvedConnector4">
              <a:avLst>
                <a:gd name="adj1" fmla="val -157776"/>
                <a:gd name="adj2" fmla="val 25722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文字方塊 118"/>
            <p:cNvSpPr txBox="1"/>
            <p:nvPr/>
          </p:nvSpPr>
          <p:spPr>
            <a:xfrm>
              <a:off x="8215338" y="2659559"/>
              <a:ext cx="881973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→b </a:t>
              </a:r>
            </a:p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→c</a:t>
              </a:r>
            </a:p>
          </p:txBody>
        </p:sp>
        <p:sp>
          <p:nvSpPr>
            <p:cNvPr id="120" name="文字方塊 119"/>
            <p:cNvSpPr txBox="1"/>
            <p:nvPr/>
          </p:nvSpPr>
          <p:spPr>
            <a:xfrm>
              <a:off x="5500694" y="2071678"/>
              <a:ext cx="160653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a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a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1" name="文字方塊 120"/>
            <p:cNvSpPr txBox="1"/>
            <p:nvPr/>
          </p:nvSpPr>
          <p:spPr>
            <a:xfrm>
              <a:off x="5072066" y="3314642"/>
              <a:ext cx="2467342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→b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,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→c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 </a:t>
              </a:r>
              <a:endParaRPr lang="en-US" altLang="zh-TW" sz="2600" dirty="0" smtClean="0">
                <a:solidFill>
                  <a:srgbClr val="008000"/>
                </a:solidFill>
                <a:sym typeface="Symbol"/>
              </a:endParaRPr>
            </a:p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→b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→c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  <a:p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2" name="文字方塊 121"/>
            <p:cNvSpPr txBox="1"/>
            <p:nvPr/>
          </p:nvSpPr>
          <p:spPr>
            <a:xfrm>
              <a:off x="7929586" y="4616903"/>
              <a:ext cx="881973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→d </a:t>
              </a:r>
            </a:p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→e</a:t>
              </a:r>
            </a:p>
          </p:txBody>
        </p:sp>
        <p:sp>
          <p:nvSpPr>
            <p:cNvPr id="123" name="文字方塊 122"/>
            <p:cNvSpPr txBox="1"/>
            <p:nvPr/>
          </p:nvSpPr>
          <p:spPr>
            <a:xfrm>
              <a:off x="5572132" y="4645421"/>
              <a:ext cx="1710725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→e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 </a:t>
              </a:r>
              <a:endParaRPr lang="en-US" altLang="zh-TW" sz="2600" dirty="0" smtClean="0">
                <a:solidFill>
                  <a:srgbClr val="008000"/>
                </a:solidFill>
                <a:sym typeface="Symbol"/>
              </a:endParaRPr>
            </a:p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d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e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→e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  <a:p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4" name="文字方塊 123"/>
            <p:cNvSpPr txBox="1"/>
            <p:nvPr/>
          </p:nvSpPr>
          <p:spPr>
            <a:xfrm>
              <a:off x="1000100" y="5651201"/>
              <a:ext cx="160653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a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→d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a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→e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5" name="文字方塊 124"/>
            <p:cNvSpPr txBox="1"/>
            <p:nvPr/>
          </p:nvSpPr>
          <p:spPr>
            <a:xfrm>
              <a:off x="5214942" y="5957848"/>
              <a:ext cx="15776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</a:rPr>
                <a:t>d→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, e→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6" name="文字方塊 125"/>
            <p:cNvSpPr txBox="1"/>
            <p:nvPr/>
          </p:nvSpPr>
          <p:spPr>
            <a:xfrm>
              <a:off x="1813750" y="3857628"/>
              <a:ext cx="1686680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b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b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b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>
                  <a:solidFill>
                    <a:srgbClr val="008000"/>
                  </a:solidFill>
                </a:rPr>
                <a:t>c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 </a:t>
              </a:r>
              <a:endParaRPr lang="en-US" altLang="zh-TW" sz="2600" dirty="0" smtClean="0">
                <a:solidFill>
                  <a:srgbClr val="008000"/>
                </a:solidFill>
                <a:sym typeface="Symbol"/>
              </a:endParaRPr>
            </a:p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, </a:t>
              </a:r>
              <a:r>
                <a:rPr lang="en-US" altLang="zh-TW" sz="2600" dirty="0" err="1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err="1">
                  <a:solidFill>
                    <a:srgbClr val="008000"/>
                  </a:solidFill>
                </a:rPr>
                <a:t>b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  <a:p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7" name="文字方塊 126"/>
            <p:cNvSpPr txBox="1"/>
            <p:nvPr/>
          </p:nvSpPr>
          <p:spPr>
            <a:xfrm>
              <a:off x="3428992" y="4422354"/>
              <a:ext cx="1635384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d, 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→</a:t>
              </a:r>
              <a:r>
                <a:rPr lang="en-US" altLang="zh-TW" sz="2600" dirty="0" smtClean="0">
                  <a:solidFill>
                    <a:srgbClr val="008000"/>
                  </a:solidFill>
                  <a:sym typeface="Symbol"/>
                </a:rPr>
                <a:t>e</a:t>
              </a:r>
            </a:p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b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→d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b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→e</a:t>
              </a:r>
              <a:endParaRPr lang="en-US" altLang="zh-TW" sz="2600" dirty="0">
                <a:solidFill>
                  <a:srgbClr val="008000"/>
                </a:solidFill>
              </a:endParaRPr>
            </a:p>
            <a:p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→d</a:t>
              </a:r>
              <a:r>
                <a:rPr lang="en-US" altLang="zh-TW" sz="2600" dirty="0" smtClean="0">
                  <a:solidFill>
                    <a:srgbClr val="008000"/>
                  </a:solidFill>
                </a:rPr>
                <a:t>, </a:t>
              </a:r>
              <a:r>
                <a:rPr lang="en-US" altLang="zh-TW" sz="2600" dirty="0" err="1" smtClean="0">
                  <a:solidFill>
                    <a:srgbClr val="008000"/>
                  </a:solidFill>
                  <a:sym typeface="Symbol"/>
                </a:rPr>
                <a:t>c</a:t>
              </a:r>
              <a:r>
                <a:rPr lang="en-US" altLang="zh-TW" sz="2600" dirty="0" err="1" smtClean="0">
                  <a:solidFill>
                    <a:srgbClr val="008000"/>
                  </a:solidFill>
                </a:rPr>
                <a:t>→e</a:t>
              </a:r>
              <a:endParaRPr lang="en-US" altLang="zh-TW" sz="2600" dirty="0" smtClean="0">
                <a:solidFill>
                  <a:srgbClr val="008000"/>
                </a:solidFill>
              </a:endParaRPr>
            </a:p>
          </p:txBody>
        </p:sp>
        <p:sp>
          <p:nvSpPr>
            <p:cNvPr id="128" name="文字方塊 127"/>
            <p:cNvSpPr txBox="1"/>
            <p:nvPr/>
          </p:nvSpPr>
          <p:spPr>
            <a:xfrm>
              <a:off x="7122869" y="6386476"/>
              <a:ext cx="20211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/>
                <a:t>for all x → y in </a:t>
              </a:r>
              <a:r>
                <a:rPr lang="en-US" altLang="zh-TW" sz="2000" dirty="0" smtClean="0">
                  <a:sym typeface="Symbol"/>
                </a:rPr>
                <a:t></a:t>
              </a:r>
              <a:r>
                <a:rPr lang="en-US" altLang="zh-TW" sz="2000" baseline="30000" dirty="0" smtClean="0">
                  <a:sym typeface="Symbol"/>
                </a:rPr>
                <a:t>M</a:t>
              </a:r>
              <a:endParaRPr lang="zh-TW" altLang="en-US" sz="2000" baseline="30000" dirty="0"/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1347072" y="178592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4704658" y="1857364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8143900" y="3905912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1071538" y="3071810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4429124" y="3071810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8" name="文字方塊 67"/>
            <p:cNvSpPr txBox="1"/>
            <p:nvPr/>
          </p:nvSpPr>
          <p:spPr>
            <a:xfrm>
              <a:off x="3234428" y="6000768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0" name="文字方塊 69"/>
            <p:cNvSpPr txBox="1"/>
            <p:nvPr/>
          </p:nvSpPr>
          <p:spPr>
            <a:xfrm>
              <a:off x="8429652" y="5500702"/>
              <a:ext cx="5517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</a:rPr>
                <a:t>-</a:t>
              </a:r>
              <a:r>
                <a:rPr lang="en-US" altLang="zh-TW" sz="2800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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73" name="文字方塊 72"/>
          <p:cNvSpPr txBox="1"/>
          <p:nvPr/>
        </p:nvSpPr>
        <p:spPr>
          <a:xfrm>
            <a:off x="5072066" y="1357298"/>
            <a:ext cx="39340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/>
              <a:t>M</a:t>
            </a:r>
            <a:r>
              <a:rPr lang="en-US" altLang="zh-TW" sz="2800" dirty="0" smtClean="0"/>
              <a:t> = (Q</a:t>
            </a:r>
            <a:r>
              <a:rPr lang="en-US" altLang="zh-TW" sz="2800" baseline="30000" dirty="0" smtClean="0"/>
              <a:t>M</a:t>
            </a:r>
            <a:r>
              <a:rPr lang="en-US" altLang="zh-TW" sz="2800" dirty="0" smtClean="0"/>
              <a:t>, W</a:t>
            </a:r>
            <a:r>
              <a:rPr lang="en-US" altLang="zh-TW" sz="2800" baseline="30000" dirty="0" smtClean="0"/>
              <a:t>M</a:t>
            </a:r>
            <a:r>
              <a:rPr lang="en-US" altLang="zh-TW" sz="2800" dirty="0" smtClean="0"/>
              <a:t>, </a:t>
            </a:r>
            <a:r>
              <a:rPr lang="en-US" altLang="zh-TW" sz="2800" dirty="0" smtClean="0">
                <a:sym typeface="Symbol"/>
              </a:rPr>
              <a:t>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, q</a:t>
            </a:r>
            <a:r>
              <a:rPr lang="en-US" altLang="zh-TW" sz="2800" baseline="-25000" dirty="0" smtClean="0">
                <a:sym typeface="Symbol"/>
              </a:rPr>
              <a:t>0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,F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/>
              <a:t>)</a:t>
            </a:r>
            <a:endParaRPr lang="zh-TW" altLang="en-US" sz="2800" dirty="0" smtClean="0"/>
          </a:p>
          <a:p>
            <a:endParaRPr lang="zh-TW" altLang="en-US" sz="2800" dirty="0"/>
          </a:p>
        </p:txBody>
      </p:sp>
      <p:cxnSp>
        <p:nvCxnSpPr>
          <p:cNvPr id="79" name="圖案 78"/>
          <p:cNvCxnSpPr>
            <a:stCxn id="14" idx="6"/>
            <a:endCxn id="14" idx="4"/>
          </p:cNvCxnSpPr>
          <p:nvPr/>
        </p:nvCxnSpPr>
        <p:spPr>
          <a:xfrm flipH="1">
            <a:off x="4250529" y="6029286"/>
            <a:ext cx="607223" cy="357190"/>
          </a:xfrm>
          <a:prstGeom prst="curvedConnector4">
            <a:avLst>
              <a:gd name="adj1" fmla="val -37647"/>
              <a:gd name="adj2" fmla="val 164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1" name="文字方塊 80"/>
          <p:cNvSpPr txBox="1"/>
          <p:nvPr/>
        </p:nvSpPr>
        <p:spPr>
          <a:xfrm>
            <a:off x="3071802" y="6365557"/>
            <a:ext cx="16017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b</a:t>
            </a:r>
            <a:r>
              <a:rPr lang="en-US" altLang="zh-TW" sz="2600" dirty="0" smtClean="0">
                <a:solidFill>
                  <a:srgbClr val="008000"/>
                </a:solidFill>
              </a:rPr>
              <a:t>→</a:t>
            </a:r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r>
              <a:rPr lang="en-US" altLang="zh-TW" sz="2600" dirty="0" smtClean="0">
                <a:solidFill>
                  <a:srgbClr val="008000"/>
                </a:solidFill>
              </a:rPr>
              <a:t>, </a:t>
            </a:r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c</a:t>
            </a:r>
            <a:r>
              <a:rPr lang="en-US" altLang="zh-TW" sz="2600" dirty="0" smtClean="0">
                <a:solidFill>
                  <a:srgbClr val="008000"/>
                </a:solidFill>
              </a:rPr>
              <a:t>→</a:t>
            </a:r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endParaRPr lang="en-US" altLang="zh-TW" sz="26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Updated Weights of states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Step 1: there </a:t>
            </a:r>
            <a:r>
              <a:rPr lang="en-US" altLang="zh-TW" sz="2800" dirty="0" smtClean="0">
                <a:solidFill>
                  <a:srgbClr val="FF0000"/>
                </a:solidFill>
              </a:rPr>
              <a:t>exist</a:t>
            </a:r>
            <a:r>
              <a:rPr lang="en-US" altLang="zh-TW" sz="2800" dirty="0" smtClean="0"/>
              <a:t> (</a:t>
            </a:r>
            <a:r>
              <a:rPr lang="en-US" altLang="zh-TW" sz="2800" dirty="0" err="1" smtClean="0"/>
              <a:t>p’,q</a:t>
            </a:r>
            <a:r>
              <a:rPr lang="en-US" altLang="zh-TW" sz="2800" dirty="0" smtClean="0"/>
              <a:t>’) such that   (</a:t>
            </a:r>
            <a:r>
              <a:rPr lang="en-US" altLang="zh-TW" sz="2800" dirty="0" err="1" smtClean="0"/>
              <a:t>p,q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Symbol"/>
              </a:rPr>
              <a:t>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((</a:t>
            </a:r>
            <a:r>
              <a:rPr lang="en-US" altLang="zh-TW" sz="2800" dirty="0" err="1" smtClean="0">
                <a:sym typeface="Symbol"/>
              </a:rPr>
              <a:t>p’,q</a:t>
            </a:r>
            <a:r>
              <a:rPr lang="en-US" altLang="zh-TW" sz="2800" dirty="0" smtClean="0">
                <a:sym typeface="Symbol"/>
              </a:rPr>
              <a:t>’),</a:t>
            </a:r>
            <a:r>
              <a:rPr lang="en-US" altLang="zh-TW" sz="2800" dirty="0" err="1" smtClean="0">
                <a:sym typeface="Symbol"/>
              </a:rPr>
              <a:t>x→y</a:t>
            </a:r>
            <a:r>
              <a:rPr lang="en-US" altLang="zh-TW" sz="2800" dirty="0" smtClean="0">
                <a:sym typeface="Symbol"/>
              </a:rPr>
              <a:t>) and W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(</a:t>
            </a:r>
            <a:r>
              <a:rPr lang="en-US" altLang="zh-TW" sz="2800" dirty="0" err="1" smtClean="0">
                <a:sym typeface="Symbol"/>
              </a:rPr>
              <a:t>p’,q</a:t>
            </a:r>
            <a:r>
              <a:rPr lang="en-US" altLang="zh-TW" sz="2800" dirty="0" smtClean="0">
                <a:sym typeface="Symbol"/>
              </a:rPr>
              <a:t>’)</a:t>
            </a:r>
            <a:r>
              <a:rPr lang="en-US" altLang="zh-TW" sz="2800" dirty="0">
                <a:sym typeface="Symbol"/>
              </a:rPr>
              <a:t> </a:t>
            </a:r>
            <a:r>
              <a:rPr lang="en-US" altLang="zh-TW" sz="2800" dirty="0" smtClean="0">
                <a:sym typeface="Symbol"/>
              </a:rPr>
              <a:t>≠ </a:t>
            </a:r>
            <a:r>
              <a:rPr lang="en-US" altLang="zh-TW" sz="2800" dirty="0" smtClean="0"/>
              <a:t>-</a:t>
            </a:r>
            <a:r>
              <a:rPr lang="en-US" altLang="zh-TW" sz="2800" dirty="0" smtClean="0">
                <a:sym typeface="Symbol"/>
              </a:rPr>
              <a:t> </a:t>
            </a:r>
            <a:endParaRPr lang="en-US" altLang="zh-TW" sz="2800" dirty="0" smtClean="0"/>
          </a:p>
          <a:p>
            <a:endParaRPr lang="en-US" altLang="zh-TW" sz="2800" dirty="0"/>
          </a:p>
          <a:p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en-US" altLang="zh-TW" sz="2800" dirty="0" smtClean="0"/>
              <a:t>Step 2: there </a:t>
            </a:r>
            <a:r>
              <a:rPr lang="en-US" altLang="zh-TW" sz="2800" dirty="0" smtClean="0">
                <a:solidFill>
                  <a:srgbClr val="FF0000"/>
                </a:solidFill>
              </a:rPr>
              <a:t>does not exist</a:t>
            </a:r>
            <a:r>
              <a:rPr lang="en-US" altLang="zh-TW" sz="2800" dirty="0" smtClean="0"/>
              <a:t> (</a:t>
            </a:r>
            <a:r>
              <a:rPr lang="en-US" altLang="zh-TW" sz="2800" dirty="0" err="1" smtClean="0"/>
              <a:t>p’,q</a:t>
            </a:r>
            <a:r>
              <a:rPr lang="en-US" altLang="zh-TW" sz="2800" dirty="0" smtClean="0"/>
              <a:t>’) such that (</a:t>
            </a:r>
            <a:r>
              <a:rPr lang="en-US" altLang="zh-TW" sz="2800" dirty="0" err="1" smtClean="0"/>
              <a:t>p,q</a:t>
            </a:r>
            <a:r>
              <a:rPr lang="en-US" altLang="zh-TW" sz="2800" dirty="0" smtClean="0"/>
              <a:t>)</a:t>
            </a:r>
            <a:r>
              <a:rPr lang="en-US" altLang="zh-TW" sz="2800" dirty="0" smtClean="0">
                <a:sym typeface="Symbol"/>
              </a:rPr>
              <a:t>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((</a:t>
            </a:r>
            <a:r>
              <a:rPr lang="en-US" altLang="zh-TW" sz="2800" dirty="0" err="1" smtClean="0">
                <a:sym typeface="Symbol"/>
              </a:rPr>
              <a:t>p’,q</a:t>
            </a:r>
            <a:r>
              <a:rPr lang="en-US" altLang="zh-TW" sz="2800" dirty="0" smtClean="0">
                <a:sym typeface="Symbol"/>
              </a:rPr>
              <a:t>’),</a:t>
            </a:r>
            <a:r>
              <a:rPr lang="en-US" altLang="zh-TW" sz="2800" dirty="0" err="1" smtClean="0">
                <a:sym typeface="Symbol"/>
              </a:rPr>
              <a:t>x→y</a:t>
            </a:r>
            <a:r>
              <a:rPr lang="en-US" altLang="zh-TW" sz="2800" dirty="0" smtClean="0">
                <a:sym typeface="Symbol"/>
              </a:rPr>
              <a:t>) and W</a:t>
            </a:r>
            <a:r>
              <a:rPr lang="en-US" altLang="zh-TW" sz="2800" baseline="30000" dirty="0" smtClean="0">
                <a:sym typeface="Symbol"/>
              </a:rPr>
              <a:t>M</a:t>
            </a:r>
            <a:r>
              <a:rPr lang="en-US" altLang="zh-TW" sz="2800" dirty="0" smtClean="0">
                <a:sym typeface="Symbol"/>
              </a:rPr>
              <a:t>(</a:t>
            </a:r>
            <a:r>
              <a:rPr lang="en-US" altLang="zh-TW" sz="2800" dirty="0" err="1" smtClean="0">
                <a:sym typeface="Symbol"/>
              </a:rPr>
              <a:t>p’,q</a:t>
            </a:r>
            <a:r>
              <a:rPr lang="en-US" altLang="zh-TW" sz="2800" dirty="0" smtClean="0">
                <a:sym typeface="Symbol"/>
              </a:rPr>
              <a:t>’) ≠ </a:t>
            </a:r>
            <a:r>
              <a:rPr lang="en-US" altLang="zh-TW" sz="2800" dirty="0" smtClean="0"/>
              <a:t>-</a:t>
            </a:r>
            <a:r>
              <a:rPr lang="en-US" altLang="zh-TW" sz="2800" dirty="0" smtClean="0">
                <a:sym typeface="Symbol"/>
              </a:rPr>
              <a:t> </a:t>
            </a:r>
            <a:endParaRPr lang="en-US" altLang="zh-TW" sz="2800" dirty="0" smtClean="0"/>
          </a:p>
        </p:txBody>
      </p:sp>
      <p:sp>
        <p:nvSpPr>
          <p:cNvPr id="4" name="橢圓 3"/>
          <p:cNvSpPr/>
          <p:nvPr/>
        </p:nvSpPr>
        <p:spPr>
          <a:xfrm>
            <a:off x="2000232" y="2857496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164702" y="2857496"/>
            <a:ext cx="978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p’, q’</a:t>
            </a:r>
            <a:endParaRPr lang="zh-TW" altLang="en-US" sz="3200" baseline="-25000" dirty="0"/>
          </a:p>
        </p:txBody>
      </p:sp>
      <p:sp>
        <p:nvSpPr>
          <p:cNvPr id="6" name="橢圓 5"/>
          <p:cNvSpPr/>
          <p:nvPr/>
        </p:nvSpPr>
        <p:spPr>
          <a:xfrm>
            <a:off x="5072066" y="2857496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5236536" y="2857496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p, q</a:t>
            </a:r>
            <a:endParaRPr lang="zh-TW" altLang="en-US" sz="3200" baseline="-25000" dirty="0"/>
          </a:p>
        </p:txBody>
      </p:sp>
      <p:cxnSp>
        <p:nvCxnSpPr>
          <p:cNvPr id="10" name="直線單箭頭接點 9"/>
          <p:cNvCxnSpPr>
            <a:stCxn id="4" idx="6"/>
            <a:endCxn id="6" idx="2"/>
          </p:cNvCxnSpPr>
          <p:nvPr/>
        </p:nvCxnSpPr>
        <p:spPr>
          <a:xfrm>
            <a:off x="3214678" y="321468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2143108" y="5572140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307578" y="5572140"/>
            <a:ext cx="978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p’, q’</a:t>
            </a:r>
            <a:endParaRPr lang="zh-TW" altLang="en-US" sz="3200" baseline="-25000" dirty="0"/>
          </a:p>
        </p:txBody>
      </p:sp>
      <p:sp>
        <p:nvSpPr>
          <p:cNvPr id="13" name="橢圓 12"/>
          <p:cNvSpPr/>
          <p:nvPr/>
        </p:nvSpPr>
        <p:spPr>
          <a:xfrm>
            <a:off x="5214942" y="5572140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379412" y="5572140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/>
              <a:t>p, q</a:t>
            </a:r>
            <a:endParaRPr lang="zh-TW" altLang="en-US" sz="3200" baseline="-25000" dirty="0"/>
          </a:p>
        </p:txBody>
      </p:sp>
      <p:cxnSp>
        <p:nvCxnSpPr>
          <p:cNvPr id="15" name="直線單箭頭接點 14"/>
          <p:cNvCxnSpPr>
            <a:stCxn id="11" idx="6"/>
            <a:endCxn id="13" idx="2"/>
          </p:cNvCxnSpPr>
          <p:nvPr/>
        </p:nvCxnSpPr>
        <p:spPr>
          <a:xfrm>
            <a:off x="3357554" y="5929330"/>
            <a:ext cx="1857388" cy="158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500430" y="2786058"/>
            <a:ext cx="10070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smtClean="0"/>
              <a:t>x  → y</a:t>
            </a:r>
            <a:endParaRPr lang="zh-TW" altLang="en-US" sz="26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2357422" y="3500438"/>
            <a:ext cx="85234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err="1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altLang="zh-TW" sz="26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p’,q</a:t>
            </a:r>
            <a:r>
              <a:rPr lang="en-US" altLang="zh-TW" sz="2600" baseline="-25000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endParaRPr lang="zh-TW" altLang="en-US" sz="26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357818" y="3508061"/>
            <a:ext cx="20562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err="1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altLang="zh-TW" sz="26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p’,q</a:t>
            </a:r>
            <a:r>
              <a:rPr lang="en-US" altLang="zh-TW" sz="2600" baseline="-25000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r>
              <a:rPr lang="en-US" altLang="zh-TW" sz="2600" dirty="0" smtClean="0">
                <a:solidFill>
                  <a:schemeClr val="accent6">
                    <a:lumMod val="75000"/>
                  </a:schemeClr>
                </a:solidFill>
              </a:rPr>
              <a:t>+ </a:t>
            </a:r>
            <a:r>
              <a:rPr lang="en-US" altLang="zh-TW" sz="26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(</a:t>
            </a:r>
            <a:r>
              <a:rPr lang="en-US" altLang="zh-TW" sz="2600" dirty="0" err="1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x</a:t>
            </a:r>
            <a:r>
              <a:rPr lang="en-US" altLang="zh-TW" sz="2600" dirty="0" err="1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y</a:t>
            </a:r>
            <a:r>
              <a:rPr lang="en-US" altLang="zh-TW" sz="26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)</a:t>
            </a:r>
            <a:endParaRPr lang="zh-TW" altLang="en-US" sz="26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2500298" y="6215082"/>
            <a:ext cx="85234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err="1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altLang="zh-TW" sz="26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p’,q</a:t>
            </a:r>
            <a:r>
              <a:rPr lang="en-US" altLang="zh-TW" sz="2600" baseline="-25000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endParaRPr lang="zh-TW" altLang="en-US" sz="26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572132" y="6143644"/>
            <a:ext cx="5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sz="2800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Boundary: </a:t>
            </a:r>
            <a:r>
              <a:rPr lang="en-US" altLang="zh-TW" sz="2800" dirty="0" smtClean="0"/>
              <a:t>M</a:t>
            </a:r>
            <a:r>
              <a:rPr lang="en-US" altLang="zh-TW" sz="2800" i="1" baseline="-25000" dirty="0" smtClean="0"/>
              <a:t>i</a:t>
            </a:r>
            <a:r>
              <a:rPr lang="en-US" altLang="zh-TW" sz="2800" baseline="-25000" dirty="0" smtClean="0"/>
              <a:t>,0</a:t>
            </a:r>
            <a:r>
              <a:rPr lang="en-US" altLang="zh-TW" sz="2800" dirty="0" smtClean="0"/>
              <a:t> = </a:t>
            </a:r>
            <a:r>
              <a:rPr lang="en-US" altLang="zh-TW" sz="2800" dirty="0" smtClean="0">
                <a:sym typeface="Symbol"/>
              </a:rPr>
              <a:t>,  0  </a:t>
            </a:r>
            <a:r>
              <a:rPr lang="en-US" altLang="zh-TW" sz="2800" i="1" dirty="0" err="1" smtClean="0">
                <a:sym typeface="Symbol"/>
              </a:rPr>
              <a:t>i</a:t>
            </a:r>
            <a:r>
              <a:rPr lang="en-US" altLang="zh-TW" sz="2800" dirty="0" smtClean="0">
                <a:sym typeface="Symbol"/>
              </a:rPr>
              <a:t>  </a:t>
            </a:r>
            <a:r>
              <a:rPr lang="en-US" altLang="zh-TW" sz="2800" i="1" dirty="0" smtClean="0">
                <a:sym typeface="Symbol"/>
              </a:rPr>
              <a:t>n , </a:t>
            </a:r>
            <a:r>
              <a:rPr lang="en-US" altLang="zh-TW" sz="2800" dirty="0" smtClean="0"/>
              <a:t>M</a:t>
            </a:r>
            <a:r>
              <a:rPr lang="en-US" altLang="zh-TW" sz="2800" baseline="-25000" dirty="0" smtClean="0"/>
              <a:t>0,</a:t>
            </a:r>
            <a:r>
              <a:rPr lang="en-US" altLang="zh-TW" sz="2800" i="1" baseline="-25000" dirty="0" smtClean="0"/>
              <a:t>j</a:t>
            </a:r>
            <a:r>
              <a:rPr lang="en-US" altLang="zh-TW" sz="2800" dirty="0" smtClean="0"/>
              <a:t> = </a:t>
            </a:r>
            <a:r>
              <a:rPr lang="en-US" altLang="zh-TW" sz="2800" dirty="0" smtClean="0">
                <a:sym typeface="Symbol"/>
              </a:rPr>
              <a:t>,  0  </a:t>
            </a:r>
            <a:r>
              <a:rPr lang="en-US" altLang="zh-TW" sz="2800" i="1" dirty="0" smtClean="0">
                <a:sym typeface="Symbol"/>
              </a:rPr>
              <a:t>j</a:t>
            </a:r>
            <a:r>
              <a:rPr lang="en-US" altLang="zh-TW" sz="2800" dirty="0" smtClean="0">
                <a:sym typeface="Symbol"/>
              </a:rPr>
              <a:t>  </a:t>
            </a:r>
            <a:r>
              <a:rPr lang="en-US" altLang="zh-TW" sz="2800" i="1" dirty="0" smtClean="0">
                <a:sym typeface="Symbol"/>
              </a:rPr>
              <a:t>m</a:t>
            </a:r>
          </a:p>
          <a:p>
            <a:r>
              <a:rPr lang="en-US" altLang="zh-TW" i="1" dirty="0" smtClean="0">
                <a:sym typeface="Symbol"/>
              </a:rPr>
              <a:t> </a:t>
            </a:r>
          </a:p>
          <a:p>
            <a:pPr lvl="1"/>
            <a:endParaRPr lang="en-US" altLang="zh-TW" dirty="0" smtClean="0">
              <a:sym typeface="Symbol"/>
            </a:endParaRPr>
          </a:p>
          <a:p>
            <a:endParaRPr lang="zh-TW" altLang="en-US" dirty="0"/>
          </a:p>
        </p:txBody>
      </p:sp>
      <p:pic>
        <p:nvPicPr>
          <p:cNvPr id="5" name="圖片 4" descr="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920311"/>
            <a:ext cx="7812000" cy="722871"/>
          </a:xfrm>
          <a:prstGeom prst="rect">
            <a:avLst/>
          </a:prstGeom>
        </p:spPr>
      </p:pic>
      <p:pic>
        <p:nvPicPr>
          <p:cNvPr id="6" name="內容版面配置區 4" descr="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643182"/>
            <a:ext cx="5740079" cy="4176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Example(1/12)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babbccdcca</a:t>
            </a:r>
            <a:endParaRPr lang="en-US" altLang="zh-TW" dirty="0" smtClean="0"/>
          </a:p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badeaccbcea</a:t>
            </a:r>
            <a:endParaRPr lang="en-US" altLang="zh-TW" dirty="0" smtClean="0"/>
          </a:p>
          <a:p>
            <a:r>
              <a:rPr lang="en-US" altLang="zh-TW" dirty="0" smtClean="0"/>
              <a:t>R = a(</a:t>
            </a:r>
            <a:r>
              <a:rPr lang="en-US" altLang="zh-TW" dirty="0" err="1" smtClean="0"/>
              <a:t>b+c</a:t>
            </a:r>
            <a:r>
              <a:rPr lang="en-US" altLang="zh-TW" dirty="0" smtClean="0"/>
              <a:t>)*</a:t>
            </a:r>
            <a:r>
              <a:rPr lang="en-US" altLang="zh-TW" dirty="0" smtClean="0">
                <a:sym typeface="Symbol"/>
              </a:rPr>
              <a:t>(</a:t>
            </a:r>
            <a:r>
              <a:rPr lang="en-US" altLang="zh-TW" dirty="0" err="1" smtClean="0">
                <a:sym typeface="Symbol"/>
              </a:rPr>
              <a:t>d+e</a:t>
            </a:r>
            <a:r>
              <a:rPr lang="en-US" altLang="zh-TW" dirty="0" smtClean="0">
                <a:sym typeface="Symbol"/>
              </a:rPr>
              <a:t>)</a:t>
            </a:r>
          </a:p>
          <a:p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857224" y="3786190"/>
            <a:ext cx="3143272" cy="2500330"/>
            <a:chOff x="928662" y="1857364"/>
            <a:chExt cx="3786214" cy="3214710"/>
          </a:xfrm>
        </p:grpSpPr>
        <p:sp>
          <p:nvSpPr>
            <p:cNvPr id="5" name="橢圓 4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6" name="橢圓 5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7" name="橢圓 6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8" name="橢圓 7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9" name="橢圓 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10" name="橢圓 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11" name="橢圓 1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12" name="直線單箭頭接點 11"/>
            <p:cNvCxnSpPr>
              <a:stCxn id="5" idx="6"/>
              <a:endCxn id="6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>
              <a:stCxn id="5" idx="4"/>
              <a:endCxn id="7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>
              <a:stCxn id="7" idx="6"/>
              <a:endCxn id="8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6" idx="4"/>
              <a:endCxn id="8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>
              <a:stCxn id="8" idx="6"/>
              <a:endCxn id="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8" idx="4"/>
              <a:endCxn id="1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>
              <a:stCxn id="9" idx="4"/>
              <a:endCxn id="1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>
              <a:stCxn id="10" idx="6"/>
              <a:endCxn id="1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圖案 19"/>
            <p:cNvCxnSpPr>
              <a:stCxn id="7" idx="4"/>
              <a:endCxn id="1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圖案 20"/>
            <p:cNvCxnSpPr>
              <a:stCxn id="6" idx="6"/>
              <a:endCxn id="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>
              <a:stCxn id="5" idx="5"/>
              <a:endCxn id="8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8" idx="5"/>
              <a:endCxn id="1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圖案 23"/>
            <p:cNvCxnSpPr>
              <a:stCxn id="5" idx="1"/>
              <a:endCxn id="5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弧形接點 24"/>
            <p:cNvCxnSpPr>
              <a:stCxn id="6" idx="1"/>
              <a:endCxn id="6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圖案 25"/>
            <p:cNvCxnSpPr>
              <a:stCxn id="9" idx="7"/>
              <a:endCxn id="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52793514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圖案 26"/>
            <p:cNvCxnSpPr>
              <a:stCxn id="7" idx="1"/>
              <a:endCxn id="7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圖案 27"/>
            <p:cNvCxnSpPr>
              <a:stCxn id="8" idx="2"/>
              <a:endCxn id="8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內容版面配置區 3"/>
          <p:cNvGraphicFramePr>
            <a:graphicFrameLocks/>
          </p:cNvGraphicFramePr>
          <p:nvPr/>
        </p:nvGraphicFramePr>
        <p:xfrm>
          <a:off x="5137322" y="2187254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5137322" y="16157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0,0</a:t>
            </a:r>
            <a:endParaRPr lang="zh-TW" altLang="en-US" sz="2800" baseline="-250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6085306" y="16157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0,1</a:t>
            </a:r>
            <a:endParaRPr lang="zh-TW" altLang="en-US" sz="2800" baseline="-25000" dirty="0"/>
          </a:p>
        </p:txBody>
      </p:sp>
      <p:graphicFrame>
        <p:nvGraphicFramePr>
          <p:cNvPr id="32" name="內容版面配置區 3"/>
          <p:cNvGraphicFramePr>
            <a:graphicFrameLocks/>
          </p:cNvGraphicFramePr>
          <p:nvPr/>
        </p:nvGraphicFramePr>
        <p:xfrm>
          <a:off x="6137454" y="2187254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內容版面配置區 3"/>
          <p:cNvGraphicFramePr>
            <a:graphicFrameLocks/>
          </p:cNvGraphicFramePr>
          <p:nvPr/>
        </p:nvGraphicFramePr>
        <p:xfrm>
          <a:off x="7851966" y="2187254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6" name="文字方塊 35"/>
          <p:cNvSpPr txBox="1"/>
          <p:nvPr/>
        </p:nvSpPr>
        <p:spPr>
          <a:xfrm>
            <a:off x="7826113" y="1500174"/>
            <a:ext cx="817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0,11</a:t>
            </a:r>
            <a:endParaRPr lang="zh-TW" altLang="en-US" sz="2800" baseline="-250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5137322" y="297721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/>
              <a:t>1</a:t>
            </a:r>
            <a:r>
              <a:rPr lang="en-US" altLang="zh-TW" sz="2800" baseline="-25000" dirty="0" smtClean="0"/>
              <a:t>,0</a:t>
            </a:r>
            <a:endParaRPr lang="zh-TW" altLang="en-US" sz="2800" baseline="-25000" dirty="0"/>
          </a:p>
        </p:txBody>
      </p:sp>
      <p:graphicFrame>
        <p:nvGraphicFramePr>
          <p:cNvPr id="38" name="內容版面配置區 3"/>
          <p:cNvGraphicFramePr>
            <a:graphicFrameLocks/>
          </p:cNvGraphicFramePr>
          <p:nvPr/>
        </p:nvGraphicFramePr>
        <p:xfrm>
          <a:off x="5137322" y="3544576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9" name="文字方塊 38"/>
          <p:cNvSpPr txBox="1"/>
          <p:nvPr/>
        </p:nvSpPr>
        <p:spPr>
          <a:xfrm>
            <a:off x="5182907" y="5406110"/>
            <a:ext cx="817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10,0</a:t>
            </a:r>
            <a:endParaRPr lang="zh-TW" altLang="en-US" sz="2800" baseline="-25000" dirty="0"/>
          </a:p>
        </p:txBody>
      </p:sp>
      <p:graphicFrame>
        <p:nvGraphicFramePr>
          <p:cNvPr id="40" name="內容版面配置區 3"/>
          <p:cNvGraphicFramePr>
            <a:graphicFrameLocks/>
          </p:cNvGraphicFramePr>
          <p:nvPr/>
        </p:nvGraphicFramePr>
        <p:xfrm>
          <a:off x="5182907" y="5973468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1" name="文字方塊 40"/>
          <p:cNvSpPr txBox="1"/>
          <p:nvPr/>
        </p:nvSpPr>
        <p:spPr>
          <a:xfrm>
            <a:off x="6991997" y="2262838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</a:t>
            </a:r>
            <a:endParaRPr lang="zh-TW" altLang="en-US" sz="2800" dirty="0" smtClean="0"/>
          </a:p>
        </p:txBody>
      </p:sp>
      <p:sp>
        <p:nvSpPr>
          <p:cNvPr id="42" name="文字方塊 41"/>
          <p:cNvSpPr txBox="1"/>
          <p:nvPr/>
        </p:nvSpPr>
        <p:spPr>
          <a:xfrm>
            <a:off x="5313769" y="4584008"/>
            <a:ext cx="615553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</a:t>
            </a:r>
            <a:endParaRPr lang="zh-TW" altLang="en-US" sz="2800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7775723" y="5429264"/>
            <a:ext cx="939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10,11</a:t>
            </a:r>
            <a:endParaRPr lang="zh-TW" altLang="en-US" sz="2800" baseline="-25000" dirty="0"/>
          </a:p>
        </p:txBody>
      </p:sp>
      <p:graphicFrame>
        <p:nvGraphicFramePr>
          <p:cNvPr id="44" name="內容版面配置區 3"/>
          <p:cNvGraphicFramePr>
            <a:graphicFrameLocks/>
          </p:cNvGraphicFramePr>
          <p:nvPr/>
        </p:nvGraphicFramePr>
        <p:xfrm>
          <a:off x="7788087" y="6000768"/>
          <a:ext cx="792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5" name="文字方塊 44"/>
          <p:cNvSpPr txBox="1"/>
          <p:nvPr/>
        </p:nvSpPr>
        <p:spPr>
          <a:xfrm>
            <a:off x="8028413" y="4643446"/>
            <a:ext cx="615553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</a:t>
            </a:r>
            <a:endParaRPr lang="zh-TW" altLang="en-US" sz="2800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8028413" y="3571876"/>
            <a:ext cx="615553" cy="63094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</a:t>
            </a:r>
            <a:endParaRPr lang="zh-TW" altLang="en-US" sz="2800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6277617" y="6049052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</a:t>
            </a:r>
            <a:endParaRPr lang="zh-TW" altLang="en-US" sz="2800" dirty="0" smtClean="0"/>
          </a:p>
        </p:txBody>
      </p:sp>
      <p:cxnSp>
        <p:nvCxnSpPr>
          <p:cNvPr id="49" name="弧形接點 48"/>
          <p:cNvCxnSpPr>
            <a:stCxn id="10" idx="5"/>
            <a:endCxn id="10" idx="3"/>
          </p:cNvCxnSpPr>
          <p:nvPr/>
        </p:nvCxnSpPr>
        <p:spPr>
          <a:xfrm rot="5400000">
            <a:off x="2399206" y="5987331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/>
          <p:cNvSpPr txBox="1"/>
          <p:nvPr/>
        </p:nvSpPr>
        <p:spPr>
          <a:xfrm>
            <a:off x="1198480" y="35004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2627240" y="377404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3143240" y="457200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2571736" y="457200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1365610" y="464344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1714480" y="6000768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3929058" y="5857892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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Example(2/12)</a:t>
            </a:r>
            <a:endParaRPr lang="zh-TW" altLang="en-US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338264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357158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57158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0,0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8611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0,1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57158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/>
              <a:t>1</a:t>
            </a:r>
            <a:r>
              <a:rPr lang="en-US" altLang="zh-TW" sz="2800" baseline="-25000" dirty="0" smtClean="0"/>
              <a:t>,0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16628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16628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1,1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071670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07587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00232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2332017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[1] = b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字方塊 19"/>
          <p:cNvSpPr txBox="1"/>
          <p:nvPr/>
        </p:nvSpPr>
        <p:spPr>
          <a:xfrm>
            <a:off x="2214546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b</a:t>
            </a:r>
            <a:endParaRPr lang="zh-TW" altLang="en-US" sz="28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4214810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2504645" y="3000372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b</a:t>
            </a:r>
            <a:endParaRPr lang="zh-TW" altLang="en-US" sz="2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122869" y="1500174"/>
            <a:ext cx="2021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for all x → y in </a:t>
            </a:r>
            <a:r>
              <a:rPr lang="en-US" altLang="zh-TW" sz="2000" dirty="0" smtClean="0">
                <a:sym typeface="Symbol"/>
              </a:rPr>
              <a:t></a:t>
            </a:r>
            <a:r>
              <a:rPr lang="en-US" altLang="zh-TW" sz="2000" baseline="30000" dirty="0" smtClean="0">
                <a:sym typeface="Symbol"/>
              </a:rPr>
              <a:t>M</a:t>
            </a:r>
            <a:endParaRPr lang="zh-TW" altLang="en-US" sz="2000" baseline="30000" dirty="0"/>
          </a:p>
        </p:txBody>
      </p:sp>
      <p:grpSp>
        <p:nvGrpSpPr>
          <p:cNvPr id="4" name="群組 26"/>
          <p:cNvGrpSpPr/>
          <p:nvPr/>
        </p:nvGrpSpPr>
        <p:grpSpPr>
          <a:xfrm>
            <a:off x="5500694" y="3929066"/>
            <a:ext cx="3143272" cy="2500330"/>
            <a:chOff x="928662" y="1857364"/>
            <a:chExt cx="3786214" cy="3214710"/>
          </a:xfrm>
        </p:grpSpPr>
        <p:sp>
          <p:nvSpPr>
            <p:cNvPr id="28" name="橢圓 27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29" name="橢圓 28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30" name="橢圓 29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31" name="橢圓 30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32" name="橢圓 31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33" name="橢圓 32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34" name="橢圓 33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35" name="直線單箭頭接點 34"/>
            <p:cNvCxnSpPr>
              <a:stCxn id="28" idx="6"/>
              <a:endCxn id="29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>
              <a:stCxn id="28" idx="4"/>
              <a:endCxn id="30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>
              <a:stCxn id="30" idx="6"/>
              <a:endCxn id="31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>
              <a:stCxn id="29" idx="4"/>
              <a:endCxn id="31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31" idx="6"/>
              <a:endCxn id="32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31" idx="4"/>
              <a:endCxn id="33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32" idx="4"/>
              <a:endCxn id="34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>
              <a:stCxn id="33" idx="6"/>
              <a:endCxn id="34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圖案 44"/>
            <p:cNvCxnSpPr>
              <a:stCxn id="30" idx="4"/>
              <a:endCxn id="33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圖案 45"/>
            <p:cNvCxnSpPr>
              <a:stCxn id="29" idx="6"/>
              <a:endCxn id="32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單箭頭接點 46"/>
            <p:cNvCxnSpPr>
              <a:stCxn id="28" idx="5"/>
              <a:endCxn id="31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單箭頭接點 48"/>
            <p:cNvCxnSpPr>
              <a:stCxn id="31" idx="5"/>
              <a:endCxn id="34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圖案 49"/>
            <p:cNvCxnSpPr>
              <a:stCxn id="28" idx="1"/>
              <a:endCxn id="28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弧形接點 51"/>
            <p:cNvCxnSpPr>
              <a:stCxn id="29" idx="1"/>
              <a:endCxn id="29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圖案 52"/>
            <p:cNvCxnSpPr>
              <a:stCxn id="32" idx="7"/>
              <a:endCxn id="32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圖案 53"/>
            <p:cNvCxnSpPr>
              <a:stCxn id="30" idx="1"/>
              <a:endCxn id="30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圖案 54"/>
            <p:cNvCxnSpPr>
              <a:stCxn id="31" idx="2"/>
              <a:endCxn id="31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弧形接點 56"/>
          <p:cNvCxnSpPr/>
          <p:nvPr/>
        </p:nvCxnSpPr>
        <p:spPr>
          <a:xfrm rot="5400000">
            <a:off x="7066904" y="6149070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Example(3/12)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2127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303233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322127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22127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0,1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51085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0,2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2127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1,1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381597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381597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1,2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036639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572556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1965201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428736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[2] = a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橢圓 23"/>
          <p:cNvSpPr/>
          <p:nvPr/>
        </p:nvSpPr>
        <p:spPr>
          <a:xfrm>
            <a:off x="7643834" y="3168661"/>
            <a:ext cx="714380" cy="78581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2</a:t>
            </a:r>
            <a:endParaRPr lang="zh-TW" altLang="en-US" sz="3200" dirty="0"/>
          </a:p>
        </p:txBody>
      </p:sp>
      <p:cxnSp>
        <p:nvCxnSpPr>
          <p:cNvPr id="27" name="直線單箭頭接點 26"/>
          <p:cNvCxnSpPr>
            <a:endCxn id="24" idx="0"/>
          </p:cNvCxnSpPr>
          <p:nvPr/>
        </p:nvCxnSpPr>
        <p:spPr>
          <a:xfrm rot="5400000">
            <a:off x="7572396" y="2740033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7994637" y="2454281"/>
            <a:ext cx="7922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r>
              <a:rPr lang="en-US" altLang="zh-TW" sz="2600" dirty="0" smtClean="0">
                <a:solidFill>
                  <a:srgbClr val="008000"/>
                </a:solidFill>
              </a:rPr>
              <a:t>→a</a:t>
            </a:r>
            <a:endParaRPr lang="zh-TW" altLang="en-US" sz="2600" dirty="0">
              <a:solidFill>
                <a:srgbClr val="008000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4179779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179515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a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501674" y="3120094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a</a:t>
            </a:r>
            <a:endParaRPr lang="zh-TW" altLang="en-US" sz="2800" dirty="0"/>
          </a:p>
        </p:txBody>
      </p:sp>
      <p:grpSp>
        <p:nvGrpSpPr>
          <p:cNvPr id="4" name="群組 36"/>
          <p:cNvGrpSpPr/>
          <p:nvPr/>
        </p:nvGrpSpPr>
        <p:grpSpPr>
          <a:xfrm>
            <a:off x="5500694" y="4000504"/>
            <a:ext cx="3143272" cy="2500330"/>
            <a:chOff x="928662" y="1857364"/>
            <a:chExt cx="3786214" cy="3214710"/>
          </a:xfrm>
        </p:grpSpPr>
        <p:sp>
          <p:nvSpPr>
            <p:cNvPr id="38" name="橢圓 37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39" name="橢圓 38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0" name="橢圓 39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1" name="橢圓 40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2" name="橢圓 41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47" name="直線單箭頭接點 46"/>
            <p:cNvCxnSpPr>
              <a:stCxn id="38" idx="6"/>
              <a:endCxn id="39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單箭頭接點 48"/>
            <p:cNvCxnSpPr>
              <a:stCxn id="38" idx="4"/>
              <a:endCxn id="40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>
              <a:stCxn id="40" idx="6"/>
              <a:endCxn id="41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39" idx="4"/>
              <a:endCxn id="41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41" idx="6"/>
              <a:endCxn id="42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1" idx="4"/>
              <a:endCxn id="45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2" idx="4"/>
              <a:endCxn id="46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6"/>
              <a:endCxn id="46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圖案 55"/>
            <p:cNvCxnSpPr>
              <a:stCxn id="40" idx="4"/>
              <a:endCxn id="45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圖案 56"/>
            <p:cNvCxnSpPr>
              <a:stCxn id="39" idx="6"/>
              <a:endCxn id="42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38" idx="5"/>
              <a:endCxn id="41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41" idx="5"/>
              <a:endCxn id="46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38" idx="1"/>
              <a:endCxn id="38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弧形接點 60"/>
            <p:cNvCxnSpPr>
              <a:stCxn id="39" idx="1"/>
              <a:endCxn id="39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圖案 61"/>
            <p:cNvCxnSpPr>
              <a:stCxn id="42" idx="7"/>
              <a:endCxn id="42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圖案 62"/>
            <p:cNvCxnSpPr>
              <a:stCxn id="40" idx="1"/>
              <a:endCxn id="40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1" idx="2"/>
              <a:endCxn id="41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弧形接點 64"/>
          <p:cNvCxnSpPr/>
          <p:nvPr/>
        </p:nvCxnSpPr>
        <p:spPr>
          <a:xfrm rot="5400000">
            <a:off x="7066904" y="6220508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Example(4/12)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0,2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0,3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1,2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1,3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[3] = d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橢圓 23"/>
          <p:cNvSpPr/>
          <p:nvPr/>
        </p:nvSpPr>
        <p:spPr>
          <a:xfrm>
            <a:off x="7643834" y="3597289"/>
            <a:ext cx="714380" cy="78581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2</a:t>
            </a:r>
            <a:endParaRPr lang="zh-TW" altLang="en-US" sz="3200" dirty="0"/>
          </a:p>
        </p:txBody>
      </p:sp>
      <p:cxnSp>
        <p:nvCxnSpPr>
          <p:cNvPr id="27" name="直線單箭頭接點 26"/>
          <p:cNvCxnSpPr>
            <a:endCxn id="24" idx="0"/>
          </p:cNvCxnSpPr>
          <p:nvPr/>
        </p:nvCxnSpPr>
        <p:spPr>
          <a:xfrm rot="5400000">
            <a:off x="7572396" y="3168661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d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d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4143380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弧形接點 68"/>
          <p:cNvCxnSpPr/>
          <p:nvPr/>
        </p:nvCxnSpPr>
        <p:spPr>
          <a:xfrm rot="5400000">
            <a:off x="7066904" y="6363384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Example(5/12)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0,3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0,4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1,3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1,4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[4] = e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e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e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929066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弧形接點 68"/>
          <p:cNvCxnSpPr/>
          <p:nvPr/>
        </p:nvCxnSpPr>
        <p:spPr>
          <a:xfrm rot="5400000">
            <a:off x="6995466" y="6149070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Example(6/12)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0,4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0,5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1,4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1,5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[5] = a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a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a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4143380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橢圓 68"/>
          <p:cNvSpPr/>
          <p:nvPr/>
        </p:nvSpPr>
        <p:spPr>
          <a:xfrm>
            <a:off x="7643834" y="3571876"/>
            <a:ext cx="714380" cy="78581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1</a:t>
            </a:r>
            <a:endParaRPr lang="zh-TW" altLang="en-US" sz="3200" dirty="0"/>
          </a:p>
        </p:txBody>
      </p:sp>
      <p:cxnSp>
        <p:nvCxnSpPr>
          <p:cNvPr id="70" name="直線單箭頭接點 69"/>
          <p:cNvCxnSpPr>
            <a:endCxn id="69" idx="0"/>
          </p:cNvCxnSpPr>
          <p:nvPr/>
        </p:nvCxnSpPr>
        <p:spPr>
          <a:xfrm rot="5400000">
            <a:off x="7572396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文字方塊 70"/>
          <p:cNvSpPr txBox="1"/>
          <p:nvPr/>
        </p:nvSpPr>
        <p:spPr>
          <a:xfrm>
            <a:off x="7994637" y="2857496"/>
            <a:ext cx="79220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smtClean="0">
                <a:solidFill>
                  <a:srgbClr val="008000"/>
                </a:solidFill>
                <a:sym typeface="Symbol"/>
              </a:rPr>
              <a:t></a:t>
            </a:r>
            <a:r>
              <a:rPr lang="en-US" altLang="zh-TW" sz="2600" dirty="0" smtClean="0">
                <a:solidFill>
                  <a:srgbClr val="008000"/>
                </a:solidFill>
              </a:rPr>
              <a:t>→a</a:t>
            </a:r>
            <a:endParaRPr lang="zh-TW" altLang="en-US" sz="2600" dirty="0">
              <a:solidFill>
                <a:srgbClr val="008000"/>
              </a:solidFill>
            </a:endParaRPr>
          </a:p>
        </p:txBody>
      </p:sp>
      <p:cxnSp>
        <p:nvCxnSpPr>
          <p:cNvPr id="72" name="弧形接點 71"/>
          <p:cNvCxnSpPr/>
          <p:nvPr/>
        </p:nvCxnSpPr>
        <p:spPr>
          <a:xfrm rot="5400000">
            <a:off x="7066904" y="6363384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Example(7/12)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0,5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0,6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1,5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1,6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[6] = c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c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c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c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857628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弧形接點 71"/>
          <p:cNvCxnSpPr/>
          <p:nvPr/>
        </p:nvCxnSpPr>
        <p:spPr>
          <a:xfrm rot="5400000">
            <a:off x="7066904" y="6077632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Abstract(1/5)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buNone/>
            </a:pPr>
            <a:r>
              <a:rPr lang="en-US" altLang="zh-TW" dirty="0"/>
              <a:t>We introduce regular expression constrained sequence alignment as the problem of finding the maximum alignment </a:t>
            </a:r>
            <a:r>
              <a:rPr lang="en-US" altLang="zh-TW" dirty="0" smtClean="0"/>
              <a:t>score between </a:t>
            </a:r>
            <a:r>
              <a:rPr lang="en-US" altLang="zh-TW" dirty="0"/>
              <a:t>given strings S</a:t>
            </a:r>
            <a:r>
              <a:rPr lang="en-US" altLang="zh-TW" baseline="-25000" dirty="0"/>
              <a:t>1</a:t>
            </a:r>
            <a:r>
              <a:rPr lang="en-US" altLang="zh-TW" dirty="0"/>
              <a:t> and S</a:t>
            </a:r>
            <a:r>
              <a:rPr lang="en-US" altLang="zh-TW" baseline="-25000" dirty="0"/>
              <a:t>2</a:t>
            </a:r>
            <a:r>
              <a:rPr lang="en-US" altLang="zh-TW" dirty="0"/>
              <a:t> over all alignments such that in these alignments there exists a segment where some substring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of </a:t>
            </a:r>
            <a:r>
              <a:rPr lang="en-US" altLang="zh-TW" dirty="0"/>
              <a:t>S</a:t>
            </a:r>
            <a:r>
              <a:rPr lang="en-US" altLang="zh-TW" baseline="-25000" dirty="0"/>
              <a:t>1</a:t>
            </a:r>
            <a:r>
              <a:rPr lang="en-US" altLang="zh-TW" dirty="0"/>
              <a:t> is aligned to some substring s</a:t>
            </a:r>
            <a:r>
              <a:rPr lang="en-US" altLang="zh-TW" baseline="-25000" dirty="0"/>
              <a:t>2</a:t>
            </a:r>
            <a:r>
              <a:rPr lang="en-US" altLang="zh-TW" dirty="0"/>
              <a:t> of S</a:t>
            </a:r>
            <a:r>
              <a:rPr lang="en-US" altLang="zh-TW" baseline="-25000" dirty="0"/>
              <a:t>2</a:t>
            </a:r>
            <a:r>
              <a:rPr lang="en-US" altLang="zh-TW" dirty="0"/>
              <a:t>, and both s</a:t>
            </a:r>
            <a:r>
              <a:rPr lang="en-US" altLang="zh-TW" baseline="-25000" dirty="0"/>
              <a:t>1</a:t>
            </a:r>
            <a:r>
              <a:rPr lang="en-US" altLang="zh-TW" dirty="0"/>
              <a:t> and s</a:t>
            </a:r>
            <a:r>
              <a:rPr lang="en-US" altLang="zh-TW" baseline="-25000" dirty="0"/>
              <a:t>2</a:t>
            </a:r>
            <a:r>
              <a:rPr lang="en-US" altLang="zh-TW" dirty="0"/>
              <a:t> match a given regular expression R, i.e. s</a:t>
            </a:r>
            <a:r>
              <a:rPr lang="en-US" altLang="zh-TW" baseline="-25000" dirty="0"/>
              <a:t>1</a:t>
            </a:r>
            <a:r>
              <a:rPr lang="en-US" altLang="zh-TW" dirty="0"/>
              <a:t>, s</a:t>
            </a:r>
            <a:r>
              <a:rPr lang="en-US" altLang="zh-TW" baseline="-25000" dirty="0"/>
              <a:t>2</a:t>
            </a:r>
            <a:r>
              <a:rPr lang="en-US" altLang="zh-TW" dirty="0"/>
              <a:t> ∈ L(R) where </a:t>
            </a:r>
            <a:r>
              <a:rPr lang="en-US" altLang="zh-TW" dirty="0" smtClean="0"/>
              <a:t>L(R) is </a:t>
            </a:r>
            <a:r>
              <a:rPr lang="en-US" altLang="zh-TW" dirty="0"/>
              <a:t>the regular language described by R.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Example(8/12)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0,6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0,7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1,6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1,7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[1] = b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[6] = c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c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c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b </a:t>
            </a:r>
            <a:r>
              <a:rPr lang="en-US" altLang="zh-TW" sz="2800" dirty="0" smtClean="0">
                <a:sym typeface="Symbol"/>
              </a:rPr>
              <a:t>c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4143380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Example(9/12)</a:t>
            </a:r>
            <a:endParaRPr lang="zh-TW" altLang="en-US" b="1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409702" y="200024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42859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428596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1,0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357554" y="1428736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1,1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2859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2,0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488066" y="4258956"/>
          <a:ext cx="1584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488066" y="3691598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2,1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143108" y="464344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679025" y="3393281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2071670" y="2857496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857364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[2] = a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[1] = b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文字方塊 24"/>
          <p:cNvSpPr txBox="1"/>
          <p:nvPr/>
        </p:nvSpPr>
        <p:spPr>
          <a:xfrm>
            <a:off x="4286248" y="314324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285984" y="4714884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b</a:t>
            </a:r>
            <a:endParaRPr lang="zh-TW" altLang="en-US" sz="28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2608143" y="3120094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en-US" altLang="zh-TW" sz="2800" dirty="0" smtClean="0">
                <a:sym typeface="Symbol"/>
              </a:rPr>
              <a:t>b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857628"/>
            <a:ext cx="3143272" cy="2500330"/>
            <a:chOff x="928662" y="1857364"/>
            <a:chExt cx="3786214" cy="3214710"/>
          </a:xfrm>
        </p:grpSpPr>
        <p:sp>
          <p:nvSpPr>
            <p:cNvPr id="42" name="橢圓 41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45" name="橢圓 44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46" name="橢圓 45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47" name="橢圓 46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49" name="橢圓 48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50" name="橢圓 49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51" name="橢圓 50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52" name="直線單箭頭接點 51"/>
            <p:cNvCxnSpPr>
              <a:stCxn id="42" idx="6"/>
              <a:endCxn id="45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單箭頭接點 52"/>
            <p:cNvCxnSpPr>
              <a:stCxn id="42" idx="4"/>
              <a:endCxn id="46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單箭頭接點 53"/>
            <p:cNvCxnSpPr>
              <a:stCxn id="46" idx="6"/>
              <a:endCxn id="47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45" idx="4"/>
              <a:endCxn id="47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/>
            <p:cNvCxnSpPr>
              <a:stCxn id="47" idx="6"/>
              <a:endCxn id="49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單箭頭接點 56"/>
            <p:cNvCxnSpPr>
              <a:stCxn id="47" idx="4"/>
              <a:endCxn id="50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49" idx="4"/>
              <a:endCxn id="51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/>
            <p:cNvCxnSpPr>
              <a:stCxn id="50" idx="6"/>
              <a:endCxn id="51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圖案 59"/>
            <p:cNvCxnSpPr>
              <a:stCxn id="46" idx="4"/>
              <a:endCxn id="50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圖案 60"/>
            <p:cNvCxnSpPr>
              <a:stCxn id="45" idx="6"/>
              <a:endCxn id="49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單箭頭接點 61"/>
            <p:cNvCxnSpPr>
              <a:stCxn id="42" idx="5"/>
              <a:endCxn id="47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/>
            <p:cNvCxnSpPr>
              <a:stCxn id="47" idx="5"/>
              <a:endCxn id="51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圖案 63"/>
            <p:cNvCxnSpPr>
              <a:stCxn id="42" idx="1"/>
              <a:endCxn id="42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弧形接點 64"/>
            <p:cNvCxnSpPr>
              <a:stCxn id="45" idx="1"/>
              <a:endCxn id="45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圖案 65"/>
            <p:cNvCxnSpPr>
              <a:stCxn id="49" idx="7"/>
              <a:endCxn id="49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圖案 66"/>
            <p:cNvCxnSpPr>
              <a:stCxn id="46" idx="1"/>
              <a:endCxn id="46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圖案 67"/>
            <p:cNvCxnSpPr>
              <a:stCxn id="47" idx="2"/>
              <a:endCxn id="47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弧形接點 68"/>
          <p:cNvCxnSpPr/>
          <p:nvPr/>
        </p:nvCxnSpPr>
        <p:spPr>
          <a:xfrm rot="5400000">
            <a:off x="7066904" y="6077632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Example(10/12)</a:t>
            </a:r>
            <a:endParaRPr lang="zh-TW" altLang="en-US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2127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303233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322127" y="447327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22127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1,1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51085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1,2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212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2,1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381597" y="4473270"/>
          <a:ext cx="1440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3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38159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2,2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036639" y="48577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572556" y="360759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1965201" y="3071810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357298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[2] = a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[2] = a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橢圓 23"/>
          <p:cNvSpPr/>
          <p:nvPr/>
        </p:nvSpPr>
        <p:spPr>
          <a:xfrm>
            <a:off x="7643834" y="3097223"/>
            <a:ext cx="714380" cy="78581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3</a:t>
            </a:r>
            <a:endParaRPr lang="zh-TW" altLang="en-US" sz="3200" dirty="0"/>
          </a:p>
        </p:txBody>
      </p:sp>
      <p:cxnSp>
        <p:nvCxnSpPr>
          <p:cNvPr id="27" name="直線單箭頭接點 26"/>
          <p:cNvCxnSpPr>
            <a:endCxn id="24" idx="0"/>
          </p:cNvCxnSpPr>
          <p:nvPr/>
        </p:nvCxnSpPr>
        <p:spPr>
          <a:xfrm rot="5400000">
            <a:off x="7572396" y="2668595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7994637" y="2382843"/>
            <a:ext cx="8066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err="1" smtClean="0">
                <a:solidFill>
                  <a:srgbClr val="008000"/>
                </a:solidFill>
              </a:rPr>
              <a:t>a→</a:t>
            </a:r>
            <a:r>
              <a:rPr lang="en-US" altLang="zh-TW" sz="2600" dirty="0" err="1" smtClean="0">
                <a:solidFill>
                  <a:srgbClr val="008000"/>
                </a:solidFill>
                <a:sym typeface="Symbol"/>
              </a:rPr>
              <a:t>a</a:t>
            </a:r>
            <a:endParaRPr lang="zh-TW" altLang="en-US" sz="2600" dirty="0">
              <a:solidFill>
                <a:srgbClr val="008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630122" y="3334408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en-US" altLang="zh-TW" sz="2800" dirty="0" smtClean="0">
                <a:sym typeface="Symbol"/>
              </a:rPr>
              <a:t>a</a:t>
            </a:r>
            <a:endParaRPr lang="zh-TW" altLang="en-US" sz="2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4179779" y="3357562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179515" y="492919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a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857628"/>
            <a:ext cx="3143272" cy="2500330"/>
            <a:chOff x="928662" y="1857364"/>
            <a:chExt cx="3786214" cy="3214710"/>
          </a:xfrm>
        </p:grpSpPr>
        <p:sp>
          <p:nvSpPr>
            <p:cNvPr id="31" name="橢圓 30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32" name="橢圓 31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33" name="橢圓 32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34" name="橢圓 33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35" name="橢圓 34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36" name="橢圓 35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37" name="橢圓 36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38" name="直線單箭頭接點 37"/>
            <p:cNvCxnSpPr>
              <a:stCxn id="31" idx="6"/>
              <a:endCxn id="32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31" idx="4"/>
              <a:endCxn id="33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33" idx="6"/>
              <a:endCxn id="34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32" idx="4"/>
              <a:endCxn id="34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>
              <a:stCxn id="34" idx="6"/>
              <a:endCxn id="35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單箭頭接點 44"/>
            <p:cNvCxnSpPr>
              <a:stCxn id="34" idx="4"/>
              <a:endCxn id="36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>
              <a:stCxn id="35" idx="4"/>
              <a:endCxn id="37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單箭頭接點 46"/>
            <p:cNvCxnSpPr>
              <a:stCxn id="36" idx="6"/>
              <a:endCxn id="37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圖案 48"/>
            <p:cNvCxnSpPr>
              <a:stCxn id="33" idx="4"/>
              <a:endCxn id="36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圖案 49"/>
            <p:cNvCxnSpPr>
              <a:stCxn id="32" idx="6"/>
              <a:endCxn id="35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31" idx="5"/>
              <a:endCxn id="34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34" idx="5"/>
              <a:endCxn id="37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圖案 52"/>
            <p:cNvCxnSpPr>
              <a:stCxn id="31" idx="1"/>
              <a:endCxn id="31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弧形接點 53"/>
            <p:cNvCxnSpPr>
              <a:stCxn id="32" idx="1"/>
              <a:endCxn id="32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圖案 54"/>
            <p:cNvCxnSpPr>
              <a:stCxn id="35" idx="7"/>
              <a:endCxn id="35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圖案 55"/>
            <p:cNvCxnSpPr>
              <a:stCxn id="33" idx="1"/>
              <a:endCxn id="33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圖案 56"/>
            <p:cNvCxnSpPr>
              <a:stCxn id="34" idx="2"/>
              <a:endCxn id="34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弧形接點 57"/>
          <p:cNvCxnSpPr/>
          <p:nvPr/>
        </p:nvCxnSpPr>
        <p:spPr>
          <a:xfrm rot="5400000">
            <a:off x="6995466" y="6077632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Example(11/12)</a:t>
            </a:r>
            <a:endParaRPr lang="zh-TW" altLang="en-US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2127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303233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322127" y="447327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3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22127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1,2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51085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1,3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212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2,2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381597" y="4473270"/>
          <a:ext cx="1440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5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38159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2,3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036639" y="48577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572556" y="360759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1965201" y="3071810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357298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[2] = a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[3] = d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橢圓 23"/>
          <p:cNvSpPr/>
          <p:nvPr/>
        </p:nvSpPr>
        <p:spPr>
          <a:xfrm>
            <a:off x="7643834" y="3097223"/>
            <a:ext cx="714380" cy="78581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/>
              <a:t>3</a:t>
            </a:r>
            <a:endParaRPr lang="zh-TW" altLang="en-US" sz="3200" dirty="0"/>
          </a:p>
        </p:txBody>
      </p:sp>
      <p:cxnSp>
        <p:nvCxnSpPr>
          <p:cNvPr id="27" name="直線單箭頭接點 26"/>
          <p:cNvCxnSpPr>
            <a:endCxn id="24" idx="0"/>
          </p:cNvCxnSpPr>
          <p:nvPr/>
        </p:nvCxnSpPr>
        <p:spPr>
          <a:xfrm rot="5400000">
            <a:off x="7572396" y="2668595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7994637" y="2382843"/>
            <a:ext cx="8066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 err="1" smtClean="0">
                <a:solidFill>
                  <a:srgbClr val="008000"/>
                </a:solidFill>
              </a:rPr>
              <a:t>a→</a:t>
            </a:r>
            <a:r>
              <a:rPr lang="en-US" altLang="zh-TW" sz="2600" dirty="0" err="1" smtClean="0">
                <a:solidFill>
                  <a:srgbClr val="008000"/>
                </a:solidFill>
                <a:sym typeface="Symbol"/>
              </a:rPr>
              <a:t>a</a:t>
            </a:r>
            <a:endParaRPr lang="zh-TW" altLang="en-US" sz="2600" dirty="0">
              <a:solidFill>
                <a:srgbClr val="008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630122" y="3334408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en-US" altLang="zh-TW" sz="2800" dirty="0" smtClean="0">
                <a:sym typeface="Symbol"/>
              </a:rPr>
              <a:t>d</a:t>
            </a:r>
            <a:endParaRPr lang="zh-TW" altLang="en-US" sz="2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4179779" y="3357562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179515" y="492919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d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786190"/>
            <a:ext cx="3143272" cy="2500330"/>
            <a:chOff x="928662" y="1857364"/>
            <a:chExt cx="3786214" cy="3214710"/>
          </a:xfrm>
        </p:grpSpPr>
        <p:sp>
          <p:nvSpPr>
            <p:cNvPr id="31" name="橢圓 30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32" name="橢圓 31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33" name="橢圓 32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34" name="橢圓 33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35" name="橢圓 34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36" name="橢圓 35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37" name="橢圓 36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38" name="直線單箭頭接點 37"/>
            <p:cNvCxnSpPr>
              <a:stCxn id="31" idx="6"/>
              <a:endCxn id="32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31" idx="4"/>
              <a:endCxn id="33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33" idx="6"/>
              <a:endCxn id="34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32" idx="4"/>
              <a:endCxn id="34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>
              <a:stCxn id="34" idx="6"/>
              <a:endCxn id="35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單箭頭接點 44"/>
            <p:cNvCxnSpPr>
              <a:stCxn id="34" idx="4"/>
              <a:endCxn id="36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>
              <a:stCxn id="35" idx="4"/>
              <a:endCxn id="37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單箭頭接點 46"/>
            <p:cNvCxnSpPr>
              <a:stCxn id="36" idx="6"/>
              <a:endCxn id="37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圖案 48"/>
            <p:cNvCxnSpPr>
              <a:stCxn id="33" idx="4"/>
              <a:endCxn id="36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圖案 49"/>
            <p:cNvCxnSpPr>
              <a:stCxn id="32" idx="6"/>
              <a:endCxn id="35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31" idx="5"/>
              <a:endCxn id="34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34" idx="5"/>
              <a:endCxn id="37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圖案 52"/>
            <p:cNvCxnSpPr>
              <a:stCxn id="31" idx="1"/>
              <a:endCxn id="31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弧形接點 53"/>
            <p:cNvCxnSpPr>
              <a:stCxn id="32" idx="1"/>
              <a:endCxn id="32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圖案 54"/>
            <p:cNvCxnSpPr>
              <a:stCxn id="35" idx="7"/>
              <a:endCxn id="35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圖案 55"/>
            <p:cNvCxnSpPr>
              <a:stCxn id="33" idx="1"/>
              <a:endCxn id="33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圖案 56"/>
            <p:cNvCxnSpPr>
              <a:stCxn id="34" idx="2"/>
              <a:endCxn id="34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弧形接點 57"/>
          <p:cNvCxnSpPr/>
          <p:nvPr/>
        </p:nvCxnSpPr>
        <p:spPr>
          <a:xfrm rot="5400000">
            <a:off x="7004730" y="6006194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Example(12/12)</a:t>
            </a:r>
            <a:endParaRPr lang="zh-TW" altLang="en-US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22127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內容版面配置區 3"/>
          <p:cNvGraphicFramePr>
            <a:graphicFrameLocks/>
          </p:cNvGraphicFramePr>
          <p:nvPr/>
        </p:nvGraphicFramePr>
        <p:xfrm>
          <a:off x="3303233" y="2214554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1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內容版面配置區 3"/>
          <p:cNvGraphicFramePr>
            <a:graphicFrameLocks/>
          </p:cNvGraphicFramePr>
          <p:nvPr/>
        </p:nvGraphicFramePr>
        <p:xfrm>
          <a:off x="322127" y="4473270"/>
          <a:ext cx="1584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96000"/>
                <a:gridCol w="396000"/>
                <a:gridCol w="396000"/>
                <a:gridCol w="3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5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22127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1,3</a:t>
            </a:r>
            <a:endParaRPr lang="zh-TW" altLang="en-US" sz="2800" baseline="-25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251085" y="1643050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1,4</a:t>
            </a:r>
            <a:endParaRPr lang="zh-TW" altLang="en-US" sz="2800" baseline="-25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212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2,3</a:t>
            </a:r>
            <a:endParaRPr lang="zh-TW" altLang="en-US" sz="2800" baseline="-25000" dirty="0"/>
          </a:p>
        </p:txBody>
      </p:sp>
      <p:graphicFrame>
        <p:nvGraphicFramePr>
          <p:cNvPr id="16" name="內容版面配置區 3"/>
          <p:cNvGraphicFramePr>
            <a:graphicFrameLocks/>
          </p:cNvGraphicFramePr>
          <p:nvPr/>
        </p:nvGraphicFramePr>
        <p:xfrm>
          <a:off x="3381597" y="4473270"/>
          <a:ext cx="1440000" cy="7416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p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0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w</a:t>
                      </a:r>
                      <a:endParaRPr lang="zh-TW" altLang="en-US" b="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/>
                        <a:t>2</a:t>
                      </a:r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3381597" y="3905912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A</a:t>
            </a:r>
            <a:r>
              <a:rPr lang="en-US" altLang="zh-TW" sz="2800" baseline="-25000" dirty="0" smtClean="0"/>
              <a:t>2,4</a:t>
            </a:r>
            <a:endParaRPr lang="zh-TW" altLang="en-US" sz="2800" baseline="-25000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2036639" y="48577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rot="5400000">
            <a:off x="3572556" y="360759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1965201" y="3071810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群組 50"/>
          <p:cNvGrpSpPr/>
          <p:nvPr/>
        </p:nvGrpSpPr>
        <p:grpSpPr>
          <a:xfrm>
            <a:off x="5786446" y="1357298"/>
            <a:ext cx="2571768" cy="954107"/>
            <a:chOff x="5143504" y="2403455"/>
            <a:chExt cx="2571768" cy="954107"/>
          </a:xfrm>
        </p:grpSpPr>
        <p:sp>
          <p:nvSpPr>
            <p:cNvPr id="26" name="橢圓 25"/>
            <p:cNvSpPr/>
            <p:nvPr/>
          </p:nvSpPr>
          <p:spPr>
            <a:xfrm>
              <a:off x="7000892" y="2500306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cxnSp>
          <p:nvCxnSpPr>
            <p:cNvPr id="43" name="直線單箭頭接點 42"/>
            <p:cNvCxnSpPr/>
            <p:nvPr/>
          </p:nvCxnSpPr>
          <p:spPr>
            <a:xfrm>
              <a:off x="5143504" y="2857496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字方塊 43"/>
            <p:cNvSpPr txBox="1"/>
            <p:nvPr/>
          </p:nvSpPr>
          <p:spPr>
            <a:xfrm>
              <a:off x="5357818" y="2403455"/>
              <a:ext cx="17859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1</a:t>
              </a:r>
              <a:r>
                <a:rPr lang="en-US" altLang="zh-TW" sz="2800" dirty="0" smtClean="0"/>
                <a:t>[2] = a</a:t>
              </a:r>
            </a:p>
            <a:p>
              <a:r>
                <a:rPr lang="en-US" altLang="zh-TW" sz="2800" dirty="0" smtClean="0"/>
                <a:t>S</a:t>
              </a:r>
              <a:r>
                <a:rPr lang="en-US" altLang="zh-TW" sz="2800" baseline="-25000" dirty="0" smtClean="0"/>
                <a:t>2</a:t>
              </a:r>
              <a:r>
                <a:rPr lang="en-US" altLang="zh-TW" sz="2800" dirty="0" smtClean="0"/>
                <a:t>[4] = e</a:t>
              </a:r>
              <a:endParaRPr lang="zh-TW" altLang="en-US" sz="2800" dirty="0"/>
            </a:p>
          </p:txBody>
        </p:sp>
        <p:cxnSp>
          <p:nvCxnSpPr>
            <p:cNvPr id="48" name="圖案 47"/>
            <p:cNvCxnSpPr>
              <a:stCxn id="26" idx="6"/>
              <a:endCxn id="26" idx="0"/>
            </p:cNvCxnSpPr>
            <p:nvPr/>
          </p:nvCxnSpPr>
          <p:spPr>
            <a:xfrm flipH="1" flipV="1">
              <a:off x="7358082" y="2500306"/>
              <a:ext cx="357190" cy="392909"/>
            </a:xfrm>
            <a:prstGeom prst="curvedConnector4">
              <a:avLst>
                <a:gd name="adj1" fmla="val -143058"/>
                <a:gd name="adj2" fmla="val 21636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字方塊 21"/>
          <p:cNvSpPr txBox="1"/>
          <p:nvPr/>
        </p:nvSpPr>
        <p:spPr>
          <a:xfrm>
            <a:off x="2630122" y="3334408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en-US" altLang="zh-TW" sz="2800" dirty="0" smtClean="0">
                <a:sym typeface="Symbol"/>
              </a:rPr>
              <a:t>e</a:t>
            </a:r>
            <a:endParaRPr lang="zh-TW" altLang="en-US" sz="2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4179779" y="3357562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ym typeface="Wingdings" pitchFamily="2" charset="2"/>
              </a:rPr>
              <a:t>a </a:t>
            </a:r>
            <a:r>
              <a:rPr lang="zh-TW" altLang="en-US" sz="2800" dirty="0" smtClean="0">
                <a:sym typeface="Symbol"/>
              </a:rPr>
              <a:t></a:t>
            </a:r>
            <a:endParaRPr lang="zh-TW" altLang="en-US" sz="28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2179515" y="4929198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ym typeface="Symbol"/>
              </a:rPr>
              <a:t></a:t>
            </a:r>
            <a:r>
              <a:rPr lang="en-US" altLang="zh-TW" sz="2800" dirty="0" smtClean="0">
                <a:sym typeface="Wingdings" pitchFamily="2" charset="2"/>
              </a:rPr>
              <a:t> e</a:t>
            </a:r>
            <a:endParaRPr lang="zh-TW" altLang="en-US" sz="2800" dirty="0"/>
          </a:p>
        </p:txBody>
      </p:sp>
      <p:grpSp>
        <p:nvGrpSpPr>
          <p:cNvPr id="4" name="群組 40"/>
          <p:cNvGrpSpPr/>
          <p:nvPr/>
        </p:nvGrpSpPr>
        <p:grpSpPr>
          <a:xfrm>
            <a:off x="5500694" y="3786190"/>
            <a:ext cx="3143272" cy="2500330"/>
            <a:chOff x="928662" y="1857364"/>
            <a:chExt cx="3786214" cy="3214710"/>
          </a:xfrm>
        </p:grpSpPr>
        <p:sp>
          <p:nvSpPr>
            <p:cNvPr id="31" name="橢圓 30"/>
            <p:cNvSpPr/>
            <p:nvPr/>
          </p:nvSpPr>
          <p:spPr>
            <a:xfrm>
              <a:off x="928662" y="1857364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0</a:t>
              </a:r>
              <a:endParaRPr lang="zh-TW" altLang="en-US" sz="3200" dirty="0"/>
            </a:p>
          </p:txBody>
        </p:sp>
        <p:sp>
          <p:nvSpPr>
            <p:cNvPr id="32" name="橢圓 31"/>
            <p:cNvSpPr/>
            <p:nvPr/>
          </p:nvSpPr>
          <p:spPr>
            <a:xfrm>
              <a:off x="2428860" y="1857364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1</a:t>
              </a:r>
              <a:endParaRPr lang="zh-TW" altLang="en-US" sz="3200" dirty="0"/>
            </a:p>
          </p:txBody>
        </p:sp>
        <p:sp>
          <p:nvSpPr>
            <p:cNvPr id="33" name="橢圓 32"/>
            <p:cNvSpPr/>
            <p:nvPr/>
          </p:nvSpPr>
          <p:spPr>
            <a:xfrm>
              <a:off x="928662" y="3071810"/>
              <a:ext cx="714380" cy="785818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2</a:t>
              </a:r>
              <a:endParaRPr lang="zh-TW" altLang="en-US" sz="3200" dirty="0"/>
            </a:p>
          </p:txBody>
        </p:sp>
        <p:sp>
          <p:nvSpPr>
            <p:cNvPr id="34" name="橢圓 33"/>
            <p:cNvSpPr/>
            <p:nvPr/>
          </p:nvSpPr>
          <p:spPr>
            <a:xfrm>
              <a:off x="2428860" y="3071810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3</a:t>
              </a:r>
              <a:endParaRPr lang="zh-TW" altLang="en-US" sz="3200" dirty="0"/>
            </a:p>
          </p:txBody>
        </p:sp>
        <p:sp>
          <p:nvSpPr>
            <p:cNvPr id="35" name="橢圓 34"/>
            <p:cNvSpPr/>
            <p:nvPr/>
          </p:nvSpPr>
          <p:spPr>
            <a:xfrm>
              <a:off x="4000496" y="3071810"/>
              <a:ext cx="714380" cy="785818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4</a:t>
              </a:r>
              <a:endParaRPr lang="zh-TW" altLang="en-US" sz="3200" dirty="0"/>
            </a:p>
          </p:txBody>
        </p:sp>
        <p:sp>
          <p:nvSpPr>
            <p:cNvPr id="36" name="橢圓 35"/>
            <p:cNvSpPr/>
            <p:nvPr/>
          </p:nvSpPr>
          <p:spPr>
            <a:xfrm>
              <a:off x="2428860" y="4286256"/>
              <a:ext cx="714380" cy="78581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5</a:t>
              </a:r>
              <a:endParaRPr lang="zh-TW" altLang="en-US" sz="3200" dirty="0"/>
            </a:p>
          </p:txBody>
        </p:sp>
        <p:sp>
          <p:nvSpPr>
            <p:cNvPr id="37" name="橢圓 36"/>
            <p:cNvSpPr/>
            <p:nvPr/>
          </p:nvSpPr>
          <p:spPr>
            <a:xfrm>
              <a:off x="4000496" y="4286256"/>
              <a:ext cx="714380" cy="78581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smtClean="0"/>
                <a:t>6</a:t>
              </a:r>
              <a:endParaRPr lang="zh-TW" altLang="en-US" sz="3200" dirty="0"/>
            </a:p>
          </p:txBody>
        </p:sp>
        <p:cxnSp>
          <p:nvCxnSpPr>
            <p:cNvPr id="38" name="直線單箭頭接點 37"/>
            <p:cNvCxnSpPr>
              <a:stCxn id="31" idx="6"/>
              <a:endCxn id="32" idx="2"/>
            </p:cNvCxnSpPr>
            <p:nvPr/>
          </p:nvCxnSpPr>
          <p:spPr>
            <a:xfrm>
              <a:off x="1643042" y="2250273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31" idx="4"/>
              <a:endCxn id="33" idx="0"/>
            </p:cNvCxnSpPr>
            <p:nvPr/>
          </p:nvCxnSpPr>
          <p:spPr>
            <a:xfrm rot="5400000">
              <a:off x="1071538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33" idx="6"/>
              <a:endCxn id="34" idx="2"/>
            </p:cNvCxnSpPr>
            <p:nvPr/>
          </p:nvCxnSpPr>
          <p:spPr>
            <a:xfrm>
              <a:off x="1643042" y="3464719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32" idx="4"/>
              <a:endCxn id="34" idx="0"/>
            </p:cNvCxnSpPr>
            <p:nvPr/>
          </p:nvCxnSpPr>
          <p:spPr>
            <a:xfrm rot="5400000">
              <a:off x="2571736" y="285749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>
              <a:stCxn id="34" idx="6"/>
              <a:endCxn id="35" idx="2"/>
            </p:cNvCxnSpPr>
            <p:nvPr/>
          </p:nvCxnSpPr>
          <p:spPr>
            <a:xfrm>
              <a:off x="3143240" y="3464719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單箭頭接點 44"/>
            <p:cNvCxnSpPr>
              <a:stCxn id="34" idx="4"/>
              <a:endCxn id="36" idx="0"/>
            </p:cNvCxnSpPr>
            <p:nvPr/>
          </p:nvCxnSpPr>
          <p:spPr>
            <a:xfrm rot="5400000">
              <a:off x="2571736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>
              <a:stCxn id="35" idx="4"/>
              <a:endCxn id="37" idx="0"/>
            </p:cNvCxnSpPr>
            <p:nvPr/>
          </p:nvCxnSpPr>
          <p:spPr>
            <a:xfrm rot="5400000">
              <a:off x="4143372" y="4071942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單箭頭接點 46"/>
            <p:cNvCxnSpPr>
              <a:stCxn id="36" idx="6"/>
              <a:endCxn id="37" idx="2"/>
            </p:cNvCxnSpPr>
            <p:nvPr/>
          </p:nvCxnSpPr>
          <p:spPr>
            <a:xfrm>
              <a:off x="3143240" y="4679165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圖案 48"/>
            <p:cNvCxnSpPr>
              <a:stCxn id="33" idx="4"/>
              <a:endCxn id="36" idx="2"/>
            </p:cNvCxnSpPr>
            <p:nvPr/>
          </p:nvCxnSpPr>
          <p:spPr>
            <a:xfrm rot="16200000" flipH="1">
              <a:off x="1446588" y="3696892"/>
              <a:ext cx="821537" cy="1143008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圖案 49"/>
            <p:cNvCxnSpPr>
              <a:stCxn id="32" idx="6"/>
              <a:endCxn id="35" idx="0"/>
            </p:cNvCxnSpPr>
            <p:nvPr/>
          </p:nvCxnSpPr>
          <p:spPr>
            <a:xfrm>
              <a:off x="3143240" y="2250273"/>
              <a:ext cx="1214446" cy="821537"/>
            </a:xfrm>
            <a:prstGeom prst="curved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31" idx="5"/>
              <a:endCxn id="34" idx="1"/>
            </p:cNvCxnSpPr>
            <p:nvPr/>
          </p:nvCxnSpPr>
          <p:spPr>
            <a:xfrm rot="16200000" flipH="1">
              <a:off x="1706557" y="2359968"/>
              <a:ext cx="658788" cy="9950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34" idx="5"/>
              <a:endCxn id="37" idx="1"/>
            </p:cNvCxnSpPr>
            <p:nvPr/>
          </p:nvCxnSpPr>
          <p:spPr>
            <a:xfrm rot="16200000" flipH="1">
              <a:off x="3242474" y="3538695"/>
              <a:ext cx="658788" cy="10664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圖案 52"/>
            <p:cNvCxnSpPr>
              <a:stCxn id="31" idx="1"/>
              <a:endCxn id="31" idx="2"/>
            </p:cNvCxnSpPr>
            <p:nvPr/>
          </p:nvCxnSpPr>
          <p:spPr>
            <a:xfrm rot="16200000" flipH="1" flipV="1">
              <a:off x="842057" y="2059048"/>
              <a:ext cx="277829" cy="104619"/>
            </a:xfrm>
            <a:prstGeom prst="curvedConnector4">
              <a:avLst>
                <a:gd name="adj1" fmla="val -123702"/>
                <a:gd name="adj2" fmla="val 48560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弧形接點 53"/>
            <p:cNvCxnSpPr>
              <a:stCxn id="32" idx="1"/>
              <a:endCxn id="32" idx="7"/>
            </p:cNvCxnSpPr>
            <p:nvPr/>
          </p:nvCxnSpPr>
          <p:spPr>
            <a:xfrm rot="5400000" flipH="1" flipV="1">
              <a:off x="2786050" y="1719873"/>
              <a:ext cx="1588" cy="505142"/>
            </a:xfrm>
            <a:prstGeom prst="curvedConnector3">
              <a:avLst>
                <a:gd name="adj1" fmla="val 3011021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圖案 54"/>
            <p:cNvCxnSpPr>
              <a:stCxn id="35" idx="7"/>
              <a:endCxn id="35" idx="5"/>
            </p:cNvCxnSpPr>
            <p:nvPr/>
          </p:nvCxnSpPr>
          <p:spPr>
            <a:xfrm rot="16200000" flipH="1">
              <a:off x="4332428" y="3464719"/>
              <a:ext cx="555658" cy="1588"/>
            </a:xfrm>
            <a:prstGeom prst="curvedConnector5">
              <a:avLst>
                <a:gd name="adj1" fmla="val -41140"/>
                <a:gd name="adj2" fmla="val 40357827"/>
                <a:gd name="adj3" fmla="val 14114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圖案 55"/>
            <p:cNvCxnSpPr>
              <a:stCxn id="33" idx="1"/>
              <a:endCxn id="33" idx="2"/>
            </p:cNvCxnSpPr>
            <p:nvPr/>
          </p:nvCxnSpPr>
          <p:spPr>
            <a:xfrm rot="16200000" flipH="1" flipV="1">
              <a:off x="842057" y="3273494"/>
              <a:ext cx="277829" cy="104619"/>
            </a:xfrm>
            <a:prstGeom prst="curvedConnector4">
              <a:avLst>
                <a:gd name="adj1" fmla="val -123702"/>
                <a:gd name="adj2" fmla="val 52416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圖案 56"/>
            <p:cNvCxnSpPr>
              <a:stCxn id="34" idx="2"/>
              <a:endCxn id="34" idx="3"/>
            </p:cNvCxnSpPr>
            <p:nvPr/>
          </p:nvCxnSpPr>
          <p:spPr>
            <a:xfrm rot="10800000" flipH="1" flipV="1">
              <a:off x="2428859" y="3464718"/>
              <a:ext cx="104619" cy="277829"/>
            </a:xfrm>
            <a:prstGeom prst="curvedConnector4">
              <a:avLst>
                <a:gd name="adj1" fmla="val -372748"/>
                <a:gd name="adj2" fmla="val 223702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弧形接點 57"/>
          <p:cNvCxnSpPr/>
          <p:nvPr/>
        </p:nvCxnSpPr>
        <p:spPr>
          <a:xfrm rot="5400000">
            <a:off x="7066904" y="6006194"/>
            <a:ext cx="1588" cy="419364"/>
          </a:xfrm>
          <a:prstGeom prst="curvedConnector3">
            <a:avLst>
              <a:gd name="adj1" fmla="val 2003192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Complexity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Time Complexity : O(</a:t>
            </a:r>
            <a:r>
              <a:rPr lang="en-US" altLang="zh-TW" i="1" dirty="0" err="1" smtClean="0"/>
              <a:t>mnr</a:t>
            </a:r>
            <a:r>
              <a:rPr lang="en-US" altLang="zh-TW" dirty="0" smtClean="0"/>
              <a:t>) where r = t</a:t>
            </a:r>
            <a:r>
              <a:rPr lang="en-US" altLang="zh-TW" baseline="30000" dirty="0" smtClean="0"/>
              <a:t>4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t is the number of states N.</a:t>
            </a:r>
          </a:p>
          <a:p>
            <a:r>
              <a:rPr lang="en-US" altLang="zh-TW" dirty="0" smtClean="0"/>
              <a:t>Space Complexity : O(t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m)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Abstract(2/5)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altLang="zh-TW" dirty="0"/>
              <a:t>For complexity results we assume, without loss of generality, that n = |S</a:t>
            </a:r>
            <a:r>
              <a:rPr lang="en-US" altLang="zh-TW" baseline="-25000" dirty="0"/>
              <a:t>1</a:t>
            </a:r>
            <a:r>
              <a:rPr lang="en-US" altLang="zh-TW" dirty="0" smtClean="0"/>
              <a:t>|</a:t>
            </a:r>
            <a:r>
              <a:rPr lang="en-US" altLang="zh-TW" dirty="0" smtClean="0">
                <a:sym typeface="Symbol"/>
              </a:rPr>
              <a:t></a:t>
            </a:r>
            <a:r>
              <a:rPr lang="en-US" altLang="zh-TW" dirty="0">
                <a:sym typeface="Symbol"/>
              </a:rPr>
              <a:t> </a:t>
            </a:r>
            <a:r>
              <a:rPr lang="en-US" altLang="zh-TW" dirty="0" smtClean="0"/>
              <a:t>m </a:t>
            </a:r>
            <a:r>
              <a:rPr lang="en-US" altLang="zh-TW" dirty="0"/>
              <a:t>= |S</a:t>
            </a:r>
            <a:r>
              <a:rPr lang="en-US" altLang="zh-TW" baseline="-25000" dirty="0"/>
              <a:t>2</a:t>
            </a:r>
            <a:r>
              <a:rPr lang="en-US" altLang="zh-TW" dirty="0" smtClean="0"/>
              <a:t>|.A motivation </a:t>
            </a:r>
            <a:r>
              <a:rPr lang="en-US" altLang="zh-TW" dirty="0"/>
              <a:t>for the problem is that protein sequences can be aligned in a way that known motifs guide the alignments. </a:t>
            </a:r>
            <a:r>
              <a:rPr lang="en-US" altLang="zh-TW" dirty="0" smtClean="0"/>
              <a:t>We present </a:t>
            </a:r>
            <a:r>
              <a:rPr lang="en-US" altLang="zh-TW" dirty="0"/>
              <a:t>an O(</a:t>
            </a:r>
            <a:r>
              <a:rPr lang="en-US" altLang="zh-TW" i="1" dirty="0" err="1"/>
              <a:t>nmr</a:t>
            </a:r>
            <a:r>
              <a:rPr lang="en-US" altLang="zh-TW" dirty="0"/>
              <a:t>) time algorithm for the regular expression constrained sequence alignment problem where r = O(t</a:t>
            </a:r>
            <a:r>
              <a:rPr lang="en-US" altLang="zh-TW" baseline="30000" dirty="0"/>
              <a:t>4</a:t>
            </a:r>
            <a:r>
              <a:rPr lang="en-US" altLang="zh-TW" dirty="0"/>
              <a:t>), and t </a:t>
            </a:r>
            <a:r>
              <a:rPr lang="en-US" altLang="zh-TW" dirty="0" smtClean="0"/>
              <a:t>is the </a:t>
            </a:r>
            <a:r>
              <a:rPr lang="en-US" altLang="zh-TW" dirty="0"/>
              <a:t>number of states of a nondeterministic finite automaton N that accepts L(R).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Abstract(3/5)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en-US" altLang="zh-TW" sz="3000" dirty="0"/>
              <a:t>We use in our algorithm a </a:t>
            </a:r>
            <a:r>
              <a:rPr lang="en-US" altLang="zh-TW" sz="3000" dirty="0" smtClean="0"/>
              <a:t>nondeterministic weighted </a:t>
            </a:r>
            <a:r>
              <a:rPr lang="en-US" altLang="zh-TW" sz="3000" dirty="0"/>
              <a:t>finite automaton M that we construct from N. M has O(t</a:t>
            </a:r>
            <a:r>
              <a:rPr lang="en-US" altLang="zh-TW" sz="3000" baseline="30000" dirty="0"/>
              <a:t>2</a:t>
            </a:r>
            <a:r>
              <a:rPr lang="en-US" altLang="zh-TW" sz="3000" dirty="0"/>
              <a:t>) states where the transition-weights are obtained from </a:t>
            </a:r>
            <a:r>
              <a:rPr lang="en-US" altLang="zh-TW" sz="3000" dirty="0" smtClean="0"/>
              <a:t>the given </a:t>
            </a:r>
            <a:r>
              <a:rPr lang="en-US" altLang="zh-TW" sz="3000" dirty="0"/>
              <a:t>costs of edit operations, and state-weights correspond to optimum alignment scores we compute using the underlying </a:t>
            </a:r>
            <a:r>
              <a:rPr lang="en-US" altLang="zh-TW" sz="3000" dirty="0" smtClean="0"/>
              <a:t>dynamic programming </a:t>
            </a:r>
            <a:r>
              <a:rPr lang="en-US" altLang="zh-TW" sz="3000" dirty="0"/>
              <a:t>solution for sequence alignment. If we are given a deterministic finite automaton D accepting L(R) with </a:t>
            </a:r>
            <a:r>
              <a:rPr lang="en-US" altLang="zh-TW" sz="3000" i="1" dirty="0"/>
              <a:t>t</a:t>
            </a:r>
            <a:r>
              <a:rPr lang="en-US" altLang="zh-TW" sz="3000" i="1" baseline="-25000" dirty="0"/>
              <a:t>d</a:t>
            </a:r>
            <a:r>
              <a:rPr lang="en-US" altLang="zh-TW" sz="3000" dirty="0"/>
              <a:t> </a:t>
            </a:r>
            <a:r>
              <a:rPr lang="en-US" altLang="zh-TW" sz="3000" dirty="0" smtClean="0"/>
              <a:t>states then </a:t>
            </a:r>
            <a:r>
              <a:rPr lang="en-US" altLang="zh-TW" sz="3000" dirty="0"/>
              <a:t>our construction creates a deterministic finite automaton </a:t>
            </a:r>
            <a:r>
              <a:rPr lang="en-US" altLang="zh-TW" sz="3000" dirty="0" err="1"/>
              <a:t>M</a:t>
            </a:r>
            <a:r>
              <a:rPr lang="en-US" altLang="zh-TW" sz="3000" baseline="-25000" dirty="0" err="1"/>
              <a:t>d</a:t>
            </a:r>
            <a:r>
              <a:rPr lang="en-US" altLang="zh-TW" sz="3000" dirty="0"/>
              <a:t> </a:t>
            </a:r>
            <a:r>
              <a:rPr lang="en-US" altLang="zh-TW" sz="3000" dirty="0" smtClean="0"/>
              <a:t>with  t</a:t>
            </a:r>
            <a:r>
              <a:rPr lang="en-US" altLang="zh-TW" sz="3000" baseline="30000" dirty="0" smtClean="0"/>
              <a:t>2</a:t>
            </a:r>
            <a:r>
              <a:rPr lang="en-US" altLang="zh-TW" sz="3000" baseline="-25000" dirty="0" smtClean="0"/>
              <a:t>d</a:t>
            </a:r>
            <a:r>
              <a:rPr lang="en-US" altLang="zh-TW" sz="3000" dirty="0" smtClean="0"/>
              <a:t>   states</a:t>
            </a:r>
            <a:r>
              <a:rPr lang="en-US" altLang="zh-TW" sz="3000" dirty="0"/>
              <a:t>.</a:t>
            </a:r>
            <a:endParaRPr lang="zh-TW" altLang="en-US" sz="30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方程式" r:id="rId3" imgW="114120" imgH="21564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方程式" r:id="rId4" imgW="114120" imgH="215640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Abstract(4/5)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en-US" altLang="zh-TW" dirty="0"/>
              <a:t>In this case, our algorithm takes </a:t>
            </a:r>
            <a:r>
              <a:rPr lang="en-US" altLang="zh-TW" dirty="0" smtClean="0"/>
              <a:t>O(t</a:t>
            </a:r>
            <a:r>
              <a:rPr lang="en-US" altLang="zh-TW" baseline="30000" dirty="0" smtClean="0"/>
              <a:t>2</a:t>
            </a:r>
            <a:r>
              <a:rPr lang="en-US" altLang="zh-TW" baseline="-25000" dirty="0" smtClean="0"/>
              <a:t>d</a:t>
            </a:r>
            <a:r>
              <a:rPr lang="en-US" altLang="zh-TW" dirty="0" smtClean="0"/>
              <a:t> </a:t>
            </a:r>
            <a:r>
              <a:rPr lang="en-US" altLang="zh-TW" dirty="0"/>
              <a:t>nm) </a:t>
            </a:r>
            <a:r>
              <a:rPr lang="en-US" altLang="zh-TW" dirty="0" smtClean="0"/>
              <a:t>time. Using </a:t>
            </a:r>
            <a:r>
              <a:rPr lang="en-US" altLang="zh-TW" dirty="0" err="1"/>
              <a:t>M</a:t>
            </a:r>
            <a:r>
              <a:rPr lang="en-US" altLang="zh-TW" baseline="-25000" dirty="0" err="1"/>
              <a:t>d</a:t>
            </a:r>
            <a:r>
              <a:rPr lang="en-US" altLang="zh-TW" dirty="0"/>
              <a:t> results in faster computation than using M when t</a:t>
            </a:r>
            <a:r>
              <a:rPr lang="en-US" altLang="zh-TW" baseline="-25000" dirty="0"/>
              <a:t>d</a:t>
            </a:r>
            <a:r>
              <a:rPr lang="en-US" altLang="zh-TW" dirty="0"/>
              <a:t> &lt; t</a:t>
            </a:r>
            <a:r>
              <a:rPr lang="en-US" altLang="zh-TW" baseline="30000" dirty="0"/>
              <a:t>2</a:t>
            </a:r>
            <a:r>
              <a:rPr lang="en-US" altLang="zh-TW" dirty="0"/>
              <a:t>. If we only want to compute the optimum score, the </a:t>
            </a:r>
            <a:r>
              <a:rPr lang="en-US" altLang="zh-TW" dirty="0" smtClean="0"/>
              <a:t>space required </a:t>
            </a:r>
            <a:r>
              <a:rPr lang="en-US" altLang="zh-TW" dirty="0"/>
              <a:t>by our algorithm is </a:t>
            </a:r>
            <a:r>
              <a:rPr lang="en-US" altLang="zh-TW" dirty="0" smtClean="0"/>
              <a:t>O(</a:t>
            </a:r>
            <a:r>
              <a:rPr lang="en-US" altLang="zh-TW" i="1" dirty="0" smtClean="0"/>
              <a:t>t</a:t>
            </a:r>
            <a:r>
              <a:rPr lang="en-US" altLang="zh-TW" baseline="30000" dirty="0" smtClean="0"/>
              <a:t>2</a:t>
            </a:r>
            <a:r>
              <a:rPr lang="en-US" altLang="zh-TW" i="1" dirty="0" smtClean="0"/>
              <a:t>m</a:t>
            </a:r>
            <a:r>
              <a:rPr lang="en-US" altLang="zh-TW" dirty="0" smtClean="0"/>
              <a:t>). </a:t>
            </a:r>
            <a:r>
              <a:rPr lang="en-US" altLang="zh-TW" dirty="0"/>
              <a:t>If we also want to compute an optimal alignment then </a:t>
            </a:r>
            <a:r>
              <a:rPr lang="en-US" altLang="zh-TW" dirty="0" smtClean="0"/>
              <a:t>our </a:t>
            </a:r>
            <a:r>
              <a:rPr lang="fr-FR" altLang="zh-TW" dirty="0" smtClean="0"/>
              <a:t>algorithm </a:t>
            </a:r>
            <a:r>
              <a:rPr lang="fr-FR" altLang="zh-TW" dirty="0"/>
              <a:t>uses O(t</a:t>
            </a:r>
            <a:r>
              <a:rPr lang="fr-FR" altLang="zh-TW" baseline="30000" dirty="0"/>
              <a:t>2</a:t>
            </a:r>
            <a:r>
              <a:rPr lang="fr-FR" altLang="zh-TW" dirty="0"/>
              <a:t>m + t</a:t>
            </a:r>
            <a:r>
              <a:rPr lang="fr-FR" altLang="zh-TW" baseline="30000" dirty="0"/>
              <a:t>2</a:t>
            </a:r>
            <a:r>
              <a:rPr lang="fr-FR" altLang="zh-TW" dirty="0"/>
              <a:t>|s</a:t>
            </a:r>
            <a:r>
              <a:rPr lang="fr-FR" altLang="zh-TW" baseline="-25000" dirty="0"/>
              <a:t>1</a:t>
            </a:r>
            <a:r>
              <a:rPr lang="fr-FR" altLang="zh-TW" dirty="0"/>
              <a:t>||s</a:t>
            </a:r>
            <a:r>
              <a:rPr lang="fr-FR" altLang="zh-TW" baseline="-25000" dirty="0"/>
              <a:t>2</a:t>
            </a:r>
            <a:r>
              <a:rPr lang="fr-FR" altLang="zh-TW" dirty="0"/>
              <a:t>|) </a:t>
            </a:r>
            <a:r>
              <a:rPr lang="fr-FR" altLang="zh-TW" dirty="0" smtClean="0"/>
              <a:t>space </a:t>
            </a:r>
            <a:r>
              <a:rPr lang="en-US" altLang="zh-TW" dirty="0" smtClean="0"/>
              <a:t>where </a:t>
            </a:r>
            <a:r>
              <a:rPr lang="en-US" altLang="zh-TW" dirty="0"/>
              <a:t>s</a:t>
            </a:r>
            <a:r>
              <a:rPr lang="en-US" altLang="zh-TW" baseline="-25000" dirty="0"/>
              <a:t>1</a:t>
            </a:r>
            <a:r>
              <a:rPr lang="en-US" altLang="zh-TW" dirty="0"/>
              <a:t> and s</a:t>
            </a:r>
            <a:r>
              <a:rPr lang="en-US" altLang="zh-TW" baseline="-25000" dirty="0"/>
              <a:t>2</a:t>
            </a:r>
            <a:r>
              <a:rPr lang="en-US" altLang="zh-TW" dirty="0"/>
              <a:t> are substrings of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and </a:t>
            </a:r>
            <a:r>
              <a:rPr lang="en-US" altLang="zh-TW" dirty="0"/>
              <a:t>S</a:t>
            </a:r>
            <a:r>
              <a:rPr lang="en-US" altLang="zh-TW" baseline="-25000" dirty="0"/>
              <a:t>2</a:t>
            </a:r>
            <a:r>
              <a:rPr lang="en-US" altLang="zh-TW" dirty="0"/>
              <a:t>, respectively, s</a:t>
            </a:r>
            <a:r>
              <a:rPr lang="en-US" altLang="zh-TW" baseline="-25000" dirty="0"/>
              <a:t>1</a:t>
            </a:r>
            <a:r>
              <a:rPr lang="en-US" altLang="zh-TW" dirty="0"/>
              <a:t>, s</a:t>
            </a:r>
            <a:r>
              <a:rPr lang="en-US" altLang="zh-TW" baseline="-25000" dirty="0"/>
              <a:t>2</a:t>
            </a:r>
            <a:r>
              <a:rPr lang="en-US" altLang="zh-TW" dirty="0"/>
              <a:t> ∈ L(R), and s</a:t>
            </a:r>
            <a:r>
              <a:rPr lang="en-US" altLang="zh-TW" baseline="-25000" dirty="0"/>
              <a:t>1</a:t>
            </a:r>
            <a:r>
              <a:rPr lang="en-US" altLang="zh-TW" dirty="0"/>
              <a:t> and s</a:t>
            </a:r>
            <a:r>
              <a:rPr lang="en-US" altLang="zh-TW" baseline="-25000" dirty="0"/>
              <a:t>2</a:t>
            </a:r>
            <a:r>
              <a:rPr lang="en-US" altLang="zh-TW" dirty="0"/>
              <a:t> are aligned together in the optimal alignment that we construct.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Abstract(5/5)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pPr marL="0">
              <a:buNone/>
            </a:pPr>
            <a:r>
              <a:rPr lang="en-US" altLang="zh-TW" dirty="0"/>
              <a:t>We also show </a:t>
            </a:r>
            <a:r>
              <a:rPr lang="en-US" altLang="zh-TW" dirty="0" smtClean="0"/>
              <a:t>that our </a:t>
            </a:r>
            <a:r>
              <a:rPr lang="en-US" altLang="zh-TW" dirty="0"/>
              <a:t>method generalizes for the case of the problem with affine gap penalties, and for finding optimal regular expression </a:t>
            </a:r>
            <a:r>
              <a:rPr lang="en-US" altLang="zh-TW" dirty="0" smtClean="0"/>
              <a:t>constrained local </a:t>
            </a:r>
            <a:r>
              <a:rPr lang="en-US" altLang="zh-TW" dirty="0"/>
              <a:t>sequence alignments.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Longest Common Subsequence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babbccdcca</a:t>
            </a:r>
            <a:endParaRPr lang="en-US" altLang="zh-TW" dirty="0" smtClean="0"/>
          </a:p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badeaccbcea</a:t>
            </a:r>
            <a:endParaRPr lang="en-US" altLang="zh-TW" dirty="0" smtClean="0">
              <a:sym typeface="Symbol"/>
            </a:endParaRPr>
          </a:p>
          <a:p>
            <a:r>
              <a:rPr lang="en-US" altLang="zh-TW" dirty="0" smtClean="0">
                <a:sym typeface="Symbol"/>
              </a:rPr>
              <a:t>LCS = 6</a:t>
            </a:r>
          </a:p>
          <a:p>
            <a:pPr>
              <a:buNone/>
            </a:pPr>
            <a:endParaRPr lang="en-US" altLang="zh-TW" dirty="0" smtClean="0">
              <a:sym typeface="Symbol"/>
            </a:endParaRPr>
          </a:p>
          <a:p>
            <a:pPr>
              <a:buNone/>
            </a:pPr>
            <a:r>
              <a:rPr lang="en-US" altLang="zh-TW" dirty="0" smtClean="0"/>
              <a:t>		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071538" y="4143380"/>
          <a:ext cx="6912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b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d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e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 anchor="ctr">
                    <a:lnL w="190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e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Regular Expression Constrained Sequence Alignment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babbccdcca</a:t>
            </a:r>
            <a:endParaRPr lang="en-US" altLang="zh-TW" dirty="0" smtClean="0"/>
          </a:p>
          <a:p>
            <a:r>
              <a:rPr lang="en-US" altLang="zh-TW" i="1" dirty="0" smtClean="0"/>
              <a:t>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badeaccbcea</a:t>
            </a:r>
            <a:endParaRPr lang="en-US" altLang="zh-TW" dirty="0" smtClean="0"/>
          </a:p>
          <a:p>
            <a:r>
              <a:rPr lang="en-US" altLang="zh-TW" dirty="0" smtClean="0"/>
              <a:t>R = a(</a:t>
            </a:r>
            <a:r>
              <a:rPr lang="en-US" altLang="zh-TW" dirty="0" err="1" smtClean="0"/>
              <a:t>b+c</a:t>
            </a:r>
            <a:r>
              <a:rPr lang="en-US" altLang="zh-TW" dirty="0" smtClean="0"/>
              <a:t>)*</a:t>
            </a:r>
            <a:r>
              <a:rPr lang="en-US" altLang="zh-TW" dirty="0" smtClean="0">
                <a:sym typeface="Symbol"/>
              </a:rPr>
              <a:t>(</a:t>
            </a:r>
            <a:r>
              <a:rPr lang="en-US" altLang="zh-TW" dirty="0" err="1" smtClean="0">
                <a:sym typeface="Symbol"/>
              </a:rPr>
              <a:t>d+e</a:t>
            </a:r>
            <a:r>
              <a:rPr lang="en-US" altLang="zh-TW" dirty="0" smtClean="0">
                <a:sym typeface="Symbol"/>
              </a:rPr>
              <a:t>)</a:t>
            </a:r>
          </a:p>
          <a:p>
            <a:r>
              <a:rPr lang="en-US" altLang="zh-TW" dirty="0" err="1" smtClean="0">
                <a:sym typeface="Symbol"/>
              </a:rPr>
              <a:t>Ans</a:t>
            </a:r>
            <a:r>
              <a:rPr lang="en-US" altLang="zh-TW" dirty="0" smtClean="0">
                <a:sym typeface="Symbol"/>
              </a:rPr>
              <a:t> = 4</a:t>
            </a:r>
          </a:p>
          <a:p>
            <a:endParaRPr lang="en-US" altLang="zh-TW" dirty="0" smtClean="0">
              <a:sym typeface="Symbol"/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884958" y="4143380"/>
          <a:ext cx="5616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zh-TW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|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/>
                        <a:t>b</a:t>
                      </a:r>
                      <a:endParaRPr lang="zh-TW" altLang="en-US" sz="28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d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e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b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c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e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-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a</a:t>
                      </a:r>
                      <a:endParaRPr lang="zh-TW" altLang="en-US" sz="2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Nondeterministic Finite Automaton </a:t>
            </a:r>
            <a:r>
              <a:rPr lang="en-US" altLang="zh-TW" i="1" dirty="0" smtClean="0"/>
              <a:t>N</a:t>
            </a:r>
            <a:endParaRPr lang="zh-TW" altLang="en-US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 = a(</a:t>
            </a:r>
            <a:r>
              <a:rPr lang="en-US" altLang="zh-TW" dirty="0" err="1" smtClean="0"/>
              <a:t>b+c</a:t>
            </a:r>
            <a:r>
              <a:rPr lang="en-US" altLang="zh-TW" dirty="0" smtClean="0"/>
              <a:t>)*(</a:t>
            </a:r>
            <a:r>
              <a:rPr lang="en-US" altLang="zh-TW" dirty="0" err="1" smtClean="0"/>
              <a:t>d+e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N = (Q, </a:t>
            </a:r>
            <a:r>
              <a:rPr lang="en-US" altLang="zh-TW" dirty="0" smtClean="0">
                <a:sym typeface="Symbol"/>
              </a:rPr>
              <a:t>, , q</a:t>
            </a:r>
            <a:r>
              <a:rPr lang="en-US" altLang="zh-TW" baseline="-25000" dirty="0" smtClean="0">
                <a:sym typeface="Symbol"/>
              </a:rPr>
              <a:t>0</a:t>
            </a:r>
            <a:r>
              <a:rPr lang="en-US" altLang="zh-TW" dirty="0" smtClean="0">
                <a:sym typeface="Symbol"/>
              </a:rPr>
              <a:t>,F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pSp>
        <p:nvGrpSpPr>
          <p:cNvPr id="5" name="群組 21"/>
          <p:cNvGrpSpPr/>
          <p:nvPr/>
        </p:nvGrpSpPr>
        <p:grpSpPr>
          <a:xfrm>
            <a:off x="714348" y="3191532"/>
            <a:ext cx="5072098" cy="1594790"/>
            <a:chOff x="857224" y="2334276"/>
            <a:chExt cx="5072098" cy="1594790"/>
          </a:xfrm>
        </p:grpSpPr>
        <p:cxnSp>
          <p:nvCxnSpPr>
            <p:cNvPr id="4" name="直線單箭頭接點 3"/>
            <p:cNvCxnSpPr/>
            <p:nvPr/>
          </p:nvCxnSpPr>
          <p:spPr>
            <a:xfrm>
              <a:off x="2285984" y="2786058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4"/>
            <p:cNvGrpSpPr/>
            <p:nvPr/>
          </p:nvGrpSpPr>
          <p:grpSpPr>
            <a:xfrm>
              <a:off x="857224" y="2428868"/>
              <a:ext cx="5072098" cy="642942"/>
              <a:chOff x="428596" y="1857364"/>
              <a:chExt cx="5072098" cy="642942"/>
            </a:xfrm>
          </p:grpSpPr>
          <p:sp>
            <p:nvSpPr>
              <p:cNvPr id="6" name="橢圓 5"/>
              <p:cNvSpPr/>
              <p:nvPr/>
            </p:nvSpPr>
            <p:spPr>
              <a:xfrm>
                <a:off x="1285852" y="1928802"/>
                <a:ext cx="571504" cy="57150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" name="橢圓 6"/>
              <p:cNvSpPr/>
              <p:nvPr/>
            </p:nvSpPr>
            <p:spPr>
              <a:xfrm>
                <a:off x="3071802" y="1928802"/>
                <a:ext cx="571504" cy="57150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20" name="群組 10"/>
              <p:cNvGrpSpPr/>
              <p:nvPr/>
            </p:nvGrpSpPr>
            <p:grpSpPr>
              <a:xfrm>
                <a:off x="4929190" y="1928802"/>
                <a:ext cx="571504" cy="571504"/>
                <a:chOff x="4929190" y="1928802"/>
                <a:chExt cx="571504" cy="571504"/>
              </a:xfrm>
            </p:grpSpPr>
            <p:sp>
              <p:nvSpPr>
                <p:cNvPr id="15" name="橢圓 5"/>
                <p:cNvSpPr/>
                <p:nvPr/>
              </p:nvSpPr>
              <p:spPr>
                <a:xfrm>
                  <a:off x="4929190" y="1928802"/>
                  <a:ext cx="571504" cy="571504"/>
                </a:xfrm>
                <a:prstGeom prst="ellipse">
                  <a:avLst/>
                </a:prstGeom>
                <a:no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" name="橢圓 15"/>
                <p:cNvSpPr/>
                <p:nvPr/>
              </p:nvSpPr>
              <p:spPr>
                <a:xfrm>
                  <a:off x="5000628" y="2000240"/>
                  <a:ext cx="428628" cy="428628"/>
                </a:xfrm>
                <a:prstGeom prst="ellipse">
                  <a:avLst/>
                </a:prstGeom>
                <a:noFill/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9" name="文字方塊 8"/>
              <p:cNvSpPr txBox="1"/>
              <p:nvPr/>
            </p:nvSpPr>
            <p:spPr>
              <a:xfrm>
                <a:off x="1285852" y="1857364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q</a:t>
                </a:r>
                <a:r>
                  <a:rPr lang="en-US" altLang="zh-TW" sz="3200" baseline="-25000" dirty="0" smtClean="0"/>
                  <a:t>0</a:t>
                </a:r>
                <a:endParaRPr lang="zh-TW" altLang="en-US" sz="3200" baseline="-25000" dirty="0"/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3071802" y="1857364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q</a:t>
                </a:r>
                <a:r>
                  <a:rPr lang="en-US" altLang="zh-TW" sz="3200" baseline="-25000" dirty="0"/>
                  <a:t>1</a:t>
                </a:r>
                <a:endParaRPr lang="zh-TW" altLang="en-US" sz="3200" baseline="-25000" dirty="0"/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4929190" y="1857364"/>
                <a:ext cx="5405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/>
                  <a:t>q</a:t>
                </a:r>
                <a:r>
                  <a:rPr lang="en-US" altLang="zh-TW" sz="3200" baseline="-25000" dirty="0" smtClean="0"/>
                  <a:t>2</a:t>
                </a:r>
                <a:endParaRPr lang="zh-TW" altLang="en-US" sz="3200" baseline="-25000" dirty="0"/>
              </a:p>
            </p:txBody>
          </p:sp>
          <p:cxnSp>
            <p:nvCxnSpPr>
              <p:cNvPr id="12" name="直線單箭頭接點 11"/>
              <p:cNvCxnSpPr>
                <a:endCxn id="6" idx="2"/>
              </p:cNvCxnSpPr>
              <p:nvPr/>
            </p:nvCxnSpPr>
            <p:spPr>
              <a:xfrm>
                <a:off x="428596" y="2214554"/>
                <a:ext cx="85725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單箭頭接點 12"/>
              <p:cNvCxnSpPr>
                <a:stCxn id="7" idx="6"/>
              </p:cNvCxnSpPr>
              <p:nvPr/>
            </p:nvCxnSpPr>
            <p:spPr>
              <a:xfrm>
                <a:off x="3643306" y="2214554"/>
                <a:ext cx="128588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弧形接點 13"/>
              <p:cNvCxnSpPr>
                <a:stCxn id="7" idx="3"/>
                <a:endCxn id="7" idx="5"/>
              </p:cNvCxnSpPr>
              <p:nvPr/>
            </p:nvCxnSpPr>
            <p:spPr>
              <a:xfrm rot="16200000" flipH="1">
                <a:off x="3357554" y="2214554"/>
                <a:ext cx="1588" cy="404114"/>
              </a:xfrm>
              <a:prstGeom prst="curvedConnector3">
                <a:avLst>
                  <a:gd name="adj1" fmla="val 34472681"/>
                </a:avLst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字方塊 16"/>
            <p:cNvSpPr txBox="1"/>
            <p:nvPr/>
          </p:nvSpPr>
          <p:spPr>
            <a:xfrm>
              <a:off x="2643174" y="2357430"/>
              <a:ext cx="3561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smtClean="0">
                  <a:solidFill>
                    <a:srgbClr val="008000"/>
                  </a:solidFill>
                </a:rPr>
                <a:t>a</a:t>
              </a:r>
              <a:endParaRPr lang="zh-TW" altLang="en-US" sz="2800" dirty="0">
                <a:solidFill>
                  <a:srgbClr val="008000"/>
                </a:solidFill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3500430" y="3405846"/>
              <a:ext cx="6158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solidFill>
                    <a:srgbClr val="008000"/>
                  </a:solidFill>
                </a:rPr>
                <a:t>b</a:t>
              </a:r>
              <a:r>
                <a:rPr lang="en-US" altLang="zh-TW" sz="2800" dirty="0" err="1" smtClean="0">
                  <a:solidFill>
                    <a:srgbClr val="008000"/>
                  </a:solidFill>
                </a:rPr>
                <a:t>,c</a:t>
              </a:r>
              <a:endParaRPr lang="zh-TW" altLang="en-US" sz="2800" dirty="0">
                <a:solidFill>
                  <a:srgbClr val="008000"/>
                </a:solidFill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4286248" y="2334276"/>
              <a:ext cx="6415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 smtClean="0">
                  <a:solidFill>
                    <a:srgbClr val="008000"/>
                  </a:solidFill>
                </a:rPr>
                <a:t>d,e</a:t>
              </a:r>
              <a:endParaRPr lang="zh-TW" altLang="en-US" sz="2800" dirty="0">
                <a:solidFill>
                  <a:srgbClr val="008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1511</Words>
  <Application>Microsoft Office PowerPoint</Application>
  <PresentationFormat>如螢幕大小 (4:3)</PresentationFormat>
  <Paragraphs>632</Paragraphs>
  <Slides>25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7" baseType="lpstr">
      <vt:lpstr>Office 佈景主題</vt:lpstr>
      <vt:lpstr>方程式</vt:lpstr>
      <vt:lpstr>Regular expression constrained sequence alignment</vt:lpstr>
      <vt:lpstr>Abstract(1/5)</vt:lpstr>
      <vt:lpstr>Abstract(2/5)</vt:lpstr>
      <vt:lpstr>Abstract(3/5)</vt:lpstr>
      <vt:lpstr>Abstract(4/5)</vt:lpstr>
      <vt:lpstr>Abstract(5/5)</vt:lpstr>
      <vt:lpstr>Longest Common Subsequence</vt:lpstr>
      <vt:lpstr>Regular Expression Constrained Sequence Alignment</vt:lpstr>
      <vt:lpstr>Nondeterministic Finite Automaton N</vt:lpstr>
      <vt:lpstr>Finite Automaton M</vt:lpstr>
      <vt:lpstr>Updated Weights of states</vt:lpstr>
      <vt:lpstr>The Algorithm</vt:lpstr>
      <vt:lpstr>Example(1/12)</vt:lpstr>
      <vt:lpstr>Example(2/12)</vt:lpstr>
      <vt:lpstr>Example(3/12)</vt:lpstr>
      <vt:lpstr>Example(4/12)</vt:lpstr>
      <vt:lpstr>Example(5/12)</vt:lpstr>
      <vt:lpstr>Example(6/12)</vt:lpstr>
      <vt:lpstr>Example(7/12)</vt:lpstr>
      <vt:lpstr>Example(8/12)</vt:lpstr>
      <vt:lpstr>Example(9/12)</vt:lpstr>
      <vt:lpstr>Example(10/12)</vt:lpstr>
      <vt:lpstr>Example(11/12)</vt:lpstr>
      <vt:lpstr>Example(12/12)</vt:lpstr>
      <vt:lpstr>Complexity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 constrained sequence alignment</dc:title>
  <dc:creator>AthenaHo</dc:creator>
  <cp:lastModifiedBy>AthenaHo</cp:lastModifiedBy>
  <cp:revision>101</cp:revision>
  <dcterms:created xsi:type="dcterms:W3CDTF">2015-12-25T05:31:22Z</dcterms:created>
  <dcterms:modified xsi:type="dcterms:W3CDTF">2015-12-29T09:52:51Z</dcterms:modified>
</cp:coreProperties>
</file>