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129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727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81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867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11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23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011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02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73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8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578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A54C1-9D55-4180-8428-1612DAA996FA}" type="datetimeFigureOut">
              <a:rPr lang="zh-TW" altLang="en-US" smtClean="0"/>
              <a:t>2016/1/26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EEB8A-DEB2-46E6-9C8E-571EBC350E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6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699023"/>
            <a:ext cx="6858000" cy="852557"/>
          </a:xfrm>
        </p:spPr>
        <p:txBody>
          <a:bodyPr>
            <a:normAutofit/>
          </a:bodyPr>
          <a:lstStyle/>
          <a:p>
            <a:r>
              <a:rPr lang="zh-TW" altLang="en-US" sz="4950" dirty="0"/>
              <a:t>中文文件斷詞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 Siang-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Hung</a:t>
            </a:r>
          </a:p>
          <a:p>
            <a:pPr>
              <a:spcBef>
                <a:spcPct val="0"/>
              </a:spcBef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Date:2016/01/26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09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遺傳演算法中的重要因子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5. </a:t>
            </a:r>
            <a:r>
              <a:rPr lang="zh-TW" altLang="en-US" dirty="0" smtClean="0">
                <a:latin typeface="+mn-ea"/>
              </a:rPr>
              <a:t>突變</a:t>
            </a:r>
            <a:r>
              <a:rPr lang="en-US" altLang="zh-TW" dirty="0" smtClean="0">
                <a:latin typeface="+mn-ea"/>
              </a:rPr>
              <a:t>(Mutation)</a:t>
            </a:r>
          </a:p>
          <a:p>
            <a:pPr marL="0" indent="0">
              <a:buNone/>
            </a:pPr>
            <a:r>
              <a:rPr lang="zh-TW" altLang="en-US" dirty="0" smtClean="0"/>
              <a:t>隨機的改變某個染色體中的基因位置的值，</a:t>
            </a:r>
            <a:r>
              <a:rPr lang="zh-TW" altLang="en-US" dirty="0" smtClean="0">
                <a:latin typeface="+mn-ea"/>
              </a:rPr>
              <a:t>通常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是依據一個很小的機率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如</a:t>
            </a:r>
            <a:r>
              <a:rPr lang="en-US" altLang="zh-TW" dirty="0" smtClean="0">
                <a:latin typeface="+mn-ea"/>
              </a:rPr>
              <a:t>0.001)</a:t>
            </a:r>
            <a:r>
              <a:rPr lang="zh-TW" altLang="en-US" dirty="0" smtClean="0">
                <a:latin typeface="+mn-ea"/>
              </a:rPr>
              <a:t>來將某位元反轉。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28935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斷句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首先取得一些文章，除去所有的標點符號、阿拉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伯數字，只留下純中文字。接著在連續兩個刪除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點之間，切出一串串短句。將文章切成純中文的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短句，主要目的是為下階段製作詞庫作準備。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2774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47" y="1692018"/>
            <a:ext cx="8947673" cy="311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00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18" y="1263393"/>
            <a:ext cx="3817593" cy="377320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829611" y="1263393"/>
            <a:ext cx="513774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50" dirty="0"/>
              <a:t>【</a:t>
            </a:r>
            <a:r>
              <a:rPr lang="zh-TW" altLang="en-US" sz="1350" dirty="0"/>
              <a:t>記者樊嘉傑台北報導</a:t>
            </a:r>
            <a:r>
              <a:rPr lang="en-US" altLang="zh-TW" sz="1350" dirty="0"/>
              <a:t>】</a:t>
            </a:r>
            <a:r>
              <a:rPr lang="zh-TW" altLang="en-US" sz="1350" dirty="0"/>
              <a:t>針對近來北高直轄市長選舉，國民黨、民進黨市長提名人日益激烈的「口水戰爭」，民進黨中央並不樂見。黨內高層人士在分析選情時指出，</a:t>
            </a:r>
          </a:p>
        </p:txBody>
      </p:sp>
    </p:spTree>
    <p:extLst>
      <p:ext uri="{BB962C8B-B14F-4D97-AF65-F5344CB8AC3E}">
        <p14:creationId xmlns:p14="http://schemas.microsoft.com/office/powerpoint/2010/main" val="402955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2226469"/>
            <a:ext cx="8085044" cy="3263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製作詞庫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將步驟一產生的短句，分別以二字詞、三字詞、四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字詞、五字詞（甚至六字詞）等，加上累計每個</a:t>
            </a:r>
            <a:r>
              <a:rPr lang="en-US" altLang="zh-TW" dirty="0" smtClean="0"/>
              <a:t>N </a:t>
            </a:r>
          </a:p>
          <a:p>
            <a:pPr marL="0" indent="0">
              <a:buNone/>
            </a:pPr>
            <a:r>
              <a:rPr lang="zh-TW" altLang="en-US" dirty="0" smtClean="0"/>
              <a:t>字詞</a:t>
            </a:r>
            <a:r>
              <a:rPr lang="en-US" altLang="zh-TW" dirty="0" smtClean="0"/>
              <a:t>(N&gt;1)</a:t>
            </a:r>
            <a:r>
              <a:rPr lang="zh-TW" altLang="en-US" dirty="0" smtClean="0"/>
              <a:t>出現的次數製作出詞庫。換言之，詞庫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中每個紀錄中的資料，包含了所有語詞的內碼、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以及該些語詞在文章中出現的累積次數、及下一個儲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存格的位置。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832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步驟三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用遺傳演算法斷詞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9792" y="1825625"/>
            <a:ext cx="5275357" cy="411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1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適合度函數 </a:t>
            </a:r>
            <a:r>
              <a:rPr lang="en-US" altLang="zh-TW" dirty="0">
                <a:latin typeface="+mj-ea"/>
              </a:rPr>
              <a:t>F</a:t>
            </a:r>
            <a:endParaRPr lang="zh-TW" altLang="en-US" dirty="0">
              <a:latin typeface="+mj-ea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55" y="2147889"/>
            <a:ext cx="8839089" cy="247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122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2965" y="1161462"/>
            <a:ext cx="8456183" cy="4464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舉例</a:t>
            </a:r>
            <a:r>
              <a:rPr lang="en-US" altLang="zh-TW" dirty="0" smtClean="0">
                <a:latin typeface="+mn-ea"/>
              </a:rPr>
              <a:t>: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強調將堅決支持」有</a:t>
            </a:r>
            <a:r>
              <a:rPr lang="en-US" altLang="zh-TW" dirty="0">
                <a:latin typeface="+mn-ea"/>
              </a:rPr>
              <a:t>7 </a:t>
            </a:r>
            <a:r>
              <a:rPr lang="zh-TW" altLang="en-US" dirty="0">
                <a:latin typeface="+mn-ea"/>
              </a:rPr>
              <a:t>個字，則會產生長度為</a:t>
            </a:r>
            <a:r>
              <a:rPr lang="en-US" altLang="zh-TW" dirty="0">
                <a:latin typeface="+mn-ea"/>
              </a:rPr>
              <a:t>6 </a:t>
            </a:r>
            <a:r>
              <a:rPr lang="zh-TW" altLang="en-US" dirty="0">
                <a:latin typeface="+mn-ea"/>
              </a:rPr>
              <a:t>的</a:t>
            </a:r>
            <a:r>
              <a:rPr lang="zh-TW" altLang="en-US" dirty="0" smtClean="0">
                <a:latin typeface="+mn-ea"/>
              </a:rPr>
              <a:t>染色體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391" y="2662964"/>
            <a:ext cx="5713329" cy="322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7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1577" y="118340"/>
            <a:ext cx="4096877" cy="646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69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64" y="1039090"/>
            <a:ext cx="7821841" cy="418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45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什麼是斷詞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+mn-ea"/>
              </a:rPr>
              <a:t>例如</a:t>
            </a:r>
            <a:r>
              <a:rPr lang="en-US" altLang="zh-TW" dirty="0" smtClean="0">
                <a:latin typeface="+mn-ea"/>
              </a:rPr>
              <a:t>:</a:t>
            </a:r>
            <a:r>
              <a:rPr lang="zh-TW" altLang="en-US" dirty="0" smtClean="0">
                <a:latin typeface="+mn-ea"/>
              </a:rPr>
              <a:t> </a:t>
            </a:r>
            <a:r>
              <a:rPr lang="zh-TW" altLang="en-US" b="1" dirty="0" smtClean="0">
                <a:latin typeface="+mn-ea"/>
              </a:rPr>
              <a:t>中山大學西子灣會館</a:t>
            </a:r>
            <a:r>
              <a:rPr lang="zh-TW" altLang="en-US" dirty="0" smtClean="0">
                <a:latin typeface="+mn-ea"/>
              </a:rPr>
              <a:t>，可以斷成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中山大學、西子灣會館</a:t>
            </a:r>
            <a:r>
              <a:rPr lang="en-US" altLang="zh-TW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、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中山大學、西子灣、會館</a:t>
            </a:r>
            <a:r>
              <a:rPr lang="en-US" altLang="zh-TW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、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中山、大學、西子灣、會館</a:t>
            </a:r>
            <a:r>
              <a:rPr lang="en-US" altLang="zh-TW" dirty="0" smtClean="0">
                <a:latin typeface="+mn-ea"/>
              </a:rPr>
              <a:t>)</a:t>
            </a:r>
            <a:r>
              <a:rPr lang="zh-TW" altLang="en-US" dirty="0" smtClean="0">
                <a:latin typeface="+mn-ea"/>
              </a:rPr>
              <a:t>等，各具意義的斷詞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4919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實驗分析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個案一：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對</a:t>
            </a:r>
            <a:r>
              <a:rPr lang="zh-TW" altLang="en-US" dirty="0"/>
              <a:t>短句「兩人並未因為日前陳水扁陣營指控新黨」進行斷詞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期望正解是：兩人｜並未｜因為｜日前｜陳水扁｜陣營｜指控｜新黨。</a:t>
            </a:r>
          </a:p>
        </p:txBody>
      </p:sp>
    </p:spTree>
    <p:extLst>
      <p:ext uri="{BB962C8B-B14F-4D97-AF65-F5344CB8AC3E}">
        <p14:creationId xmlns:p14="http://schemas.microsoft.com/office/powerpoint/2010/main" val="2061402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06" y="2060758"/>
            <a:ext cx="8168462" cy="1231458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056073" y="3600561"/>
            <a:ext cx="3923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+mn-ea"/>
              </a:rPr>
              <a:t>GA</a:t>
            </a:r>
            <a:r>
              <a:rPr lang="zh-TW" altLang="en-US" sz="2400" dirty="0" smtClean="0">
                <a:latin typeface="+mn-ea"/>
              </a:rPr>
              <a:t>對個案一的斷詞結果</a:t>
            </a:r>
            <a:endParaRPr lang="zh-TW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57184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140" y="1063256"/>
            <a:ext cx="8579598" cy="4795284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488019" y="478466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/>
              <a:t>個案一斷詞組合之累積次數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65056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召回率與精確率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+mn-ea"/>
              </a:rPr>
              <a:t>若令應有的正確詞集合</a:t>
            </a:r>
            <a:r>
              <a:rPr lang="zh-TW" altLang="en-US" dirty="0" smtClean="0">
                <a:latin typeface="+mn-ea"/>
              </a:rPr>
              <a:t>為</a:t>
            </a:r>
            <a:r>
              <a:rPr lang="en-US" altLang="zh-TW" dirty="0" smtClean="0">
                <a:latin typeface="+mn-ea"/>
              </a:rPr>
              <a:t>H</a:t>
            </a:r>
            <a:r>
              <a:rPr lang="zh-TW" altLang="en-US" dirty="0" smtClean="0">
                <a:latin typeface="+mn-ea"/>
              </a:rPr>
              <a:t>，</a:t>
            </a:r>
            <a:r>
              <a:rPr lang="zh-TW" altLang="en-US" dirty="0">
                <a:latin typeface="+mn-ea"/>
              </a:rPr>
              <a:t>系統斷詞的詞</a:t>
            </a:r>
            <a:r>
              <a:rPr lang="zh-TW" altLang="en-US" dirty="0" smtClean="0">
                <a:latin typeface="+mn-ea"/>
              </a:rPr>
              <a:t>集合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為</a:t>
            </a:r>
            <a:r>
              <a:rPr lang="en-US" altLang="zh-TW" dirty="0" smtClean="0">
                <a:latin typeface="+mn-ea"/>
              </a:rPr>
              <a:t>S</a:t>
            </a:r>
            <a:r>
              <a:rPr lang="zh-TW" altLang="en-US" dirty="0" smtClean="0">
                <a:latin typeface="+mn-ea"/>
              </a:rPr>
              <a:t>，則</a:t>
            </a:r>
            <a:r>
              <a:rPr lang="zh-TW" altLang="en-US" dirty="0">
                <a:latin typeface="+mn-ea"/>
              </a:rPr>
              <a:t>系統所斷出來的結果符合於應有的正確</a:t>
            </a:r>
            <a:r>
              <a:rPr lang="zh-TW" altLang="en-US" dirty="0" smtClean="0">
                <a:latin typeface="+mn-ea"/>
              </a:rPr>
              <a:t>詞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的</a:t>
            </a:r>
            <a:r>
              <a:rPr lang="zh-TW" altLang="en-US" dirty="0">
                <a:latin typeface="+mn-ea"/>
              </a:rPr>
              <a:t>總詞數，就是系統斷出的正確</a:t>
            </a:r>
            <a:r>
              <a:rPr lang="zh-TW" altLang="en-US" dirty="0" smtClean="0">
                <a:latin typeface="+mn-ea"/>
              </a:rPr>
              <a:t>詞數</a:t>
            </a:r>
            <a:r>
              <a:rPr lang="en-US" altLang="zh-TW" dirty="0">
                <a:latin typeface="+mn-ea"/>
              </a:rPr>
              <a:t>|H^S|</a:t>
            </a:r>
            <a:r>
              <a:rPr lang="zh-TW" altLang="en-US" dirty="0">
                <a:latin typeface="+mn-ea"/>
              </a:rPr>
              <a:t>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751" y="3884880"/>
            <a:ext cx="8392965" cy="111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61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9182"/>
            <a:ext cx="9167449" cy="2799807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556163" y="1620982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/>
              <a:t>外測資料與內測資料的評估結果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465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常見的斷詞方法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1.</a:t>
            </a:r>
            <a:r>
              <a:rPr lang="zh-TW" altLang="en-US" dirty="0" smtClean="0">
                <a:latin typeface="+mn-ea"/>
              </a:rPr>
              <a:t> 統計式斷詞法</a:t>
            </a:r>
            <a:r>
              <a:rPr lang="en-US" altLang="zh-TW" dirty="0" smtClean="0">
                <a:latin typeface="+mn-ea"/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dirty="0" smtClean="0">
                <a:latin typeface="+mn-ea"/>
              </a:rPr>
              <a:t>統計斷詞（</a:t>
            </a:r>
            <a:r>
              <a:rPr lang="en-US" altLang="zh-TW" dirty="0" smtClean="0">
                <a:latin typeface="+mn-ea"/>
              </a:rPr>
              <a:t>Zhang et al. 2000</a:t>
            </a:r>
            <a:r>
              <a:rPr lang="zh-TW" altLang="en-US" dirty="0" smtClean="0">
                <a:latin typeface="+mn-ea"/>
              </a:rPr>
              <a:t>），其概念源自詞頻</a:t>
            </a:r>
            <a:endParaRPr lang="en-US" altLang="zh-TW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dirty="0" smtClean="0">
                <a:latin typeface="+mn-ea"/>
              </a:rPr>
              <a:t>（</a:t>
            </a:r>
            <a:r>
              <a:rPr lang="en-US" altLang="zh-TW" dirty="0" smtClean="0">
                <a:latin typeface="+mn-ea"/>
              </a:rPr>
              <a:t>term </a:t>
            </a:r>
            <a:r>
              <a:rPr lang="en-US" altLang="zh-TW" dirty="0" err="1" smtClean="0">
                <a:latin typeface="+mn-ea"/>
              </a:rPr>
              <a:t>frequency;TF</a:t>
            </a:r>
            <a:r>
              <a:rPr lang="zh-TW" altLang="en-US" dirty="0" smtClean="0">
                <a:latin typeface="+mn-ea"/>
              </a:rPr>
              <a:t>），當詞頻達到某一門檻值時，</a:t>
            </a:r>
            <a:endParaRPr lang="en-US" altLang="zh-TW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dirty="0" smtClean="0">
                <a:latin typeface="+mn-ea"/>
              </a:rPr>
              <a:t>假設該詞是有意義的，可分為 </a:t>
            </a:r>
            <a:r>
              <a:rPr lang="en-US" altLang="zh-TW" dirty="0" smtClean="0">
                <a:latin typeface="+mn-ea"/>
              </a:rPr>
              <a:t>2-Gram</a:t>
            </a:r>
            <a:r>
              <a:rPr lang="zh-TW" altLang="en-US" dirty="0" smtClean="0">
                <a:latin typeface="+mn-ea"/>
              </a:rPr>
              <a:t>、</a:t>
            </a:r>
            <a:r>
              <a:rPr lang="en-US" altLang="zh-TW" dirty="0" smtClean="0">
                <a:latin typeface="+mn-ea"/>
              </a:rPr>
              <a:t>3-Gram…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dirty="0" smtClean="0">
                <a:latin typeface="+mn-ea"/>
              </a:rPr>
              <a:t>等，以此類推至 </a:t>
            </a:r>
            <a:r>
              <a:rPr lang="en-US" altLang="zh-TW" dirty="0" smtClean="0">
                <a:latin typeface="+mn-ea"/>
              </a:rPr>
              <a:t>N-Gram</a:t>
            </a:r>
            <a:r>
              <a:rPr lang="zh-TW" altLang="en-US" dirty="0" smtClean="0">
                <a:latin typeface="+mn-ea"/>
              </a:rPr>
              <a:t>。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5839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常見的斷詞方法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2.</a:t>
            </a:r>
            <a:r>
              <a:rPr lang="zh-TW" altLang="en-US" dirty="0" smtClean="0">
                <a:latin typeface="+mn-ea"/>
              </a:rPr>
              <a:t> 法則式斷詞法</a:t>
            </a:r>
            <a:r>
              <a:rPr lang="en-US" altLang="zh-TW" dirty="0" smtClean="0">
                <a:latin typeface="+mn-ea"/>
              </a:rPr>
              <a:t>: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r>
              <a:rPr lang="en-US" altLang="zh-TW" dirty="0" smtClean="0">
                <a:latin typeface="+mn-ea"/>
              </a:rPr>
              <a:t>I.</a:t>
            </a:r>
            <a:r>
              <a:rPr lang="zh-TW" altLang="en-US" dirty="0" smtClean="0">
                <a:latin typeface="+mn-ea"/>
              </a:rPr>
              <a:t>長詞優先法</a:t>
            </a:r>
            <a:r>
              <a:rPr lang="en-US" altLang="zh-TW" dirty="0" smtClean="0">
                <a:latin typeface="+mn-ea"/>
              </a:rPr>
              <a:t>(Maximum Matching)</a:t>
            </a:r>
          </a:p>
          <a:p>
            <a:pPr marL="0" indent="0">
              <a:buNone/>
            </a:pPr>
            <a:r>
              <a:rPr lang="zh-TW" altLang="en-US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     在一個中文句子中，最有意義的詞通常是許多有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意義的連續中文字串當中最長的字串，此演算法將優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先斷出最長的有效詞。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II.</a:t>
            </a:r>
            <a:r>
              <a:rPr lang="zh-TW" altLang="en-US" dirty="0" smtClean="0">
                <a:latin typeface="+mn-ea"/>
              </a:rPr>
              <a:t>短詞優先法</a:t>
            </a:r>
            <a:r>
              <a:rPr lang="en-US" altLang="zh-TW" dirty="0" smtClean="0">
                <a:latin typeface="+mn-ea"/>
              </a:rPr>
              <a:t>(Minimum </a:t>
            </a:r>
            <a:r>
              <a:rPr lang="en-US" altLang="zh-TW" dirty="0" smtClean="0">
                <a:latin typeface="+mn-ea"/>
              </a:rPr>
              <a:t>Matching</a:t>
            </a:r>
            <a:r>
              <a:rPr lang="en-US" altLang="zh-TW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    觀念同長詞優先法，以較短的詞為標準，優先將句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子裡較短的詞斷出來。 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0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常見的斷詞方法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3.</a:t>
            </a:r>
            <a:r>
              <a:rPr lang="zh-TW" altLang="en-US" dirty="0" smtClean="0">
                <a:latin typeface="+mn-ea"/>
              </a:rPr>
              <a:t> 混合式斷詞法</a:t>
            </a:r>
            <a:r>
              <a:rPr lang="en-US" altLang="zh-TW" dirty="0" smtClean="0">
                <a:latin typeface="+mn-ea"/>
              </a:rPr>
              <a:t>: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混合斷詞則事先利用詞庫把字詞過濾出，繼而利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用統計法處理未斷出之字詞，可兼顧詞之品質與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萃取出未知詞之優點，並減少 </a:t>
            </a:r>
            <a:r>
              <a:rPr lang="en-US" altLang="zh-TW" dirty="0" smtClean="0">
                <a:latin typeface="+mn-ea"/>
              </a:rPr>
              <a:t>N-Gram</a:t>
            </a:r>
            <a:r>
              <a:rPr lang="zh-TW" altLang="en-US" dirty="0" smtClean="0">
                <a:latin typeface="+mn-ea"/>
              </a:rPr>
              <a:t>所需處理的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字詞資料量。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161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遺傳演算</a:t>
            </a:r>
            <a:r>
              <a:rPr lang="zh-TW" altLang="en-US" dirty="0"/>
              <a:t>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遺傳演算法採用一組特別的字串模擬各種生物的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染色體</a:t>
            </a:r>
            <a:r>
              <a:rPr lang="en-US" altLang="zh-TW" dirty="0" smtClean="0"/>
              <a:t>(chromosome)</a:t>
            </a:r>
            <a:r>
              <a:rPr lang="zh-TW" altLang="en-US" dirty="0" smtClean="0"/>
              <a:t>，並計算所有染色體對環境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的適應度</a:t>
            </a:r>
            <a:r>
              <a:rPr lang="en-US" altLang="zh-TW" dirty="0" smtClean="0"/>
              <a:t>(fitness)</a:t>
            </a:r>
            <a:r>
              <a:rPr lang="zh-TW" altLang="en-US" dirty="0" smtClean="0"/>
              <a:t>，在每個世代之間讓各個染色體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以隨機的方式進行交配</a:t>
            </a:r>
            <a:r>
              <a:rPr lang="en-US" altLang="zh-TW" dirty="0" smtClean="0"/>
              <a:t>(crossover)</a:t>
            </a:r>
            <a:r>
              <a:rPr lang="zh-TW" altLang="en-US" dirty="0" smtClean="0"/>
              <a:t>與突變</a:t>
            </a:r>
            <a:r>
              <a:rPr lang="en-US" altLang="zh-TW" dirty="0" smtClean="0"/>
              <a:t>(mutation)</a:t>
            </a:r>
          </a:p>
          <a:p>
            <a:pPr marL="0" indent="0">
              <a:buNone/>
            </a:pPr>
            <a:r>
              <a:rPr lang="zh-TW" altLang="en-US" dirty="0" smtClean="0"/>
              <a:t>來產生下一代，再根據該染色體的適應度選擇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(selection)</a:t>
            </a:r>
            <a:r>
              <a:rPr lang="zh-TW" altLang="en-US" dirty="0" smtClean="0"/>
              <a:t>是否讓其生存。這個演化交替的動作會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一直持續到達成最終目標（例如事先決定的演化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代數）為止。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650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478" y="522921"/>
            <a:ext cx="7886700" cy="994172"/>
          </a:xfrm>
        </p:spPr>
        <p:txBody>
          <a:bodyPr/>
          <a:lstStyle/>
          <a:p>
            <a:r>
              <a:rPr lang="en-US" altLang="zh-TW" dirty="0" smtClean="0">
                <a:latin typeface="+mj-ea"/>
              </a:rPr>
              <a:t>simple genetic algorithm (SGA)</a:t>
            </a:r>
            <a:endParaRPr lang="zh-TW" altLang="en-US" dirty="0">
              <a:latin typeface="+mj-ea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478" y="1517093"/>
            <a:ext cx="3803662" cy="509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4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遺傳演算法中的重要因子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2226468"/>
            <a:ext cx="8297141" cy="35093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1. </a:t>
            </a:r>
            <a:r>
              <a:rPr lang="zh-TW" altLang="en-US" dirty="0" smtClean="0">
                <a:latin typeface="+mn-ea"/>
              </a:rPr>
              <a:t>編碼</a:t>
            </a:r>
            <a:r>
              <a:rPr lang="en-US" altLang="zh-TW" dirty="0" smtClean="0">
                <a:latin typeface="+mn-ea"/>
              </a:rPr>
              <a:t>(Encoding)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 先將問題的解編碼成染色體，染色體內的一個或多個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基因可表示一個變數，基因一般是用 </a:t>
            </a:r>
            <a:r>
              <a:rPr lang="en-US" altLang="zh-TW" dirty="0" smtClean="0">
                <a:latin typeface="+mn-ea"/>
              </a:rPr>
              <a:t>0 </a:t>
            </a:r>
            <a:r>
              <a:rPr lang="zh-TW" altLang="en-US" dirty="0" smtClean="0">
                <a:latin typeface="+mn-ea"/>
              </a:rPr>
              <a:t>和 </a:t>
            </a:r>
            <a:r>
              <a:rPr lang="en-US" altLang="zh-TW" dirty="0" smtClean="0">
                <a:latin typeface="+mn-ea"/>
              </a:rPr>
              <a:t>1 </a:t>
            </a:r>
            <a:r>
              <a:rPr lang="zh-TW" altLang="en-US" dirty="0" smtClean="0">
                <a:latin typeface="+mn-ea"/>
              </a:rPr>
              <a:t>的二進位來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表示。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2. </a:t>
            </a:r>
            <a:r>
              <a:rPr lang="zh-TW" altLang="en-US" dirty="0" smtClean="0">
                <a:latin typeface="+mn-ea"/>
              </a:rPr>
              <a:t>適應函數</a:t>
            </a:r>
            <a:r>
              <a:rPr lang="en-US" altLang="zh-TW" dirty="0" smtClean="0">
                <a:latin typeface="+mn-ea"/>
              </a:rPr>
              <a:t>(Fitness Function)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 適應函數是用來評估每個染色體所代表之解答的好壞，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即其適應度。通常適應函數即為最佳化問題的目標函數。</a:t>
            </a:r>
            <a:endParaRPr lang="en-US" altLang="zh-TW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150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遺傳演算法中的重要因子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3. </a:t>
            </a:r>
            <a:r>
              <a:rPr lang="zh-TW" altLang="en-US" dirty="0" smtClean="0">
                <a:latin typeface="+mn-ea"/>
              </a:rPr>
              <a:t>選擇</a:t>
            </a:r>
            <a:r>
              <a:rPr lang="en-US" altLang="zh-TW" dirty="0" smtClean="0">
                <a:latin typeface="+mn-ea"/>
              </a:rPr>
              <a:t>(Selection)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 是由父代的適合度函數值</a:t>
            </a:r>
            <a:r>
              <a:rPr lang="en-US" altLang="zh-TW" dirty="0" smtClean="0">
                <a:latin typeface="+mn-ea"/>
              </a:rPr>
              <a:t>(fitness value)</a:t>
            </a:r>
            <a:r>
              <a:rPr lang="zh-TW" altLang="en-US" dirty="0" smtClean="0">
                <a:latin typeface="+mn-ea"/>
              </a:rPr>
              <a:t>之優劣來決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定如何複製子代。如果適合度函數值較高，則會有較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大的機率被選上，然後複製其下一代。可以用輪盤法、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期望值等方法來選出適合複製的染色體來。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4.</a:t>
            </a:r>
            <a:r>
              <a:rPr lang="zh-TW" altLang="en-US" dirty="0" smtClean="0">
                <a:latin typeface="+mn-ea"/>
              </a:rPr>
              <a:t>交配</a:t>
            </a:r>
            <a:r>
              <a:rPr lang="en-US" altLang="zh-TW" dirty="0" smtClean="0">
                <a:latin typeface="+mn-ea"/>
              </a:rPr>
              <a:t>(Crossover)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是將父代的染色體以隨機的方式將每兩個染色體作配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對，再將兩者的基因做部份互換，以產生新的兩個子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代染色體。</a:t>
            </a:r>
            <a:endParaRPr lang="zh-TW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1861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955</TotalTime>
  <Words>991</Words>
  <Application>Microsoft Office PowerPoint</Application>
  <PresentationFormat>如螢幕大小 (4:3)</PresentationFormat>
  <Paragraphs>94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0" baseType="lpstr">
      <vt:lpstr>新細明體</vt:lpstr>
      <vt:lpstr>Arial</vt:lpstr>
      <vt:lpstr>Calibri</vt:lpstr>
      <vt:lpstr>Calibri Light</vt:lpstr>
      <vt:lpstr>Times New Roman</vt:lpstr>
      <vt:lpstr>Office 佈景主題</vt:lpstr>
      <vt:lpstr>中文文件斷詞</vt:lpstr>
      <vt:lpstr>什麼是斷詞</vt:lpstr>
      <vt:lpstr>常見的斷詞方法</vt:lpstr>
      <vt:lpstr>常見的斷詞方法</vt:lpstr>
      <vt:lpstr>常見的斷詞方法</vt:lpstr>
      <vt:lpstr>遺傳演算法</vt:lpstr>
      <vt:lpstr>simple genetic algorithm (SGA)</vt:lpstr>
      <vt:lpstr>遺傳演算法中的重要因子</vt:lpstr>
      <vt:lpstr>遺傳演算法中的重要因子</vt:lpstr>
      <vt:lpstr>遺傳演算法中的重要因子</vt:lpstr>
      <vt:lpstr>步驟一</vt:lpstr>
      <vt:lpstr>PowerPoint 簡報</vt:lpstr>
      <vt:lpstr>PowerPoint 簡報</vt:lpstr>
      <vt:lpstr>步驟二</vt:lpstr>
      <vt:lpstr>步驟三</vt:lpstr>
      <vt:lpstr>適合度函數 F</vt:lpstr>
      <vt:lpstr>PowerPoint 簡報</vt:lpstr>
      <vt:lpstr>PowerPoint 簡報</vt:lpstr>
      <vt:lpstr>PowerPoint 簡報</vt:lpstr>
      <vt:lpstr>實驗分析</vt:lpstr>
      <vt:lpstr>PowerPoint 簡報</vt:lpstr>
      <vt:lpstr>PowerPoint 簡報</vt:lpstr>
      <vt:lpstr>召回率與精確率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中文文件斷詞</dc:title>
  <dc:creator>SiangHuai</dc:creator>
  <cp:lastModifiedBy>SiangHuai</cp:lastModifiedBy>
  <cp:revision>22</cp:revision>
  <dcterms:created xsi:type="dcterms:W3CDTF">2016-01-25T18:37:52Z</dcterms:created>
  <dcterms:modified xsi:type="dcterms:W3CDTF">2016-01-26T10:33:14Z</dcterms:modified>
</cp:coreProperties>
</file>