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2"/>
  </p:notesMasterIdLst>
  <p:sldIdLst>
    <p:sldId id="257" r:id="rId2"/>
    <p:sldId id="296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3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93" autoAdjust="0"/>
  </p:normalViewPr>
  <p:slideViewPr>
    <p:cSldViewPr>
      <p:cViewPr varScale="1">
        <p:scale>
          <a:sx n="51" d="100"/>
          <a:sy n="51" d="100"/>
        </p:scale>
        <p:origin x="78" y="48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06E1A-967B-4702-9100-CA60161C68AD}" type="datetimeFigureOut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5817E-37FB-43A5-9E94-CE25939ABA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8443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817E-37FB-43A5-9E94-CE25939ABA57}" type="slidenum">
              <a:rPr lang="zh-TW" altLang="en-US" smtClean="0"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007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50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817E-37FB-43A5-9E94-CE25939ABA5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765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0EBB-2157-4ECF-9E55-0F204FEB3AF6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6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AA09D-0B44-4B22-9B8F-C6BCEE4FEBC7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03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A9EF-1DEA-4A2D-B95C-02BFB910A63D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11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5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409F-200A-4567-8A6A-69B81E278CF2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22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BD9F-4146-4CF0-B43F-B959091F727C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65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B3FD-4E5B-4337-A169-11EE3DAF81C2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928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BD923-9E03-430A-83D9-031A06F4BCDC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15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FF37-7EE5-4C84-A7E5-89F2F466D2B7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42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73FA-8B46-4221-822F-7DC220028125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656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403C-021C-43BA-9A0E-0C636802EB5A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71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7B4E-0407-4317-B90C-F9589BC85B00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7EEE7-D584-4BDD-A826-15436C13E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67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" y="2130425"/>
            <a:ext cx="9129558" cy="147002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zh-TW" alt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dirty="0" smtClean="0"/>
              <a:t>An </a:t>
            </a:r>
            <a:r>
              <a:rPr lang="en-US" altLang="zh-TW" dirty="0"/>
              <a:t>improved algorithm for computing the edit distance of run-length coded </a:t>
            </a:r>
            <a:r>
              <a:rPr lang="en-US" altLang="zh-TW" dirty="0" smtClean="0"/>
              <a:t>strings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3429000"/>
            <a:ext cx="8424936" cy="1512168"/>
          </a:xfrm>
        </p:spPr>
        <p:txBody>
          <a:bodyPr>
            <a:normAutofit/>
          </a:bodyPr>
          <a:lstStyle/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/>
              <a:t>H. </a:t>
            </a:r>
            <a:r>
              <a:rPr lang="en-US" altLang="zh-TW" sz="2800" dirty="0" err="1" smtClean="0"/>
              <a:t>Bunke</a:t>
            </a:r>
            <a:r>
              <a:rPr lang="en-US" altLang="zh-TW" sz="2800" dirty="0" smtClean="0"/>
              <a:t>, </a:t>
            </a:r>
            <a:r>
              <a:rPr lang="en-US" altLang="zh-TW" sz="2800" dirty="0"/>
              <a:t>J. </a:t>
            </a:r>
            <a:r>
              <a:rPr lang="en-US" altLang="zh-TW" sz="2800" dirty="0" err="1" smtClean="0"/>
              <a:t>Csirik</a:t>
            </a:r>
            <a:endParaRPr lang="zh-TW" altLang="en-US" sz="25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44208" y="6309320"/>
            <a:ext cx="2685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Presenter: </a:t>
            </a:r>
            <a:r>
              <a:rPr lang="en-US" altLang="zh-TW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Shian</a:t>
            </a:r>
            <a:r>
              <a:rPr lang="en-US" altLang="zh-TW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-Liang Lin</a:t>
            </a:r>
            <a:endParaRPr lang="zh-TW" alt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4941168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/>
              <a:t>Information Processing </a:t>
            </a:r>
            <a:r>
              <a:rPr lang="en-US" altLang="zh-TW" sz="2000" dirty="0" smtClean="0"/>
              <a:t>Letters </a:t>
            </a:r>
            <a:r>
              <a:rPr lang="en-US" altLang="zh-TW" sz="2000" dirty="0"/>
              <a:t>v</a:t>
            </a:r>
            <a:r>
              <a:rPr lang="en-US" altLang="zh-TW" sz="2000" dirty="0" smtClean="0"/>
              <a:t>olume 54, </a:t>
            </a:r>
            <a:r>
              <a:rPr lang="en-US" altLang="zh-TW" sz="2000" dirty="0"/>
              <a:t>Issue 2</a:t>
            </a:r>
            <a:r>
              <a:rPr lang="en-US" altLang="zh-TW" sz="2000" dirty="0" smtClean="0"/>
              <a:t>, pp.93-96(1995)</a:t>
            </a:r>
            <a:endParaRPr lang="en-US" altLang="zh-TW" sz="2000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05C5-2A8E-44A6-8CFC-004FFAC5B1E9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6AAE1-64D2-4F4C-B3D0-6D50C2516661}" type="slidenum">
              <a:rPr lang="zh-TW" altLang="en-US" smtClean="0">
                <a:latin typeface="Times New Roman" pitchFamily="18" charset="0"/>
                <a:cs typeface="Times New Roman" pitchFamily="18" charset="0"/>
              </a:rPr>
              <a:t>0</a:t>
            </a:fld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2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en-US" altLang="zh-TW" sz="5000" dirty="0" smtClean="0"/>
              <a:t>Thanks for listening.</a:t>
            </a:r>
            <a:endParaRPr lang="zh-TW" altLang="en-US" sz="50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72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400" dirty="0" smtClean="0"/>
              <a:t>	Depending </a:t>
            </a:r>
            <a:r>
              <a:rPr lang="en-US" altLang="zh-TW" sz="2400" dirty="0"/>
              <a:t>on the particular application, </a:t>
            </a:r>
            <a:r>
              <a:rPr lang="en-US" altLang="zh-TW" sz="2400" dirty="0" smtClean="0"/>
              <a:t>it can be an </a:t>
            </a:r>
            <a:r>
              <a:rPr lang="en-US" altLang="zh-TW" sz="2400" dirty="0"/>
              <a:t>advantage to use a special representation or </a:t>
            </a:r>
            <a:r>
              <a:rPr lang="en-US" altLang="zh-TW" sz="2400" dirty="0" smtClean="0"/>
              <a:t>coding method </a:t>
            </a:r>
            <a:r>
              <a:rPr lang="en-US" altLang="zh-TW" sz="2400" dirty="0"/>
              <a:t>for the strings to be compared. One </a:t>
            </a:r>
            <a:r>
              <a:rPr lang="en-US" altLang="zh-TW" sz="2400" dirty="0" smtClean="0"/>
              <a:t>well known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method </a:t>
            </a:r>
            <a:r>
              <a:rPr lang="en-US" altLang="zh-TW" sz="2400" dirty="0"/>
              <a:t>that has been widely used, for </a:t>
            </a:r>
            <a:r>
              <a:rPr lang="en-US" altLang="zh-TW" sz="2400" dirty="0" smtClean="0"/>
              <a:t>example in </a:t>
            </a:r>
            <a:r>
              <a:rPr lang="en-US" altLang="zh-TW" sz="2400" dirty="0"/>
              <a:t>image processing, is run-length coding.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	In </a:t>
            </a:r>
            <a:r>
              <a:rPr lang="en-US" altLang="zh-TW" sz="2400" dirty="0"/>
              <a:t>this paper, we propose a </a:t>
            </a:r>
            <a:r>
              <a:rPr lang="en-US" altLang="zh-TW" sz="2400" dirty="0" smtClean="0"/>
              <a:t>different approach for </a:t>
            </a:r>
            <a:r>
              <a:rPr lang="en-US" altLang="zh-TW" sz="2400" dirty="0"/>
              <a:t>run-length </a:t>
            </a:r>
            <a:r>
              <a:rPr lang="en-US" altLang="zh-TW" sz="2400" dirty="0" smtClean="0"/>
              <a:t>coding strings. </a:t>
            </a:r>
            <a:r>
              <a:rPr lang="en-US" altLang="zh-TW" sz="2400" dirty="0"/>
              <a:t>Our new algorithm will be also </a:t>
            </a:r>
            <a:r>
              <a:rPr lang="en-US" altLang="zh-TW" sz="2400" dirty="0" smtClean="0"/>
              <a:t>based on </a:t>
            </a:r>
            <a:r>
              <a:rPr lang="en-US" altLang="zh-TW" sz="2400" dirty="0"/>
              <a:t>a division of the edit matrix into blocks. </a:t>
            </a:r>
            <a:r>
              <a:rPr lang="en-US" altLang="zh-TW" sz="2400" dirty="0" smtClean="0"/>
              <a:t>However, no </a:t>
            </a:r>
            <a:r>
              <a:rPr lang="en-US" altLang="zh-TW" sz="2400" dirty="0"/>
              <a:t>subdivision of these blocks will ever be </a:t>
            </a:r>
            <a:r>
              <a:rPr lang="en-US" altLang="zh-TW" sz="2400" dirty="0" smtClean="0"/>
              <a:t>required. It </a:t>
            </a:r>
            <a:r>
              <a:rPr lang="en-US" altLang="zh-TW" sz="2400" dirty="0"/>
              <a:t>will be shown that it is sufficient, in order to get </a:t>
            </a:r>
            <a:r>
              <a:rPr lang="en-US" altLang="zh-TW" sz="2400" dirty="0" smtClean="0"/>
              <a:t>the edit </a:t>
            </a:r>
            <a:r>
              <a:rPr lang="en-US" altLang="zh-TW" sz="2400" dirty="0"/>
              <a:t>distance of two run-length coded strings, to </a:t>
            </a:r>
            <a:r>
              <a:rPr lang="en-US" altLang="zh-TW" sz="2400" dirty="0" smtClean="0"/>
              <a:t>compute for </a:t>
            </a:r>
            <a:r>
              <a:rPr lang="en-US" altLang="zh-TW" sz="2400" dirty="0"/>
              <a:t>each block only its last row and column in </a:t>
            </a:r>
            <a:r>
              <a:rPr lang="en-US" altLang="zh-TW" sz="2400" dirty="0" smtClean="0"/>
              <a:t>the edit </a:t>
            </a:r>
            <a:r>
              <a:rPr lang="en-US" altLang="zh-TW" sz="2400" dirty="0"/>
              <a:t>matrix. The new algorithm is restricted, </a:t>
            </a:r>
            <a:r>
              <a:rPr lang="en-US" altLang="zh-TW" sz="2400" dirty="0" smtClean="0"/>
              <a:t>however, to </a:t>
            </a:r>
            <a:r>
              <a:rPr lang="en-US" altLang="zh-TW" sz="2400" dirty="0"/>
              <a:t>the special cost function under which the cost </a:t>
            </a:r>
            <a:r>
              <a:rPr lang="en-US" altLang="zh-TW" sz="2400" dirty="0" smtClean="0"/>
              <a:t>of any </a:t>
            </a:r>
            <a:r>
              <a:rPr lang="en-US" altLang="zh-TW" sz="2400" dirty="0"/>
              <a:t>insertion and deletion is equal to 1</a:t>
            </a:r>
            <a:r>
              <a:rPr lang="en-US" altLang="zh-TW" sz="2400" dirty="0" smtClean="0"/>
              <a:t>,</a:t>
            </a:r>
            <a:r>
              <a:rPr lang="en-US" altLang="zh-TW" sz="2400" dirty="0"/>
              <a:t> and the </a:t>
            </a:r>
            <a:r>
              <a:rPr lang="en-US" altLang="zh-TW" sz="2400" dirty="0" smtClean="0"/>
              <a:t>cost of </a:t>
            </a:r>
            <a:r>
              <a:rPr lang="en-US" altLang="zh-TW" sz="2400" dirty="0"/>
              <a:t>any substitution is equal to 2.</a:t>
            </a:r>
            <a:endParaRPr lang="en-US" altLang="zh-TW" sz="22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560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Run-length-encoded(RLE) string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2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1547664" y="1844824"/>
                <a:ext cx="4572000" cy="101566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altLang="zh-TW" sz="3000" dirty="0" smtClean="0"/>
                  <a:t>A: </a:t>
                </a:r>
                <a14:m>
                  <m:oMath xmlns:m="http://schemas.openxmlformats.org/officeDocument/2006/math">
                    <m:r>
                      <a:rPr lang="en-US" altLang="zh-TW" sz="3000" i="1" dirty="0" smtClean="0">
                        <a:latin typeface="Cambria Math"/>
                      </a:rPr>
                      <m:t>𝑎𝑎𝑎𝑐𝑐𝑐𝑏𝑏</m:t>
                    </m:r>
                  </m:oMath>
                </a14:m>
                <a:endParaRPr lang="en-US" altLang="zh-TW" sz="3000" dirty="0" smtClean="0"/>
              </a:p>
              <a:p>
                <a:r>
                  <a:rPr lang="en-US" altLang="zh-TW" sz="3000" dirty="0" smtClean="0"/>
                  <a:t>B: </a:t>
                </a:r>
                <a14:m>
                  <m:oMath xmlns:m="http://schemas.openxmlformats.org/officeDocument/2006/math">
                    <m:r>
                      <a:rPr lang="en-US" altLang="zh-TW" sz="3000" i="1" dirty="0" smtClean="0">
                        <a:latin typeface="Cambria Math"/>
                      </a:rPr>
                      <m:t>𝑎𝑎𝑐𝑐</m:t>
                    </m:r>
                  </m:oMath>
                </a14:m>
                <a:endParaRPr lang="zh-TW" altLang="en-US" sz="3000" dirty="0"/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1844824"/>
                <a:ext cx="45720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3200" t="-7831" b="-180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向下箭號 6"/>
          <p:cNvSpPr/>
          <p:nvPr/>
        </p:nvSpPr>
        <p:spPr>
          <a:xfrm>
            <a:off x="4139952" y="3212976"/>
            <a:ext cx="576064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1547664" y="4797152"/>
                <a:ext cx="4572000" cy="105516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altLang="zh-TW" sz="3000" dirty="0" smtClean="0"/>
                  <a:t>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3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altLang="zh-TW" sz="30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altLang="zh-TW" sz="3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altLang="zh-TW" sz="30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altLang="zh-TW" sz="3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altLang="zh-TW" sz="30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sz="3000" dirty="0" smtClean="0"/>
              </a:p>
              <a:p>
                <a:r>
                  <a:rPr lang="en-US" altLang="zh-TW" sz="3000" dirty="0" smtClean="0"/>
                  <a:t>B: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3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dirty="0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altLang="zh-TW" sz="30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3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dirty="0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altLang="zh-TW" sz="30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zh-TW" altLang="en-US" sz="3000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4797152"/>
                <a:ext cx="4572000" cy="1055161"/>
              </a:xfrm>
              <a:prstGeom prst="rect">
                <a:avLst/>
              </a:prstGeom>
              <a:blipFill rotWithShape="1">
                <a:blip r:embed="rId3"/>
                <a:stretch>
                  <a:fillRect l="-3200" t="-7514" b="-1329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474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Subdivision of  DP lattice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3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932375"/>
              </p:ext>
            </p:extLst>
          </p:nvPr>
        </p:nvGraphicFramePr>
        <p:xfrm>
          <a:off x="395536" y="1268760"/>
          <a:ext cx="3984102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017"/>
                <a:gridCol w="664017"/>
                <a:gridCol w="664017"/>
                <a:gridCol w="664017"/>
                <a:gridCol w="656300"/>
                <a:gridCol w="671734"/>
              </a:tblGrid>
              <a:tr h="340015"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71485"/>
              </p:ext>
            </p:extLst>
          </p:nvPr>
        </p:nvGraphicFramePr>
        <p:xfrm>
          <a:off x="5158610" y="1268760"/>
          <a:ext cx="3960440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073"/>
                <a:gridCol w="660073"/>
                <a:gridCol w="1320147"/>
                <a:gridCol w="1320147"/>
              </a:tblGrid>
              <a:tr h="597011"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 </a:t>
                      </a:r>
                      <a:r>
                        <a:rPr lang="en-US" altLang="zh-TW" sz="3000" b="0" dirty="0" err="1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 </a:t>
                      </a:r>
                      <a:r>
                        <a:rPr lang="en-US" altLang="zh-TW" sz="3000" b="0" dirty="0" err="1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701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2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2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0945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向右箭號 8"/>
          <p:cNvSpPr/>
          <p:nvPr/>
        </p:nvSpPr>
        <p:spPr>
          <a:xfrm>
            <a:off x="4499992" y="386104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045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Calculated parts in DP lattice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4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206935"/>
              </p:ext>
            </p:extLst>
          </p:nvPr>
        </p:nvGraphicFramePr>
        <p:xfrm>
          <a:off x="5076056" y="2492896"/>
          <a:ext cx="1872207" cy="2259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069"/>
                <a:gridCol w="624069"/>
                <a:gridCol w="624069"/>
              </a:tblGrid>
              <a:tr h="564827"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48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5648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5648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094759"/>
              </p:ext>
            </p:extLst>
          </p:nvPr>
        </p:nvGraphicFramePr>
        <p:xfrm>
          <a:off x="107504" y="1268760"/>
          <a:ext cx="3960440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073"/>
                <a:gridCol w="660073"/>
                <a:gridCol w="1320147"/>
                <a:gridCol w="1320147"/>
              </a:tblGrid>
              <a:tr h="597011"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 </a:t>
                      </a:r>
                      <a:r>
                        <a:rPr lang="en-US" altLang="zh-TW" sz="3000" b="0" dirty="0" err="1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 </a:t>
                      </a:r>
                      <a:r>
                        <a:rPr lang="en-US" altLang="zh-TW" sz="3000" b="0" dirty="0" err="1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701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2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2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0945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向右箭號 8"/>
          <p:cNvSpPr/>
          <p:nvPr/>
        </p:nvSpPr>
        <p:spPr>
          <a:xfrm>
            <a:off x="3419872" y="5949280"/>
            <a:ext cx="165618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127057"/>
              </p:ext>
            </p:extLst>
          </p:nvPr>
        </p:nvGraphicFramePr>
        <p:xfrm>
          <a:off x="5220072" y="5118895"/>
          <a:ext cx="1872207" cy="1694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069"/>
                <a:gridCol w="624069"/>
                <a:gridCol w="624069"/>
              </a:tblGrid>
              <a:tr h="564827"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48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5648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11" name="向右箭號 10"/>
          <p:cNvSpPr/>
          <p:nvPr/>
        </p:nvSpPr>
        <p:spPr>
          <a:xfrm>
            <a:off x="2339752" y="2924944"/>
            <a:ext cx="24482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3541502" y="1916832"/>
            <a:ext cx="340676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473203"/>
              </p:ext>
            </p:extLst>
          </p:nvPr>
        </p:nvGraphicFramePr>
        <p:xfrm>
          <a:off x="7164288" y="1357623"/>
          <a:ext cx="1872207" cy="1129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069"/>
                <a:gridCol w="624069"/>
                <a:gridCol w="624069"/>
              </a:tblGrid>
              <a:tr h="564827"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48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05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Calculated parts in DP lattice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5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121232"/>
              </p:ext>
            </p:extLst>
          </p:nvPr>
        </p:nvGraphicFramePr>
        <p:xfrm>
          <a:off x="395536" y="1268760"/>
          <a:ext cx="3984102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017"/>
                <a:gridCol w="664017"/>
                <a:gridCol w="664017"/>
                <a:gridCol w="664017"/>
                <a:gridCol w="656300"/>
                <a:gridCol w="671734"/>
              </a:tblGrid>
              <a:tr h="340015"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4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直線單箭頭接點 7"/>
          <p:cNvCxnSpPr/>
          <p:nvPr/>
        </p:nvCxnSpPr>
        <p:spPr>
          <a:xfrm>
            <a:off x="1547664" y="2276872"/>
            <a:ext cx="1016631" cy="878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>
            <a:off x="2132247" y="2165324"/>
            <a:ext cx="432048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957899"/>
              </p:ext>
            </p:extLst>
          </p:nvPr>
        </p:nvGraphicFramePr>
        <p:xfrm>
          <a:off x="6012160" y="1238019"/>
          <a:ext cx="273630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 smtClean="0"/>
                        <a:t>Cost</a:t>
                      </a:r>
                      <a:r>
                        <a:rPr lang="en-US" altLang="zh-TW" baseline="0" dirty="0" smtClean="0"/>
                        <a:t> function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insertion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deletion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replacement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直線單箭頭接點 13"/>
          <p:cNvCxnSpPr/>
          <p:nvPr/>
        </p:nvCxnSpPr>
        <p:spPr>
          <a:xfrm>
            <a:off x="1497851" y="3356992"/>
            <a:ext cx="432048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>
            <a:off x="2564295" y="3234685"/>
            <a:ext cx="0" cy="4103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805264"/>
            <a:ext cx="59626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3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Calculated parts in DP lattice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6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70666"/>
              </p:ext>
            </p:extLst>
          </p:nvPr>
        </p:nvGraphicFramePr>
        <p:xfrm>
          <a:off x="395536" y="1268760"/>
          <a:ext cx="3984102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017"/>
                <a:gridCol w="664017"/>
                <a:gridCol w="664017"/>
                <a:gridCol w="664017"/>
                <a:gridCol w="656300"/>
                <a:gridCol w="671734"/>
              </a:tblGrid>
              <a:tr h="340015"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4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693618"/>
            <a:ext cx="60102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3554"/>
              </p:ext>
            </p:extLst>
          </p:nvPr>
        </p:nvGraphicFramePr>
        <p:xfrm>
          <a:off x="6012160" y="1238019"/>
          <a:ext cx="273630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 smtClean="0"/>
                        <a:t>Cost</a:t>
                      </a:r>
                      <a:r>
                        <a:rPr lang="en-US" altLang="zh-TW" baseline="0" dirty="0" smtClean="0"/>
                        <a:t> function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insertion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deletion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replacement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474418"/>
            <a:ext cx="60864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直線單箭頭接點 22"/>
          <p:cNvCxnSpPr/>
          <p:nvPr/>
        </p:nvCxnSpPr>
        <p:spPr>
          <a:xfrm>
            <a:off x="4139952" y="2204863"/>
            <a:ext cx="0" cy="14602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>
            <a:off x="2928674" y="3729320"/>
            <a:ext cx="8419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3968512" y="2714478"/>
            <a:ext cx="288032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639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Calculated parts in DP lattice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7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701818"/>
              </p:ext>
            </p:extLst>
          </p:nvPr>
        </p:nvGraphicFramePr>
        <p:xfrm>
          <a:off x="395536" y="1268760"/>
          <a:ext cx="3984102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017"/>
                <a:gridCol w="664017"/>
                <a:gridCol w="664017"/>
                <a:gridCol w="664017"/>
                <a:gridCol w="656300"/>
                <a:gridCol w="671734"/>
              </a:tblGrid>
              <a:tr h="340015"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-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4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0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a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4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5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6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2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4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3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5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c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5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4</a:t>
                      </a:r>
                      <a:endParaRPr lang="zh-TW" altLang="en-US" sz="3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5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6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7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8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5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000" b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7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0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b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7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6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7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8</a:t>
                      </a:r>
                      <a:endParaRPr lang="zh-TW" altLang="en-US" sz="30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533" y="1916832"/>
            <a:ext cx="60102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直線單箭頭接點 7"/>
          <p:cNvCxnSpPr/>
          <p:nvPr/>
        </p:nvCxnSpPr>
        <p:spPr>
          <a:xfrm>
            <a:off x="2928674" y="3729320"/>
            <a:ext cx="8419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>
            <a:off x="2555776" y="3949202"/>
            <a:ext cx="0" cy="1352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387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 complexity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F2F8-4E5A-451C-B860-2FDE33397CD1}" type="datetime1">
              <a:rPr lang="zh-TW" altLang="en-US" smtClean="0"/>
              <a:t>2016/3/1</a:t>
            </a:fld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EEE7-D584-4BDD-A826-15436C13E792}" type="slidenum">
              <a:rPr lang="zh-TW" altLang="en-US" smtClean="0"/>
              <a:t>8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395536" y="1166841"/>
                <a:ext cx="8208912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3000" dirty="0" smtClean="0"/>
                  <a:t>The algorithm calculates last row and column of blocks in DP lattice from left to right and top to bottom.</a:t>
                </a:r>
              </a:p>
              <a:p>
                <a:endParaRPr lang="en-US" altLang="zh-TW" sz="3000" dirty="0" smtClean="0"/>
              </a:p>
              <a:p>
                <a:r>
                  <a:rPr lang="en-US" altLang="zh-TW" sz="3000" dirty="0" smtClean="0"/>
                  <a:t> Time </a:t>
                </a:r>
                <a:r>
                  <a:rPr lang="en-US" altLang="zh-TW" sz="3000" dirty="0"/>
                  <a:t>complexity </a:t>
                </a:r>
                <a:r>
                  <a:rPr lang="en-US" altLang="zh-TW" sz="3000" dirty="0" smtClean="0"/>
                  <a:t>of the algorithm is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000" i="1" dirty="0" smtClean="0">
                          <a:latin typeface="Cambria Math"/>
                        </a:rPr>
                        <m:t>𝑂</m:t>
                      </m:r>
                      <m:r>
                        <a:rPr lang="en-US" altLang="zh-TW" sz="3000" i="1" dirty="0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zh-TW" sz="30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000" b="0" i="1" dirty="0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altLang="zh-TW" sz="3000" b="0" i="1" dirty="0" smtClean="0">
                              <a:latin typeface="Cambria Math"/>
                            </a:rPr>
                            <m:t>𝑏</m:t>
                          </m:r>
                        </m:sub>
                      </m:sSub>
                      <m:r>
                        <a:rPr lang="en-US" altLang="zh-TW" sz="3000" i="1" dirty="0" err="1" smtClean="0">
                          <a:latin typeface="Cambria Math"/>
                        </a:rPr>
                        <m:t>𝑚</m:t>
                      </m:r>
                      <m:r>
                        <a:rPr lang="en-US" altLang="zh-TW" sz="3000" i="1" dirty="0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US" altLang="zh-TW" sz="30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000" b="0" i="1" dirty="0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altLang="zh-TW" sz="3000" b="0" i="1" dirty="0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altLang="zh-TW" sz="3000" i="1" dirty="0" err="1" smtClean="0">
                          <a:latin typeface="Cambria Math"/>
                        </a:rPr>
                        <m:t>𝑛</m:t>
                      </m:r>
                      <m:r>
                        <a:rPr lang="en-US" altLang="zh-TW" sz="3000" i="1" dirty="0">
                          <a:latin typeface="Cambria Math"/>
                        </a:rPr>
                        <m:t>).</m:t>
                      </m:r>
                    </m:oMath>
                  </m:oMathPara>
                </a14:m>
                <a:endParaRPr lang="zh-TW" altLang="en-US" sz="3000" dirty="0"/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66841"/>
                <a:ext cx="8208912" cy="2862322"/>
              </a:xfrm>
              <a:prstGeom prst="rect">
                <a:avLst/>
              </a:prstGeom>
              <a:blipFill rotWithShape="1">
                <a:blip r:embed="rId2"/>
                <a:stretch>
                  <a:fillRect l="-1783" t="-27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3491880" y="3995678"/>
                <a:ext cx="2808312" cy="286232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altLang="zh-TW" sz="3000" dirty="0" smtClean="0"/>
                  <a:t>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3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altLang="zh-TW" sz="30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altLang="zh-TW" sz="3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altLang="zh-TW" sz="30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altLang="zh-TW" sz="3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altLang="zh-TW" sz="30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sz="3000" dirty="0" smtClean="0"/>
              </a:p>
              <a:p>
                <a:r>
                  <a:rPr lang="en-US" altLang="zh-TW" sz="3000" dirty="0" smtClean="0"/>
                  <a:t>B: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3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dirty="0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altLang="zh-TW" sz="30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3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000" b="0" i="1" dirty="0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altLang="zh-TW" sz="30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sz="3000" dirty="0" smtClean="0"/>
              </a:p>
              <a:p>
                <a:r>
                  <a:rPr lang="en-US" altLang="zh-TW" sz="3000" dirty="0"/>
                  <a:t>m</a:t>
                </a:r>
                <a:r>
                  <a:rPr lang="en-US" altLang="zh-TW" sz="3000" dirty="0" smtClean="0"/>
                  <a:t>  =8</a:t>
                </a:r>
              </a:p>
              <a:p>
                <a:r>
                  <a:rPr lang="en-US" altLang="zh-TW" sz="3000" dirty="0" smtClean="0"/>
                  <a:t>n   =4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000" i="1" dirty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altLang="zh-TW" sz="3000" i="1" dirty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altLang="zh-TW" sz="3000" dirty="0" smtClean="0"/>
                  <a:t>=3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000" i="1" dirty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TW" sz="3000" i="1" dirty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altLang="zh-TW" sz="3000" dirty="0" smtClean="0"/>
                  <a:t> =2</a:t>
                </a:r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995678"/>
                <a:ext cx="2808312" cy="2862322"/>
              </a:xfrm>
              <a:prstGeom prst="rect">
                <a:avLst/>
              </a:prstGeom>
              <a:blipFill rotWithShape="1">
                <a:blip r:embed="rId3"/>
                <a:stretch>
                  <a:fillRect l="-4741" t="-2321" b="-50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字方塊 7"/>
          <p:cNvSpPr txBox="1"/>
          <p:nvPr/>
        </p:nvSpPr>
        <p:spPr>
          <a:xfrm>
            <a:off x="1619672" y="4029163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Example: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201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sample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4513</TotalTime>
  <Words>298</Words>
  <Application>Microsoft Office PowerPoint</Application>
  <PresentationFormat>如螢幕大小 (4:3)</PresentationFormat>
  <Paragraphs>224</Paragraphs>
  <Slides>10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Cambria Math</vt:lpstr>
      <vt:lpstr>Times New Roman</vt:lpstr>
      <vt:lpstr>Office 佈景主題</vt:lpstr>
      <vt:lpstr> An improved algorithm for computing the edit distance of run-length coded strings</vt:lpstr>
      <vt:lpstr>Abstract</vt:lpstr>
      <vt:lpstr>Run-length-encoded(RLE) string</vt:lpstr>
      <vt:lpstr>Subdivision of  DP lattice</vt:lpstr>
      <vt:lpstr>Calculated parts in DP lattice</vt:lpstr>
      <vt:lpstr>Calculated parts in DP lattice</vt:lpstr>
      <vt:lpstr>Calculated parts in DP lattice</vt:lpstr>
      <vt:lpstr>Calculated parts in DP lattice</vt:lpstr>
      <vt:lpstr>Time complexity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 for Two Versions of LCS Problem for Indeterminate Strings</dc:title>
  <dc:creator>Leo</dc:creator>
  <cp:lastModifiedBy>linxl</cp:lastModifiedBy>
  <cp:revision>165</cp:revision>
  <dcterms:created xsi:type="dcterms:W3CDTF">2015-08-08T16:18:04Z</dcterms:created>
  <dcterms:modified xsi:type="dcterms:W3CDTF">2016-03-01T10:04:43Z</dcterms:modified>
</cp:coreProperties>
</file>