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9" r:id="rId3"/>
    <p:sldId id="257" r:id="rId4"/>
    <p:sldId id="258"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預設章節" id="{BA52807F-98CE-4474-B292-DF6E7FAF2B8F}">
          <p14:sldIdLst>
            <p14:sldId id="256"/>
            <p14:sldId id="259"/>
            <p14:sldId id="257"/>
            <p14:sldId id="258"/>
            <p14:sldId id="260"/>
            <p14:sldId id="261"/>
            <p14:sldId id="262"/>
            <p14:sldId id="263"/>
            <p14:sldId id="26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fld id="{5A069CB8-F204-4D06-B913-C5A26A89888A}" type="datetimeFigureOut">
              <a:rPr lang="en-US" dirty="0"/>
              <a:t>4/12/2016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50B6E300-0A13-4A81-945A-7333C271A069}" type="datetimeFigureOut">
              <a:rPr lang="en-US" dirty="0"/>
              <a:t>4/12/2016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34671962-1EA4-46E7-BCB0-F36CE46D1A59}" type="datetimeFigureOut">
              <a:rPr lang="en-US" dirty="0"/>
              <a:t>4/12/2016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D30BB376-B19C-488D-ABEB-03C7E6E9E3E0}" type="datetimeFigureOut">
              <a:rPr lang="en-US" dirty="0"/>
              <a:t>4/12/2016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9637A9-119A-49DA-BD12-AAC58B377D80}"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486F077B-A50F-4D64-8574-E2D6A98A5553}" type="datetimeFigureOut">
              <a:rPr lang="en-US" dirty="0"/>
              <a:t>4/12/2016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TW" altLang="en-US" smtClean="0"/>
              <a:t>按一下以編輯母片標題樣式</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7D9E2A62-1983-43A1-A163-D8AA46534C80}" type="datetimeFigureOut">
              <a:rPr lang="en-US" dirty="0"/>
              <a:t>4/12/2016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1097280" y="2582334"/>
            <a:ext cx="4937760" cy="33782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6217920" y="2582334"/>
            <a:ext cx="4937760" cy="33782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898F3E3B-34E3-4345-B2A1-994B83598A9C}" type="datetimeFigureOut">
              <a:rPr lang="en-US" dirty="0"/>
              <a:t>4/12/2016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FD816C96-82A1-4D77-8ADA-627AC6FE3D65}" type="datetimeFigureOut">
              <a:rPr lang="en-US" dirty="0"/>
              <a:t>4/12/2016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D102C1E-28F2-47E9-802D-339E64E2F920}" type="datetimeFigureOut">
              <a:rPr lang="en-US" dirty="0"/>
              <a:t>4/12/2016</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TW" altLang="en-US" smtClean="0"/>
              <a:t>按一下以編輯母片標題樣式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4271A48-F18A-45B3-BC05-1E27DA3F88AF}" type="datetimeFigureOut">
              <a:rPr lang="en-US" dirty="0"/>
              <a:t>4/12/2016</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zh-TW" altLang="en-US" smtClean="0"/>
              <a:t>按一下以編輯母片標題樣式</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65B747F8-9654-4282-85D2-65F41AAE7A75}" type="datetimeFigureOut">
              <a:rPr lang="en-US" dirty="0"/>
              <a:t>4/12/2016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DC5B261-8843-42D1-AAFC-05E20E2D9B97}" type="datetimeFigureOut">
              <a:rPr lang="en-US" dirty="0"/>
              <a:t>4/12/2016</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image" Target="../media/image2.png"/><Relationship Id="rId16" Type="http://schemas.openxmlformats.org/officeDocument/2006/relationships/image" Target="../media/image16.pn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5" Type="http://schemas.openxmlformats.org/officeDocument/2006/relationships/image" Target="../media/image1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 Id="rId14" Type="http://schemas.openxmlformats.org/officeDocument/2006/relationships/image" Target="../media/image14.png"/></Relationships>
</file>

<file path=ppt/slides/_rels/slide9.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hyperlink" Target="https://zh-tw.coursera.org/learn/sheng-wu-xin-xi-xue/lecture/XILQt/m-s-watermanjiao-shou-fang-ta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100051" y="1706303"/>
            <a:ext cx="10058400" cy="740335"/>
          </a:xfrm>
        </p:spPr>
        <p:txBody>
          <a:bodyPr>
            <a:noAutofit/>
          </a:bodyPr>
          <a:lstStyle/>
          <a:p>
            <a:r>
              <a:rPr lang="en-US" altLang="zh-TW" sz="5400" dirty="0" smtClean="0"/>
              <a:t>Some Biological Sequence Metrics </a:t>
            </a:r>
            <a:endParaRPr lang="zh-TW" altLang="en-US" sz="5400" dirty="0"/>
          </a:p>
        </p:txBody>
      </p:sp>
      <p:sp>
        <p:nvSpPr>
          <p:cNvPr id="3" name="副標題 2"/>
          <p:cNvSpPr>
            <a:spLocks noGrp="1"/>
          </p:cNvSpPr>
          <p:nvPr>
            <p:ph type="subTitle" idx="1"/>
          </p:nvPr>
        </p:nvSpPr>
        <p:spPr>
          <a:xfrm>
            <a:off x="1100051" y="2700961"/>
            <a:ext cx="10058400" cy="1442671"/>
          </a:xfrm>
        </p:spPr>
        <p:txBody>
          <a:bodyPr>
            <a:normAutofit fontScale="62500" lnSpcReduction="20000"/>
          </a:bodyPr>
          <a:lstStyle/>
          <a:p>
            <a:pPr algn="ctr"/>
            <a:r>
              <a:rPr lang="en-US" altLang="zh-TW" sz="2900" dirty="0" smtClean="0"/>
              <a:t>M. S. WATERMAN </a:t>
            </a:r>
          </a:p>
          <a:p>
            <a:pPr algn="ctr"/>
            <a:r>
              <a:rPr lang="en-US" altLang="zh-TW" sz="2900" dirty="0" smtClean="0"/>
              <a:t>T.F. SMITH </a:t>
            </a:r>
          </a:p>
          <a:p>
            <a:pPr algn="ctr"/>
            <a:r>
              <a:rPr lang="en-US" altLang="zh-TW" sz="2900" dirty="0" smtClean="0"/>
              <a:t>W.A BEYER</a:t>
            </a:r>
          </a:p>
          <a:p>
            <a:pPr algn="ctr"/>
            <a:r>
              <a:rPr lang="en-US" altLang="zh-TW" sz="2900" dirty="0" smtClean="0"/>
              <a:t>Advances in mathematics 20, 367-387(1976)</a:t>
            </a:r>
          </a:p>
          <a:p>
            <a:pPr algn="ctr"/>
            <a:endParaRPr lang="en-US" altLang="zh-TW" dirty="0" smtClean="0"/>
          </a:p>
          <a:p>
            <a:pPr algn="ctr"/>
            <a:endParaRPr lang="zh-TW" altLang="en-US" dirty="0"/>
          </a:p>
        </p:txBody>
      </p:sp>
      <p:sp>
        <p:nvSpPr>
          <p:cNvPr id="4" name="文字方塊 3"/>
          <p:cNvSpPr txBox="1"/>
          <p:nvPr/>
        </p:nvSpPr>
        <p:spPr>
          <a:xfrm>
            <a:off x="8824671" y="5338119"/>
            <a:ext cx="2333780" cy="891526"/>
          </a:xfrm>
          <a:prstGeom prst="rect">
            <a:avLst/>
          </a:prstGeom>
          <a:noFill/>
        </p:spPr>
        <p:txBody>
          <a:bodyPr wrap="none" rtlCol="0">
            <a:spAutoFit/>
          </a:bodyPr>
          <a:lstStyle/>
          <a:p>
            <a:pPr marL="0" lvl="1" defTabSz="914400">
              <a:lnSpc>
                <a:spcPct val="85000"/>
              </a:lnSpc>
              <a:spcBef>
                <a:spcPct val="0"/>
              </a:spcBef>
              <a:spcAft>
                <a:spcPts val="200"/>
              </a:spcAft>
              <a:buClr>
                <a:schemeClr val="accent1"/>
              </a:buClr>
              <a:buSzPct val="100000"/>
            </a:pPr>
            <a:r>
              <a:rPr lang="en-US" altLang="zh-TW" spc="-50" dirty="0" smtClean="0">
                <a:solidFill>
                  <a:schemeClr val="tx1">
                    <a:lumMod val="85000"/>
                    <a:lumOff val="15000"/>
                  </a:schemeClr>
                </a:solidFill>
                <a:latin typeface="+mj-lt"/>
                <a:ea typeface="+mj-ea"/>
                <a:cs typeface="+mj-cs"/>
              </a:rPr>
              <a:t>Presenter</a:t>
            </a:r>
            <a:r>
              <a:rPr lang="zh-TW" altLang="zh-TW" spc="-50" dirty="0" smtClean="0">
                <a:solidFill>
                  <a:schemeClr val="tx1">
                    <a:lumMod val="85000"/>
                    <a:lumOff val="15000"/>
                  </a:schemeClr>
                </a:solidFill>
                <a:latin typeface="+mj-lt"/>
                <a:ea typeface="+mj-ea"/>
                <a:cs typeface="+mj-cs"/>
              </a:rPr>
              <a:t>：</a:t>
            </a:r>
            <a:r>
              <a:rPr lang="en-US" altLang="zh-TW" spc="-50" dirty="0" smtClean="0">
                <a:solidFill>
                  <a:schemeClr val="tx1">
                    <a:lumMod val="85000"/>
                    <a:lumOff val="15000"/>
                  </a:schemeClr>
                </a:solidFill>
                <a:latin typeface="+mj-lt"/>
                <a:ea typeface="+mj-ea"/>
                <a:cs typeface="+mj-cs"/>
              </a:rPr>
              <a:t>Jyun-Hao Lai</a:t>
            </a:r>
          </a:p>
          <a:p>
            <a:pPr marL="0" lvl="1" defTabSz="914400">
              <a:lnSpc>
                <a:spcPct val="85000"/>
              </a:lnSpc>
              <a:spcBef>
                <a:spcPct val="0"/>
              </a:spcBef>
              <a:spcAft>
                <a:spcPts val="200"/>
              </a:spcAft>
              <a:buClr>
                <a:schemeClr val="accent1"/>
              </a:buClr>
              <a:buSzPct val="100000"/>
            </a:pPr>
            <a:r>
              <a:rPr lang="en-US" altLang="zh-TW" spc="-50" dirty="0" smtClean="0">
                <a:solidFill>
                  <a:schemeClr val="tx1">
                    <a:lumMod val="85000"/>
                    <a:lumOff val="15000"/>
                  </a:schemeClr>
                </a:solidFill>
                <a:latin typeface="+mj-lt"/>
                <a:ea typeface="+mj-ea"/>
                <a:cs typeface="+mj-cs"/>
              </a:rPr>
              <a:t>Date</a:t>
            </a:r>
            <a:r>
              <a:rPr lang="zh-TW" altLang="zh-TW" spc="-50" dirty="0" smtClean="0">
                <a:solidFill>
                  <a:schemeClr val="tx1">
                    <a:lumMod val="85000"/>
                    <a:lumOff val="15000"/>
                  </a:schemeClr>
                </a:solidFill>
                <a:latin typeface="+mj-lt"/>
                <a:ea typeface="+mj-ea"/>
                <a:cs typeface="+mj-cs"/>
              </a:rPr>
              <a:t>：</a:t>
            </a:r>
            <a:r>
              <a:rPr lang="en-US" altLang="zh-TW" spc="-50" dirty="0" smtClean="0">
                <a:solidFill>
                  <a:schemeClr val="tx1">
                    <a:lumMod val="85000"/>
                    <a:lumOff val="15000"/>
                  </a:schemeClr>
                </a:solidFill>
                <a:latin typeface="+mj-lt"/>
                <a:ea typeface="+mj-ea"/>
                <a:cs typeface="+mj-cs"/>
              </a:rPr>
              <a:t>105 / 04 / 12</a:t>
            </a:r>
          </a:p>
          <a:p>
            <a:endParaRPr lang="zh-TW" altLang="en-US" dirty="0"/>
          </a:p>
        </p:txBody>
      </p:sp>
    </p:spTree>
    <p:extLst>
      <p:ext uri="{BB962C8B-B14F-4D97-AF65-F5344CB8AC3E}">
        <p14:creationId xmlns:p14="http://schemas.microsoft.com/office/powerpoint/2010/main" val="518173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t>Abstract</a:t>
            </a:r>
            <a:endParaRPr lang="zh-TW" altLang="en-US" dirty="0"/>
          </a:p>
        </p:txBody>
      </p:sp>
      <p:sp>
        <p:nvSpPr>
          <p:cNvPr id="3" name="內容版面配置區 2"/>
          <p:cNvSpPr>
            <a:spLocks noGrp="1"/>
          </p:cNvSpPr>
          <p:nvPr>
            <p:ph idx="1"/>
          </p:nvPr>
        </p:nvSpPr>
        <p:spPr/>
        <p:txBody>
          <a:bodyPr>
            <a:normAutofit/>
          </a:bodyPr>
          <a:lstStyle/>
          <a:p>
            <a:r>
              <a:rPr lang="en-US" altLang="zh-TW" sz="2200" dirty="0" smtClean="0"/>
              <a:t>Some </a:t>
            </a:r>
            <a:r>
              <a:rPr lang="en-US" altLang="zh-TW" sz="2200" dirty="0"/>
              <a:t>new </a:t>
            </a:r>
            <a:r>
              <a:rPr lang="en-US" altLang="zh-TW" sz="2200" dirty="0" smtClean="0"/>
              <a:t>metrics </a:t>
            </a:r>
            <a:r>
              <a:rPr lang="en-US" altLang="zh-TW" sz="2200" dirty="0"/>
              <a:t>are introduced to measure the distance between </a:t>
            </a:r>
            <a:r>
              <a:rPr lang="en-US" altLang="zh-TW" sz="2200" dirty="0" smtClean="0"/>
              <a:t>biological sequences</a:t>
            </a:r>
            <a:r>
              <a:rPr lang="en-US" altLang="zh-TW" sz="2200" dirty="0"/>
              <a:t>, such as amino acid sequences or nucleotide sequences. These metrics generalize a metric of Sellers, who considered only single deletions, mutations, and insertions. The present </a:t>
            </a:r>
            <a:r>
              <a:rPr lang="en-US" altLang="zh-TW" sz="2200" dirty="0" smtClean="0"/>
              <a:t>metrics </a:t>
            </a:r>
            <a:r>
              <a:rPr lang="en-US" altLang="zh-TW" sz="2200" dirty="0"/>
              <a:t>allow, for example, multiple deletions and insertions and single mutations. They also allow computation of the distance among more than two sequences. Algorithms for computing the values of the metrics are given which also compute best alignments. The connection with the information theory approach of Reichert, Cohen, and Wong is discussed. </a:t>
            </a:r>
            <a:endParaRPr lang="zh-TW" altLang="en-US" sz="2200" dirty="0"/>
          </a:p>
        </p:txBody>
      </p:sp>
    </p:spTree>
    <p:extLst>
      <p:ext uri="{BB962C8B-B14F-4D97-AF65-F5344CB8AC3E}">
        <p14:creationId xmlns:p14="http://schemas.microsoft.com/office/powerpoint/2010/main" val="26898433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Minimum Edit </a:t>
            </a:r>
            <a:r>
              <a:rPr lang="en-US" altLang="zh-TW" dirty="0" smtClean="0"/>
              <a:t>Distance</a:t>
            </a:r>
            <a:endParaRPr lang="zh-TW" altLang="en-US" dirty="0"/>
          </a:p>
        </p:txBody>
      </p:sp>
      <p:sp>
        <p:nvSpPr>
          <p:cNvPr id="3" name="內容版面配置區 2"/>
          <p:cNvSpPr>
            <a:spLocks noGrp="1"/>
          </p:cNvSpPr>
          <p:nvPr>
            <p:ph idx="1"/>
          </p:nvPr>
        </p:nvSpPr>
        <p:spPr>
          <a:xfrm>
            <a:off x="1097279" y="1845734"/>
            <a:ext cx="10221509" cy="4023360"/>
          </a:xfrm>
        </p:spPr>
        <p:txBody>
          <a:bodyPr>
            <a:normAutofit/>
          </a:bodyPr>
          <a:lstStyle/>
          <a:p>
            <a:pPr marL="0" indent="0">
              <a:buNone/>
            </a:pPr>
            <a:r>
              <a:rPr lang="en-US" altLang="zh-TW" sz="2400" dirty="0" smtClean="0"/>
              <a:t>Problem</a:t>
            </a:r>
            <a:r>
              <a:rPr lang="zh-TW" altLang="en-US" sz="2400" dirty="0">
                <a:latin typeface="新細明體" panose="02020500000000000000" pitchFamily="18" charset="-120"/>
              </a:rPr>
              <a:t>：</a:t>
            </a:r>
            <a:endParaRPr lang="en-US" altLang="zh-TW" sz="2400" dirty="0" smtClean="0"/>
          </a:p>
          <a:p>
            <a:pPr marL="0" indent="0">
              <a:buNone/>
            </a:pPr>
            <a:r>
              <a:rPr lang="zh-TW" altLang="en-US" sz="2400" dirty="0" smtClean="0"/>
              <a:t>給定兩個字串</a:t>
            </a:r>
            <a:r>
              <a:rPr lang="en-US" altLang="zh-TW" sz="2400" dirty="0" smtClean="0"/>
              <a:t>A = a</a:t>
            </a:r>
            <a:r>
              <a:rPr lang="en-US" altLang="zh-TW" sz="2400" baseline="-25000" dirty="0" smtClean="0"/>
              <a:t>1</a:t>
            </a:r>
            <a:r>
              <a:rPr lang="en-US" altLang="zh-TW" sz="2400" dirty="0" smtClean="0"/>
              <a:t>a</a:t>
            </a:r>
            <a:r>
              <a:rPr lang="en-US" altLang="zh-TW" sz="2400" baseline="-25000" dirty="0"/>
              <a:t>2</a:t>
            </a:r>
            <a:r>
              <a:rPr lang="en-US" altLang="zh-TW" sz="2400" dirty="0" smtClean="0"/>
              <a:t>a…a</a:t>
            </a:r>
            <a:r>
              <a:rPr lang="en-US" altLang="zh-TW" sz="2400" baseline="-25000" dirty="0"/>
              <a:t>n</a:t>
            </a:r>
            <a:r>
              <a:rPr lang="zh-TW" altLang="en-US" sz="2400" dirty="0" smtClean="0"/>
              <a:t>及</a:t>
            </a:r>
            <a:r>
              <a:rPr lang="en-US" altLang="zh-TW" sz="2400" dirty="0" smtClean="0"/>
              <a:t>B = b</a:t>
            </a:r>
            <a:r>
              <a:rPr lang="en-US" altLang="zh-TW" sz="2400" baseline="-25000" dirty="0" smtClean="0"/>
              <a:t>1</a:t>
            </a:r>
            <a:r>
              <a:rPr lang="en-US" altLang="zh-TW" sz="2400" dirty="0" smtClean="0"/>
              <a:t>b</a:t>
            </a:r>
            <a:r>
              <a:rPr lang="en-US" altLang="zh-TW" sz="2400" baseline="-25000" dirty="0" smtClean="0"/>
              <a:t>2</a:t>
            </a:r>
            <a:r>
              <a:rPr lang="en-US" altLang="zh-TW" sz="2400" dirty="0" smtClean="0"/>
              <a:t>…</a:t>
            </a:r>
            <a:r>
              <a:rPr lang="en-US" altLang="zh-TW" sz="2400" dirty="0" err="1" smtClean="0"/>
              <a:t>b</a:t>
            </a:r>
            <a:r>
              <a:rPr lang="en-US" altLang="zh-TW" sz="2400" baseline="-25000" dirty="0" err="1" smtClean="0"/>
              <a:t>n</a:t>
            </a:r>
            <a:r>
              <a:rPr lang="zh-TW" altLang="en-US" sz="2400" dirty="0" smtClean="0"/>
              <a:t>。並在</a:t>
            </a:r>
            <a:r>
              <a:rPr lang="zh-TW" altLang="en-US" sz="2400" dirty="0"/>
              <a:t>其</a:t>
            </a:r>
            <a:r>
              <a:rPr lang="zh-TW" altLang="en-US" sz="2400" dirty="0" smtClean="0"/>
              <a:t>定義三種運算</a:t>
            </a:r>
            <a:r>
              <a:rPr lang="zh-TW" altLang="en-US" sz="2400" dirty="0" smtClean="0">
                <a:latin typeface="新細明體" panose="02020500000000000000" pitchFamily="18" charset="-120"/>
                <a:ea typeface="新細明體" panose="02020500000000000000" pitchFamily="18" charset="-120"/>
              </a:rPr>
              <a:t>：</a:t>
            </a:r>
            <a:endParaRPr lang="en-US" altLang="zh-TW" sz="2400" dirty="0" smtClean="0">
              <a:latin typeface="新細明體" panose="02020500000000000000" pitchFamily="18" charset="-120"/>
              <a:ea typeface="新細明體" panose="02020500000000000000" pitchFamily="18" charset="-120"/>
            </a:endParaRPr>
          </a:p>
          <a:p>
            <a:pPr marL="0" indent="0">
              <a:buNone/>
            </a:pPr>
            <a:r>
              <a:rPr lang="en-US" altLang="zh-TW" sz="2400" dirty="0" smtClean="0">
                <a:latin typeface="新細明體" panose="02020500000000000000" pitchFamily="18" charset="-120"/>
                <a:ea typeface="新細明體" panose="02020500000000000000" pitchFamily="18" charset="-120"/>
              </a:rPr>
              <a:t>1.</a:t>
            </a:r>
            <a:r>
              <a:rPr lang="zh-TW" altLang="en-US" sz="2400" dirty="0" smtClean="0">
                <a:latin typeface="新細明體" panose="02020500000000000000" pitchFamily="18" charset="-120"/>
                <a:ea typeface="新細明體" panose="02020500000000000000" pitchFamily="18" charset="-120"/>
              </a:rPr>
              <a:t>插入</a:t>
            </a:r>
            <a:r>
              <a:rPr lang="en-US" altLang="zh-TW" sz="2400" dirty="0" smtClean="0">
                <a:latin typeface="新細明體" panose="02020500000000000000" pitchFamily="18" charset="-120"/>
                <a:ea typeface="新細明體" panose="02020500000000000000" pitchFamily="18" charset="-120"/>
              </a:rPr>
              <a:t>(insert)</a:t>
            </a:r>
            <a:r>
              <a:rPr lang="zh-TW" altLang="en-US" sz="2400" dirty="0" smtClean="0">
                <a:latin typeface="新細明體" panose="02020500000000000000" pitchFamily="18" charset="-120"/>
              </a:rPr>
              <a:t> ：在字串中插入一個字元。</a:t>
            </a:r>
            <a:endParaRPr lang="en-US" altLang="zh-TW" sz="2400" dirty="0" smtClean="0">
              <a:latin typeface="新細明體" panose="02020500000000000000" pitchFamily="18" charset="-120"/>
            </a:endParaRPr>
          </a:p>
          <a:p>
            <a:pPr marL="0" indent="0">
              <a:buNone/>
            </a:pPr>
            <a:r>
              <a:rPr lang="en-US" altLang="zh-TW" sz="2400" dirty="0" smtClean="0">
                <a:latin typeface="新細明體" panose="02020500000000000000" pitchFamily="18" charset="-120"/>
              </a:rPr>
              <a:t>2.</a:t>
            </a:r>
            <a:r>
              <a:rPr lang="zh-TW" altLang="en-US" sz="2400" dirty="0" smtClean="0">
                <a:latin typeface="新細明體" panose="02020500000000000000" pitchFamily="18" charset="-120"/>
              </a:rPr>
              <a:t>刪除</a:t>
            </a:r>
            <a:r>
              <a:rPr lang="en-US" altLang="zh-TW" sz="2400" dirty="0" smtClean="0">
                <a:latin typeface="新細明體" panose="02020500000000000000" pitchFamily="18" charset="-120"/>
              </a:rPr>
              <a:t>(delete)</a:t>
            </a:r>
            <a:r>
              <a:rPr lang="zh-TW" altLang="en-US" sz="2400" dirty="0" smtClean="0">
                <a:latin typeface="新細明體" panose="02020500000000000000" pitchFamily="18" charset="-120"/>
              </a:rPr>
              <a:t> ：</a:t>
            </a:r>
            <a:r>
              <a:rPr lang="zh-TW" altLang="en-US" sz="2400" dirty="0">
                <a:latin typeface="新細明體" panose="02020500000000000000" pitchFamily="18" charset="-120"/>
              </a:rPr>
              <a:t>在字串</a:t>
            </a:r>
            <a:r>
              <a:rPr lang="zh-TW" altLang="en-US" sz="2400" dirty="0" smtClean="0">
                <a:latin typeface="新細明體" panose="02020500000000000000" pitchFamily="18" charset="-120"/>
              </a:rPr>
              <a:t>中</a:t>
            </a:r>
            <a:r>
              <a:rPr lang="zh-TW" altLang="en-US" sz="2400" dirty="0">
                <a:latin typeface="新細明體" panose="02020500000000000000" pitchFamily="18" charset="-120"/>
              </a:rPr>
              <a:t>刪除</a:t>
            </a:r>
            <a:r>
              <a:rPr lang="zh-TW" altLang="en-US" sz="2400" dirty="0" smtClean="0">
                <a:latin typeface="新細明體" panose="02020500000000000000" pitchFamily="18" charset="-120"/>
              </a:rPr>
              <a:t>一個</a:t>
            </a:r>
            <a:r>
              <a:rPr lang="zh-TW" altLang="en-US" sz="2400" dirty="0">
                <a:latin typeface="新細明體" panose="02020500000000000000" pitchFamily="18" charset="-120"/>
              </a:rPr>
              <a:t>字元</a:t>
            </a:r>
            <a:r>
              <a:rPr lang="zh-TW" altLang="en-US" sz="2400" dirty="0" smtClean="0">
                <a:latin typeface="新細明體" panose="02020500000000000000" pitchFamily="18" charset="-120"/>
              </a:rPr>
              <a:t>。</a:t>
            </a:r>
            <a:endParaRPr lang="en-US" altLang="zh-TW" sz="2400" dirty="0" smtClean="0">
              <a:latin typeface="新細明體" panose="02020500000000000000" pitchFamily="18" charset="-120"/>
            </a:endParaRPr>
          </a:p>
          <a:p>
            <a:pPr marL="0" indent="0">
              <a:buNone/>
            </a:pPr>
            <a:r>
              <a:rPr lang="en-US" altLang="zh-TW" sz="2400" dirty="0" smtClean="0">
                <a:latin typeface="新細明體" panose="02020500000000000000" pitchFamily="18" charset="-120"/>
              </a:rPr>
              <a:t>3.</a:t>
            </a:r>
            <a:r>
              <a:rPr lang="zh-TW" altLang="en-US" sz="2400" dirty="0" smtClean="0">
                <a:latin typeface="新細明體" panose="02020500000000000000" pitchFamily="18" charset="-120"/>
              </a:rPr>
              <a:t>替換</a:t>
            </a:r>
            <a:r>
              <a:rPr lang="en-US" altLang="zh-TW" sz="2400" dirty="0" smtClean="0">
                <a:latin typeface="新細明體" panose="02020500000000000000" pitchFamily="18" charset="-120"/>
              </a:rPr>
              <a:t>(replace)</a:t>
            </a:r>
            <a:r>
              <a:rPr lang="zh-TW" altLang="en-US" sz="2400" dirty="0" smtClean="0">
                <a:latin typeface="新細明體" panose="02020500000000000000" pitchFamily="18" charset="-120"/>
              </a:rPr>
              <a:t> ：將字串中的某一個字元換成另一個字元。</a:t>
            </a:r>
            <a:endParaRPr lang="en-US" altLang="zh-TW" sz="2400" dirty="0" smtClean="0"/>
          </a:p>
          <a:p>
            <a:pPr marL="0" indent="0">
              <a:buNone/>
            </a:pPr>
            <a:r>
              <a:rPr lang="zh-TW" altLang="en-US" sz="2400" dirty="0" smtClean="0"/>
              <a:t>使用以上三種運算將</a:t>
            </a:r>
            <a:r>
              <a:rPr lang="en-US" altLang="zh-TW" sz="2400" dirty="0" smtClean="0"/>
              <a:t>A</a:t>
            </a:r>
            <a:r>
              <a:rPr lang="zh-TW" altLang="en-US" sz="2400" dirty="0" smtClean="0"/>
              <a:t>序列轉到</a:t>
            </a:r>
            <a:r>
              <a:rPr lang="en-US" altLang="zh-TW" sz="2400" dirty="0" smtClean="0"/>
              <a:t>B</a:t>
            </a:r>
            <a:r>
              <a:rPr lang="zh-TW" altLang="en-US" sz="2400" dirty="0" smtClean="0"/>
              <a:t>序列，求所需運算及最小值。</a:t>
            </a:r>
            <a:endParaRPr lang="en-US" altLang="zh-TW" sz="2400" dirty="0" smtClean="0"/>
          </a:p>
        </p:txBody>
      </p:sp>
    </p:spTree>
    <p:extLst>
      <p:ext uri="{BB962C8B-B14F-4D97-AF65-F5344CB8AC3E}">
        <p14:creationId xmlns:p14="http://schemas.microsoft.com/office/powerpoint/2010/main" val="4574489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Recursion</a:t>
            </a:r>
            <a:endParaRPr lang="zh-TW" altLang="en-US" dirty="0"/>
          </a:p>
        </p:txBody>
      </p:sp>
      <p:sp>
        <p:nvSpPr>
          <p:cNvPr id="3" name="內容版面配置區 2"/>
          <p:cNvSpPr>
            <a:spLocks noGrp="1"/>
          </p:cNvSpPr>
          <p:nvPr>
            <p:ph idx="1"/>
          </p:nvPr>
        </p:nvSpPr>
        <p:spPr>
          <a:xfrm>
            <a:off x="1097280" y="1845734"/>
            <a:ext cx="10058400" cy="2907824"/>
          </a:xfrm>
        </p:spPr>
        <p:txBody>
          <a:bodyPr/>
          <a:lstStyle/>
          <a:p>
            <a:r>
              <a:rPr lang="zh-TW" altLang="en-US" dirty="0" smtClean="0"/>
              <a:t>令</a:t>
            </a:r>
            <a:r>
              <a:rPr lang="en-US" altLang="zh-TW" dirty="0" smtClean="0"/>
              <a:t>C</a:t>
            </a:r>
            <a:r>
              <a:rPr lang="en-US" altLang="zh-TW" baseline="-25000" dirty="0" smtClean="0"/>
              <a:t>i, j</a:t>
            </a:r>
            <a:r>
              <a:rPr lang="zh-TW" altLang="en-US" dirty="0" smtClean="0"/>
              <a:t>是將</a:t>
            </a:r>
            <a:r>
              <a:rPr lang="en-US" altLang="zh-TW" dirty="0" smtClean="0"/>
              <a:t>A</a:t>
            </a:r>
            <a:r>
              <a:rPr lang="en-US" altLang="zh-TW" baseline="-25000" dirty="0" smtClean="0"/>
              <a:t>i</a:t>
            </a:r>
            <a:r>
              <a:rPr lang="zh-TW" altLang="en-US" dirty="0" smtClean="0"/>
              <a:t>和</a:t>
            </a:r>
            <a:r>
              <a:rPr lang="en-US" altLang="zh-TW" dirty="0" err="1" smtClean="0"/>
              <a:t>B</a:t>
            </a:r>
            <a:r>
              <a:rPr lang="en-US" altLang="zh-TW" baseline="-25000" dirty="0" err="1" smtClean="0"/>
              <a:t>j</a:t>
            </a:r>
            <a:r>
              <a:rPr lang="zh-TW" altLang="en-US" dirty="0" smtClean="0"/>
              <a:t>之最短運算序列之長度，則</a:t>
            </a:r>
            <a:r>
              <a:rPr lang="zh-TW" altLang="en-US" dirty="0" smtClean="0">
                <a:latin typeface="新細明體" panose="02020500000000000000" pitchFamily="18" charset="-120"/>
                <a:ea typeface="新細明體" panose="02020500000000000000" pitchFamily="18" charset="-120"/>
              </a:rPr>
              <a:t>：</a:t>
            </a:r>
            <a:endParaRPr lang="zh-TW" altLang="en-US" dirty="0"/>
          </a:p>
        </p:txBody>
      </p:sp>
      <p:graphicFrame>
        <p:nvGraphicFramePr>
          <p:cNvPr id="4" name="Object 4"/>
          <p:cNvGraphicFramePr>
            <a:graphicFrameLocks noChangeAspect="1"/>
          </p:cNvGraphicFramePr>
          <p:nvPr>
            <p:extLst>
              <p:ext uri="{D42A27DB-BD31-4B8C-83A1-F6EECF244321}">
                <p14:modId xmlns:p14="http://schemas.microsoft.com/office/powerpoint/2010/main" val="994530072"/>
              </p:ext>
            </p:extLst>
          </p:nvPr>
        </p:nvGraphicFramePr>
        <p:xfrm>
          <a:off x="2669851" y="2577600"/>
          <a:ext cx="6253231" cy="1656476"/>
        </p:xfrm>
        <a:graphic>
          <a:graphicData uri="http://schemas.openxmlformats.org/presentationml/2006/ole">
            <mc:AlternateContent xmlns:mc="http://schemas.openxmlformats.org/markup-compatibility/2006">
              <mc:Choice xmlns:v="urn:schemas-microsoft-com:vml" Requires="v">
                <p:oleObj spid="_x0000_s1054" name="Equation" r:id="rId3" imgW="2971800" imgH="787320" progId="Equation.3">
                  <p:embed/>
                </p:oleObj>
              </mc:Choice>
              <mc:Fallback>
                <p:oleObj name="Equation" r:id="rId3" imgW="2971800" imgH="78732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69851" y="2577600"/>
                        <a:ext cx="6253231" cy="1656476"/>
                      </a:xfrm>
                      <a:prstGeom prst="rect">
                        <a:avLst/>
                      </a:prstGeom>
                      <a:noFill/>
                      <a:ln>
                        <a:noFill/>
                      </a:ln>
                      <a:effectLst/>
                      <a:extLst/>
                    </p:spPr>
                  </p:pic>
                </p:oleObj>
              </mc:Fallback>
            </mc:AlternateContent>
          </a:graphicData>
        </a:graphic>
      </p:graphicFrame>
      <p:sp>
        <p:nvSpPr>
          <p:cNvPr id="5" name="文字方塊 4"/>
          <p:cNvSpPr txBox="1"/>
          <p:nvPr/>
        </p:nvSpPr>
        <p:spPr>
          <a:xfrm>
            <a:off x="1097280" y="4965942"/>
            <a:ext cx="3741730" cy="369332"/>
          </a:xfrm>
          <a:prstGeom prst="rect">
            <a:avLst/>
          </a:prstGeom>
          <a:noFill/>
        </p:spPr>
        <p:txBody>
          <a:bodyPr wrap="none" rtlCol="0">
            <a:spAutoFit/>
          </a:bodyPr>
          <a:lstStyle/>
          <a:p>
            <a:r>
              <a:rPr lang="zh-TW" altLang="en-US" dirty="0" smtClean="0"/>
              <a:t>其中，對於所有的</a:t>
            </a:r>
            <a:r>
              <a:rPr lang="en-US" altLang="zh-TW" dirty="0" smtClean="0"/>
              <a:t>C</a:t>
            </a:r>
            <a:r>
              <a:rPr lang="en-US" altLang="zh-TW" baseline="-25000" dirty="0" smtClean="0"/>
              <a:t>i, 0 </a:t>
            </a:r>
            <a:r>
              <a:rPr lang="en-US" altLang="zh-TW" dirty="0" smtClean="0"/>
              <a:t>= </a:t>
            </a:r>
            <a:r>
              <a:rPr lang="en-US" altLang="zh-TW" dirty="0" err="1" smtClean="0"/>
              <a:t>i</a:t>
            </a:r>
            <a:r>
              <a:rPr lang="zh-TW" altLang="en-US" dirty="0" smtClean="0"/>
              <a:t>，</a:t>
            </a:r>
            <a:r>
              <a:rPr lang="en-US" altLang="zh-TW" dirty="0" smtClean="0"/>
              <a:t>C</a:t>
            </a:r>
            <a:r>
              <a:rPr lang="en-US" altLang="zh-TW" baseline="-25000" dirty="0" smtClean="0"/>
              <a:t>0, j </a:t>
            </a:r>
            <a:r>
              <a:rPr lang="en-US" altLang="zh-TW" dirty="0" smtClean="0"/>
              <a:t>= j</a:t>
            </a:r>
            <a:r>
              <a:rPr lang="zh-TW" altLang="en-US" dirty="0" smtClean="0"/>
              <a:t>。</a:t>
            </a:r>
            <a:endParaRPr lang="en-US" altLang="zh-TW" dirty="0" smtClean="0"/>
          </a:p>
        </p:txBody>
      </p:sp>
    </p:spTree>
    <p:extLst>
      <p:ext uri="{BB962C8B-B14F-4D97-AF65-F5344CB8AC3E}">
        <p14:creationId xmlns:p14="http://schemas.microsoft.com/office/powerpoint/2010/main" val="37367283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Example</a:t>
            </a:r>
            <a:r>
              <a:rPr lang="zh-TW" altLang="en-US" dirty="0" smtClean="0">
                <a:latin typeface="新細明體" panose="02020500000000000000" pitchFamily="18" charset="-120"/>
                <a:ea typeface="新細明體" panose="02020500000000000000" pitchFamily="18" charset="-120"/>
              </a:rPr>
              <a:t>：</a:t>
            </a:r>
            <a:endParaRPr lang="zh-TW" altLang="en-US" dirty="0"/>
          </a:p>
        </p:txBody>
      </p:sp>
      <p:sp>
        <p:nvSpPr>
          <p:cNvPr id="3" name="內容版面配置區 2"/>
          <p:cNvSpPr>
            <a:spLocks noGrp="1"/>
          </p:cNvSpPr>
          <p:nvPr>
            <p:ph idx="1"/>
          </p:nvPr>
        </p:nvSpPr>
        <p:spPr/>
        <p:txBody>
          <a:bodyPr/>
          <a:lstStyle/>
          <a:p>
            <a:r>
              <a:rPr lang="en-US" altLang="zh-TW" dirty="0" smtClean="0"/>
              <a:t>A = </a:t>
            </a:r>
            <a:r>
              <a:rPr lang="en-US" altLang="zh-TW" dirty="0" err="1" smtClean="0"/>
              <a:t>abaaa</a:t>
            </a:r>
            <a:r>
              <a:rPr lang="zh-TW" altLang="en-US" dirty="0" smtClean="0"/>
              <a:t>，</a:t>
            </a:r>
            <a:r>
              <a:rPr lang="en-US" altLang="zh-TW" dirty="0" smtClean="0"/>
              <a:t>B = </a:t>
            </a:r>
            <a:r>
              <a:rPr lang="en-US" altLang="zh-TW" dirty="0" err="1" smtClean="0"/>
              <a:t>abccaaa</a:t>
            </a:r>
            <a:r>
              <a:rPr lang="zh-TW" altLang="en-US" dirty="0" smtClean="0"/>
              <a:t>。</a:t>
            </a:r>
            <a:endParaRPr lang="en-US" altLang="zh-TW" dirty="0"/>
          </a:p>
          <a:p>
            <a:r>
              <a:rPr lang="en-US" altLang="zh-TW" dirty="0" smtClean="0"/>
              <a:t>Suppose all single mutation have weight 1, all </a:t>
            </a:r>
            <a:r>
              <a:rPr lang="en-US" altLang="zh-TW" dirty="0" err="1"/>
              <a:t>all</a:t>
            </a:r>
            <a:r>
              <a:rPr lang="en-US" altLang="zh-TW" dirty="0"/>
              <a:t> single </a:t>
            </a:r>
            <a:r>
              <a:rPr lang="en-US" altLang="zh-TW" dirty="0" smtClean="0"/>
              <a:t>deletion and insertion</a:t>
            </a:r>
            <a:r>
              <a:rPr lang="en-US" altLang="zh-TW" dirty="0"/>
              <a:t> have weight </a:t>
            </a:r>
            <a:r>
              <a:rPr lang="en-US" altLang="zh-TW" dirty="0" smtClean="0"/>
              <a:t>1.</a:t>
            </a:r>
          </a:p>
          <a:p>
            <a:pPr marL="0" indent="0">
              <a:buNone/>
            </a:pPr>
            <a:endParaRPr lang="zh-TW" altLang="en-US" dirty="0"/>
          </a:p>
        </p:txBody>
      </p:sp>
      <p:graphicFrame>
        <p:nvGraphicFramePr>
          <p:cNvPr id="6" name="表格 5"/>
          <p:cNvGraphicFramePr>
            <a:graphicFrameLocks noGrp="1"/>
          </p:cNvGraphicFramePr>
          <p:nvPr>
            <p:extLst>
              <p:ext uri="{D42A27DB-BD31-4B8C-83A1-F6EECF244321}">
                <p14:modId xmlns:p14="http://schemas.microsoft.com/office/powerpoint/2010/main" val="1212818135"/>
              </p:ext>
            </p:extLst>
          </p:nvPr>
        </p:nvGraphicFramePr>
        <p:xfrm>
          <a:off x="2062480" y="2902693"/>
          <a:ext cx="8127999" cy="2595880"/>
        </p:xfrm>
        <a:graphic>
          <a:graphicData uri="http://schemas.openxmlformats.org/drawingml/2006/table">
            <a:tbl>
              <a:tblPr firstRow="1" bandRow="1">
                <a:tableStyleId>{5940675A-B579-460E-94D1-54222C63F5DA}</a:tableStyleId>
              </a:tblPr>
              <a:tblGrid>
                <a:gridCol w="903111"/>
                <a:gridCol w="903111"/>
                <a:gridCol w="903111"/>
                <a:gridCol w="903111"/>
                <a:gridCol w="903111"/>
                <a:gridCol w="903111"/>
                <a:gridCol w="903111"/>
                <a:gridCol w="903111"/>
                <a:gridCol w="903111"/>
              </a:tblGrid>
              <a:tr h="370840">
                <a:tc>
                  <a:txBody>
                    <a:bodyPr/>
                    <a:lstStyle/>
                    <a:p>
                      <a:pPr algn="ctr"/>
                      <a:endParaRPr lang="zh-TW" altLang="en-US" dirty="0"/>
                    </a:p>
                  </a:txBody>
                  <a:tcPr/>
                </a:tc>
                <a:tc>
                  <a:txBody>
                    <a:bodyPr/>
                    <a:lstStyle/>
                    <a:p>
                      <a:pPr algn="ctr"/>
                      <a:r>
                        <a:rPr lang="el-GR" altLang="zh-TW" dirty="0" smtClean="0">
                          <a:latin typeface="新細明體" panose="02020500000000000000" pitchFamily="18" charset="-120"/>
                          <a:ea typeface="+mn-ea"/>
                        </a:rPr>
                        <a:t>Δ</a:t>
                      </a:r>
                      <a:endParaRPr lang="zh-TW" altLang="en-US" dirty="0"/>
                    </a:p>
                  </a:txBody>
                  <a:tcPr/>
                </a:tc>
                <a:tc>
                  <a:txBody>
                    <a:bodyPr/>
                    <a:lstStyle/>
                    <a:p>
                      <a:pPr algn="ctr"/>
                      <a:r>
                        <a:rPr lang="en-US" altLang="zh-TW" dirty="0" smtClean="0"/>
                        <a:t>a</a:t>
                      </a:r>
                      <a:endParaRPr lang="zh-TW"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dirty="0" smtClean="0"/>
                        <a:t>b</a:t>
                      </a:r>
                      <a:endParaRPr lang="zh-TW" altLang="en-US" dirty="0" smtClean="0"/>
                    </a:p>
                  </a:txBody>
                  <a:tcPr/>
                </a:tc>
                <a:tc>
                  <a:txBody>
                    <a:bodyPr/>
                    <a:lstStyle/>
                    <a:p>
                      <a:pPr algn="ctr"/>
                      <a:r>
                        <a:rPr lang="en-US" altLang="zh-TW" dirty="0" smtClean="0"/>
                        <a:t>c</a:t>
                      </a:r>
                      <a:endParaRPr lang="zh-TW" altLang="en-US" dirty="0"/>
                    </a:p>
                  </a:txBody>
                  <a:tcPr/>
                </a:tc>
                <a:tc>
                  <a:txBody>
                    <a:bodyPr/>
                    <a:lstStyle/>
                    <a:p>
                      <a:pPr algn="ctr"/>
                      <a:r>
                        <a:rPr lang="en-US" altLang="zh-TW" dirty="0" smtClean="0"/>
                        <a:t>c</a:t>
                      </a:r>
                      <a:endParaRPr lang="zh-TW"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dirty="0" smtClean="0"/>
                        <a:t>a</a:t>
                      </a:r>
                      <a:endParaRPr lang="zh-TW" alt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dirty="0" smtClean="0"/>
                        <a:t>a</a:t>
                      </a:r>
                      <a:endParaRPr lang="zh-TW" alt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dirty="0" smtClean="0"/>
                        <a:t>a</a:t>
                      </a:r>
                      <a:endParaRPr lang="zh-TW" altLang="en-US" dirty="0" smtClean="0"/>
                    </a:p>
                  </a:txBody>
                  <a:tcPr/>
                </a:tc>
              </a:tr>
              <a:tr h="370840">
                <a:tc>
                  <a:txBody>
                    <a:bodyPr/>
                    <a:lstStyle/>
                    <a:p>
                      <a:pPr algn="ctr"/>
                      <a:r>
                        <a:rPr lang="el-GR" altLang="zh-TW" dirty="0" smtClean="0">
                          <a:latin typeface="新細明體" panose="02020500000000000000" pitchFamily="18" charset="-120"/>
                          <a:ea typeface="新細明體" panose="02020500000000000000" pitchFamily="18" charset="-120"/>
                        </a:rPr>
                        <a:t>Δ</a:t>
                      </a:r>
                      <a:endParaRPr lang="zh-TW" altLang="en-US" dirty="0"/>
                    </a:p>
                  </a:txBody>
                  <a:tcPr/>
                </a:tc>
                <a:tc>
                  <a:txBody>
                    <a:bodyPr/>
                    <a:lstStyle/>
                    <a:p>
                      <a:pPr algn="ctr"/>
                      <a:r>
                        <a:rPr lang="en-US" altLang="zh-TW" dirty="0" smtClean="0"/>
                        <a:t>0</a:t>
                      </a:r>
                      <a:endParaRPr lang="zh-TW" altLang="en-US" dirty="0"/>
                    </a:p>
                  </a:txBody>
                  <a:tcPr>
                    <a:solidFill>
                      <a:srgbClr val="92D050"/>
                    </a:solidFill>
                  </a:tcPr>
                </a:tc>
                <a:tc>
                  <a:txBody>
                    <a:bodyPr/>
                    <a:lstStyle/>
                    <a:p>
                      <a:pPr algn="ctr"/>
                      <a:r>
                        <a:rPr lang="en-US" altLang="zh-TW" dirty="0" smtClean="0"/>
                        <a:t>1</a:t>
                      </a:r>
                      <a:endParaRPr lang="zh-TW" altLang="en-US" dirty="0"/>
                    </a:p>
                  </a:txBody>
                  <a:tcPr/>
                </a:tc>
                <a:tc>
                  <a:txBody>
                    <a:bodyPr/>
                    <a:lstStyle/>
                    <a:p>
                      <a:pPr algn="ctr"/>
                      <a:r>
                        <a:rPr lang="en-US" altLang="zh-TW" dirty="0" smtClean="0"/>
                        <a:t>2</a:t>
                      </a:r>
                      <a:endParaRPr lang="zh-TW" altLang="en-US" dirty="0"/>
                    </a:p>
                  </a:txBody>
                  <a:tcPr/>
                </a:tc>
                <a:tc>
                  <a:txBody>
                    <a:bodyPr/>
                    <a:lstStyle/>
                    <a:p>
                      <a:pPr algn="ctr"/>
                      <a:r>
                        <a:rPr lang="en-US" altLang="zh-TW" dirty="0" smtClean="0"/>
                        <a:t>3</a:t>
                      </a:r>
                      <a:endParaRPr lang="zh-TW" altLang="en-US" dirty="0"/>
                    </a:p>
                  </a:txBody>
                  <a:tcPr/>
                </a:tc>
                <a:tc>
                  <a:txBody>
                    <a:bodyPr/>
                    <a:lstStyle/>
                    <a:p>
                      <a:pPr algn="ctr"/>
                      <a:r>
                        <a:rPr lang="en-US" altLang="zh-TW" dirty="0" smtClean="0"/>
                        <a:t>4</a:t>
                      </a:r>
                      <a:endParaRPr lang="zh-TW" altLang="en-US" dirty="0"/>
                    </a:p>
                  </a:txBody>
                  <a:tcPr/>
                </a:tc>
                <a:tc>
                  <a:txBody>
                    <a:bodyPr/>
                    <a:lstStyle/>
                    <a:p>
                      <a:pPr algn="ctr"/>
                      <a:r>
                        <a:rPr lang="en-US" altLang="zh-TW" dirty="0" smtClean="0"/>
                        <a:t>5</a:t>
                      </a:r>
                      <a:endParaRPr lang="zh-TW" altLang="en-US" dirty="0"/>
                    </a:p>
                  </a:txBody>
                  <a:tcPr/>
                </a:tc>
                <a:tc>
                  <a:txBody>
                    <a:bodyPr/>
                    <a:lstStyle/>
                    <a:p>
                      <a:pPr algn="ctr"/>
                      <a:r>
                        <a:rPr lang="en-US" altLang="zh-TW" dirty="0" smtClean="0"/>
                        <a:t>6</a:t>
                      </a:r>
                      <a:endParaRPr lang="zh-TW" altLang="en-US" dirty="0"/>
                    </a:p>
                  </a:txBody>
                  <a:tcPr/>
                </a:tc>
                <a:tc>
                  <a:txBody>
                    <a:bodyPr/>
                    <a:lstStyle/>
                    <a:p>
                      <a:pPr algn="ctr"/>
                      <a:r>
                        <a:rPr lang="en-US" altLang="zh-TW" dirty="0" smtClean="0"/>
                        <a:t>7</a:t>
                      </a:r>
                      <a:endParaRPr lang="zh-TW" altLang="en-US" dirty="0"/>
                    </a:p>
                  </a:txBody>
                  <a:tcPr/>
                </a:tc>
              </a:tr>
              <a:tr h="370840">
                <a:tc>
                  <a:txBody>
                    <a:bodyPr/>
                    <a:lstStyle/>
                    <a:p>
                      <a:pPr algn="ctr"/>
                      <a:r>
                        <a:rPr lang="en-US" altLang="zh-TW" dirty="0" smtClean="0"/>
                        <a:t>a</a:t>
                      </a:r>
                      <a:endParaRPr lang="zh-TW" altLang="en-US" dirty="0"/>
                    </a:p>
                  </a:txBody>
                  <a:tcPr/>
                </a:tc>
                <a:tc>
                  <a:txBody>
                    <a:bodyPr/>
                    <a:lstStyle/>
                    <a:p>
                      <a:pPr algn="ctr"/>
                      <a:r>
                        <a:rPr lang="en-US" altLang="zh-TW" dirty="0" smtClean="0"/>
                        <a:t>1</a:t>
                      </a:r>
                      <a:endParaRPr lang="zh-TW" altLang="en-US" dirty="0"/>
                    </a:p>
                  </a:txBody>
                  <a:tcPr/>
                </a:tc>
                <a:tc>
                  <a:txBody>
                    <a:bodyPr/>
                    <a:lstStyle/>
                    <a:p>
                      <a:pPr algn="ctr"/>
                      <a:r>
                        <a:rPr lang="en-US" altLang="zh-TW" dirty="0" smtClean="0"/>
                        <a:t>0</a:t>
                      </a:r>
                      <a:endParaRPr lang="zh-TW" altLang="en-US" dirty="0"/>
                    </a:p>
                  </a:txBody>
                  <a:tcPr>
                    <a:solidFill>
                      <a:srgbClr val="92D050"/>
                    </a:solidFill>
                  </a:tcPr>
                </a:tc>
                <a:tc>
                  <a:txBody>
                    <a:bodyPr/>
                    <a:lstStyle/>
                    <a:p>
                      <a:pPr algn="ctr"/>
                      <a:r>
                        <a:rPr lang="en-US" altLang="zh-TW" dirty="0" smtClean="0"/>
                        <a:t>1</a:t>
                      </a:r>
                      <a:endParaRPr lang="zh-TW" altLang="en-US" dirty="0"/>
                    </a:p>
                  </a:txBody>
                  <a:tcPr/>
                </a:tc>
                <a:tc>
                  <a:txBody>
                    <a:bodyPr/>
                    <a:lstStyle/>
                    <a:p>
                      <a:pPr algn="ctr"/>
                      <a:r>
                        <a:rPr lang="en-US" altLang="zh-TW" dirty="0" smtClean="0"/>
                        <a:t>2</a:t>
                      </a:r>
                      <a:endParaRPr lang="zh-TW" altLang="en-US" dirty="0"/>
                    </a:p>
                  </a:txBody>
                  <a:tcPr/>
                </a:tc>
                <a:tc>
                  <a:txBody>
                    <a:bodyPr/>
                    <a:lstStyle/>
                    <a:p>
                      <a:pPr algn="ctr"/>
                      <a:r>
                        <a:rPr lang="en-US" altLang="zh-TW" dirty="0" smtClean="0"/>
                        <a:t>3</a:t>
                      </a:r>
                      <a:endParaRPr lang="zh-TW" altLang="en-US" dirty="0"/>
                    </a:p>
                  </a:txBody>
                  <a:tcPr/>
                </a:tc>
                <a:tc>
                  <a:txBody>
                    <a:bodyPr/>
                    <a:lstStyle/>
                    <a:p>
                      <a:pPr algn="ctr"/>
                      <a:r>
                        <a:rPr lang="en-US" altLang="zh-TW" dirty="0" smtClean="0"/>
                        <a:t>4</a:t>
                      </a:r>
                      <a:endParaRPr lang="zh-TW" altLang="en-US" dirty="0"/>
                    </a:p>
                  </a:txBody>
                  <a:tcPr/>
                </a:tc>
                <a:tc>
                  <a:txBody>
                    <a:bodyPr/>
                    <a:lstStyle/>
                    <a:p>
                      <a:pPr algn="ctr"/>
                      <a:r>
                        <a:rPr lang="en-US" altLang="zh-TW" dirty="0" smtClean="0"/>
                        <a:t>5</a:t>
                      </a:r>
                      <a:endParaRPr lang="zh-TW" altLang="en-US" dirty="0"/>
                    </a:p>
                  </a:txBody>
                  <a:tcPr/>
                </a:tc>
                <a:tc>
                  <a:txBody>
                    <a:bodyPr/>
                    <a:lstStyle/>
                    <a:p>
                      <a:pPr algn="ctr"/>
                      <a:r>
                        <a:rPr lang="en-US" altLang="zh-TW" dirty="0" smtClean="0"/>
                        <a:t>6</a:t>
                      </a:r>
                      <a:endParaRPr lang="zh-TW" altLang="en-US" dirty="0"/>
                    </a:p>
                  </a:txBody>
                  <a:tcPr/>
                </a:tc>
              </a:tr>
              <a:tr h="370840">
                <a:tc>
                  <a:txBody>
                    <a:bodyPr/>
                    <a:lstStyle/>
                    <a:p>
                      <a:pPr algn="ctr"/>
                      <a:r>
                        <a:rPr lang="en-US" altLang="zh-TW" dirty="0" smtClean="0"/>
                        <a:t>b</a:t>
                      </a:r>
                      <a:endParaRPr lang="zh-TW" altLang="en-US" dirty="0"/>
                    </a:p>
                  </a:txBody>
                  <a:tcPr/>
                </a:tc>
                <a:tc>
                  <a:txBody>
                    <a:bodyPr/>
                    <a:lstStyle/>
                    <a:p>
                      <a:pPr algn="ctr"/>
                      <a:r>
                        <a:rPr lang="en-US" altLang="zh-TW" dirty="0" smtClean="0"/>
                        <a:t>2</a:t>
                      </a:r>
                      <a:endParaRPr lang="zh-TW" altLang="en-US" dirty="0"/>
                    </a:p>
                  </a:txBody>
                  <a:tcPr/>
                </a:tc>
                <a:tc>
                  <a:txBody>
                    <a:bodyPr/>
                    <a:lstStyle/>
                    <a:p>
                      <a:pPr algn="ctr"/>
                      <a:r>
                        <a:rPr lang="en-US" altLang="zh-TW" dirty="0" smtClean="0"/>
                        <a:t>1</a:t>
                      </a:r>
                      <a:endParaRPr lang="zh-TW" altLang="en-US" dirty="0"/>
                    </a:p>
                  </a:txBody>
                  <a:tcPr/>
                </a:tc>
                <a:tc>
                  <a:txBody>
                    <a:bodyPr/>
                    <a:lstStyle/>
                    <a:p>
                      <a:pPr algn="ctr"/>
                      <a:r>
                        <a:rPr lang="en-US" altLang="zh-TW" dirty="0" smtClean="0"/>
                        <a:t>0</a:t>
                      </a:r>
                      <a:endParaRPr lang="zh-TW" altLang="en-US" dirty="0"/>
                    </a:p>
                  </a:txBody>
                  <a:tcPr>
                    <a:solidFill>
                      <a:srgbClr val="92D050"/>
                    </a:solidFill>
                  </a:tcPr>
                </a:tc>
                <a:tc>
                  <a:txBody>
                    <a:bodyPr/>
                    <a:lstStyle/>
                    <a:p>
                      <a:pPr algn="ctr"/>
                      <a:r>
                        <a:rPr lang="en-US" altLang="zh-TW" dirty="0" smtClean="0"/>
                        <a:t>1</a:t>
                      </a:r>
                      <a:endParaRPr lang="zh-TW" altLang="en-US" dirty="0"/>
                    </a:p>
                  </a:txBody>
                  <a:tcPr>
                    <a:solidFill>
                      <a:srgbClr val="92D050"/>
                    </a:solidFill>
                  </a:tcPr>
                </a:tc>
                <a:tc>
                  <a:txBody>
                    <a:bodyPr/>
                    <a:lstStyle/>
                    <a:p>
                      <a:pPr algn="ctr"/>
                      <a:r>
                        <a:rPr lang="en-US" altLang="zh-TW" dirty="0" smtClean="0"/>
                        <a:t>2</a:t>
                      </a:r>
                      <a:endParaRPr lang="zh-TW" altLang="en-US" dirty="0"/>
                    </a:p>
                  </a:txBody>
                  <a:tcPr>
                    <a:solidFill>
                      <a:srgbClr val="92D050"/>
                    </a:solidFill>
                  </a:tcPr>
                </a:tc>
                <a:tc>
                  <a:txBody>
                    <a:bodyPr/>
                    <a:lstStyle/>
                    <a:p>
                      <a:pPr algn="ctr"/>
                      <a:r>
                        <a:rPr lang="en-US" altLang="zh-TW" dirty="0" smtClean="0"/>
                        <a:t>3</a:t>
                      </a:r>
                      <a:endParaRPr lang="zh-TW" altLang="en-US" dirty="0"/>
                    </a:p>
                  </a:txBody>
                  <a:tcPr/>
                </a:tc>
                <a:tc>
                  <a:txBody>
                    <a:bodyPr/>
                    <a:lstStyle/>
                    <a:p>
                      <a:pPr algn="ctr"/>
                      <a:r>
                        <a:rPr lang="en-US" altLang="zh-TW" dirty="0" smtClean="0"/>
                        <a:t>4</a:t>
                      </a:r>
                      <a:endParaRPr lang="zh-TW" altLang="en-US" dirty="0"/>
                    </a:p>
                  </a:txBody>
                  <a:tcPr/>
                </a:tc>
                <a:tc>
                  <a:txBody>
                    <a:bodyPr/>
                    <a:lstStyle/>
                    <a:p>
                      <a:pPr algn="ctr"/>
                      <a:r>
                        <a:rPr lang="en-US" altLang="zh-TW" dirty="0" smtClean="0"/>
                        <a:t>5</a:t>
                      </a:r>
                      <a:endParaRPr lang="zh-TW" altLang="en-US" dirty="0"/>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dirty="0" smtClean="0"/>
                        <a:t>a</a:t>
                      </a:r>
                      <a:endParaRPr lang="zh-TW" altLang="en-US" dirty="0" smtClean="0"/>
                    </a:p>
                  </a:txBody>
                  <a:tcPr/>
                </a:tc>
                <a:tc>
                  <a:txBody>
                    <a:bodyPr/>
                    <a:lstStyle/>
                    <a:p>
                      <a:pPr algn="ctr"/>
                      <a:r>
                        <a:rPr lang="en-US" altLang="zh-TW" dirty="0" smtClean="0"/>
                        <a:t>3</a:t>
                      </a:r>
                      <a:endParaRPr lang="zh-TW" altLang="en-US" dirty="0"/>
                    </a:p>
                  </a:txBody>
                  <a:tcPr/>
                </a:tc>
                <a:tc>
                  <a:txBody>
                    <a:bodyPr/>
                    <a:lstStyle/>
                    <a:p>
                      <a:pPr algn="ctr"/>
                      <a:r>
                        <a:rPr lang="en-US" altLang="zh-TW" dirty="0" smtClean="0"/>
                        <a:t>2</a:t>
                      </a:r>
                      <a:endParaRPr lang="zh-TW" altLang="en-US" dirty="0"/>
                    </a:p>
                  </a:txBody>
                  <a:tcPr/>
                </a:tc>
                <a:tc>
                  <a:txBody>
                    <a:bodyPr/>
                    <a:lstStyle/>
                    <a:p>
                      <a:pPr algn="ctr"/>
                      <a:r>
                        <a:rPr lang="en-US" altLang="zh-TW" dirty="0" smtClean="0"/>
                        <a:t>1</a:t>
                      </a:r>
                      <a:endParaRPr lang="zh-TW" altLang="en-US" dirty="0"/>
                    </a:p>
                  </a:txBody>
                  <a:tcPr/>
                </a:tc>
                <a:tc>
                  <a:txBody>
                    <a:bodyPr/>
                    <a:lstStyle/>
                    <a:p>
                      <a:pPr algn="ctr"/>
                      <a:r>
                        <a:rPr lang="en-US" altLang="zh-TW" dirty="0" smtClean="0"/>
                        <a:t>1</a:t>
                      </a:r>
                      <a:endParaRPr lang="zh-TW" altLang="en-US" dirty="0"/>
                    </a:p>
                  </a:txBody>
                  <a:tcPr/>
                </a:tc>
                <a:tc>
                  <a:txBody>
                    <a:bodyPr/>
                    <a:lstStyle/>
                    <a:p>
                      <a:pPr algn="ctr"/>
                      <a:r>
                        <a:rPr lang="en-US" altLang="zh-TW" dirty="0" smtClean="0"/>
                        <a:t>2</a:t>
                      </a:r>
                      <a:endParaRPr lang="zh-TW" altLang="en-US" dirty="0"/>
                    </a:p>
                  </a:txBody>
                  <a:tcPr/>
                </a:tc>
                <a:tc>
                  <a:txBody>
                    <a:bodyPr/>
                    <a:lstStyle/>
                    <a:p>
                      <a:pPr algn="ctr"/>
                      <a:r>
                        <a:rPr lang="en-US" altLang="zh-TW" dirty="0" smtClean="0"/>
                        <a:t>2</a:t>
                      </a:r>
                      <a:endParaRPr lang="zh-TW" altLang="en-US" dirty="0"/>
                    </a:p>
                  </a:txBody>
                  <a:tcPr>
                    <a:solidFill>
                      <a:srgbClr val="92D050"/>
                    </a:solidFill>
                  </a:tcPr>
                </a:tc>
                <a:tc>
                  <a:txBody>
                    <a:bodyPr/>
                    <a:lstStyle/>
                    <a:p>
                      <a:pPr algn="ctr"/>
                      <a:r>
                        <a:rPr lang="en-US" altLang="zh-TW" dirty="0" smtClean="0"/>
                        <a:t>3</a:t>
                      </a:r>
                      <a:endParaRPr lang="zh-TW" altLang="en-US" dirty="0"/>
                    </a:p>
                  </a:txBody>
                  <a:tcPr/>
                </a:tc>
                <a:tc>
                  <a:txBody>
                    <a:bodyPr/>
                    <a:lstStyle/>
                    <a:p>
                      <a:pPr algn="ctr"/>
                      <a:r>
                        <a:rPr lang="en-US" altLang="zh-TW" dirty="0" smtClean="0"/>
                        <a:t>4</a:t>
                      </a:r>
                      <a:endParaRPr lang="zh-TW" altLang="en-US" dirty="0"/>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dirty="0" smtClean="0"/>
                        <a:t>a</a:t>
                      </a:r>
                      <a:endParaRPr lang="zh-TW" altLang="en-US" dirty="0" smtClean="0"/>
                    </a:p>
                  </a:txBody>
                  <a:tcPr/>
                </a:tc>
                <a:tc>
                  <a:txBody>
                    <a:bodyPr/>
                    <a:lstStyle/>
                    <a:p>
                      <a:pPr algn="ctr"/>
                      <a:r>
                        <a:rPr lang="en-US" altLang="zh-TW" dirty="0" smtClean="0"/>
                        <a:t>4</a:t>
                      </a:r>
                      <a:endParaRPr lang="zh-TW" altLang="en-US" dirty="0"/>
                    </a:p>
                  </a:txBody>
                  <a:tcPr/>
                </a:tc>
                <a:tc>
                  <a:txBody>
                    <a:bodyPr/>
                    <a:lstStyle/>
                    <a:p>
                      <a:pPr algn="ctr"/>
                      <a:r>
                        <a:rPr lang="en-US" altLang="zh-TW" dirty="0" smtClean="0"/>
                        <a:t>3</a:t>
                      </a:r>
                      <a:endParaRPr lang="zh-TW" altLang="en-US" dirty="0"/>
                    </a:p>
                  </a:txBody>
                  <a:tcPr/>
                </a:tc>
                <a:tc>
                  <a:txBody>
                    <a:bodyPr/>
                    <a:lstStyle/>
                    <a:p>
                      <a:pPr algn="ctr"/>
                      <a:r>
                        <a:rPr lang="en-US" altLang="zh-TW" dirty="0" smtClean="0"/>
                        <a:t>2</a:t>
                      </a:r>
                      <a:endParaRPr lang="zh-TW" altLang="en-US" dirty="0"/>
                    </a:p>
                  </a:txBody>
                  <a:tcPr/>
                </a:tc>
                <a:tc>
                  <a:txBody>
                    <a:bodyPr/>
                    <a:lstStyle/>
                    <a:p>
                      <a:pPr algn="ctr"/>
                      <a:r>
                        <a:rPr lang="en-US" altLang="zh-TW" dirty="0" smtClean="0"/>
                        <a:t>2</a:t>
                      </a:r>
                      <a:endParaRPr lang="zh-TW" altLang="en-US" dirty="0"/>
                    </a:p>
                  </a:txBody>
                  <a:tcPr/>
                </a:tc>
                <a:tc>
                  <a:txBody>
                    <a:bodyPr/>
                    <a:lstStyle/>
                    <a:p>
                      <a:pPr algn="ctr"/>
                      <a:r>
                        <a:rPr lang="en-US" altLang="zh-TW" dirty="0" smtClean="0"/>
                        <a:t>3</a:t>
                      </a:r>
                      <a:endParaRPr lang="zh-TW" altLang="en-US" dirty="0"/>
                    </a:p>
                  </a:txBody>
                  <a:tcPr/>
                </a:tc>
                <a:tc>
                  <a:txBody>
                    <a:bodyPr/>
                    <a:lstStyle/>
                    <a:p>
                      <a:pPr algn="ctr"/>
                      <a:r>
                        <a:rPr lang="en-US" altLang="zh-TW" dirty="0" smtClean="0"/>
                        <a:t>2</a:t>
                      </a:r>
                      <a:endParaRPr lang="zh-TW" altLang="en-US" dirty="0"/>
                    </a:p>
                  </a:txBody>
                  <a:tcPr/>
                </a:tc>
                <a:tc>
                  <a:txBody>
                    <a:bodyPr/>
                    <a:lstStyle/>
                    <a:p>
                      <a:pPr marL="0" algn="ctr" defTabSz="914400" rtl="0" eaLnBrk="1" latinLnBrk="0" hangingPunct="1"/>
                      <a:r>
                        <a:rPr lang="en-US" altLang="zh-TW" sz="1800" kern="1200" dirty="0" smtClean="0">
                          <a:solidFill>
                            <a:schemeClr val="tx1"/>
                          </a:solidFill>
                          <a:latin typeface="+mn-lt"/>
                          <a:ea typeface="+mn-ea"/>
                          <a:cs typeface="+mn-cs"/>
                        </a:rPr>
                        <a:t>2</a:t>
                      </a:r>
                      <a:endParaRPr lang="zh-TW" altLang="en-US" sz="1800" kern="1200" dirty="0">
                        <a:solidFill>
                          <a:schemeClr val="tx1"/>
                        </a:solidFill>
                        <a:latin typeface="+mn-lt"/>
                        <a:ea typeface="+mn-ea"/>
                        <a:cs typeface="+mn-cs"/>
                      </a:endParaRPr>
                    </a:p>
                  </a:txBody>
                  <a:tcPr>
                    <a:solidFill>
                      <a:srgbClr val="92D050"/>
                    </a:solidFill>
                  </a:tcPr>
                </a:tc>
                <a:tc>
                  <a:txBody>
                    <a:bodyPr/>
                    <a:lstStyle/>
                    <a:p>
                      <a:pPr algn="ctr"/>
                      <a:r>
                        <a:rPr lang="en-US" altLang="zh-TW" dirty="0" smtClean="0"/>
                        <a:t>3</a:t>
                      </a:r>
                      <a:endParaRPr lang="zh-TW" altLang="en-US" dirty="0"/>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dirty="0" smtClean="0"/>
                        <a:t>a</a:t>
                      </a:r>
                      <a:endParaRPr lang="zh-TW" altLang="en-US" dirty="0" smtClean="0"/>
                    </a:p>
                  </a:txBody>
                  <a:tcPr/>
                </a:tc>
                <a:tc>
                  <a:txBody>
                    <a:bodyPr/>
                    <a:lstStyle/>
                    <a:p>
                      <a:pPr algn="ctr"/>
                      <a:r>
                        <a:rPr lang="en-US" altLang="zh-TW" dirty="0" smtClean="0"/>
                        <a:t>5</a:t>
                      </a:r>
                      <a:endParaRPr lang="zh-TW" altLang="en-US" dirty="0"/>
                    </a:p>
                  </a:txBody>
                  <a:tcPr/>
                </a:tc>
                <a:tc>
                  <a:txBody>
                    <a:bodyPr/>
                    <a:lstStyle/>
                    <a:p>
                      <a:pPr algn="ctr"/>
                      <a:r>
                        <a:rPr lang="en-US" altLang="zh-TW" dirty="0" smtClean="0"/>
                        <a:t>4</a:t>
                      </a:r>
                      <a:endParaRPr lang="zh-TW" altLang="en-US" dirty="0"/>
                    </a:p>
                  </a:txBody>
                  <a:tcPr/>
                </a:tc>
                <a:tc>
                  <a:txBody>
                    <a:bodyPr/>
                    <a:lstStyle/>
                    <a:p>
                      <a:pPr algn="ctr"/>
                      <a:r>
                        <a:rPr lang="en-US" altLang="zh-TW" dirty="0" smtClean="0"/>
                        <a:t>3</a:t>
                      </a:r>
                      <a:endParaRPr lang="zh-TW" altLang="en-US" dirty="0"/>
                    </a:p>
                  </a:txBody>
                  <a:tcPr/>
                </a:tc>
                <a:tc>
                  <a:txBody>
                    <a:bodyPr/>
                    <a:lstStyle/>
                    <a:p>
                      <a:pPr algn="ctr"/>
                      <a:r>
                        <a:rPr lang="en-US" altLang="zh-TW" dirty="0" smtClean="0"/>
                        <a:t>3</a:t>
                      </a:r>
                      <a:endParaRPr lang="zh-TW" altLang="en-US" dirty="0"/>
                    </a:p>
                  </a:txBody>
                  <a:tcPr/>
                </a:tc>
                <a:tc>
                  <a:txBody>
                    <a:bodyPr/>
                    <a:lstStyle/>
                    <a:p>
                      <a:pPr algn="ctr"/>
                      <a:r>
                        <a:rPr lang="en-US" altLang="zh-TW" dirty="0" smtClean="0"/>
                        <a:t>3</a:t>
                      </a:r>
                      <a:endParaRPr lang="zh-TW" altLang="en-US" dirty="0"/>
                    </a:p>
                  </a:txBody>
                  <a:tcPr/>
                </a:tc>
                <a:tc>
                  <a:txBody>
                    <a:bodyPr/>
                    <a:lstStyle/>
                    <a:p>
                      <a:pPr algn="ctr"/>
                      <a:r>
                        <a:rPr lang="en-US" altLang="zh-TW" dirty="0" smtClean="0"/>
                        <a:t>2</a:t>
                      </a:r>
                      <a:endParaRPr lang="zh-TW" altLang="en-US" dirty="0"/>
                    </a:p>
                  </a:txBody>
                  <a:tcPr/>
                </a:tc>
                <a:tc>
                  <a:txBody>
                    <a:bodyPr/>
                    <a:lstStyle/>
                    <a:p>
                      <a:pPr algn="ctr"/>
                      <a:r>
                        <a:rPr lang="en-US" altLang="zh-TW" dirty="0" smtClean="0"/>
                        <a:t>2</a:t>
                      </a:r>
                      <a:endParaRPr lang="zh-TW" altLang="en-US" dirty="0"/>
                    </a:p>
                  </a:txBody>
                  <a:tcPr/>
                </a:tc>
                <a:tc>
                  <a:txBody>
                    <a:bodyPr/>
                    <a:lstStyle/>
                    <a:p>
                      <a:pPr algn="ctr"/>
                      <a:r>
                        <a:rPr lang="en-US" altLang="zh-TW" dirty="0" smtClean="0"/>
                        <a:t>2</a:t>
                      </a:r>
                      <a:endParaRPr lang="zh-TW" altLang="en-US" dirty="0"/>
                    </a:p>
                  </a:txBody>
                  <a:tcPr>
                    <a:solidFill>
                      <a:srgbClr val="92D050"/>
                    </a:solidFill>
                  </a:tcPr>
                </a:tc>
              </a:tr>
            </a:tbl>
          </a:graphicData>
        </a:graphic>
      </p:graphicFrame>
      <p:sp>
        <p:nvSpPr>
          <p:cNvPr id="4" name="向左箭號 3"/>
          <p:cNvSpPr/>
          <p:nvPr/>
        </p:nvSpPr>
        <p:spPr>
          <a:xfrm rot="2634505">
            <a:off x="9108124" y="5052692"/>
            <a:ext cx="363389" cy="156595"/>
          </a:xfrm>
          <a:prstGeom prst="leftArrow">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7" name="向左箭號 6"/>
          <p:cNvSpPr/>
          <p:nvPr/>
        </p:nvSpPr>
        <p:spPr>
          <a:xfrm rot="2634505">
            <a:off x="8207463" y="4687860"/>
            <a:ext cx="363389" cy="156595"/>
          </a:xfrm>
          <a:prstGeom prst="leftArrow">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向左箭號 7"/>
          <p:cNvSpPr/>
          <p:nvPr/>
        </p:nvSpPr>
        <p:spPr>
          <a:xfrm rot="2634505">
            <a:off x="7291681" y="4304751"/>
            <a:ext cx="363389" cy="156595"/>
          </a:xfrm>
          <a:prstGeom prst="leftArrow">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 name="向左箭號 8"/>
          <p:cNvSpPr/>
          <p:nvPr/>
        </p:nvSpPr>
        <p:spPr>
          <a:xfrm>
            <a:off x="6373056" y="4122334"/>
            <a:ext cx="363389" cy="156595"/>
          </a:xfrm>
          <a:prstGeom prst="leftArrow">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 name="向左箭號 9"/>
          <p:cNvSpPr/>
          <p:nvPr/>
        </p:nvSpPr>
        <p:spPr>
          <a:xfrm>
            <a:off x="5457939" y="4122334"/>
            <a:ext cx="363389" cy="156595"/>
          </a:xfrm>
          <a:prstGeom prst="leftArrow">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1" name="向左箭號 10"/>
          <p:cNvSpPr/>
          <p:nvPr/>
        </p:nvSpPr>
        <p:spPr>
          <a:xfrm rot="2634505">
            <a:off x="4574578" y="3923442"/>
            <a:ext cx="363389" cy="156595"/>
          </a:xfrm>
          <a:prstGeom prst="leftArrow">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2" name="向左箭號 11"/>
          <p:cNvSpPr/>
          <p:nvPr/>
        </p:nvSpPr>
        <p:spPr>
          <a:xfrm rot="2634505">
            <a:off x="3664505" y="3558609"/>
            <a:ext cx="363389" cy="156595"/>
          </a:xfrm>
          <a:prstGeom prst="leftArrow">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20800849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sz="3800" dirty="0" smtClean="0"/>
              <a:t>Double Deletion  and Insertion Distance Calculation</a:t>
            </a:r>
            <a:endParaRPr lang="zh-TW" altLang="en-US" sz="3800" dirty="0"/>
          </a:p>
        </p:txBody>
      </p:sp>
      <p:sp>
        <p:nvSpPr>
          <p:cNvPr id="3" name="內容版面配置區 2"/>
          <p:cNvSpPr>
            <a:spLocks noGrp="1"/>
          </p:cNvSpPr>
          <p:nvPr>
            <p:ph idx="1"/>
          </p:nvPr>
        </p:nvSpPr>
        <p:spPr/>
        <p:txBody>
          <a:bodyPr/>
          <a:lstStyle/>
          <a:p>
            <a:r>
              <a:rPr lang="en-US" altLang="zh-TW" dirty="0"/>
              <a:t>A = </a:t>
            </a:r>
            <a:r>
              <a:rPr lang="en-US" altLang="zh-TW" dirty="0" err="1"/>
              <a:t>abaaa</a:t>
            </a:r>
            <a:r>
              <a:rPr lang="zh-TW" altLang="en-US" dirty="0"/>
              <a:t>，</a:t>
            </a:r>
            <a:r>
              <a:rPr lang="en-US" altLang="zh-TW" dirty="0"/>
              <a:t>B = </a:t>
            </a:r>
            <a:r>
              <a:rPr lang="en-US" altLang="zh-TW" dirty="0" err="1"/>
              <a:t>abccaaa</a:t>
            </a:r>
            <a:r>
              <a:rPr lang="zh-TW" altLang="en-US" dirty="0"/>
              <a:t>。</a:t>
            </a:r>
            <a:endParaRPr lang="en-US" altLang="zh-TW" dirty="0"/>
          </a:p>
          <a:p>
            <a:r>
              <a:rPr lang="en-US" altLang="zh-TW" dirty="0"/>
              <a:t>Suppose all single </a:t>
            </a:r>
            <a:r>
              <a:rPr lang="en-US" altLang="zh-TW" dirty="0" smtClean="0"/>
              <a:t>mutations </a:t>
            </a:r>
            <a:r>
              <a:rPr lang="en-US" altLang="zh-TW" dirty="0"/>
              <a:t>have weight 1, all </a:t>
            </a:r>
            <a:r>
              <a:rPr lang="en-US" altLang="zh-TW" dirty="0" err="1"/>
              <a:t>all</a:t>
            </a:r>
            <a:r>
              <a:rPr lang="en-US" altLang="zh-TW" dirty="0"/>
              <a:t> single </a:t>
            </a:r>
            <a:r>
              <a:rPr lang="en-US" altLang="zh-TW" dirty="0" smtClean="0"/>
              <a:t>deletions </a:t>
            </a:r>
            <a:r>
              <a:rPr lang="en-US" altLang="zh-TW" dirty="0"/>
              <a:t>and </a:t>
            </a:r>
            <a:r>
              <a:rPr lang="en-US" altLang="zh-TW" dirty="0" smtClean="0"/>
              <a:t>insertions </a:t>
            </a:r>
            <a:r>
              <a:rPr lang="en-US" altLang="zh-TW" dirty="0"/>
              <a:t>have weight </a:t>
            </a:r>
            <a:r>
              <a:rPr lang="en-US" altLang="zh-TW" dirty="0" smtClean="0"/>
              <a:t>1,</a:t>
            </a:r>
          </a:p>
          <a:p>
            <a:r>
              <a:rPr lang="en-US" altLang="zh-TW" dirty="0" smtClean="0"/>
              <a:t>and all double </a:t>
            </a:r>
            <a:r>
              <a:rPr lang="en-US" altLang="zh-TW" dirty="0"/>
              <a:t>deletions and insertions have weight </a:t>
            </a:r>
            <a:r>
              <a:rPr lang="en-US" altLang="zh-TW" dirty="0" smtClean="0"/>
              <a:t>1.1.</a:t>
            </a:r>
            <a:endParaRPr lang="zh-TW" altLang="en-US" dirty="0"/>
          </a:p>
        </p:txBody>
      </p:sp>
      <p:graphicFrame>
        <p:nvGraphicFramePr>
          <p:cNvPr id="4" name="表格 3"/>
          <p:cNvGraphicFramePr>
            <a:graphicFrameLocks noGrp="1"/>
          </p:cNvGraphicFramePr>
          <p:nvPr>
            <p:extLst>
              <p:ext uri="{D42A27DB-BD31-4B8C-83A1-F6EECF244321}">
                <p14:modId xmlns:p14="http://schemas.microsoft.com/office/powerpoint/2010/main" val="3097964758"/>
              </p:ext>
            </p:extLst>
          </p:nvPr>
        </p:nvGraphicFramePr>
        <p:xfrm>
          <a:off x="2062480" y="3273214"/>
          <a:ext cx="8127999" cy="2595880"/>
        </p:xfrm>
        <a:graphic>
          <a:graphicData uri="http://schemas.openxmlformats.org/drawingml/2006/table">
            <a:tbl>
              <a:tblPr firstRow="1" bandRow="1">
                <a:tableStyleId>{5940675A-B579-460E-94D1-54222C63F5DA}</a:tableStyleId>
              </a:tblPr>
              <a:tblGrid>
                <a:gridCol w="903111"/>
                <a:gridCol w="903111"/>
                <a:gridCol w="903111"/>
                <a:gridCol w="903111"/>
                <a:gridCol w="903111"/>
                <a:gridCol w="903111"/>
                <a:gridCol w="903111"/>
                <a:gridCol w="903111"/>
                <a:gridCol w="903111"/>
              </a:tblGrid>
              <a:tr h="370840">
                <a:tc>
                  <a:txBody>
                    <a:bodyPr/>
                    <a:lstStyle/>
                    <a:p>
                      <a:pPr algn="ctr"/>
                      <a:endParaRPr lang="zh-TW" altLang="en-US" dirty="0"/>
                    </a:p>
                  </a:txBody>
                  <a:tcPr/>
                </a:tc>
                <a:tc>
                  <a:txBody>
                    <a:bodyPr/>
                    <a:lstStyle/>
                    <a:p>
                      <a:pPr algn="ctr"/>
                      <a:r>
                        <a:rPr lang="el-GR" altLang="zh-TW" dirty="0" smtClean="0">
                          <a:latin typeface="新細明體" panose="02020500000000000000" pitchFamily="18" charset="-120"/>
                          <a:ea typeface="+mn-ea"/>
                        </a:rPr>
                        <a:t>Δ</a:t>
                      </a:r>
                      <a:endParaRPr lang="zh-TW" altLang="en-US" dirty="0"/>
                    </a:p>
                  </a:txBody>
                  <a:tcPr/>
                </a:tc>
                <a:tc>
                  <a:txBody>
                    <a:bodyPr/>
                    <a:lstStyle/>
                    <a:p>
                      <a:pPr algn="ctr"/>
                      <a:r>
                        <a:rPr lang="en-US" altLang="zh-TW" dirty="0" smtClean="0"/>
                        <a:t>a</a:t>
                      </a:r>
                      <a:endParaRPr lang="zh-TW"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dirty="0" smtClean="0"/>
                        <a:t>b</a:t>
                      </a:r>
                      <a:endParaRPr lang="zh-TW" altLang="en-US" dirty="0" smtClean="0"/>
                    </a:p>
                  </a:txBody>
                  <a:tcPr/>
                </a:tc>
                <a:tc>
                  <a:txBody>
                    <a:bodyPr/>
                    <a:lstStyle/>
                    <a:p>
                      <a:pPr algn="ctr"/>
                      <a:r>
                        <a:rPr lang="en-US" altLang="zh-TW" dirty="0" smtClean="0"/>
                        <a:t>c</a:t>
                      </a:r>
                      <a:endParaRPr lang="zh-TW" altLang="en-US" dirty="0"/>
                    </a:p>
                  </a:txBody>
                  <a:tcPr/>
                </a:tc>
                <a:tc>
                  <a:txBody>
                    <a:bodyPr/>
                    <a:lstStyle/>
                    <a:p>
                      <a:pPr algn="ctr"/>
                      <a:r>
                        <a:rPr lang="en-US" altLang="zh-TW" dirty="0" smtClean="0"/>
                        <a:t>c</a:t>
                      </a:r>
                      <a:endParaRPr lang="zh-TW"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dirty="0" smtClean="0"/>
                        <a:t>a</a:t>
                      </a:r>
                      <a:endParaRPr lang="zh-TW" alt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dirty="0" smtClean="0"/>
                        <a:t>a</a:t>
                      </a:r>
                      <a:endParaRPr lang="zh-TW" alt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dirty="0" smtClean="0"/>
                        <a:t>a</a:t>
                      </a:r>
                      <a:endParaRPr lang="zh-TW" altLang="en-US" dirty="0" smtClean="0"/>
                    </a:p>
                  </a:txBody>
                  <a:tcPr/>
                </a:tc>
              </a:tr>
              <a:tr h="370840">
                <a:tc>
                  <a:txBody>
                    <a:bodyPr/>
                    <a:lstStyle/>
                    <a:p>
                      <a:pPr algn="ctr"/>
                      <a:r>
                        <a:rPr lang="el-GR" altLang="zh-TW" dirty="0" smtClean="0">
                          <a:latin typeface="新細明體" panose="02020500000000000000" pitchFamily="18" charset="-120"/>
                          <a:ea typeface="新細明體" panose="02020500000000000000" pitchFamily="18" charset="-120"/>
                        </a:rPr>
                        <a:t>Δ</a:t>
                      </a:r>
                      <a:endParaRPr lang="zh-TW" altLang="en-US" dirty="0"/>
                    </a:p>
                  </a:txBody>
                  <a:tcPr/>
                </a:tc>
                <a:tc>
                  <a:txBody>
                    <a:bodyPr/>
                    <a:lstStyle/>
                    <a:p>
                      <a:pPr algn="ctr"/>
                      <a:r>
                        <a:rPr lang="en-US" altLang="zh-TW" dirty="0" smtClean="0"/>
                        <a:t>0</a:t>
                      </a:r>
                      <a:endParaRPr lang="zh-TW" altLang="en-US" dirty="0"/>
                    </a:p>
                  </a:txBody>
                  <a:tcPr>
                    <a:solidFill>
                      <a:srgbClr val="92D050"/>
                    </a:solidFill>
                  </a:tcPr>
                </a:tc>
                <a:tc>
                  <a:txBody>
                    <a:bodyPr/>
                    <a:lstStyle/>
                    <a:p>
                      <a:pPr algn="ctr"/>
                      <a:r>
                        <a:rPr lang="en-US" altLang="zh-TW" dirty="0" smtClean="0"/>
                        <a:t>1</a:t>
                      </a:r>
                      <a:endParaRPr lang="zh-TW" altLang="en-US" dirty="0"/>
                    </a:p>
                  </a:txBody>
                  <a:tcPr/>
                </a:tc>
                <a:tc>
                  <a:txBody>
                    <a:bodyPr/>
                    <a:lstStyle/>
                    <a:p>
                      <a:pPr algn="ctr"/>
                      <a:r>
                        <a:rPr lang="en-US" altLang="zh-TW" dirty="0" smtClean="0"/>
                        <a:t>1.1</a:t>
                      </a:r>
                      <a:endParaRPr lang="zh-TW" altLang="en-US" dirty="0"/>
                    </a:p>
                  </a:txBody>
                  <a:tcPr/>
                </a:tc>
                <a:tc>
                  <a:txBody>
                    <a:bodyPr/>
                    <a:lstStyle/>
                    <a:p>
                      <a:pPr algn="ctr"/>
                      <a:r>
                        <a:rPr lang="en-US" altLang="zh-TW" dirty="0" smtClean="0"/>
                        <a:t>2.1</a:t>
                      </a:r>
                      <a:endParaRPr lang="zh-TW" altLang="en-US" dirty="0"/>
                    </a:p>
                  </a:txBody>
                  <a:tcPr/>
                </a:tc>
                <a:tc>
                  <a:txBody>
                    <a:bodyPr/>
                    <a:lstStyle/>
                    <a:p>
                      <a:pPr algn="ctr"/>
                      <a:r>
                        <a:rPr lang="en-US" altLang="zh-TW" dirty="0" smtClean="0"/>
                        <a:t>2.2</a:t>
                      </a:r>
                      <a:endParaRPr lang="zh-TW" altLang="en-US" dirty="0"/>
                    </a:p>
                  </a:txBody>
                  <a:tcPr/>
                </a:tc>
                <a:tc>
                  <a:txBody>
                    <a:bodyPr/>
                    <a:lstStyle/>
                    <a:p>
                      <a:pPr algn="ctr"/>
                      <a:r>
                        <a:rPr lang="en-US" altLang="zh-TW" dirty="0" smtClean="0"/>
                        <a:t>3.2</a:t>
                      </a:r>
                      <a:endParaRPr lang="zh-TW" altLang="en-US" dirty="0"/>
                    </a:p>
                  </a:txBody>
                  <a:tcPr/>
                </a:tc>
                <a:tc>
                  <a:txBody>
                    <a:bodyPr/>
                    <a:lstStyle/>
                    <a:p>
                      <a:pPr algn="ctr"/>
                      <a:r>
                        <a:rPr lang="en-US" altLang="zh-TW" dirty="0" smtClean="0"/>
                        <a:t>3.3</a:t>
                      </a:r>
                      <a:endParaRPr lang="zh-TW" altLang="en-US" dirty="0"/>
                    </a:p>
                  </a:txBody>
                  <a:tcPr/>
                </a:tc>
                <a:tc>
                  <a:txBody>
                    <a:bodyPr/>
                    <a:lstStyle/>
                    <a:p>
                      <a:pPr algn="ctr"/>
                      <a:r>
                        <a:rPr lang="en-US" altLang="zh-TW" dirty="0" smtClean="0"/>
                        <a:t>4.3</a:t>
                      </a:r>
                      <a:endParaRPr lang="zh-TW" altLang="en-US" dirty="0"/>
                    </a:p>
                  </a:txBody>
                  <a:tcPr/>
                </a:tc>
              </a:tr>
              <a:tr h="370840">
                <a:tc>
                  <a:txBody>
                    <a:bodyPr/>
                    <a:lstStyle/>
                    <a:p>
                      <a:pPr algn="ctr"/>
                      <a:r>
                        <a:rPr lang="en-US" altLang="zh-TW" dirty="0" smtClean="0"/>
                        <a:t>a</a:t>
                      </a:r>
                      <a:endParaRPr lang="zh-TW" altLang="en-US" dirty="0"/>
                    </a:p>
                  </a:txBody>
                  <a:tcPr/>
                </a:tc>
                <a:tc>
                  <a:txBody>
                    <a:bodyPr/>
                    <a:lstStyle/>
                    <a:p>
                      <a:pPr algn="ctr"/>
                      <a:r>
                        <a:rPr lang="en-US" altLang="zh-TW" dirty="0" smtClean="0"/>
                        <a:t>1</a:t>
                      </a:r>
                      <a:endParaRPr lang="zh-TW" altLang="en-US" dirty="0"/>
                    </a:p>
                  </a:txBody>
                  <a:tcPr/>
                </a:tc>
                <a:tc>
                  <a:txBody>
                    <a:bodyPr/>
                    <a:lstStyle/>
                    <a:p>
                      <a:pPr algn="ctr"/>
                      <a:r>
                        <a:rPr lang="en-US" altLang="zh-TW" dirty="0" smtClean="0"/>
                        <a:t>0</a:t>
                      </a:r>
                      <a:endParaRPr lang="zh-TW" altLang="en-US" dirty="0"/>
                    </a:p>
                  </a:txBody>
                  <a:tcPr>
                    <a:solidFill>
                      <a:srgbClr val="92D050"/>
                    </a:solidFill>
                  </a:tcPr>
                </a:tc>
                <a:tc>
                  <a:txBody>
                    <a:bodyPr/>
                    <a:lstStyle/>
                    <a:p>
                      <a:pPr algn="ctr"/>
                      <a:r>
                        <a:rPr lang="en-US" altLang="zh-TW" dirty="0" smtClean="0"/>
                        <a:t>1</a:t>
                      </a:r>
                      <a:endParaRPr lang="zh-TW" altLang="en-US" dirty="0"/>
                    </a:p>
                  </a:txBody>
                  <a:tcPr/>
                </a:tc>
                <a:tc>
                  <a:txBody>
                    <a:bodyPr/>
                    <a:lstStyle/>
                    <a:p>
                      <a:pPr algn="ctr"/>
                      <a:r>
                        <a:rPr lang="en-US" altLang="zh-TW" dirty="0" smtClean="0"/>
                        <a:t>1.1</a:t>
                      </a:r>
                      <a:endParaRPr lang="zh-TW" altLang="en-US" dirty="0"/>
                    </a:p>
                  </a:txBody>
                  <a:tcPr/>
                </a:tc>
                <a:tc>
                  <a:txBody>
                    <a:bodyPr/>
                    <a:lstStyle/>
                    <a:p>
                      <a:pPr algn="ctr"/>
                      <a:r>
                        <a:rPr lang="en-US" altLang="zh-TW" dirty="0" smtClean="0"/>
                        <a:t>2.1</a:t>
                      </a:r>
                      <a:endParaRPr lang="zh-TW" altLang="en-US" dirty="0"/>
                    </a:p>
                  </a:txBody>
                  <a:tcPr/>
                </a:tc>
                <a:tc>
                  <a:txBody>
                    <a:bodyPr/>
                    <a:lstStyle/>
                    <a:p>
                      <a:pPr algn="ctr"/>
                      <a:r>
                        <a:rPr lang="en-US" altLang="zh-TW" dirty="0" smtClean="0"/>
                        <a:t>2.2</a:t>
                      </a:r>
                      <a:endParaRPr lang="zh-TW" altLang="en-US" dirty="0"/>
                    </a:p>
                  </a:txBody>
                  <a:tcPr/>
                </a:tc>
                <a:tc>
                  <a:txBody>
                    <a:bodyPr/>
                    <a:lstStyle/>
                    <a:p>
                      <a:pPr algn="ctr"/>
                      <a:r>
                        <a:rPr lang="en-US" altLang="zh-TW" dirty="0" smtClean="0"/>
                        <a:t>3.2</a:t>
                      </a:r>
                      <a:endParaRPr lang="zh-TW" altLang="en-US" dirty="0"/>
                    </a:p>
                  </a:txBody>
                  <a:tcPr/>
                </a:tc>
                <a:tc>
                  <a:txBody>
                    <a:bodyPr/>
                    <a:lstStyle/>
                    <a:p>
                      <a:pPr algn="ctr"/>
                      <a:r>
                        <a:rPr lang="en-US" altLang="zh-TW" dirty="0" smtClean="0"/>
                        <a:t>3.3</a:t>
                      </a:r>
                      <a:endParaRPr lang="zh-TW" altLang="en-US" dirty="0"/>
                    </a:p>
                  </a:txBody>
                  <a:tcPr/>
                </a:tc>
              </a:tr>
              <a:tr h="370840">
                <a:tc>
                  <a:txBody>
                    <a:bodyPr/>
                    <a:lstStyle/>
                    <a:p>
                      <a:pPr algn="ctr"/>
                      <a:r>
                        <a:rPr lang="en-US" altLang="zh-TW" dirty="0" smtClean="0"/>
                        <a:t>b</a:t>
                      </a:r>
                      <a:endParaRPr lang="zh-TW" altLang="en-US" dirty="0"/>
                    </a:p>
                  </a:txBody>
                  <a:tcPr/>
                </a:tc>
                <a:tc>
                  <a:txBody>
                    <a:bodyPr/>
                    <a:lstStyle/>
                    <a:p>
                      <a:pPr algn="ctr"/>
                      <a:r>
                        <a:rPr lang="en-US" altLang="zh-TW" dirty="0" smtClean="0"/>
                        <a:t>1.1</a:t>
                      </a:r>
                      <a:endParaRPr lang="zh-TW" altLang="en-US" dirty="0"/>
                    </a:p>
                  </a:txBody>
                  <a:tcPr/>
                </a:tc>
                <a:tc>
                  <a:txBody>
                    <a:bodyPr/>
                    <a:lstStyle/>
                    <a:p>
                      <a:pPr algn="ctr"/>
                      <a:r>
                        <a:rPr lang="en-US" altLang="zh-TW" dirty="0" smtClean="0"/>
                        <a:t>1</a:t>
                      </a:r>
                      <a:endParaRPr lang="zh-TW" altLang="en-US" dirty="0"/>
                    </a:p>
                  </a:txBody>
                  <a:tcPr/>
                </a:tc>
                <a:tc>
                  <a:txBody>
                    <a:bodyPr/>
                    <a:lstStyle/>
                    <a:p>
                      <a:pPr algn="ctr"/>
                      <a:r>
                        <a:rPr lang="en-US" altLang="zh-TW" dirty="0" smtClean="0"/>
                        <a:t>0</a:t>
                      </a:r>
                      <a:endParaRPr lang="zh-TW" altLang="en-US" dirty="0"/>
                    </a:p>
                  </a:txBody>
                  <a:tcPr>
                    <a:solidFill>
                      <a:srgbClr val="92D050"/>
                    </a:solidFill>
                  </a:tcPr>
                </a:tc>
                <a:tc>
                  <a:txBody>
                    <a:bodyPr/>
                    <a:lstStyle/>
                    <a:p>
                      <a:pPr algn="ctr"/>
                      <a:r>
                        <a:rPr lang="en-US" altLang="zh-TW" dirty="0" smtClean="0"/>
                        <a:t>1</a:t>
                      </a:r>
                      <a:endParaRPr lang="zh-TW" altLang="en-US" dirty="0"/>
                    </a:p>
                  </a:txBody>
                  <a:tcPr>
                    <a:noFill/>
                  </a:tcPr>
                </a:tc>
                <a:tc>
                  <a:txBody>
                    <a:bodyPr/>
                    <a:lstStyle/>
                    <a:p>
                      <a:pPr algn="ctr"/>
                      <a:r>
                        <a:rPr lang="en-US" altLang="zh-TW" dirty="0" smtClean="0"/>
                        <a:t>1.1</a:t>
                      </a:r>
                      <a:endParaRPr lang="zh-TW" altLang="en-US" dirty="0"/>
                    </a:p>
                  </a:txBody>
                  <a:tcPr>
                    <a:solidFill>
                      <a:srgbClr val="92D050"/>
                    </a:solidFill>
                  </a:tcPr>
                </a:tc>
                <a:tc>
                  <a:txBody>
                    <a:bodyPr/>
                    <a:lstStyle/>
                    <a:p>
                      <a:pPr algn="ctr"/>
                      <a:r>
                        <a:rPr lang="en-US" altLang="zh-TW" dirty="0" smtClean="0"/>
                        <a:t>2.1</a:t>
                      </a:r>
                      <a:endParaRPr lang="zh-TW" altLang="en-US" dirty="0"/>
                    </a:p>
                  </a:txBody>
                  <a:tcPr/>
                </a:tc>
                <a:tc>
                  <a:txBody>
                    <a:bodyPr/>
                    <a:lstStyle/>
                    <a:p>
                      <a:pPr algn="ctr"/>
                      <a:r>
                        <a:rPr lang="en-US" altLang="zh-TW" dirty="0" smtClean="0"/>
                        <a:t>2.2</a:t>
                      </a:r>
                      <a:endParaRPr lang="zh-TW" altLang="en-US" dirty="0"/>
                    </a:p>
                  </a:txBody>
                  <a:tcPr/>
                </a:tc>
                <a:tc>
                  <a:txBody>
                    <a:bodyPr/>
                    <a:lstStyle/>
                    <a:p>
                      <a:pPr algn="ctr"/>
                      <a:r>
                        <a:rPr lang="en-US" altLang="zh-TW" dirty="0" smtClean="0"/>
                        <a:t>3.2</a:t>
                      </a:r>
                      <a:endParaRPr lang="zh-TW" altLang="en-US" dirty="0"/>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dirty="0" smtClean="0"/>
                        <a:t>a</a:t>
                      </a:r>
                      <a:endParaRPr lang="zh-TW" altLang="en-US" dirty="0" smtClean="0"/>
                    </a:p>
                  </a:txBody>
                  <a:tcPr/>
                </a:tc>
                <a:tc>
                  <a:txBody>
                    <a:bodyPr/>
                    <a:lstStyle/>
                    <a:p>
                      <a:pPr algn="ctr"/>
                      <a:r>
                        <a:rPr lang="en-US" altLang="zh-TW" dirty="0" smtClean="0"/>
                        <a:t>2.1</a:t>
                      </a:r>
                      <a:endParaRPr lang="zh-TW" altLang="en-US" dirty="0"/>
                    </a:p>
                  </a:txBody>
                  <a:tcPr/>
                </a:tc>
                <a:tc>
                  <a:txBody>
                    <a:bodyPr/>
                    <a:lstStyle/>
                    <a:p>
                      <a:pPr algn="ctr"/>
                      <a:r>
                        <a:rPr lang="en-US" altLang="zh-TW" dirty="0" smtClean="0"/>
                        <a:t>1.1</a:t>
                      </a:r>
                      <a:endParaRPr lang="zh-TW" altLang="en-US" dirty="0"/>
                    </a:p>
                  </a:txBody>
                  <a:tcPr/>
                </a:tc>
                <a:tc>
                  <a:txBody>
                    <a:bodyPr/>
                    <a:lstStyle/>
                    <a:p>
                      <a:pPr algn="ctr"/>
                      <a:r>
                        <a:rPr lang="en-US" altLang="zh-TW" dirty="0" smtClean="0"/>
                        <a:t>1</a:t>
                      </a:r>
                      <a:endParaRPr lang="zh-TW" altLang="en-US" dirty="0"/>
                    </a:p>
                  </a:txBody>
                  <a:tcPr/>
                </a:tc>
                <a:tc>
                  <a:txBody>
                    <a:bodyPr/>
                    <a:lstStyle/>
                    <a:p>
                      <a:pPr algn="ctr"/>
                      <a:r>
                        <a:rPr lang="en-US" altLang="zh-TW" dirty="0" smtClean="0"/>
                        <a:t>1</a:t>
                      </a:r>
                      <a:endParaRPr lang="zh-TW" altLang="en-US" dirty="0"/>
                    </a:p>
                  </a:txBody>
                  <a:tcPr/>
                </a:tc>
                <a:tc>
                  <a:txBody>
                    <a:bodyPr/>
                    <a:lstStyle/>
                    <a:p>
                      <a:pPr algn="ctr"/>
                      <a:r>
                        <a:rPr lang="en-US" altLang="zh-TW" dirty="0" smtClean="0"/>
                        <a:t>2</a:t>
                      </a:r>
                      <a:endParaRPr lang="zh-TW" altLang="en-US" dirty="0"/>
                    </a:p>
                  </a:txBody>
                  <a:tcPr/>
                </a:tc>
                <a:tc>
                  <a:txBody>
                    <a:bodyPr/>
                    <a:lstStyle/>
                    <a:p>
                      <a:pPr algn="ctr"/>
                      <a:r>
                        <a:rPr lang="en-US" altLang="zh-TW" dirty="0" smtClean="0"/>
                        <a:t>1.1</a:t>
                      </a:r>
                      <a:endParaRPr lang="zh-TW" altLang="en-US" dirty="0"/>
                    </a:p>
                  </a:txBody>
                  <a:tcPr>
                    <a:solidFill>
                      <a:srgbClr val="92D050"/>
                    </a:solidFill>
                  </a:tcPr>
                </a:tc>
                <a:tc>
                  <a:txBody>
                    <a:bodyPr/>
                    <a:lstStyle/>
                    <a:p>
                      <a:pPr algn="ctr"/>
                      <a:r>
                        <a:rPr lang="en-US" altLang="zh-TW" dirty="0" smtClean="0"/>
                        <a:t>2.1</a:t>
                      </a:r>
                      <a:endParaRPr lang="zh-TW" altLang="en-US" dirty="0"/>
                    </a:p>
                  </a:txBody>
                  <a:tcPr/>
                </a:tc>
                <a:tc>
                  <a:txBody>
                    <a:bodyPr/>
                    <a:lstStyle/>
                    <a:p>
                      <a:pPr algn="ctr"/>
                      <a:r>
                        <a:rPr lang="en-US" altLang="zh-TW" dirty="0" smtClean="0"/>
                        <a:t>2.2</a:t>
                      </a:r>
                      <a:endParaRPr lang="zh-TW" altLang="en-US" dirty="0"/>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dirty="0" smtClean="0"/>
                        <a:t>a</a:t>
                      </a:r>
                      <a:endParaRPr lang="zh-TW" altLang="en-US" dirty="0" smtClean="0"/>
                    </a:p>
                  </a:txBody>
                  <a:tcPr/>
                </a:tc>
                <a:tc>
                  <a:txBody>
                    <a:bodyPr/>
                    <a:lstStyle/>
                    <a:p>
                      <a:pPr algn="ctr"/>
                      <a:r>
                        <a:rPr lang="en-US" altLang="zh-TW" dirty="0" smtClean="0"/>
                        <a:t>2.2</a:t>
                      </a:r>
                      <a:endParaRPr lang="zh-TW" altLang="en-US" dirty="0"/>
                    </a:p>
                  </a:txBody>
                  <a:tcPr/>
                </a:tc>
                <a:tc>
                  <a:txBody>
                    <a:bodyPr/>
                    <a:lstStyle/>
                    <a:p>
                      <a:pPr algn="ctr"/>
                      <a:r>
                        <a:rPr lang="en-US" altLang="zh-TW" dirty="0" smtClean="0"/>
                        <a:t>2.1</a:t>
                      </a:r>
                      <a:endParaRPr lang="zh-TW" altLang="en-US" dirty="0"/>
                    </a:p>
                  </a:txBody>
                  <a:tcPr/>
                </a:tc>
                <a:tc>
                  <a:txBody>
                    <a:bodyPr/>
                    <a:lstStyle/>
                    <a:p>
                      <a:pPr algn="ctr"/>
                      <a:r>
                        <a:rPr lang="en-US" altLang="zh-TW" dirty="0" smtClean="0"/>
                        <a:t>1.1</a:t>
                      </a:r>
                      <a:endParaRPr lang="zh-TW" altLang="en-US" dirty="0"/>
                    </a:p>
                  </a:txBody>
                  <a:tcPr/>
                </a:tc>
                <a:tc>
                  <a:txBody>
                    <a:bodyPr/>
                    <a:lstStyle/>
                    <a:p>
                      <a:pPr algn="ctr"/>
                      <a:r>
                        <a:rPr lang="en-US" altLang="zh-TW" dirty="0" smtClean="0"/>
                        <a:t>2</a:t>
                      </a:r>
                      <a:endParaRPr lang="zh-TW" altLang="en-US" dirty="0"/>
                    </a:p>
                  </a:txBody>
                  <a:tcPr/>
                </a:tc>
                <a:tc>
                  <a:txBody>
                    <a:bodyPr/>
                    <a:lstStyle/>
                    <a:p>
                      <a:pPr algn="ctr"/>
                      <a:r>
                        <a:rPr lang="en-US" altLang="zh-TW" dirty="0" smtClean="0"/>
                        <a:t>2</a:t>
                      </a:r>
                      <a:endParaRPr lang="zh-TW" altLang="en-US" dirty="0"/>
                    </a:p>
                  </a:txBody>
                  <a:tcPr/>
                </a:tc>
                <a:tc>
                  <a:txBody>
                    <a:bodyPr/>
                    <a:lstStyle/>
                    <a:p>
                      <a:pPr algn="ctr"/>
                      <a:r>
                        <a:rPr lang="en-US" altLang="zh-TW" dirty="0" smtClean="0"/>
                        <a:t>2</a:t>
                      </a:r>
                      <a:endParaRPr lang="zh-TW" altLang="en-US" dirty="0"/>
                    </a:p>
                  </a:txBody>
                  <a:tcPr/>
                </a:tc>
                <a:tc>
                  <a:txBody>
                    <a:bodyPr/>
                    <a:lstStyle/>
                    <a:p>
                      <a:pPr marL="0" algn="ctr" defTabSz="914400" rtl="0" eaLnBrk="1" latinLnBrk="0" hangingPunct="1"/>
                      <a:r>
                        <a:rPr lang="en-US" altLang="zh-TW" sz="1800" kern="1200" dirty="0" smtClean="0">
                          <a:solidFill>
                            <a:schemeClr val="tx1"/>
                          </a:solidFill>
                          <a:latin typeface="+mn-lt"/>
                          <a:ea typeface="+mn-ea"/>
                          <a:cs typeface="+mn-cs"/>
                        </a:rPr>
                        <a:t>1.1</a:t>
                      </a:r>
                      <a:endParaRPr lang="zh-TW" altLang="en-US" sz="1800" kern="1200" dirty="0">
                        <a:solidFill>
                          <a:schemeClr val="tx1"/>
                        </a:solidFill>
                        <a:latin typeface="+mn-lt"/>
                        <a:ea typeface="+mn-ea"/>
                        <a:cs typeface="+mn-cs"/>
                      </a:endParaRPr>
                    </a:p>
                  </a:txBody>
                  <a:tcPr>
                    <a:solidFill>
                      <a:srgbClr val="92D050"/>
                    </a:solidFill>
                  </a:tcPr>
                </a:tc>
                <a:tc>
                  <a:txBody>
                    <a:bodyPr/>
                    <a:lstStyle/>
                    <a:p>
                      <a:pPr algn="ctr"/>
                      <a:r>
                        <a:rPr lang="en-US" altLang="zh-TW" dirty="0" smtClean="0"/>
                        <a:t>2.1</a:t>
                      </a:r>
                      <a:endParaRPr lang="zh-TW" altLang="en-US" dirty="0"/>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dirty="0" smtClean="0"/>
                        <a:t>a</a:t>
                      </a:r>
                      <a:endParaRPr lang="zh-TW" altLang="en-US" dirty="0" smtClean="0"/>
                    </a:p>
                  </a:txBody>
                  <a:tcPr/>
                </a:tc>
                <a:tc>
                  <a:txBody>
                    <a:bodyPr/>
                    <a:lstStyle/>
                    <a:p>
                      <a:pPr algn="ctr"/>
                      <a:r>
                        <a:rPr lang="en-US" altLang="zh-TW" dirty="0" smtClean="0"/>
                        <a:t>3.2</a:t>
                      </a:r>
                      <a:endParaRPr lang="zh-TW" altLang="en-US" dirty="0"/>
                    </a:p>
                  </a:txBody>
                  <a:tcPr/>
                </a:tc>
                <a:tc>
                  <a:txBody>
                    <a:bodyPr/>
                    <a:lstStyle/>
                    <a:p>
                      <a:pPr algn="ctr"/>
                      <a:r>
                        <a:rPr lang="en-US" altLang="zh-TW" dirty="0" smtClean="0"/>
                        <a:t>2.2</a:t>
                      </a:r>
                      <a:endParaRPr lang="zh-TW" altLang="en-US" dirty="0"/>
                    </a:p>
                  </a:txBody>
                  <a:tcPr/>
                </a:tc>
                <a:tc>
                  <a:txBody>
                    <a:bodyPr/>
                    <a:lstStyle/>
                    <a:p>
                      <a:pPr algn="ctr"/>
                      <a:r>
                        <a:rPr lang="en-US" altLang="zh-TW" dirty="0" smtClean="0"/>
                        <a:t>2.1</a:t>
                      </a:r>
                      <a:endParaRPr lang="zh-TW" altLang="en-US" dirty="0"/>
                    </a:p>
                  </a:txBody>
                  <a:tcPr/>
                </a:tc>
                <a:tc>
                  <a:txBody>
                    <a:bodyPr/>
                    <a:lstStyle/>
                    <a:p>
                      <a:pPr algn="ctr"/>
                      <a:r>
                        <a:rPr lang="en-US" altLang="zh-TW" dirty="0" smtClean="0"/>
                        <a:t>2.1</a:t>
                      </a:r>
                      <a:endParaRPr lang="zh-TW" altLang="en-US" dirty="0"/>
                    </a:p>
                  </a:txBody>
                  <a:tcPr/>
                </a:tc>
                <a:tc>
                  <a:txBody>
                    <a:bodyPr/>
                    <a:lstStyle/>
                    <a:p>
                      <a:pPr algn="ctr"/>
                      <a:r>
                        <a:rPr lang="en-US" altLang="zh-TW" dirty="0" smtClean="0"/>
                        <a:t>3</a:t>
                      </a:r>
                      <a:endParaRPr lang="zh-TW" altLang="en-US" dirty="0"/>
                    </a:p>
                  </a:txBody>
                  <a:tcPr/>
                </a:tc>
                <a:tc>
                  <a:txBody>
                    <a:bodyPr/>
                    <a:lstStyle/>
                    <a:p>
                      <a:pPr algn="ctr"/>
                      <a:r>
                        <a:rPr lang="en-US" altLang="zh-TW" dirty="0" smtClean="0"/>
                        <a:t>2</a:t>
                      </a:r>
                      <a:endParaRPr lang="zh-TW" altLang="en-US" dirty="0"/>
                    </a:p>
                  </a:txBody>
                  <a:tcPr/>
                </a:tc>
                <a:tc>
                  <a:txBody>
                    <a:bodyPr/>
                    <a:lstStyle/>
                    <a:p>
                      <a:pPr algn="ctr"/>
                      <a:r>
                        <a:rPr lang="en-US" altLang="zh-TW" dirty="0" smtClean="0"/>
                        <a:t>2</a:t>
                      </a:r>
                      <a:endParaRPr lang="zh-TW" altLang="en-US" dirty="0"/>
                    </a:p>
                  </a:txBody>
                  <a:tcPr/>
                </a:tc>
                <a:tc>
                  <a:txBody>
                    <a:bodyPr/>
                    <a:lstStyle/>
                    <a:p>
                      <a:pPr algn="ctr"/>
                      <a:r>
                        <a:rPr lang="en-US" altLang="zh-TW" dirty="0" smtClean="0"/>
                        <a:t>1.1</a:t>
                      </a:r>
                      <a:endParaRPr lang="zh-TW" altLang="en-US" dirty="0"/>
                    </a:p>
                  </a:txBody>
                  <a:tcPr>
                    <a:solidFill>
                      <a:srgbClr val="92D050"/>
                    </a:solidFill>
                  </a:tcPr>
                </a:tc>
              </a:tr>
            </a:tbl>
          </a:graphicData>
        </a:graphic>
      </p:graphicFrame>
      <p:sp>
        <p:nvSpPr>
          <p:cNvPr id="9" name="弧形箭號 (上彎) 8"/>
          <p:cNvSpPr/>
          <p:nvPr/>
        </p:nvSpPr>
        <p:spPr>
          <a:xfrm>
            <a:off x="5222789" y="4753232"/>
            <a:ext cx="1911179" cy="313038"/>
          </a:xfrm>
          <a:prstGeom prst="curvedUpArrow">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Tree>
    <p:extLst>
      <p:ext uri="{BB962C8B-B14F-4D97-AF65-F5344CB8AC3E}">
        <p14:creationId xmlns:p14="http://schemas.microsoft.com/office/powerpoint/2010/main" val="5530198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Multiple Alignment</a:t>
            </a:r>
            <a:endParaRPr lang="zh-TW" altLang="en-US" dirty="0"/>
          </a:p>
        </p:txBody>
      </p:sp>
      <p:sp>
        <p:nvSpPr>
          <p:cNvPr id="3" name="內容版面配置區 2"/>
          <p:cNvSpPr>
            <a:spLocks noGrp="1"/>
          </p:cNvSpPr>
          <p:nvPr>
            <p:ph idx="1"/>
          </p:nvPr>
        </p:nvSpPr>
        <p:spPr>
          <a:xfrm>
            <a:off x="1097280" y="1845734"/>
            <a:ext cx="10058400" cy="1684442"/>
          </a:xfrm>
        </p:spPr>
        <p:txBody>
          <a:bodyPr/>
          <a:lstStyle/>
          <a:p>
            <a:r>
              <a:rPr lang="en-US" altLang="zh-TW" dirty="0"/>
              <a:t>Example</a:t>
            </a:r>
            <a:r>
              <a:rPr lang="en-US" altLang="zh-TW" dirty="0" smtClean="0"/>
              <a:t>:</a:t>
            </a:r>
          </a:p>
        </p:txBody>
      </p:sp>
      <p:sp>
        <p:nvSpPr>
          <p:cNvPr id="4" name="文字方塊 3"/>
          <p:cNvSpPr txBox="1"/>
          <p:nvPr/>
        </p:nvSpPr>
        <p:spPr>
          <a:xfrm>
            <a:off x="3851962" y="2329847"/>
            <a:ext cx="1665841" cy="1200329"/>
          </a:xfrm>
          <a:prstGeom prst="rect">
            <a:avLst/>
          </a:prstGeom>
          <a:noFill/>
        </p:spPr>
        <p:txBody>
          <a:bodyPr wrap="none" rtlCol="0">
            <a:spAutoFit/>
          </a:bodyPr>
          <a:lstStyle/>
          <a:p>
            <a:r>
              <a:rPr lang="en-US" altLang="zh-TW" sz="2400" dirty="0"/>
              <a:t>a </a:t>
            </a:r>
            <a:r>
              <a:rPr lang="en-US" altLang="zh-TW" sz="2400" baseline="30000" dirty="0"/>
              <a:t>(1)</a:t>
            </a:r>
            <a:r>
              <a:rPr lang="en-US" altLang="zh-TW" sz="2400" dirty="0"/>
              <a:t> = </a:t>
            </a:r>
            <a:r>
              <a:rPr lang="en-US" altLang="zh-TW" sz="2400" dirty="0" smtClean="0"/>
              <a:t>ABCB </a:t>
            </a:r>
            <a:endParaRPr lang="en-US" altLang="zh-TW" sz="2400" dirty="0"/>
          </a:p>
          <a:p>
            <a:r>
              <a:rPr lang="en-US" altLang="zh-TW" sz="2400" dirty="0"/>
              <a:t>a </a:t>
            </a:r>
            <a:r>
              <a:rPr lang="en-US" altLang="zh-TW" sz="2400" baseline="30000" dirty="0"/>
              <a:t>(2)</a:t>
            </a:r>
            <a:r>
              <a:rPr lang="en-US" altLang="zh-TW" sz="2400" dirty="0"/>
              <a:t> = </a:t>
            </a:r>
            <a:r>
              <a:rPr lang="en-US" altLang="zh-TW" sz="2400" dirty="0" smtClean="0"/>
              <a:t>BCC </a:t>
            </a:r>
            <a:endParaRPr lang="en-US" altLang="zh-TW" sz="2400" dirty="0"/>
          </a:p>
          <a:p>
            <a:r>
              <a:rPr lang="en-US" altLang="zh-TW" sz="2400" dirty="0"/>
              <a:t>a </a:t>
            </a:r>
            <a:r>
              <a:rPr lang="en-US" altLang="zh-TW" sz="2400" baseline="30000" dirty="0"/>
              <a:t>(3)</a:t>
            </a:r>
            <a:r>
              <a:rPr lang="en-US" altLang="zh-TW" sz="2400" dirty="0"/>
              <a:t> = </a:t>
            </a:r>
            <a:r>
              <a:rPr lang="en-US" altLang="zh-TW" sz="2400" dirty="0" smtClean="0"/>
              <a:t>ABC</a:t>
            </a:r>
            <a:endParaRPr lang="zh-TW" altLang="en-US" sz="2400" dirty="0"/>
          </a:p>
        </p:txBody>
      </p:sp>
      <p:sp>
        <p:nvSpPr>
          <p:cNvPr id="5" name="文字方塊 4"/>
          <p:cNvSpPr txBox="1"/>
          <p:nvPr/>
        </p:nvSpPr>
        <p:spPr>
          <a:xfrm>
            <a:off x="7294554" y="2329847"/>
            <a:ext cx="1276311" cy="1200329"/>
          </a:xfrm>
          <a:prstGeom prst="rect">
            <a:avLst/>
          </a:prstGeom>
          <a:noFill/>
        </p:spPr>
        <p:txBody>
          <a:bodyPr wrap="none" rtlCol="0">
            <a:spAutoFit/>
          </a:bodyPr>
          <a:lstStyle/>
          <a:p>
            <a:r>
              <a:rPr lang="en-US" altLang="zh-TW" dirty="0" smtClean="0"/>
              <a:t> </a:t>
            </a:r>
            <a:r>
              <a:rPr lang="en-US" altLang="zh-TW" sz="2400" dirty="0" smtClean="0"/>
              <a:t>A  B C B</a:t>
            </a:r>
          </a:p>
          <a:p>
            <a:r>
              <a:rPr lang="el-GR" altLang="zh-TW" sz="2400" dirty="0" smtClean="0">
                <a:latin typeface="新細明體" panose="02020500000000000000" pitchFamily="18" charset="-120"/>
              </a:rPr>
              <a:t>Δ</a:t>
            </a:r>
            <a:r>
              <a:rPr lang="en-US" altLang="zh-TW" sz="2400" dirty="0"/>
              <a:t> </a:t>
            </a:r>
            <a:r>
              <a:rPr lang="en-US" altLang="zh-TW" sz="2400" dirty="0" smtClean="0"/>
              <a:t>B C </a:t>
            </a:r>
            <a:r>
              <a:rPr lang="en-US" altLang="zh-TW" sz="2400" dirty="0" err="1" smtClean="0"/>
              <a:t>C</a:t>
            </a:r>
            <a:endParaRPr lang="zh-TW" altLang="en-US" sz="2400" dirty="0"/>
          </a:p>
          <a:p>
            <a:r>
              <a:rPr lang="en-US" altLang="zh-TW" sz="2400" dirty="0" smtClean="0"/>
              <a:t> A  B</a:t>
            </a:r>
            <a:r>
              <a:rPr lang="en-US" altLang="zh-TW" sz="2400" dirty="0"/>
              <a:t> </a:t>
            </a:r>
            <a:r>
              <a:rPr lang="en-US" altLang="zh-TW" sz="2400" dirty="0" smtClean="0"/>
              <a:t>C</a:t>
            </a:r>
            <a:r>
              <a:rPr lang="el-GR" altLang="zh-TW" sz="2400" dirty="0" smtClean="0">
                <a:latin typeface="新細明體" panose="02020500000000000000" pitchFamily="18" charset="-120"/>
              </a:rPr>
              <a:t>Δ</a:t>
            </a:r>
            <a:endParaRPr lang="zh-TW" altLang="en-US" sz="2400" dirty="0"/>
          </a:p>
        </p:txBody>
      </p:sp>
      <p:sp>
        <p:nvSpPr>
          <p:cNvPr id="6" name="文字方塊 5"/>
          <p:cNvSpPr txBox="1"/>
          <p:nvPr/>
        </p:nvSpPr>
        <p:spPr>
          <a:xfrm>
            <a:off x="5883439" y="2695017"/>
            <a:ext cx="1045479" cy="738664"/>
          </a:xfrm>
          <a:prstGeom prst="rect">
            <a:avLst/>
          </a:prstGeom>
          <a:noFill/>
        </p:spPr>
        <p:txBody>
          <a:bodyPr wrap="none" rtlCol="0">
            <a:spAutoFit/>
          </a:bodyPr>
          <a:lstStyle/>
          <a:p>
            <a:r>
              <a:rPr lang="en-US" altLang="zh-TW" sz="2400" dirty="0"/>
              <a:t>⇒align</a:t>
            </a:r>
            <a:endParaRPr lang="zh-TW" altLang="en-US" sz="2400" dirty="0"/>
          </a:p>
          <a:p>
            <a:endParaRPr lang="zh-TW" altLang="en-US" dirty="0"/>
          </a:p>
        </p:txBody>
      </p:sp>
      <p:sp>
        <p:nvSpPr>
          <p:cNvPr id="7" name="文字方塊 6"/>
          <p:cNvSpPr txBox="1"/>
          <p:nvPr/>
        </p:nvSpPr>
        <p:spPr>
          <a:xfrm>
            <a:off x="4030393" y="3954727"/>
            <a:ext cx="4192173" cy="424732"/>
          </a:xfrm>
          <a:prstGeom prst="rect">
            <a:avLst/>
          </a:prstGeom>
          <a:noFill/>
        </p:spPr>
        <p:txBody>
          <a:bodyPr wrap="none" rtlCol="0">
            <a:spAutoFit/>
          </a:bodyPr>
          <a:lstStyle/>
          <a:p>
            <a:pPr defTabSz="914400">
              <a:lnSpc>
                <a:spcPct val="90000"/>
              </a:lnSpc>
              <a:spcBef>
                <a:spcPts val="1200"/>
              </a:spcBef>
              <a:spcAft>
                <a:spcPts val="200"/>
              </a:spcAft>
              <a:buClr>
                <a:schemeClr val="accent1"/>
              </a:buClr>
              <a:buSzPct val="100000"/>
            </a:pPr>
            <a:r>
              <a:rPr lang="en-US" altLang="zh-TW" sz="2400" dirty="0">
                <a:solidFill>
                  <a:schemeClr val="tx1">
                    <a:lumMod val="75000"/>
                    <a:lumOff val="25000"/>
                  </a:schemeClr>
                </a:solidFill>
              </a:rPr>
              <a:t>Idea: use </a:t>
            </a:r>
            <a:r>
              <a:rPr lang="en-US" altLang="zh-TW" sz="2400" dirty="0" smtClean="0">
                <a:solidFill>
                  <a:schemeClr val="tx1">
                    <a:lumMod val="75000"/>
                    <a:lumOff val="25000"/>
                  </a:schemeClr>
                </a:solidFill>
              </a:rPr>
              <a:t>dynamic </a:t>
            </a:r>
            <a:r>
              <a:rPr lang="en-US" altLang="zh-TW" sz="2400" dirty="0">
                <a:solidFill>
                  <a:schemeClr val="tx1">
                    <a:lumMod val="75000"/>
                    <a:lumOff val="25000"/>
                  </a:schemeClr>
                </a:solidFill>
              </a:rPr>
              <a:t>programming</a:t>
            </a:r>
            <a:endParaRPr lang="zh-TW" altLang="en-US" sz="2400" dirty="0">
              <a:solidFill>
                <a:schemeClr val="tx1">
                  <a:lumMod val="75000"/>
                  <a:lumOff val="25000"/>
                </a:schemeClr>
              </a:solidFill>
            </a:endParaRPr>
          </a:p>
        </p:txBody>
      </p:sp>
    </p:spTree>
    <p:extLst>
      <p:ext uri="{BB962C8B-B14F-4D97-AF65-F5344CB8AC3E}">
        <p14:creationId xmlns:p14="http://schemas.microsoft.com/office/powerpoint/2010/main" val="2158961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Complexity of MSA</a:t>
            </a:r>
            <a:endParaRPr lang="zh-TW" altLang="en-US" dirty="0"/>
          </a:p>
        </p:txBody>
      </p:sp>
      <p:sp>
        <p:nvSpPr>
          <p:cNvPr id="10" name="文字方塊 9"/>
          <p:cNvSpPr txBox="1"/>
          <p:nvPr/>
        </p:nvSpPr>
        <p:spPr>
          <a:xfrm>
            <a:off x="1196135" y="1930799"/>
            <a:ext cx="8919930" cy="738664"/>
          </a:xfrm>
          <a:prstGeom prst="rect">
            <a:avLst/>
          </a:prstGeom>
          <a:noFill/>
        </p:spPr>
        <p:txBody>
          <a:bodyPr wrap="square" rtlCol="0">
            <a:spAutoFit/>
          </a:bodyPr>
          <a:lstStyle/>
          <a:p>
            <a:pPr marL="0" lvl="1"/>
            <a:r>
              <a:rPr lang="en-US" altLang="zh-TW" sz="2400" dirty="0"/>
              <a:t>For 3 sequences of length </a:t>
            </a:r>
            <a:r>
              <a:rPr lang="en-US" altLang="zh-TW" sz="2400" dirty="0" smtClean="0"/>
              <a:t>n</a:t>
            </a:r>
            <a:r>
              <a:rPr lang="zh-TW" altLang="en-US" sz="2400" dirty="0">
                <a:latin typeface="新細明體" panose="02020500000000000000" pitchFamily="18" charset="-120"/>
                <a:ea typeface="新細明體" panose="02020500000000000000" pitchFamily="18" charset="-120"/>
              </a:rPr>
              <a:t>：</a:t>
            </a:r>
            <a:r>
              <a:rPr lang="en-US" altLang="zh-TW" sz="2400" dirty="0"/>
              <a:t>Time complexity: O(n</a:t>
            </a:r>
            <a:r>
              <a:rPr lang="en-US" altLang="zh-TW" sz="2400" baseline="30000" dirty="0"/>
              <a:t>3</a:t>
            </a:r>
            <a:r>
              <a:rPr lang="en-US" altLang="zh-TW" sz="2400" dirty="0"/>
              <a:t>)</a:t>
            </a:r>
          </a:p>
          <a:p>
            <a:endParaRPr lang="zh-TW" altLang="en-US" dirty="0"/>
          </a:p>
        </p:txBody>
      </p:sp>
      <p:sp>
        <p:nvSpPr>
          <p:cNvPr id="11" name="文字方塊 10"/>
          <p:cNvSpPr txBox="1"/>
          <p:nvPr/>
        </p:nvSpPr>
        <p:spPr>
          <a:xfrm>
            <a:off x="1196135" y="5571947"/>
            <a:ext cx="6681509" cy="738664"/>
          </a:xfrm>
          <a:prstGeom prst="rect">
            <a:avLst/>
          </a:prstGeom>
          <a:noFill/>
        </p:spPr>
        <p:txBody>
          <a:bodyPr wrap="none" rtlCol="0">
            <a:spAutoFit/>
          </a:bodyPr>
          <a:lstStyle/>
          <a:p>
            <a:pPr marL="0" lvl="1"/>
            <a:r>
              <a:rPr lang="en-US" altLang="zh-TW" sz="2400" dirty="0"/>
              <a:t>For </a:t>
            </a:r>
            <a:r>
              <a:rPr lang="en-US" altLang="zh-TW" sz="2400" dirty="0"/>
              <a:t>k sequence </a:t>
            </a:r>
            <a:r>
              <a:rPr lang="en-US" altLang="zh-TW" sz="2400" dirty="0"/>
              <a:t>of length n</a:t>
            </a:r>
            <a:r>
              <a:rPr lang="zh-TW" altLang="en-US" sz="2400" dirty="0"/>
              <a:t>：</a:t>
            </a:r>
            <a:r>
              <a:rPr lang="en-US" altLang="zh-TW" sz="2400" dirty="0"/>
              <a:t>Time complexity: </a:t>
            </a:r>
            <a:r>
              <a:rPr lang="en-US" altLang="zh-TW" sz="2400" dirty="0"/>
              <a:t>O(</a:t>
            </a:r>
            <a:r>
              <a:rPr lang="en-US" altLang="zh-TW" sz="2400" dirty="0" err="1"/>
              <a:t>n</a:t>
            </a:r>
            <a:r>
              <a:rPr lang="en-US" altLang="zh-TW" sz="2400" baseline="30000" dirty="0" err="1"/>
              <a:t>k</a:t>
            </a:r>
            <a:r>
              <a:rPr lang="en-US" altLang="zh-TW" sz="2400" dirty="0"/>
              <a:t>)</a:t>
            </a:r>
          </a:p>
          <a:p>
            <a:endParaRPr lang="zh-TW" altLang="en-US" dirty="0"/>
          </a:p>
        </p:txBody>
      </p:sp>
      <mc:AlternateContent xmlns:mc="http://schemas.openxmlformats.org/markup-compatibility/2006">
        <mc:Choice xmlns:a14="http://schemas.microsoft.com/office/drawing/2010/main" Requires="a14">
          <p:sp>
            <p:nvSpPr>
              <p:cNvPr id="3" name="文字方塊 2"/>
              <p:cNvSpPr txBox="1"/>
              <p:nvPr/>
            </p:nvSpPr>
            <p:spPr>
              <a:xfrm>
                <a:off x="3838243" y="2617409"/>
                <a:ext cx="2480179" cy="2637260"/>
              </a:xfrm>
              <a:prstGeom prst="rect">
                <a:avLst/>
              </a:prstGeom>
              <a:noFill/>
            </p:spPr>
            <p:txBody>
              <a:bodyPr wrap="square" rtlCol="0">
                <a:spAutoFit/>
              </a:bodyPr>
              <a:lstStyle/>
              <a:p>
                <a14:m>
                  <m:oMath xmlns:m="http://schemas.openxmlformats.org/officeDocument/2006/math">
                    <m:r>
                      <a:rPr lang="en-US" altLang="zh-TW" sz="2400" i="1" smtClean="0">
                        <a:latin typeface="Cambria Math" panose="02040503050406030204" pitchFamily="18" charset="0"/>
                      </a:rPr>
                      <m:t>𝑆</m:t>
                    </m:r>
                    <m:r>
                      <a:rPr lang="en-US" altLang="zh-TW" sz="2400" i="1" smtClean="0">
                        <a:latin typeface="Cambria Math" panose="02040503050406030204" pitchFamily="18" charset="0"/>
                      </a:rPr>
                      <m:t>(</m:t>
                    </m:r>
                    <m:r>
                      <a:rPr lang="en-US" altLang="zh-TW" sz="2400" i="1" smtClean="0">
                        <a:latin typeface="Cambria Math" panose="02040503050406030204" pitchFamily="18" charset="0"/>
                      </a:rPr>
                      <m:t>𝑖</m:t>
                    </m:r>
                    <m:r>
                      <a:rPr lang="en-US" altLang="zh-TW" sz="2400" b="0" i="1" smtClean="0">
                        <a:latin typeface="Cambria Math" panose="02040503050406030204" pitchFamily="18" charset="0"/>
                      </a:rPr>
                      <m:t>,</m:t>
                    </m:r>
                    <m:r>
                      <a:rPr lang="en-US" altLang="zh-TW" sz="2400" i="1">
                        <a:latin typeface="Cambria Math" panose="02040503050406030204" pitchFamily="18" charset="0"/>
                      </a:rPr>
                      <m:t> </m:t>
                    </m:r>
                    <m:r>
                      <a:rPr lang="en-US" altLang="zh-TW" sz="2400" i="1">
                        <a:latin typeface="Cambria Math" panose="02040503050406030204" pitchFamily="18" charset="0"/>
                      </a:rPr>
                      <m:t>𝑗</m:t>
                    </m:r>
                    <m:r>
                      <a:rPr lang="en-US" altLang="zh-TW" sz="2400" b="0" i="1" smtClean="0">
                        <a:latin typeface="Cambria Math" panose="02040503050406030204" pitchFamily="18" charset="0"/>
                      </a:rPr>
                      <m:t>,</m:t>
                    </m:r>
                    <m:r>
                      <a:rPr lang="en-US" altLang="zh-TW" sz="2400" i="1">
                        <a:latin typeface="Cambria Math" panose="02040503050406030204" pitchFamily="18" charset="0"/>
                      </a:rPr>
                      <m:t> </m:t>
                    </m:r>
                    <m:r>
                      <a:rPr lang="en-US" altLang="zh-TW" sz="2400" i="1">
                        <a:latin typeface="Cambria Math" panose="02040503050406030204" pitchFamily="18" charset="0"/>
                      </a:rPr>
                      <m:t>𝑘</m:t>
                    </m:r>
                    <m:r>
                      <a:rPr lang="en-US" altLang="zh-TW" sz="2400" i="1">
                        <a:latin typeface="Cambria Math" panose="02040503050406030204" pitchFamily="18" charset="0"/>
                      </a:rPr>
                      <m:t>) </m:t>
                    </m:r>
                  </m:oMath>
                </a14:m>
                <a:r>
                  <a:rPr lang="en-US" altLang="zh-TW" sz="2400" dirty="0" smtClean="0"/>
                  <a:t>= </a:t>
                </a:r>
                <a14:m>
                  <m:oMath xmlns:m="http://schemas.openxmlformats.org/officeDocument/2006/math">
                    <m:d>
                      <m:dPr>
                        <m:begChr m:val="{"/>
                        <m:endChr m:val=""/>
                        <m:ctrlPr>
                          <a:rPr lang="en-US" altLang="zh-TW" sz="2400" i="1" smtClean="0">
                            <a:latin typeface="Cambria Math" panose="02040503050406030204" pitchFamily="18" charset="0"/>
                          </a:rPr>
                        </m:ctrlPr>
                      </m:dPr>
                      <m:e>
                        <m:eqArr>
                          <m:eqArrPr>
                            <m:ctrlPr>
                              <a:rPr lang="en-US" altLang="zh-TW" sz="2400" b="0" i="1" smtClean="0">
                                <a:latin typeface="Cambria Math" panose="02040503050406030204" pitchFamily="18" charset="0"/>
                              </a:rPr>
                            </m:ctrlPr>
                          </m:eqArrPr>
                          <m:e/>
                          <m:e/>
                          <m:e/>
                          <m:e/>
                          <m:e/>
                          <m:e/>
                          <m:e/>
                        </m:eqArr>
                      </m:e>
                    </m:d>
                  </m:oMath>
                </a14:m>
                <a:endParaRPr lang="zh-TW" altLang="en-US" sz="2400" dirty="0"/>
              </a:p>
            </p:txBody>
          </p:sp>
        </mc:Choice>
        <mc:Fallback>
          <p:sp>
            <p:nvSpPr>
              <p:cNvPr id="3" name="文字方塊 2"/>
              <p:cNvSpPr txBox="1">
                <a:spLocks noRot="1" noChangeAspect="1" noMove="1" noResize="1" noEditPoints="1" noAdjustHandles="1" noChangeArrowheads="1" noChangeShapeType="1" noTextEdit="1"/>
              </p:cNvSpPr>
              <p:nvPr/>
            </p:nvSpPr>
            <p:spPr>
              <a:xfrm>
                <a:off x="3838243" y="2617409"/>
                <a:ext cx="2480179" cy="2637260"/>
              </a:xfrm>
              <a:prstGeom prst="rect">
                <a:avLst/>
              </a:prstGeom>
              <a:blipFill rotWithShape="0">
                <a:blip r:embed="rId2"/>
                <a:stretch>
                  <a:fillRect/>
                </a:stretch>
              </a:blipFill>
            </p:spPr>
            <p:txBody>
              <a:bodyPr/>
              <a:lstStyle/>
              <a:p>
                <a:r>
                  <a:rPr lang="zh-TW" altLang="en-US">
                    <a:noFill/>
                  </a:rPr>
                  <a:t> </a:t>
                </a:r>
              </a:p>
            </p:txBody>
          </p:sp>
        </mc:Fallback>
      </mc:AlternateContent>
      <mc:AlternateContent xmlns:mc="http://schemas.openxmlformats.org/markup-compatibility/2006">
        <mc:Choice xmlns:a14="http://schemas.microsoft.com/office/drawing/2010/main" Requires="a14">
          <p:sp>
            <p:nvSpPr>
              <p:cNvPr id="4" name="文字方塊 3"/>
              <p:cNvSpPr txBox="1"/>
              <p:nvPr/>
            </p:nvSpPr>
            <p:spPr>
              <a:xfrm>
                <a:off x="5416282" y="2689246"/>
                <a:ext cx="2242986" cy="369332"/>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r>
                        <a:rPr lang="en-US" altLang="zh-TW" i="1">
                          <a:latin typeface="Cambria Math" panose="02040503050406030204" pitchFamily="18" charset="0"/>
                        </a:rPr>
                        <m:t>𝑆</m:t>
                      </m:r>
                      <m:r>
                        <a:rPr lang="en-US" altLang="zh-TW" i="1">
                          <a:latin typeface="Cambria Math" panose="02040503050406030204" pitchFamily="18" charset="0"/>
                        </a:rPr>
                        <m:t>(</m:t>
                      </m:r>
                      <m:r>
                        <a:rPr lang="en-US" altLang="zh-TW" i="1">
                          <a:latin typeface="Cambria Math" panose="02040503050406030204" pitchFamily="18" charset="0"/>
                        </a:rPr>
                        <m:t>𝑖</m:t>
                      </m:r>
                      <m:r>
                        <a:rPr lang="en-US" altLang="zh-TW" i="1">
                          <a:latin typeface="Cambria Math" panose="02040503050406030204" pitchFamily="18" charset="0"/>
                        </a:rPr>
                        <m:t>−1, </m:t>
                      </m:r>
                      <m:r>
                        <a:rPr lang="en-US" altLang="zh-TW" i="1">
                          <a:latin typeface="Cambria Math" panose="02040503050406030204" pitchFamily="18" charset="0"/>
                        </a:rPr>
                        <m:t>𝑗</m:t>
                      </m:r>
                      <m:r>
                        <a:rPr lang="en-US" altLang="zh-TW" i="1">
                          <a:latin typeface="Cambria Math" panose="02040503050406030204" pitchFamily="18" charset="0"/>
                        </a:rPr>
                        <m:t>−1, </m:t>
                      </m:r>
                      <m:r>
                        <a:rPr lang="en-US" altLang="zh-TW" i="1">
                          <a:latin typeface="Cambria Math" panose="02040503050406030204" pitchFamily="18" charset="0"/>
                        </a:rPr>
                        <m:t>𝑘</m:t>
                      </m:r>
                      <m:r>
                        <a:rPr lang="en-US" altLang="zh-TW" i="1">
                          <a:latin typeface="Cambria Math" panose="02040503050406030204" pitchFamily="18" charset="0"/>
                        </a:rPr>
                        <m:t>−1)</m:t>
                      </m:r>
                    </m:oMath>
                  </m:oMathPara>
                </a14:m>
                <a:endParaRPr lang="zh-TW" altLang="en-US" dirty="0"/>
              </a:p>
            </p:txBody>
          </p:sp>
        </mc:Choice>
        <mc:Fallback>
          <p:sp>
            <p:nvSpPr>
              <p:cNvPr id="4" name="文字方塊 3"/>
              <p:cNvSpPr txBox="1">
                <a:spLocks noRot="1" noChangeAspect="1" noMove="1" noResize="1" noEditPoints="1" noAdjustHandles="1" noChangeArrowheads="1" noChangeShapeType="1" noTextEdit="1"/>
              </p:cNvSpPr>
              <p:nvPr/>
            </p:nvSpPr>
            <p:spPr>
              <a:xfrm>
                <a:off x="5416282" y="2689246"/>
                <a:ext cx="2242986" cy="369332"/>
              </a:xfrm>
              <a:prstGeom prst="rect">
                <a:avLst/>
              </a:prstGeom>
              <a:blipFill rotWithShape="0">
                <a:blip r:embed="rId3"/>
                <a:stretch>
                  <a:fillRect b="-13115"/>
                </a:stretch>
              </a:blipFill>
            </p:spPr>
            <p:txBody>
              <a:bodyPr/>
              <a:lstStyle/>
              <a:p>
                <a:r>
                  <a:rPr lang="zh-TW" altLang="en-US">
                    <a:noFill/>
                  </a:rPr>
                  <a:t> </a:t>
                </a:r>
              </a:p>
            </p:txBody>
          </p:sp>
        </mc:Fallback>
      </mc:AlternateContent>
      <mc:AlternateContent xmlns:mc="http://schemas.openxmlformats.org/markup-compatibility/2006">
        <mc:Choice xmlns:a14="http://schemas.microsoft.com/office/drawing/2010/main" Requires="a14">
          <p:sp>
            <p:nvSpPr>
              <p:cNvPr id="5" name="文字方塊 4"/>
              <p:cNvSpPr txBox="1"/>
              <p:nvPr/>
            </p:nvSpPr>
            <p:spPr>
              <a:xfrm>
                <a:off x="5417437" y="3049706"/>
                <a:ext cx="1839030" cy="369332"/>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r>
                        <a:rPr lang="en-US" altLang="zh-TW" i="1">
                          <a:latin typeface="Cambria Math" panose="02040503050406030204" pitchFamily="18" charset="0"/>
                        </a:rPr>
                        <m:t>𝑆</m:t>
                      </m:r>
                      <m:r>
                        <a:rPr lang="en-US" altLang="zh-TW" i="1">
                          <a:latin typeface="Cambria Math" panose="02040503050406030204" pitchFamily="18" charset="0"/>
                        </a:rPr>
                        <m:t>(</m:t>
                      </m:r>
                      <m:r>
                        <a:rPr lang="en-US" altLang="zh-TW" i="1">
                          <a:latin typeface="Cambria Math" panose="02040503050406030204" pitchFamily="18" charset="0"/>
                        </a:rPr>
                        <m:t>𝑖</m:t>
                      </m:r>
                      <m:r>
                        <a:rPr lang="en-US" altLang="zh-TW" i="1">
                          <a:latin typeface="Cambria Math" panose="02040503050406030204" pitchFamily="18" charset="0"/>
                        </a:rPr>
                        <m:t>−1, </m:t>
                      </m:r>
                      <m:r>
                        <a:rPr lang="en-US" altLang="zh-TW" i="1">
                          <a:latin typeface="Cambria Math" panose="02040503050406030204" pitchFamily="18" charset="0"/>
                        </a:rPr>
                        <m:t>𝑗</m:t>
                      </m:r>
                      <m:r>
                        <a:rPr lang="en-US" altLang="zh-TW" i="1">
                          <a:latin typeface="Cambria Math" panose="02040503050406030204" pitchFamily="18" charset="0"/>
                        </a:rPr>
                        <m:t>−1, </m:t>
                      </m:r>
                      <m:r>
                        <a:rPr lang="en-US" altLang="zh-TW" i="1">
                          <a:latin typeface="Cambria Math" panose="02040503050406030204" pitchFamily="18" charset="0"/>
                        </a:rPr>
                        <m:t>𝑘</m:t>
                      </m:r>
                      <m:r>
                        <a:rPr lang="en-US" altLang="zh-TW" i="1">
                          <a:latin typeface="Cambria Math" panose="02040503050406030204" pitchFamily="18" charset="0"/>
                        </a:rPr>
                        <m:t>)</m:t>
                      </m:r>
                    </m:oMath>
                  </m:oMathPara>
                </a14:m>
                <a:endParaRPr lang="zh-TW" altLang="en-US" dirty="0"/>
              </a:p>
            </p:txBody>
          </p:sp>
        </mc:Choice>
        <mc:Fallback>
          <p:sp>
            <p:nvSpPr>
              <p:cNvPr id="5" name="文字方塊 4"/>
              <p:cNvSpPr txBox="1">
                <a:spLocks noRot="1" noChangeAspect="1" noMove="1" noResize="1" noEditPoints="1" noAdjustHandles="1" noChangeArrowheads="1" noChangeShapeType="1" noTextEdit="1"/>
              </p:cNvSpPr>
              <p:nvPr/>
            </p:nvSpPr>
            <p:spPr>
              <a:xfrm>
                <a:off x="5417437" y="3049706"/>
                <a:ext cx="1839030" cy="369332"/>
              </a:xfrm>
              <a:prstGeom prst="rect">
                <a:avLst/>
              </a:prstGeom>
              <a:blipFill rotWithShape="0">
                <a:blip r:embed="rId4"/>
                <a:stretch>
                  <a:fillRect b="-13115"/>
                </a:stretch>
              </a:blipFill>
            </p:spPr>
            <p:txBody>
              <a:bodyPr/>
              <a:lstStyle/>
              <a:p>
                <a:r>
                  <a:rPr lang="zh-TW" altLang="en-US">
                    <a:noFill/>
                  </a:rPr>
                  <a:t> </a:t>
                </a:r>
              </a:p>
            </p:txBody>
          </p:sp>
        </mc:Fallback>
      </mc:AlternateContent>
      <mc:AlternateContent xmlns:mc="http://schemas.openxmlformats.org/markup-compatibility/2006">
        <mc:Choice xmlns:a14="http://schemas.microsoft.com/office/drawing/2010/main" Requires="a14">
          <p:sp>
            <p:nvSpPr>
              <p:cNvPr id="6" name="文字方塊 5"/>
              <p:cNvSpPr txBox="1"/>
              <p:nvPr/>
            </p:nvSpPr>
            <p:spPr>
              <a:xfrm>
                <a:off x="5416540" y="3416007"/>
                <a:ext cx="1803764" cy="369332"/>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r>
                        <a:rPr lang="en-US" altLang="zh-TW" i="1">
                          <a:latin typeface="Cambria Math" panose="02040503050406030204" pitchFamily="18" charset="0"/>
                        </a:rPr>
                        <m:t>𝑆</m:t>
                      </m:r>
                      <m:r>
                        <a:rPr lang="en-US" altLang="zh-TW" i="1">
                          <a:latin typeface="Cambria Math" panose="02040503050406030204" pitchFamily="18" charset="0"/>
                        </a:rPr>
                        <m:t>(</m:t>
                      </m:r>
                      <m:r>
                        <a:rPr lang="en-US" altLang="zh-TW" i="1">
                          <a:latin typeface="Cambria Math" panose="02040503050406030204" pitchFamily="18" charset="0"/>
                        </a:rPr>
                        <m:t>𝑖</m:t>
                      </m:r>
                      <m:r>
                        <a:rPr lang="en-US" altLang="zh-TW" i="1">
                          <a:latin typeface="Cambria Math" panose="02040503050406030204" pitchFamily="18" charset="0"/>
                        </a:rPr>
                        <m:t>−1, </m:t>
                      </m:r>
                      <m:r>
                        <a:rPr lang="en-US" altLang="zh-TW" i="1">
                          <a:latin typeface="Cambria Math" panose="02040503050406030204" pitchFamily="18" charset="0"/>
                        </a:rPr>
                        <m:t>𝑗</m:t>
                      </m:r>
                      <m:r>
                        <a:rPr lang="en-US" altLang="zh-TW" i="1">
                          <a:latin typeface="Cambria Math" panose="02040503050406030204" pitchFamily="18" charset="0"/>
                        </a:rPr>
                        <m:t> </m:t>
                      </m:r>
                      <m:r>
                        <a:rPr lang="en-US" altLang="zh-TW" i="1">
                          <a:latin typeface="Cambria Math" panose="02040503050406030204" pitchFamily="18" charset="0"/>
                        </a:rPr>
                        <m:t>𝑘</m:t>
                      </m:r>
                      <m:r>
                        <a:rPr lang="en-US" altLang="zh-TW" i="1">
                          <a:latin typeface="Cambria Math" panose="02040503050406030204" pitchFamily="18" charset="0"/>
                        </a:rPr>
                        <m:t>−1)</m:t>
                      </m:r>
                    </m:oMath>
                  </m:oMathPara>
                </a14:m>
                <a:endParaRPr lang="zh-TW" altLang="en-US" dirty="0"/>
              </a:p>
            </p:txBody>
          </p:sp>
        </mc:Choice>
        <mc:Fallback>
          <p:sp>
            <p:nvSpPr>
              <p:cNvPr id="6" name="文字方塊 5"/>
              <p:cNvSpPr txBox="1">
                <a:spLocks noRot="1" noChangeAspect="1" noMove="1" noResize="1" noEditPoints="1" noAdjustHandles="1" noChangeArrowheads="1" noChangeShapeType="1" noTextEdit="1"/>
              </p:cNvSpPr>
              <p:nvPr/>
            </p:nvSpPr>
            <p:spPr>
              <a:xfrm>
                <a:off x="5416540" y="3416007"/>
                <a:ext cx="1803764" cy="369332"/>
              </a:xfrm>
              <a:prstGeom prst="rect">
                <a:avLst/>
              </a:prstGeom>
              <a:blipFill rotWithShape="0">
                <a:blip r:embed="rId5"/>
                <a:stretch>
                  <a:fillRect b="-13115"/>
                </a:stretch>
              </a:blipFill>
            </p:spPr>
            <p:txBody>
              <a:bodyPr/>
              <a:lstStyle/>
              <a:p>
                <a:r>
                  <a:rPr lang="zh-TW" altLang="en-US">
                    <a:noFill/>
                  </a:rPr>
                  <a:t> </a:t>
                </a:r>
              </a:p>
            </p:txBody>
          </p:sp>
        </mc:Fallback>
      </mc:AlternateContent>
      <mc:AlternateContent xmlns:mc="http://schemas.openxmlformats.org/markup-compatibility/2006">
        <mc:Choice xmlns:a14="http://schemas.microsoft.com/office/drawing/2010/main" Requires="a14">
          <p:sp>
            <p:nvSpPr>
              <p:cNvPr id="7" name="文字方塊 6"/>
              <p:cNvSpPr txBox="1"/>
              <p:nvPr/>
            </p:nvSpPr>
            <p:spPr>
              <a:xfrm>
                <a:off x="5416282" y="3759312"/>
                <a:ext cx="1839030" cy="369332"/>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r>
                        <a:rPr lang="en-US" altLang="zh-TW" i="1" smtClean="0">
                          <a:latin typeface="Cambria Math" panose="02040503050406030204" pitchFamily="18" charset="0"/>
                        </a:rPr>
                        <m:t>𝑆</m:t>
                      </m:r>
                      <m:r>
                        <a:rPr lang="en-US" altLang="zh-TW" i="1" smtClean="0">
                          <a:latin typeface="Cambria Math" panose="02040503050406030204" pitchFamily="18" charset="0"/>
                        </a:rPr>
                        <m:t>(</m:t>
                      </m:r>
                      <m:r>
                        <a:rPr lang="en-US" altLang="zh-TW" i="1" smtClean="0">
                          <a:latin typeface="Cambria Math" panose="02040503050406030204" pitchFamily="18" charset="0"/>
                        </a:rPr>
                        <m:t>𝑖</m:t>
                      </m:r>
                      <m:r>
                        <a:rPr lang="en-US" altLang="zh-TW" b="0" i="1" smtClean="0">
                          <a:latin typeface="Cambria Math" panose="02040503050406030204" pitchFamily="18" charset="0"/>
                        </a:rPr>
                        <m:t>,</m:t>
                      </m:r>
                      <m:r>
                        <a:rPr lang="en-US" altLang="zh-TW" i="1">
                          <a:latin typeface="Cambria Math" panose="02040503050406030204" pitchFamily="18" charset="0"/>
                        </a:rPr>
                        <m:t> </m:t>
                      </m:r>
                      <m:r>
                        <a:rPr lang="en-US" altLang="zh-TW" i="1">
                          <a:latin typeface="Cambria Math" panose="02040503050406030204" pitchFamily="18" charset="0"/>
                        </a:rPr>
                        <m:t>𝑗</m:t>
                      </m:r>
                      <m:r>
                        <a:rPr lang="en-US" altLang="zh-TW" i="1">
                          <a:latin typeface="Cambria Math" panose="02040503050406030204" pitchFamily="18" charset="0"/>
                        </a:rPr>
                        <m:t>−1, </m:t>
                      </m:r>
                      <m:r>
                        <a:rPr lang="en-US" altLang="zh-TW" i="1">
                          <a:latin typeface="Cambria Math" panose="02040503050406030204" pitchFamily="18" charset="0"/>
                        </a:rPr>
                        <m:t>𝑘</m:t>
                      </m:r>
                      <m:r>
                        <a:rPr lang="en-US" altLang="zh-TW" i="1">
                          <a:latin typeface="Cambria Math" panose="02040503050406030204" pitchFamily="18" charset="0"/>
                        </a:rPr>
                        <m:t>−1)</m:t>
                      </m:r>
                    </m:oMath>
                  </m:oMathPara>
                </a14:m>
                <a:endParaRPr lang="zh-TW" altLang="en-US" dirty="0"/>
              </a:p>
            </p:txBody>
          </p:sp>
        </mc:Choice>
        <mc:Fallback>
          <p:sp>
            <p:nvSpPr>
              <p:cNvPr id="7" name="文字方塊 6"/>
              <p:cNvSpPr txBox="1">
                <a:spLocks noRot="1" noChangeAspect="1" noMove="1" noResize="1" noEditPoints="1" noAdjustHandles="1" noChangeArrowheads="1" noChangeShapeType="1" noTextEdit="1"/>
              </p:cNvSpPr>
              <p:nvPr/>
            </p:nvSpPr>
            <p:spPr>
              <a:xfrm>
                <a:off x="5416282" y="3759312"/>
                <a:ext cx="1839030" cy="369332"/>
              </a:xfrm>
              <a:prstGeom prst="rect">
                <a:avLst/>
              </a:prstGeom>
              <a:blipFill rotWithShape="0">
                <a:blip r:embed="rId6"/>
                <a:stretch>
                  <a:fillRect b="-13333"/>
                </a:stretch>
              </a:blipFill>
            </p:spPr>
            <p:txBody>
              <a:bodyPr/>
              <a:lstStyle/>
              <a:p>
                <a:r>
                  <a:rPr lang="zh-TW" altLang="en-US">
                    <a:noFill/>
                  </a:rPr>
                  <a:t> </a:t>
                </a:r>
              </a:p>
            </p:txBody>
          </p:sp>
        </mc:Fallback>
      </mc:AlternateContent>
      <mc:AlternateContent xmlns:mc="http://schemas.openxmlformats.org/markup-compatibility/2006">
        <mc:Choice xmlns:a14="http://schemas.microsoft.com/office/drawing/2010/main" Requires="a14">
          <p:sp>
            <p:nvSpPr>
              <p:cNvPr id="8" name="文字方塊 7"/>
              <p:cNvSpPr txBox="1"/>
              <p:nvPr/>
            </p:nvSpPr>
            <p:spPr>
              <a:xfrm>
                <a:off x="5416024" y="4116741"/>
                <a:ext cx="1435073" cy="369332"/>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r>
                        <a:rPr lang="en-US" altLang="zh-TW" i="1">
                          <a:latin typeface="Cambria Math" panose="02040503050406030204" pitchFamily="18" charset="0"/>
                        </a:rPr>
                        <m:t>𝑆</m:t>
                      </m:r>
                      <m:r>
                        <a:rPr lang="en-US" altLang="zh-TW" i="1">
                          <a:latin typeface="Cambria Math" panose="02040503050406030204" pitchFamily="18" charset="0"/>
                        </a:rPr>
                        <m:t>(</m:t>
                      </m:r>
                      <m:r>
                        <a:rPr lang="en-US" altLang="zh-TW" i="1">
                          <a:latin typeface="Cambria Math" panose="02040503050406030204" pitchFamily="18" charset="0"/>
                        </a:rPr>
                        <m:t>𝑖</m:t>
                      </m:r>
                      <m:r>
                        <a:rPr lang="en-US" altLang="zh-TW" i="1">
                          <a:latin typeface="Cambria Math" panose="02040503050406030204" pitchFamily="18" charset="0"/>
                        </a:rPr>
                        <m:t>−1, </m:t>
                      </m:r>
                      <m:r>
                        <a:rPr lang="en-US" altLang="zh-TW" i="1">
                          <a:latin typeface="Cambria Math" panose="02040503050406030204" pitchFamily="18" charset="0"/>
                        </a:rPr>
                        <m:t>𝑗</m:t>
                      </m:r>
                      <m:r>
                        <a:rPr lang="en-US" altLang="zh-TW" i="1">
                          <a:latin typeface="Cambria Math" panose="02040503050406030204" pitchFamily="18" charset="0"/>
                        </a:rPr>
                        <m:t>, </m:t>
                      </m:r>
                      <m:r>
                        <a:rPr lang="en-US" altLang="zh-TW" i="1">
                          <a:latin typeface="Cambria Math" panose="02040503050406030204" pitchFamily="18" charset="0"/>
                        </a:rPr>
                        <m:t>𝑘</m:t>
                      </m:r>
                      <m:r>
                        <a:rPr lang="en-US" altLang="zh-TW" i="1">
                          <a:latin typeface="Cambria Math" panose="02040503050406030204" pitchFamily="18" charset="0"/>
                        </a:rPr>
                        <m:t>)</m:t>
                      </m:r>
                    </m:oMath>
                  </m:oMathPara>
                </a14:m>
                <a:endParaRPr lang="zh-TW" altLang="en-US" dirty="0"/>
              </a:p>
            </p:txBody>
          </p:sp>
        </mc:Choice>
        <mc:Fallback>
          <p:sp>
            <p:nvSpPr>
              <p:cNvPr id="8" name="文字方塊 7"/>
              <p:cNvSpPr txBox="1">
                <a:spLocks noRot="1" noChangeAspect="1" noMove="1" noResize="1" noEditPoints="1" noAdjustHandles="1" noChangeArrowheads="1" noChangeShapeType="1" noTextEdit="1"/>
              </p:cNvSpPr>
              <p:nvPr/>
            </p:nvSpPr>
            <p:spPr>
              <a:xfrm>
                <a:off x="5416024" y="4116741"/>
                <a:ext cx="1435073" cy="369332"/>
              </a:xfrm>
              <a:prstGeom prst="rect">
                <a:avLst/>
              </a:prstGeom>
              <a:blipFill rotWithShape="0">
                <a:blip r:embed="rId7"/>
                <a:stretch>
                  <a:fillRect b="-13115"/>
                </a:stretch>
              </a:blipFill>
            </p:spPr>
            <p:txBody>
              <a:bodyPr/>
              <a:lstStyle/>
              <a:p>
                <a:r>
                  <a:rPr lang="zh-TW" altLang="en-US">
                    <a:noFill/>
                  </a:rPr>
                  <a:t> </a:t>
                </a:r>
              </a:p>
            </p:txBody>
          </p:sp>
        </mc:Fallback>
      </mc:AlternateContent>
      <mc:AlternateContent xmlns:mc="http://schemas.openxmlformats.org/markup-compatibility/2006">
        <mc:Choice xmlns:a14="http://schemas.microsoft.com/office/drawing/2010/main" Requires="a14">
          <p:sp>
            <p:nvSpPr>
              <p:cNvPr id="12" name="文字方塊 11"/>
              <p:cNvSpPr txBox="1"/>
              <p:nvPr/>
            </p:nvSpPr>
            <p:spPr>
              <a:xfrm>
                <a:off x="5416024" y="4480963"/>
                <a:ext cx="1435072" cy="369332"/>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r>
                        <a:rPr lang="en-US" altLang="zh-TW" i="1" smtClean="0">
                          <a:latin typeface="Cambria Math" panose="02040503050406030204" pitchFamily="18" charset="0"/>
                        </a:rPr>
                        <m:t>𝑆</m:t>
                      </m:r>
                      <m:r>
                        <a:rPr lang="en-US" altLang="zh-TW" i="1" smtClean="0">
                          <a:latin typeface="Cambria Math" panose="02040503050406030204" pitchFamily="18" charset="0"/>
                        </a:rPr>
                        <m:t>(</m:t>
                      </m:r>
                      <m:r>
                        <a:rPr lang="en-US" altLang="zh-TW" i="1" smtClean="0">
                          <a:latin typeface="Cambria Math" panose="02040503050406030204" pitchFamily="18" charset="0"/>
                        </a:rPr>
                        <m:t>𝑖</m:t>
                      </m:r>
                      <m:r>
                        <a:rPr lang="en-US" altLang="zh-TW" b="0" i="1" smtClean="0">
                          <a:latin typeface="Cambria Math" panose="02040503050406030204" pitchFamily="18" charset="0"/>
                        </a:rPr>
                        <m:t>,</m:t>
                      </m:r>
                      <m:r>
                        <a:rPr lang="en-US" altLang="zh-TW" i="1">
                          <a:latin typeface="Cambria Math" panose="02040503050406030204" pitchFamily="18" charset="0"/>
                        </a:rPr>
                        <m:t> </m:t>
                      </m:r>
                      <m:r>
                        <a:rPr lang="en-US" altLang="zh-TW" i="1">
                          <a:latin typeface="Cambria Math" panose="02040503050406030204" pitchFamily="18" charset="0"/>
                        </a:rPr>
                        <m:t>𝑗</m:t>
                      </m:r>
                      <m:r>
                        <a:rPr lang="en-US" altLang="zh-TW" i="1">
                          <a:latin typeface="Cambria Math" panose="02040503050406030204" pitchFamily="18" charset="0"/>
                        </a:rPr>
                        <m:t>−1, </m:t>
                      </m:r>
                      <m:r>
                        <a:rPr lang="en-US" altLang="zh-TW" i="1">
                          <a:latin typeface="Cambria Math" panose="02040503050406030204" pitchFamily="18" charset="0"/>
                        </a:rPr>
                        <m:t>𝑘</m:t>
                      </m:r>
                      <m:r>
                        <a:rPr lang="en-US" altLang="zh-TW" i="1">
                          <a:latin typeface="Cambria Math" panose="02040503050406030204" pitchFamily="18" charset="0"/>
                        </a:rPr>
                        <m:t>)</m:t>
                      </m:r>
                    </m:oMath>
                  </m:oMathPara>
                </a14:m>
                <a:endParaRPr lang="zh-TW" altLang="en-US" dirty="0"/>
              </a:p>
            </p:txBody>
          </p:sp>
        </mc:Choice>
        <mc:Fallback>
          <p:sp>
            <p:nvSpPr>
              <p:cNvPr id="12" name="文字方塊 11"/>
              <p:cNvSpPr txBox="1">
                <a:spLocks noRot="1" noChangeAspect="1" noMove="1" noResize="1" noEditPoints="1" noAdjustHandles="1" noChangeArrowheads="1" noChangeShapeType="1" noTextEdit="1"/>
              </p:cNvSpPr>
              <p:nvPr/>
            </p:nvSpPr>
            <p:spPr>
              <a:xfrm>
                <a:off x="5416024" y="4480963"/>
                <a:ext cx="1435072" cy="369332"/>
              </a:xfrm>
              <a:prstGeom prst="rect">
                <a:avLst/>
              </a:prstGeom>
              <a:blipFill rotWithShape="0">
                <a:blip r:embed="rId8"/>
                <a:stretch>
                  <a:fillRect b="-13115"/>
                </a:stretch>
              </a:blipFill>
            </p:spPr>
            <p:txBody>
              <a:bodyPr/>
              <a:lstStyle/>
              <a:p>
                <a:r>
                  <a:rPr lang="zh-TW" altLang="en-US">
                    <a:noFill/>
                  </a:rPr>
                  <a:t> </a:t>
                </a:r>
              </a:p>
            </p:txBody>
          </p:sp>
        </mc:Fallback>
      </mc:AlternateContent>
      <mc:AlternateContent xmlns:mc="http://schemas.openxmlformats.org/markup-compatibility/2006">
        <mc:Choice xmlns:a14="http://schemas.microsoft.com/office/drawing/2010/main" Requires="a14">
          <p:sp>
            <p:nvSpPr>
              <p:cNvPr id="13" name="文字方塊 12"/>
              <p:cNvSpPr txBox="1"/>
              <p:nvPr/>
            </p:nvSpPr>
            <p:spPr>
              <a:xfrm>
                <a:off x="5416024" y="4829083"/>
                <a:ext cx="1399806" cy="369332"/>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r>
                        <a:rPr lang="en-US" altLang="zh-TW" i="1" smtClean="0">
                          <a:latin typeface="Cambria Math" panose="02040503050406030204" pitchFamily="18" charset="0"/>
                        </a:rPr>
                        <m:t>𝑆</m:t>
                      </m:r>
                      <m:r>
                        <a:rPr lang="en-US" altLang="zh-TW" i="1" smtClean="0">
                          <a:latin typeface="Cambria Math" panose="02040503050406030204" pitchFamily="18" charset="0"/>
                        </a:rPr>
                        <m:t>(</m:t>
                      </m:r>
                      <m:r>
                        <a:rPr lang="en-US" altLang="zh-TW" i="1" smtClean="0">
                          <a:latin typeface="Cambria Math" panose="02040503050406030204" pitchFamily="18" charset="0"/>
                        </a:rPr>
                        <m:t>𝑖</m:t>
                      </m:r>
                      <m:r>
                        <a:rPr lang="en-US" altLang="zh-TW" b="0" i="1" smtClean="0">
                          <a:latin typeface="Cambria Math" panose="02040503050406030204" pitchFamily="18" charset="0"/>
                        </a:rPr>
                        <m:t>,</m:t>
                      </m:r>
                      <m:r>
                        <a:rPr lang="en-US" altLang="zh-TW" i="1">
                          <a:latin typeface="Cambria Math" panose="02040503050406030204" pitchFamily="18" charset="0"/>
                        </a:rPr>
                        <m:t> </m:t>
                      </m:r>
                      <m:r>
                        <a:rPr lang="en-US" altLang="zh-TW" i="1">
                          <a:latin typeface="Cambria Math" panose="02040503050406030204" pitchFamily="18" charset="0"/>
                        </a:rPr>
                        <m:t>𝑗</m:t>
                      </m:r>
                      <m:r>
                        <a:rPr lang="en-US" altLang="zh-TW" i="1">
                          <a:latin typeface="Cambria Math" panose="02040503050406030204" pitchFamily="18" charset="0"/>
                        </a:rPr>
                        <m:t> </m:t>
                      </m:r>
                      <m:r>
                        <a:rPr lang="en-US" altLang="zh-TW" i="1">
                          <a:latin typeface="Cambria Math" panose="02040503050406030204" pitchFamily="18" charset="0"/>
                        </a:rPr>
                        <m:t>𝑘</m:t>
                      </m:r>
                      <m:r>
                        <a:rPr lang="en-US" altLang="zh-TW" i="1">
                          <a:latin typeface="Cambria Math" panose="02040503050406030204" pitchFamily="18" charset="0"/>
                        </a:rPr>
                        <m:t>−1)</m:t>
                      </m:r>
                    </m:oMath>
                  </m:oMathPara>
                </a14:m>
                <a:endParaRPr lang="zh-TW" altLang="en-US" dirty="0"/>
              </a:p>
            </p:txBody>
          </p:sp>
        </mc:Choice>
        <mc:Fallback>
          <p:sp>
            <p:nvSpPr>
              <p:cNvPr id="13" name="文字方塊 12"/>
              <p:cNvSpPr txBox="1">
                <a:spLocks noRot="1" noChangeAspect="1" noMove="1" noResize="1" noEditPoints="1" noAdjustHandles="1" noChangeArrowheads="1" noChangeShapeType="1" noTextEdit="1"/>
              </p:cNvSpPr>
              <p:nvPr/>
            </p:nvSpPr>
            <p:spPr>
              <a:xfrm>
                <a:off x="5416024" y="4829083"/>
                <a:ext cx="1399806" cy="369332"/>
              </a:xfrm>
              <a:prstGeom prst="rect">
                <a:avLst/>
              </a:prstGeom>
              <a:blipFill rotWithShape="0">
                <a:blip r:embed="rId9"/>
                <a:stretch>
                  <a:fillRect b="-13115"/>
                </a:stretch>
              </a:blipFill>
            </p:spPr>
            <p:txBody>
              <a:bodyPr/>
              <a:lstStyle/>
              <a:p>
                <a:r>
                  <a:rPr lang="zh-TW" altLang="en-US">
                    <a:noFill/>
                  </a:rPr>
                  <a:t> </a:t>
                </a:r>
              </a:p>
            </p:txBody>
          </p:sp>
        </mc:Fallback>
      </mc:AlternateContent>
      <mc:AlternateContent xmlns:mc="http://schemas.openxmlformats.org/markup-compatibility/2006">
        <mc:Choice xmlns:a14="http://schemas.microsoft.com/office/drawing/2010/main" Requires="a14">
          <p:sp>
            <p:nvSpPr>
              <p:cNvPr id="17" name="文字方塊 16"/>
              <p:cNvSpPr txBox="1"/>
              <p:nvPr/>
            </p:nvSpPr>
            <p:spPr>
              <a:xfrm>
                <a:off x="7469890" y="3759312"/>
                <a:ext cx="1458541" cy="369332"/>
              </a:xfrm>
              <a:prstGeom prst="rect">
                <a:avLst/>
              </a:prstGeom>
              <a:noFill/>
            </p:spPr>
            <p:txBody>
              <a:bodyPr wrap="none" rtlCol="0">
                <a:spAutoFit/>
              </a:bodyPr>
              <a:lstStyle/>
              <a:p>
                <a:r>
                  <a:rPr lang="en-US" altLang="zh-TW" dirty="0" smtClean="0">
                    <a:latin typeface="新細明體" panose="02020500000000000000" pitchFamily="18" charset="-120"/>
                    <a:ea typeface="新細明體" panose="02020500000000000000" pitchFamily="18" charset="-120"/>
                  </a:rPr>
                  <a:t>+</a:t>
                </a:r>
                <a:r>
                  <a:rPr lang="el-GR" altLang="zh-TW" dirty="0" smtClean="0">
                    <a:latin typeface="新細明體" panose="02020500000000000000" pitchFamily="18" charset="-120"/>
                    <a:ea typeface="新細明體" panose="02020500000000000000" pitchFamily="18" charset="-120"/>
                  </a:rPr>
                  <a:t>σ</a:t>
                </a:r>
                <a14:m>
                  <m:oMath xmlns:m="http://schemas.openxmlformats.org/officeDocument/2006/math">
                    <m:r>
                      <a:rPr lang="en-US" altLang="zh-TW" b="0" i="1" smtClean="0">
                        <a:latin typeface="Cambria Math" panose="02040503050406030204" pitchFamily="18" charset="0"/>
                        <a:ea typeface="新細明體" panose="02020500000000000000" pitchFamily="18" charset="-120"/>
                      </a:rPr>
                      <m:t>(−, </m:t>
                    </m:r>
                    <m:r>
                      <a:rPr lang="en-US" altLang="zh-TW" b="0" i="1" smtClean="0">
                        <a:latin typeface="Cambria Math" panose="02040503050406030204" pitchFamily="18" charset="0"/>
                        <a:ea typeface="新細明體" panose="02020500000000000000" pitchFamily="18" charset="-120"/>
                      </a:rPr>
                      <m:t>𝑏𝑗</m:t>
                    </m:r>
                    <m:r>
                      <a:rPr lang="en-US" altLang="zh-TW" b="0" i="1" smtClean="0">
                        <a:latin typeface="Cambria Math" panose="02040503050406030204" pitchFamily="18" charset="0"/>
                        <a:ea typeface="新細明體" panose="02020500000000000000" pitchFamily="18" charset="-120"/>
                      </a:rPr>
                      <m:t>, </m:t>
                    </m:r>
                    <m:r>
                      <a:rPr lang="en-US" altLang="zh-TW" b="0" i="1" smtClean="0">
                        <a:latin typeface="Cambria Math" panose="02040503050406030204" pitchFamily="18" charset="0"/>
                        <a:ea typeface="新細明體" panose="02020500000000000000" pitchFamily="18" charset="-120"/>
                      </a:rPr>
                      <m:t>𝑐𝑘</m:t>
                    </m:r>
                    <m:r>
                      <a:rPr lang="en-US" altLang="zh-TW" b="0" i="1" smtClean="0">
                        <a:latin typeface="Cambria Math" panose="02040503050406030204" pitchFamily="18" charset="0"/>
                        <a:ea typeface="新細明體" panose="02020500000000000000" pitchFamily="18" charset="-120"/>
                      </a:rPr>
                      <m:t>)</m:t>
                    </m:r>
                  </m:oMath>
                </a14:m>
                <a:endParaRPr lang="zh-TW" altLang="en-US" dirty="0"/>
              </a:p>
            </p:txBody>
          </p:sp>
        </mc:Choice>
        <mc:Fallback>
          <p:sp>
            <p:nvSpPr>
              <p:cNvPr id="17" name="文字方塊 16"/>
              <p:cNvSpPr txBox="1">
                <a:spLocks noRot="1" noChangeAspect="1" noMove="1" noResize="1" noEditPoints="1" noAdjustHandles="1" noChangeArrowheads="1" noChangeShapeType="1" noTextEdit="1"/>
              </p:cNvSpPr>
              <p:nvPr/>
            </p:nvSpPr>
            <p:spPr>
              <a:xfrm>
                <a:off x="7469890" y="3759312"/>
                <a:ext cx="1458541" cy="369332"/>
              </a:xfrm>
              <a:prstGeom prst="rect">
                <a:avLst/>
              </a:prstGeom>
              <a:blipFill rotWithShape="0">
                <a:blip r:embed="rId10"/>
                <a:stretch>
                  <a:fillRect l="-3333" t="-10000" r="-417" b="-26667"/>
                </a:stretch>
              </a:blipFill>
            </p:spPr>
            <p:txBody>
              <a:bodyPr/>
              <a:lstStyle/>
              <a:p>
                <a:r>
                  <a:rPr lang="zh-TW" altLang="en-US">
                    <a:noFill/>
                  </a:rPr>
                  <a:t> </a:t>
                </a:r>
              </a:p>
            </p:txBody>
          </p:sp>
        </mc:Fallback>
      </mc:AlternateContent>
      <mc:AlternateContent xmlns:mc="http://schemas.openxmlformats.org/markup-compatibility/2006">
        <mc:Choice xmlns:a14="http://schemas.microsoft.com/office/drawing/2010/main" Requires="a14">
          <p:sp>
            <p:nvSpPr>
              <p:cNvPr id="18" name="文字方塊 17"/>
              <p:cNvSpPr txBox="1"/>
              <p:nvPr/>
            </p:nvSpPr>
            <p:spPr>
              <a:xfrm>
                <a:off x="7469891" y="3037626"/>
                <a:ext cx="1444691" cy="369332"/>
              </a:xfrm>
              <a:prstGeom prst="rect">
                <a:avLst/>
              </a:prstGeom>
              <a:noFill/>
            </p:spPr>
            <p:txBody>
              <a:bodyPr wrap="none" rtlCol="0">
                <a:spAutoFit/>
              </a:bodyPr>
              <a:lstStyle/>
              <a:p>
                <a:r>
                  <a:rPr lang="en-US" altLang="zh-TW" dirty="0" smtClean="0">
                    <a:latin typeface="新細明體" panose="02020500000000000000" pitchFamily="18" charset="-120"/>
                    <a:ea typeface="新細明體" panose="02020500000000000000" pitchFamily="18" charset="-120"/>
                  </a:rPr>
                  <a:t>+</a:t>
                </a:r>
                <a:r>
                  <a:rPr lang="el-GR" altLang="zh-TW" dirty="0" smtClean="0">
                    <a:latin typeface="新細明體" panose="02020500000000000000" pitchFamily="18" charset="-120"/>
                    <a:ea typeface="新細明體" panose="02020500000000000000" pitchFamily="18" charset="-120"/>
                  </a:rPr>
                  <a:t>σ</a:t>
                </a:r>
                <a14:m>
                  <m:oMath xmlns:m="http://schemas.openxmlformats.org/officeDocument/2006/math">
                    <m:r>
                      <a:rPr lang="en-US" altLang="zh-TW" b="0" i="1" smtClean="0">
                        <a:latin typeface="Cambria Math" panose="02040503050406030204" pitchFamily="18" charset="0"/>
                        <a:ea typeface="新細明體" panose="02020500000000000000" pitchFamily="18" charset="-120"/>
                      </a:rPr>
                      <m:t>(</m:t>
                    </m:r>
                    <m:r>
                      <a:rPr lang="en-US" altLang="zh-TW" b="0" i="1" smtClean="0">
                        <a:latin typeface="Cambria Math" panose="02040503050406030204" pitchFamily="18" charset="0"/>
                        <a:ea typeface="新細明體" panose="02020500000000000000" pitchFamily="18" charset="-120"/>
                      </a:rPr>
                      <m:t>𝑎𝑖</m:t>
                    </m:r>
                    <m:r>
                      <a:rPr lang="en-US" altLang="zh-TW" b="0" i="1" smtClean="0">
                        <a:latin typeface="Cambria Math" panose="02040503050406030204" pitchFamily="18" charset="0"/>
                        <a:ea typeface="新細明體" panose="02020500000000000000" pitchFamily="18" charset="-120"/>
                      </a:rPr>
                      <m:t>, </m:t>
                    </m:r>
                    <m:r>
                      <a:rPr lang="en-US" altLang="zh-TW" b="0" i="1" smtClean="0">
                        <a:latin typeface="Cambria Math" panose="02040503050406030204" pitchFamily="18" charset="0"/>
                        <a:ea typeface="新細明體" panose="02020500000000000000" pitchFamily="18" charset="-120"/>
                      </a:rPr>
                      <m:t>𝑏𝑗</m:t>
                    </m:r>
                    <m:r>
                      <a:rPr lang="en-US" altLang="zh-TW" b="0" i="1" smtClean="0">
                        <a:latin typeface="Cambria Math" panose="02040503050406030204" pitchFamily="18" charset="0"/>
                        <a:ea typeface="新細明體" panose="02020500000000000000" pitchFamily="18" charset="-120"/>
                      </a:rPr>
                      <m:t>, −)</m:t>
                    </m:r>
                  </m:oMath>
                </a14:m>
                <a:endParaRPr lang="zh-TW" altLang="en-US" dirty="0"/>
              </a:p>
            </p:txBody>
          </p:sp>
        </mc:Choice>
        <mc:Fallback>
          <p:sp>
            <p:nvSpPr>
              <p:cNvPr id="18" name="文字方塊 17"/>
              <p:cNvSpPr txBox="1">
                <a:spLocks noRot="1" noChangeAspect="1" noMove="1" noResize="1" noEditPoints="1" noAdjustHandles="1" noChangeArrowheads="1" noChangeShapeType="1" noTextEdit="1"/>
              </p:cNvSpPr>
              <p:nvPr/>
            </p:nvSpPr>
            <p:spPr>
              <a:xfrm>
                <a:off x="7469891" y="3037626"/>
                <a:ext cx="1444691" cy="369332"/>
              </a:xfrm>
              <a:prstGeom prst="rect">
                <a:avLst/>
              </a:prstGeom>
              <a:blipFill rotWithShape="0">
                <a:blip r:embed="rId11"/>
                <a:stretch>
                  <a:fillRect l="-3376" t="-8197" r="-844" b="-24590"/>
                </a:stretch>
              </a:blipFill>
            </p:spPr>
            <p:txBody>
              <a:bodyPr/>
              <a:lstStyle/>
              <a:p>
                <a:r>
                  <a:rPr lang="zh-TW" altLang="en-US">
                    <a:noFill/>
                  </a:rPr>
                  <a:t> </a:t>
                </a:r>
              </a:p>
            </p:txBody>
          </p:sp>
        </mc:Fallback>
      </mc:AlternateContent>
      <mc:AlternateContent xmlns:mc="http://schemas.openxmlformats.org/markup-compatibility/2006">
        <mc:Choice xmlns:a14="http://schemas.microsoft.com/office/drawing/2010/main" Requires="a14">
          <p:sp>
            <p:nvSpPr>
              <p:cNvPr id="19" name="文字方塊 18"/>
              <p:cNvSpPr txBox="1"/>
              <p:nvPr/>
            </p:nvSpPr>
            <p:spPr>
              <a:xfrm>
                <a:off x="7469891" y="3416007"/>
                <a:ext cx="1457066" cy="369332"/>
              </a:xfrm>
              <a:prstGeom prst="rect">
                <a:avLst/>
              </a:prstGeom>
              <a:noFill/>
            </p:spPr>
            <p:txBody>
              <a:bodyPr wrap="none" rtlCol="0">
                <a:spAutoFit/>
              </a:bodyPr>
              <a:lstStyle/>
              <a:p>
                <a:r>
                  <a:rPr lang="en-US" altLang="zh-TW" dirty="0" smtClean="0">
                    <a:latin typeface="新細明體" panose="02020500000000000000" pitchFamily="18" charset="-120"/>
                    <a:ea typeface="新細明體" panose="02020500000000000000" pitchFamily="18" charset="-120"/>
                  </a:rPr>
                  <a:t>+</a:t>
                </a:r>
                <a:r>
                  <a:rPr lang="el-GR" altLang="zh-TW" dirty="0" smtClean="0">
                    <a:latin typeface="新細明體" panose="02020500000000000000" pitchFamily="18" charset="-120"/>
                    <a:ea typeface="新細明體" panose="02020500000000000000" pitchFamily="18" charset="-120"/>
                  </a:rPr>
                  <a:t>σ</a:t>
                </a:r>
                <a14:m>
                  <m:oMath xmlns:m="http://schemas.openxmlformats.org/officeDocument/2006/math">
                    <m:r>
                      <a:rPr lang="en-US" altLang="zh-TW" b="0" i="1" smtClean="0">
                        <a:latin typeface="Cambria Math" panose="02040503050406030204" pitchFamily="18" charset="0"/>
                        <a:ea typeface="新細明體" panose="02020500000000000000" pitchFamily="18" charset="-120"/>
                      </a:rPr>
                      <m:t>(</m:t>
                    </m:r>
                    <m:r>
                      <a:rPr lang="en-US" altLang="zh-TW" b="0" i="1" smtClean="0">
                        <a:latin typeface="Cambria Math" panose="02040503050406030204" pitchFamily="18" charset="0"/>
                        <a:ea typeface="新細明體" panose="02020500000000000000" pitchFamily="18" charset="-120"/>
                      </a:rPr>
                      <m:t>𝑎𝑖</m:t>
                    </m:r>
                    <m:r>
                      <a:rPr lang="en-US" altLang="zh-TW" b="0" i="1" smtClean="0">
                        <a:latin typeface="Cambria Math" panose="02040503050406030204" pitchFamily="18" charset="0"/>
                        <a:ea typeface="新細明體" panose="02020500000000000000" pitchFamily="18" charset="-120"/>
                      </a:rPr>
                      <m:t>, −, </m:t>
                    </m:r>
                    <m:r>
                      <a:rPr lang="en-US" altLang="zh-TW" b="0" i="1" smtClean="0">
                        <a:latin typeface="Cambria Math" panose="02040503050406030204" pitchFamily="18" charset="0"/>
                        <a:ea typeface="新細明體" panose="02020500000000000000" pitchFamily="18" charset="-120"/>
                      </a:rPr>
                      <m:t>𝑐𝑘</m:t>
                    </m:r>
                    <m:r>
                      <a:rPr lang="en-US" altLang="zh-TW" b="0" i="1" smtClean="0">
                        <a:latin typeface="Cambria Math" panose="02040503050406030204" pitchFamily="18" charset="0"/>
                        <a:ea typeface="新細明體" panose="02020500000000000000" pitchFamily="18" charset="-120"/>
                      </a:rPr>
                      <m:t>)</m:t>
                    </m:r>
                  </m:oMath>
                </a14:m>
                <a:endParaRPr lang="zh-TW" altLang="en-US" dirty="0"/>
              </a:p>
            </p:txBody>
          </p:sp>
        </mc:Choice>
        <mc:Fallback>
          <p:sp>
            <p:nvSpPr>
              <p:cNvPr id="19" name="文字方塊 18"/>
              <p:cNvSpPr txBox="1">
                <a:spLocks noRot="1" noChangeAspect="1" noMove="1" noResize="1" noEditPoints="1" noAdjustHandles="1" noChangeArrowheads="1" noChangeShapeType="1" noTextEdit="1"/>
              </p:cNvSpPr>
              <p:nvPr/>
            </p:nvSpPr>
            <p:spPr>
              <a:xfrm>
                <a:off x="7469891" y="3416007"/>
                <a:ext cx="1457066" cy="369332"/>
              </a:xfrm>
              <a:prstGeom prst="rect">
                <a:avLst/>
              </a:prstGeom>
              <a:blipFill rotWithShape="0">
                <a:blip r:embed="rId12"/>
                <a:stretch>
                  <a:fillRect l="-3347" t="-8197" r="-837" b="-24590"/>
                </a:stretch>
              </a:blipFill>
            </p:spPr>
            <p:txBody>
              <a:bodyPr/>
              <a:lstStyle/>
              <a:p>
                <a:r>
                  <a:rPr lang="zh-TW" altLang="en-US">
                    <a:noFill/>
                  </a:rPr>
                  <a:t> </a:t>
                </a:r>
              </a:p>
            </p:txBody>
          </p:sp>
        </mc:Fallback>
      </mc:AlternateContent>
      <mc:AlternateContent xmlns:mc="http://schemas.openxmlformats.org/markup-compatibility/2006">
        <mc:Choice xmlns:a14="http://schemas.microsoft.com/office/drawing/2010/main" Requires="a14">
          <p:sp>
            <p:nvSpPr>
              <p:cNvPr id="20" name="文字方塊 19"/>
              <p:cNvSpPr txBox="1"/>
              <p:nvPr/>
            </p:nvSpPr>
            <p:spPr>
              <a:xfrm>
                <a:off x="7469891" y="2674918"/>
                <a:ext cx="1494705" cy="369332"/>
              </a:xfrm>
              <a:prstGeom prst="rect">
                <a:avLst/>
              </a:prstGeom>
              <a:noFill/>
            </p:spPr>
            <p:txBody>
              <a:bodyPr wrap="none" rtlCol="0">
                <a:spAutoFit/>
              </a:bodyPr>
              <a:lstStyle/>
              <a:p>
                <a:r>
                  <a:rPr lang="en-US" altLang="zh-TW" dirty="0" smtClean="0">
                    <a:latin typeface="新細明體" panose="02020500000000000000" pitchFamily="18" charset="-120"/>
                    <a:ea typeface="新細明體" panose="02020500000000000000" pitchFamily="18" charset="-120"/>
                  </a:rPr>
                  <a:t>+</a:t>
                </a:r>
                <a:r>
                  <a:rPr lang="el-GR" altLang="zh-TW" dirty="0" smtClean="0">
                    <a:latin typeface="新細明體" panose="02020500000000000000" pitchFamily="18" charset="-120"/>
                    <a:ea typeface="新細明體" panose="02020500000000000000" pitchFamily="18" charset="-120"/>
                  </a:rPr>
                  <a:t>σ</a:t>
                </a:r>
                <a14:m>
                  <m:oMath xmlns:m="http://schemas.openxmlformats.org/officeDocument/2006/math">
                    <m:r>
                      <a:rPr lang="en-US" altLang="zh-TW" b="0" i="1" smtClean="0">
                        <a:latin typeface="Cambria Math" panose="02040503050406030204" pitchFamily="18" charset="0"/>
                        <a:ea typeface="新細明體" panose="02020500000000000000" pitchFamily="18" charset="-120"/>
                      </a:rPr>
                      <m:t>(</m:t>
                    </m:r>
                    <m:r>
                      <a:rPr lang="en-US" altLang="zh-TW" b="0" i="1" smtClean="0">
                        <a:latin typeface="Cambria Math" panose="02040503050406030204" pitchFamily="18" charset="0"/>
                        <a:ea typeface="新細明體" panose="02020500000000000000" pitchFamily="18" charset="-120"/>
                      </a:rPr>
                      <m:t>𝑎𝑖</m:t>
                    </m:r>
                    <m:r>
                      <a:rPr lang="en-US" altLang="zh-TW" b="0" i="1" smtClean="0">
                        <a:latin typeface="Cambria Math" panose="02040503050406030204" pitchFamily="18" charset="0"/>
                        <a:ea typeface="新細明體" panose="02020500000000000000" pitchFamily="18" charset="-120"/>
                      </a:rPr>
                      <m:t>, </m:t>
                    </m:r>
                    <m:r>
                      <a:rPr lang="en-US" altLang="zh-TW" b="0" i="1" smtClean="0">
                        <a:latin typeface="Cambria Math" panose="02040503050406030204" pitchFamily="18" charset="0"/>
                        <a:ea typeface="新細明體" panose="02020500000000000000" pitchFamily="18" charset="-120"/>
                      </a:rPr>
                      <m:t>𝑏𝑗</m:t>
                    </m:r>
                    <m:r>
                      <a:rPr lang="en-US" altLang="zh-TW" b="0" i="1" smtClean="0">
                        <a:latin typeface="Cambria Math" panose="02040503050406030204" pitchFamily="18" charset="0"/>
                        <a:ea typeface="新細明體" panose="02020500000000000000" pitchFamily="18" charset="-120"/>
                      </a:rPr>
                      <m:t>, </m:t>
                    </m:r>
                    <m:r>
                      <a:rPr lang="en-US" altLang="zh-TW" b="0" i="1" smtClean="0">
                        <a:latin typeface="Cambria Math" panose="02040503050406030204" pitchFamily="18" charset="0"/>
                        <a:ea typeface="新細明體" panose="02020500000000000000" pitchFamily="18" charset="-120"/>
                      </a:rPr>
                      <m:t>𝑐𝑘</m:t>
                    </m:r>
                    <m:r>
                      <a:rPr lang="en-US" altLang="zh-TW" b="0" i="1" smtClean="0">
                        <a:latin typeface="Cambria Math" panose="02040503050406030204" pitchFamily="18" charset="0"/>
                        <a:ea typeface="新細明體" panose="02020500000000000000" pitchFamily="18" charset="-120"/>
                      </a:rPr>
                      <m:t>)</m:t>
                    </m:r>
                  </m:oMath>
                </a14:m>
                <a:endParaRPr lang="zh-TW" altLang="en-US" dirty="0"/>
              </a:p>
            </p:txBody>
          </p:sp>
        </mc:Choice>
        <mc:Fallback>
          <p:sp>
            <p:nvSpPr>
              <p:cNvPr id="20" name="文字方塊 19"/>
              <p:cNvSpPr txBox="1">
                <a:spLocks noRot="1" noChangeAspect="1" noMove="1" noResize="1" noEditPoints="1" noAdjustHandles="1" noChangeArrowheads="1" noChangeShapeType="1" noTextEdit="1"/>
              </p:cNvSpPr>
              <p:nvPr/>
            </p:nvSpPr>
            <p:spPr>
              <a:xfrm>
                <a:off x="7469891" y="2674918"/>
                <a:ext cx="1494705" cy="369332"/>
              </a:xfrm>
              <a:prstGeom prst="rect">
                <a:avLst/>
              </a:prstGeom>
              <a:blipFill rotWithShape="0">
                <a:blip r:embed="rId13"/>
                <a:stretch>
                  <a:fillRect l="-3252" t="-10000" b="-26667"/>
                </a:stretch>
              </a:blipFill>
            </p:spPr>
            <p:txBody>
              <a:bodyPr/>
              <a:lstStyle/>
              <a:p>
                <a:r>
                  <a:rPr lang="zh-TW" altLang="en-US">
                    <a:noFill/>
                  </a:rPr>
                  <a:t> </a:t>
                </a:r>
              </a:p>
            </p:txBody>
          </p:sp>
        </mc:Fallback>
      </mc:AlternateContent>
      <mc:AlternateContent xmlns:mc="http://schemas.openxmlformats.org/markup-compatibility/2006">
        <mc:Choice xmlns:a14="http://schemas.microsoft.com/office/drawing/2010/main" Requires="a14">
          <p:sp>
            <p:nvSpPr>
              <p:cNvPr id="21" name="文字方塊 20"/>
              <p:cNvSpPr txBox="1"/>
              <p:nvPr/>
            </p:nvSpPr>
            <p:spPr>
              <a:xfrm>
                <a:off x="7469889" y="4102617"/>
                <a:ext cx="1432700" cy="369332"/>
              </a:xfrm>
              <a:prstGeom prst="rect">
                <a:avLst/>
              </a:prstGeom>
              <a:noFill/>
            </p:spPr>
            <p:txBody>
              <a:bodyPr wrap="none" rtlCol="0">
                <a:spAutoFit/>
              </a:bodyPr>
              <a:lstStyle/>
              <a:p>
                <a:r>
                  <a:rPr lang="en-US" altLang="zh-TW" dirty="0" smtClean="0">
                    <a:latin typeface="新細明體" panose="02020500000000000000" pitchFamily="18" charset="-120"/>
                    <a:ea typeface="新細明體" panose="02020500000000000000" pitchFamily="18" charset="-120"/>
                  </a:rPr>
                  <a:t>+</a:t>
                </a:r>
                <a:r>
                  <a:rPr lang="el-GR" altLang="zh-TW" dirty="0" smtClean="0">
                    <a:latin typeface="新細明體" panose="02020500000000000000" pitchFamily="18" charset="-120"/>
                    <a:ea typeface="新細明體" panose="02020500000000000000" pitchFamily="18" charset="-120"/>
                  </a:rPr>
                  <a:t>σ</a:t>
                </a:r>
                <a14:m>
                  <m:oMath xmlns:m="http://schemas.openxmlformats.org/officeDocument/2006/math">
                    <m:r>
                      <a:rPr lang="en-US" altLang="zh-TW" b="0" i="1" smtClean="0">
                        <a:latin typeface="Cambria Math" panose="02040503050406030204" pitchFamily="18" charset="0"/>
                        <a:ea typeface="新細明體" panose="02020500000000000000" pitchFamily="18" charset="-120"/>
                      </a:rPr>
                      <m:t>(</m:t>
                    </m:r>
                    <m:r>
                      <a:rPr lang="en-US" altLang="zh-TW" b="0" i="1" smtClean="0">
                        <a:latin typeface="Cambria Math" panose="02040503050406030204" pitchFamily="18" charset="0"/>
                        <a:ea typeface="新細明體" panose="02020500000000000000" pitchFamily="18" charset="-120"/>
                      </a:rPr>
                      <m:t>𝑎𝑖</m:t>
                    </m:r>
                    <m:r>
                      <a:rPr lang="en-US" altLang="zh-TW" b="0" i="1" smtClean="0">
                        <a:latin typeface="Cambria Math" panose="02040503050406030204" pitchFamily="18" charset="0"/>
                        <a:ea typeface="新細明體" panose="02020500000000000000" pitchFamily="18" charset="-120"/>
                      </a:rPr>
                      <m:t>, −, −)</m:t>
                    </m:r>
                  </m:oMath>
                </a14:m>
                <a:endParaRPr lang="zh-TW" altLang="en-US" dirty="0"/>
              </a:p>
            </p:txBody>
          </p:sp>
        </mc:Choice>
        <mc:Fallback>
          <p:sp>
            <p:nvSpPr>
              <p:cNvPr id="21" name="文字方塊 20"/>
              <p:cNvSpPr txBox="1">
                <a:spLocks noRot="1" noChangeAspect="1" noMove="1" noResize="1" noEditPoints="1" noAdjustHandles="1" noChangeArrowheads="1" noChangeShapeType="1" noTextEdit="1"/>
              </p:cNvSpPr>
              <p:nvPr/>
            </p:nvSpPr>
            <p:spPr>
              <a:xfrm>
                <a:off x="7469889" y="4102617"/>
                <a:ext cx="1432700" cy="369332"/>
              </a:xfrm>
              <a:prstGeom prst="rect">
                <a:avLst/>
              </a:prstGeom>
              <a:blipFill rotWithShape="0">
                <a:blip r:embed="rId14"/>
                <a:stretch>
                  <a:fillRect l="-3404" t="-8197" r="-851" b="-24590"/>
                </a:stretch>
              </a:blipFill>
            </p:spPr>
            <p:txBody>
              <a:bodyPr/>
              <a:lstStyle/>
              <a:p>
                <a:r>
                  <a:rPr lang="zh-TW" altLang="en-US">
                    <a:noFill/>
                  </a:rPr>
                  <a:t> </a:t>
                </a:r>
              </a:p>
            </p:txBody>
          </p:sp>
        </mc:Fallback>
      </mc:AlternateContent>
      <mc:AlternateContent xmlns:mc="http://schemas.openxmlformats.org/markup-compatibility/2006">
        <mc:Choice xmlns:a14="http://schemas.microsoft.com/office/drawing/2010/main" Requires="a14">
          <p:sp>
            <p:nvSpPr>
              <p:cNvPr id="22" name="文字方塊 21"/>
              <p:cNvSpPr txBox="1"/>
              <p:nvPr/>
            </p:nvSpPr>
            <p:spPr>
              <a:xfrm>
                <a:off x="7469888" y="4459751"/>
                <a:ext cx="1434175" cy="369332"/>
              </a:xfrm>
              <a:prstGeom prst="rect">
                <a:avLst/>
              </a:prstGeom>
              <a:noFill/>
            </p:spPr>
            <p:txBody>
              <a:bodyPr wrap="none" rtlCol="0">
                <a:spAutoFit/>
              </a:bodyPr>
              <a:lstStyle/>
              <a:p>
                <a:r>
                  <a:rPr lang="en-US" altLang="zh-TW" dirty="0" smtClean="0">
                    <a:latin typeface="新細明體" panose="02020500000000000000" pitchFamily="18" charset="-120"/>
                    <a:ea typeface="新細明體" panose="02020500000000000000" pitchFamily="18" charset="-120"/>
                  </a:rPr>
                  <a:t>+</a:t>
                </a:r>
                <a:r>
                  <a:rPr lang="el-GR" altLang="zh-TW" dirty="0" smtClean="0">
                    <a:latin typeface="新細明體" panose="02020500000000000000" pitchFamily="18" charset="-120"/>
                    <a:ea typeface="新細明體" panose="02020500000000000000" pitchFamily="18" charset="-120"/>
                  </a:rPr>
                  <a:t>σ</a:t>
                </a:r>
                <a14:m>
                  <m:oMath xmlns:m="http://schemas.openxmlformats.org/officeDocument/2006/math">
                    <m:r>
                      <a:rPr lang="en-US" altLang="zh-TW" b="0" i="1" smtClean="0">
                        <a:latin typeface="Cambria Math" panose="02040503050406030204" pitchFamily="18" charset="0"/>
                        <a:ea typeface="新細明體" panose="02020500000000000000" pitchFamily="18" charset="-120"/>
                      </a:rPr>
                      <m:t>(−, </m:t>
                    </m:r>
                    <m:r>
                      <a:rPr lang="en-US" altLang="zh-TW" b="0" i="1" smtClean="0">
                        <a:latin typeface="Cambria Math" panose="02040503050406030204" pitchFamily="18" charset="0"/>
                        <a:ea typeface="新細明體" panose="02020500000000000000" pitchFamily="18" charset="-120"/>
                      </a:rPr>
                      <m:t>𝑏𝑗</m:t>
                    </m:r>
                    <m:r>
                      <a:rPr lang="en-US" altLang="zh-TW" b="0" i="1" smtClean="0">
                        <a:latin typeface="Cambria Math" panose="02040503050406030204" pitchFamily="18" charset="0"/>
                        <a:ea typeface="新細明體" panose="02020500000000000000" pitchFamily="18" charset="-120"/>
                      </a:rPr>
                      <m:t>, −)</m:t>
                    </m:r>
                  </m:oMath>
                </a14:m>
                <a:endParaRPr lang="zh-TW" altLang="en-US" dirty="0"/>
              </a:p>
            </p:txBody>
          </p:sp>
        </mc:Choice>
        <mc:Fallback>
          <p:sp>
            <p:nvSpPr>
              <p:cNvPr id="22" name="文字方塊 21"/>
              <p:cNvSpPr txBox="1">
                <a:spLocks noRot="1" noChangeAspect="1" noMove="1" noResize="1" noEditPoints="1" noAdjustHandles="1" noChangeArrowheads="1" noChangeShapeType="1" noTextEdit="1"/>
              </p:cNvSpPr>
              <p:nvPr/>
            </p:nvSpPr>
            <p:spPr>
              <a:xfrm>
                <a:off x="7469888" y="4459751"/>
                <a:ext cx="1434175" cy="369332"/>
              </a:xfrm>
              <a:prstGeom prst="rect">
                <a:avLst/>
              </a:prstGeom>
              <a:blipFill rotWithShape="0">
                <a:blip r:embed="rId15"/>
                <a:stretch>
                  <a:fillRect l="-3390" t="-10000" r="-424" b="-26667"/>
                </a:stretch>
              </a:blipFill>
            </p:spPr>
            <p:txBody>
              <a:bodyPr/>
              <a:lstStyle/>
              <a:p>
                <a:r>
                  <a:rPr lang="zh-TW" altLang="en-US">
                    <a:noFill/>
                  </a:rPr>
                  <a:t> </a:t>
                </a:r>
              </a:p>
            </p:txBody>
          </p:sp>
        </mc:Fallback>
      </mc:AlternateContent>
      <mc:AlternateContent xmlns:mc="http://schemas.openxmlformats.org/markup-compatibility/2006">
        <mc:Choice xmlns:a14="http://schemas.microsoft.com/office/drawing/2010/main" Requires="a14">
          <p:sp>
            <p:nvSpPr>
              <p:cNvPr id="23" name="文字方塊 22"/>
              <p:cNvSpPr txBox="1"/>
              <p:nvPr/>
            </p:nvSpPr>
            <p:spPr>
              <a:xfrm>
                <a:off x="7469887" y="4773839"/>
                <a:ext cx="1446550" cy="369332"/>
              </a:xfrm>
              <a:prstGeom prst="rect">
                <a:avLst/>
              </a:prstGeom>
              <a:noFill/>
            </p:spPr>
            <p:txBody>
              <a:bodyPr wrap="none" rtlCol="0">
                <a:spAutoFit/>
              </a:bodyPr>
              <a:lstStyle/>
              <a:p>
                <a:r>
                  <a:rPr lang="en-US" altLang="zh-TW" dirty="0" smtClean="0">
                    <a:latin typeface="新細明體" panose="02020500000000000000" pitchFamily="18" charset="-120"/>
                    <a:ea typeface="新細明體" panose="02020500000000000000" pitchFamily="18" charset="-120"/>
                  </a:rPr>
                  <a:t>+</a:t>
                </a:r>
                <a:r>
                  <a:rPr lang="el-GR" altLang="zh-TW" dirty="0" smtClean="0">
                    <a:latin typeface="新細明體" panose="02020500000000000000" pitchFamily="18" charset="-120"/>
                    <a:ea typeface="新細明體" panose="02020500000000000000" pitchFamily="18" charset="-120"/>
                  </a:rPr>
                  <a:t>σ</a:t>
                </a:r>
                <a14:m>
                  <m:oMath xmlns:m="http://schemas.openxmlformats.org/officeDocument/2006/math">
                    <m:r>
                      <a:rPr lang="en-US" altLang="zh-TW" b="0" i="1" smtClean="0">
                        <a:latin typeface="Cambria Math" panose="02040503050406030204" pitchFamily="18" charset="0"/>
                        <a:ea typeface="新細明體" panose="02020500000000000000" pitchFamily="18" charset="-120"/>
                      </a:rPr>
                      <m:t>(−, −, </m:t>
                    </m:r>
                    <m:r>
                      <a:rPr lang="en-US" altLang="zh-TW" b="0" i="1" smtClean="0">
                        <a:latin typeface="Cambria Math" panose="02040503050406030204" pitchFamily="18" charset="0"/>
                        <a:ea typeface="新細明體" panose="02020500000000000000" pitchFamily="18" charset="-120"/>
                      </a:rPr>
                      <m:t>𝑐𝑘</m:t>
                    </m:r>
                    <m:r>
                      <a:rPr lang="en-US" altLang="zh-TW" b="0" i="1" smtClean="0">
                        <a:latin typeface="Cambria Math" panose="02040503050406030204" pitchFamily="18" charset="0"/>
                        <a:ea typeface="新細明體" panose="02020500000000000000" pitchFamily="18" charset="-120"/>
                      </a:rPr>
                      <m:t>)</m:t>
                    </m:r>
                  </m:oMath>
                </a14:m>
                <a:endParaRPr lang="zh-TW" altLang="en-US" dirty="0"/>
              </a:p>
            </p:txBody>
          </p:sp>
        </mc:Choice>
        <mc:Fallback>
          <p:sp>
            <p:nvSpPr>
              <p:cNvPr id="23" name="文字方塊 22"/>
              <p:cNvSpPr txBox="1">
                <a:spLocks noRot="1" noChangeAspect="1" noMove="1" noResize="1" noEditPoints="1" noAdjustHandles="1" noChangeArrowheads="1" noChangeShapeType="1" noTextEdit="1"/>
              </p:cNvSpPr>
              <p:nvPr/>
            </p:nvSpPr>
            <p:spPr>
              <a:xfrm>
                <a:off x="7469887" y="4773839"/>
                <a:ext cx="1446550" cy="369332"/>
              </a:xfrm>
              <a:prstGeom prst="rect">
                <a:avLst/>
              </a:prstGeom>
              <a:blipFill rotWithShape="0">
                <a:blip r:embed="rId16"/>
                <a:stretch>
                  <a:fillRect l="-3361" t="-8197" r="-420" b="-24590"/>
                </a:stretch>
              </a:blipFill>
            </p:spPr>
            <p:txBody>
              <a:bodyPr/>
              <a:lstStyle/>
              <a:p>
                <a:r>
                  <a:rPr lang="zh-TW" altLang="en-US">
                    <a:noFill/>
                  </a:rPr>
                  <a:t> </a:t>
                </a:r>
              </a:p>
            </p:txBody>
          </p:sp>
        </mc:Fallback>
      </mc:AlternateContent>
    </p:spTree>
    <p:extLst>
      <p:ext uri="{BB962C8B-B14F-4D97-AF65-F5344CB8AC3E}">
        <p14:creationId xmlns:p14="http://schemas.microsoft.com/office/powerpoint/2010/main" val="34323785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About Author</a:t>
            </a:r>
            <a:endParaRPr lang="zh-TW" altLang="en-US" dirty="0"/>
          </a:p>
        </p:txBody>
      </p:sp>
      <p:sp>
        <p:nvSpPr>
          <p:cNvPr id="3" name="內容版面配置區 2"/>
          <p:cNvSpPr>
            <a:spLocks noGrp="1"/>
          </p:cNvSpPr>
          <p:nvPr>
            <p:ph idx="1"/>
          </p:nvPr>
        </p:nvSpPr>
        <p:spPr>
          <a:xfrm>
            <a:off x="1097280" y="2019552"/>
            <a:ext cx="7552450" cy="683282"/>
          </a:xfrm>
        </p:spPr>
        <p:txBody>
          <a:bodyPr/>
          <a:lstStyle/>
          <a:p>
            <a:r>
              <a:rPr lang="en-US" altLang="zh-TW" dirty="0"/>
              <a:t>Michael Waterman</a:t>
            </a:r>
            <a:r>
              <a:rPr lang="zh-TW" altLang="en-US" dirty="0" smtClean="0"/>
              <a:t>教授</a:t>
            </a:r>
            <a:r>
              <a:rPr lang="zh-TW" altLang="en-US" dirty="0"/>
              <a:t>率先將數學和計算方法引入生物學研究，在生物資訊領域有許多開創性的貢獻，被譽為「生物資訊學之父」。</a:t>
            </a:r>
            <a:endParaRPr lang="zh-TW" altLang="en-US" dirty="0"/>
          </a:p>
        </p:txBody>
      </p:sp>
      <p:sp>
        <p:nvSpPr>
          <p:cNvPr id="8" name="文字方塊 7"/>
          <p:cNvSpPr txBox="1"/>
          <p:nvPr/>
        </p:nvSpPr>
        <p:spPr>
          <a:xfrm>
            <a:off x="1097280" y="4775094"/>
            <a:ext cx="2571730" cy="369332"/>
          </a:xfrm>
          <a:prstGeom prst="rect">
            <a:avLst/>
          </a:prstGeom>
          <a:noFill/>
        </p:spPr>
        <p:txBody>
          <a:bodyPr wrap="none" rtlCol="0">
            <a:spAutoFit/>
          </a:bodyPr>
          <a:lstStyle/>
          <a:p>
            <a:r>
              <a:rPr lang="en-US" altLang="zh-TW" dirty="0" smtClean="0">
                <a:hlinkClick r:id="rId2"/>
              </a:rPr>
              <a:t>M.S. Waterman</a:t>
            </a:r>
            <a:r>
              <a:rPr lang="zh-TW" altLang="en-US" dirty="0" smtClean="0">
                <a:hlinkClick r:id="rId2"/>
              </a:rPr>
              <a:t>教授訪談</a:t>
            </a:r>
            <a:endParaRPr lang="zh-TW" altLang="en-US" dirty="0"/>
          </a:p>
        </p:txBody>
      </p:sp>
      <p:sp>
        <p:nvSpPr>
          <p:cNvPr id="9" name="文字方塊 8"/>
          <p:cNvSpPr txBox="1"/>
          <p:nvPr/>
        </p:nvSpPr>
        <p:spPr>
          <a:xfrm>
            <a:off x="1097280" y="2861801"/>
            <a:ext cx="7552450" cy="1754326"/>
          </a:xfrm>
          <a:prstGeom prst="rect">
            <a:avLst/>
          </a:prstGeom>
          <a:noFill/>
        </p:spPr>
        <p:txBody>
          <a:bodyPr wrap="square" rtlCol="0">
            <a:spAutoFit/>
          </a:bodyPr>
          <a:lstStyle/>
          <a:p>
            <a:r>
              <a:rPr lang="zh-TW" altLang="en-US" dirty="0"/>
              <a:t>他致力於將數學、統計、計算機科學應用於各種分子生物學問題中</a:t>
            </a:r>
            <a:r>
              <a:rPr lang="zh-TW" altLang="en-US" dirty="0" smtClean="0"/>
              <a:t>，開闢</a:t>
            </a:r>
            <a:r>
              <a:rPr lang="zh-TW" altLang="en-US" dirty="0"/>
              <a:t>了多個重要研究方向</a:t>
            </a:r>
            <a:r>
              <a:rPr lang="zh-TW" altLang="en-US" dirty="0" smtClean="0"/>
              <a:t>。</a:t>
            </a:r>
            <a:endParaRPr lang="en-US" altLang="zh-TW" dirty="0" smtClean="0"/>
          </a:p>
          <a:p>
            <a:endParaRPr lang="en-US" altLang="zh-TW" dirty="0" smtClean="0"/>
          </a:p>
          <a:p>
            <a:r>
              <a:rPr lang="zh-TW" altLang="en-US" dirty="0" smtClean="0"/>
              <a:t>他</a:t>
            </a:r>
            <a:r>
              <a:rPr lang="zh-TW" altLang="en-US" dirty="0"/>
              <a:t>與</a:t>
            </a:r>
            <a:r>
              <a:rPr lang="en-US" altLang="zh-TW" dirty="0"/>
              <a:t>Temple Smith</a:t>
            </a:r>
            <a:r>
              <a:rPr lang="zh-TW" altLang="en-US" dirty="0"/>
              <a:t>發展的</a:t>
            </a:r>
            <a:r>
              <a:rPr lang="en-US" altLang="zh-TW" dirty="0"/>
              <a:t>Smith-Waterman</a:t>
            </a:r>
            <a:r>
              <a:rPr lang="zh-TW" altLang="en-US" dirty="0"/>
              <a:t>算法奠定了生物資訊學算法的基礎</a:t>
            </a:r>
            <a:r>
              <a:rPr lang="zh-TW" altLang="en-US" dirty="0" smtClean="0"/>
              <a:t>，他</a:t>
            </a:r>
            <a:r>
              <a:rPr lang="zh-TW" altLang="en-US" dirty="0"/>
              <a:t>與</a:t>
            </a:r>
            <a:r>
              <a:rPr lang="en-US" altLang="zh-TW" dirty="0"/>
              <a:t>Eric Lander</a:t>
            </a:r>
            <a:r>
              <a:rPr lang="zh-TW" altLang="en-US" dirty="0"/>
              <a:t>發展的生物序列映射數學模型成為人類基因組計劃的重要理論基石</a:t>
            </a:r>
            <a:endParaRPr lang="zh-TW" altLang="en-US" dirty="0"/>
          </a:p>
        </p:txBody>
      </p:sp>
      <p:pic>
        <p:nvPicPr>
          <p:cNvPr id="10" name="圖片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12555" y="1893930"/>
            <a:ext cx="2143125" cy="3333750"/>
          </a:xfrm>
          <a:prstGeom prst="rect">
            <a:avLst/>
          </a:prstGeom>
        </p:spPr>
      </p:pic>
    </p:spTree>
    <p:extLst>
      <p:ext uri="{BB962C8B-B14F-4D97-AF65-F5344CB8AC3E}">
        <p14:creationId xmlns:p14="http://schemas.microsoft.com/office/powerpoint/2010/main" val="2860603054"/>
      </p:ext>
    </p:extLst>
  </p:cSld>
  <p:clrMapOvr>
    <a:masterClrMapping/>
  </p:clrMapOvr>
  <p:timing>
    <p:tnLst>
      <p:par>
        <p:cTn id="1" dur="indefinite" restart="never" nodeType="tmRoot"/>
      </p:par>
    </p:tnLst>
  </p:timing>
</p:sld>
</file>

<file path=ppt/theme/theme1.xml><?xml version="1.0" encoding="utf-8"?>
<a:theme xmlns:a="http://schemas.openxmlformats.org/drawingml/2006/main" name="回顧">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docProps/app.xml><?xml version="1.0" encoding="utf-8"?>
<Properties xmlns="http://schemas.openxmlformats.org/officeDocument/2006/extended-properties" xmlns:vt="http://schemas.openxmlformats.org/officeDocument/2006/docPropsVTypes">
  <Template>Retrospect</Template>
  <TotalTime>588</TotalTime>
  <Words>785</Words>
  <Application>Microsoft Office PowerPoint</Application>
  <PresentationFormat>寬螢幕</PresentationFormat>
  <Paragraphs>184</Paragraphs>
  <Slides>9</Slides>
  <Notes>0</Notes>
  <HiddenSlides>0</HiddenSlides>
  <MMClips>0</MMClips>
  <ScaleCrop>false</ScaleCrop>
  <HeadingPairs>
    <vt:vector size="8" baseType="variant">
      <vt:variant>
        <vt:lpstr>使用字型</vt:lpstr>
      </vt:variant>
      <vt:variant>
        <vt:i4>5</vt:i4>
      </vt:variant>
      <vt:variant>
        <vt:lpstr>佈景主題</vt:lpstr>
      </vt:variant>
      <vt:variant>
        <vt:i4>1</vt:i4>
      </vt:variant>
      <vt:variant>
        <vt:lpstr>內嵌 OLE 伺服程式</vt:lpstr>
      </vt:variant>
      <vt:variant>
        <vt:i4>1</vt:i4>
      </vt:variant>
      <vt:variant>
        <vt:lpstr>投影片標題</vt:lpstr>
      </vt:variant>
      <vt:variant>
        <vt:i4>9</vt:i4>
      </vt:variant>
    </vt:vector>
  </HeadingPairs>
  <TitlesOfParts>
    <vt:vector size="16" baseType="lpstr">
      <vt:lpstr>新細明體</vt:lpstr>
      <vt:lpstr>Arial</vt:lpstr>
      <vt:lpstr>Calibri</vt:lpstr>
      <vt:lpstr>Calibri Light</vt:lpstr>
      <vt:lpstr>Cambria Math</vt:lpstr>
      <vt:lpstr>回顧</vt:lpstr>
      <vt:lpstr>Equation</vt:lpstr>
      <vt:lpstr>Some Biological Sequence Metrics </vt:lpstr>
      <vt:lpstr>Abstract</vt:lpstr>
      <vt:lpstr>Minimum Edit Distance</vt:lpstr>
      <vt:lpstr>Recursion</vt:lpstr>
      <vt:lpstr>Example：</vt:lpstr>
      <vt:lpstr>Double Deletion  and Insertion Distance Calculation</vt:lpstr>
      <vt:lpstr>Multiple Alignment</vt:lpstr>
      <vt:lpstr>Complexity of MSA</vt:lpstr>
      <vt:lpstr>About Author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Some Biological Sequence Metrics</dc:title>
  <dc:creator>Jyun-Hao Lai</dc:creator>
  <cp:lastModifiedBy>Jyun-Hao Lai</cp:lastModifiedBy>
  <cp:revision>33</cp:revision>
  <dcterms:created xsi:type="dcterms:W3CDTF">2016-04-11T05:25:49Z</dcterms:created>
  <dcterms:modified xsi:type="dcterms:W3CDTF">2016-04-12T09:25:18Z</dcterms:modified>
</cp:coreProperties>
</file>