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1" r:id="rId6"/>
    <p:sldId id="262" r:id="rId7"/>
    <p:sldId id="263" r:id="rId8"/>
    <p:sldId id="264" r:id="rId9"/>
    <p:sldId id="271" r:id="rId10"/>
    <p:sldId id="268" r:id="rId11"/>
    <p:sldId id="267" r:id="rId12"/>
    <p:sldId id="266" r:id="rId13"/>
    <p:sldId id="269" r:id="rId14"/>
    <p:sldId id="270"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BCF29-09AF-43AF-B672-D0E907F97B91}" type="datetimeFigureOut">
              <a:rPr lang="zh-TW" altLang="en-US" smtClean="0"/>
              <a:t>2016/6/7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9049A-3F74-4B84-92F8-89C6D923BA0A}" type="slidenum">
              <a:rPr lang="zh-TW" altLang="en-US" smtClean="0"/>
              <a:t>‹#›</a:t>
            </a:fld>
            <a:endParaRPr lang="zh-TW" altLang="en-US"/>
          </a:p>
        </p:txBody>
      </p:sp>
    </p:spTree>
    <p:extLst>
      <p:ext uri="{BB962C8B-B14F-4D97-AF65-F5344CB8AC3E}">
        <p14:creationId xmlns:p14="http://schemas.microsoft.com/office/powerpoint/2010/main" val="91825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32329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7898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305262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418634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318126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13827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63352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45090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47242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1425791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FF663BC-7FF5-4157-9802-3B491E2B60E0}" type="datetimeFigureOut">
              <a:rPr lang="zh-TW" altLang="en-US" smtClean="0"/>
              <a:t>2016/6/7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1830230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663BC-7FF5-4157-9802-3B491E2B60E0}" type="datetimeFigureOut">
              <a:rPr lang="zh-TW" altLang="en-US" smtClean="0"/>
              <a:t>2016/6/7</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08E7F-D736-40E9-9BD2-815AA9C53131}" type="slidenum">
              <a:rPr lang="zh-TW" altLang="en-US" smtClean="0"/>
              <a:t>‹#›</a:t>
            </a:fld>
            <a:endParaRPr lang="zh-TW" altLang="en-US"/>
          </a:p>
        </p:txBody>
      </p:sp>
    </p:spTree>
    <p:extLst>
      <p:ext uri="{BB962C8B-B14F-4D97-AF65-F5344CB8AC3E}">
        <p14:creationId xmlns:p14="http://schemas.microsoft.com/office/powerpoint/2010/main" val="65588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link.springer.com/journal/1061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53452" y="0"/>
            <a:ext cx="11085095" cy="1925053"/>
          </a:xfrm>
        </p:spPr>
        <p:txBody>
          <a:bodyPr/>
          <a:lstStyle/>
          <a:p>
            <a:r>
              <a:rPr lang="en-US" altLang="zh-TW" b="1" dirty="0" smtClean="0"/>
              <a:t>scalable time series classification</a:t>
            </a:r>
            <a:endParaRPr lang="zh-TW" altLang="en-US" b="1" dirty="0"/>
          </a:p>
        </p:txBody>
      </p:sp>
      <p:sp>
        <p:nvSpPr>
          <p:cNvPr id="3" name="副標題 2"/>
          <p:cNvSpPr>
            <a:spLocks noGrp="1"/>
          </p:cNvSpPr>
          <p:nvPr>
            <p:ph type="subTitle" idx="1"/>
          </p:nvPr>
        </p:nvSpPr>
        <p:spPr>
          <a:xfrm>
            <a:off x="1524000" y="2983832"/>
            <a:ext cx="9144000" cy="3657600"/>
          </a:xfrm>
        </p:spPr>
        <p:txBody>
          <a:bodyPr/>
          <a:lstStyle/>
          <a:p>
            <a:r>
              <a:rPr lang="en-US" altLang="zh-TW" dirty="0"/>
              <a:t>Patrick </a:t>
            </a:r>
            <a:r>
              <a:rPr lang="en-US" altLang="zh-TW" dirty="0" err="1"/>
              <a:t>Schäfer</a:t>
            </a:r>
            <a:endParaRPr lang="en-US" altLang="zh-TW" dirty="0"/>
          </a:p>
          <a:p>
            <a:r>
              <a:rPr lang="en-US" altLang="zh-TW" dirty="0">
                <a:hlinkClick r:id="rId2"/>
              </a:rPr>
              <a:t>Data Mining and Knowledge </a:t>
            </a:r>
            <a:r>
              <a:rPr lang="en-US" altLang="zh-TW" dirty="0" smtClean="0">
                <a:hlinkClick r:id="rId2"/>
              </a:rPr>
              <a:t>Discovery</a:t>
            </a:r>
            <a:endParaRPr lang="en-US" altLang="zh-TW" dirty="0" smtClean="0"/>
          </a:p>
          <a:p>
            <a:r>
              <a:rPr lang="en-US" altLang="zh-TW" dirty="0"/>
              <a:t>13 November </a:t>
            </a:r>
            <a:r>
              <a:rPr lang="en-US" altLang="zh-TW" dirty="0" smtClean="0"/>
              <a:t>2015(1-26)</a:t>
            </a:r>
          </a:p>
          <a:p>
            <a:endParaRPr lang="en-US" altLang="zh-TW" dirty="0"/>
          </a:p>
          <a:p>
            <a:endParaRPr lang="en-US" altLang="zh-TW" dirty="0" smtClean="0"/>
          </a:p>
          <a:p>
            <a:endParaRPr lang="en-US" altLang="zh-TW" dirty="0"/>
          </a:p>
          <a:p>
            <a:endParaRPr lang="en-US" altLang="zh-TW" dirty="0" smtClean="0"/>
          </a:p>
          <a:p>
            <a:r>
              <a:rPr lang="en-US" altLang="zh-TW" dirty="0" smtClean="0"/>
              <a:t>Presenter: Shu-Kai Hung</a:t>
            </a:r>
            <a:endParaRPr lang="zh-TW" altLang="en-US" dirty="0"/>
          </a:p>
        </p:txBody>
      </p:sp>
    </p:spTree>
    <p:extLst>
      <p:ext uri="{BB962C8B-B14F-4D97-AF65-F5344CB8AC3E}">
        <p14:creationId xmlns:p14="http://schemas.microsoft.com/office/powerpoint/2010/main" val="1997092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65639" y="-87725"/>
            <a:ext cx="10515600" cy="830629"/>
          </a:xfrm>
        </p:spPr>
        <p:txBody>
          <a:bodyPr/>
          <a:lstStyle/>
          <a:p>
            <a:r>
              <a:rPr lang="en-US" altLang="zh-TW" dirty="0"/>
              <a:t>BOSS </a:t>
            </a:r>
            <a:r>
              <a:rPr lang="en-US" altLang="zh-TW" dirty="0" smtClean="0"/>
              <a:t>VS</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838200" y="1195754"/>
                <a:ext cx="10515600" cy="4981209"/>
              </a:xfrm>
            </p:spPr>
            <p:txBody>
              <a:bodyPr/>
              <a:lstStyle/>
              <a:p>
                <a:endParaRPr lang="en-US" altLang="zh-TW" dirty="0" smtClean="0"/>
              </a:p>
              <a:p>
                <a:endParaRPr lang="en-US" altLang="zh-TW" dirty="0"/>
              </a:p>
              <a:p>
                <a:r>
                  <a:rPr lang="en-US" altLang="zh-TW" dirty="0" smtClean="0"/>
                  <a:t>The </a:t>
                </a:r>
                <a:r>
                  <a:rPr lang="en-US" altLang="zh-TW" dirty="0"/>
                  <a:t>similarity of a </a:t>
                </a:r>
                <a14:m>
                  <m:oMath xmlns:m="http://schemas.openxmlformats.org/officeDocument/2006/math">
                    <m:r>
                      <a:rPr lang="en-US" altLang="zh-TW" i="1" dirty="0" smtClean="0">
                        <a:latin typeface="Cambria Math" panose="02040503050406030204" pitchFamily="18" charset="0"/>
                      </a:rPr>
                      <m:t>𝑡𝑓</m:t>
                    </m:r>
                  </m:oMath>
                </a14:m>
                <a:r>
                  <a:rPr lang="en-US" altLang="zh-TW" dirty="0"/>
                  <a:t> vector of query Q to an </a:t>
                </a:r>
                <a14:m>
                  <m:oMath xmlns:m="http://schemas.openxmlformats.org/officeDocument/2006/math">
                    <m:r>
                      <a:rPr lang="en-US" altLang="zh-TW" i="1" dirty="0" smtClean="0">
                        <a:latin typeface="Cambria Math" panose="02040503050406030204" pitchFamily="18" charset="0"/>
                      </a:rPr>
                      <m:t>𝑡𝑓</m:t>
                    </m:r>
                    <m:r>
                      <a:rPr lang="en-US" altLang="zh-TW" i="1" dirty="0" smtClean="0">
                        <a:latin typeface="Cambria Math" panose="02040503050406030204" pitchFamily="18" charset="0"/>
                      </a:rPr>
                      <m:t>−</m:t>
                    </m:r>
                    <m:r>
                      <a:rPr lang="en-US" altLang="zh-TW" i="1" dirty="0" smtClean="0">
                        <a:latin typeface="Cambria Math" panose="02040503050406030204" pitchFamily="18" charset="0"/>
                      </a:rPr>
                      <m:t>𝑖𝑑𝑓</m:t>
                    </m:r>
                    <m:r>
                      <a:rPr lang="en-US" altLang="zh-TW" i="1" dirty="0">
                        <a:latin typeface="Cambria Math" panose="02040503050406030204" pitchFamily="18" charset="0"/>
                      </a:rPr>
                      <m:t> </m:t>
                    </m:r>
                  </m:oMath>
                </a14:m>
                <a:r>
                  <a:rPr lang="en-US" altLang="zh-TW" dirty="0"/>
                  <a:t>class vector of sample C </a:t>
                </a:r>
                <a:r>
                  <a:rPr lang="en-US" altLang="zh-TW" dirty="0" smtClean="0"/>
                  <a:t>can then </a:t>
                </a:r>
                <a:r>
                  <a:rPr lang="en-US" altLang="zh-TW" dirty="0"/>
                  <a:t>be computed using the Cosine similarity metric</a:t>
                </a:r>
                <a:r>
                  <a:rPr lang="en-US" altLang="zh-TW" dirty="0" smtClean="0"/>
                  <a:t>:</a:t>
                </a:r>
              </a:p>
              <a:p>
                <a:endParaRPr lang="en-US" altLang="zh-TW" dirty="0"/>
              </a:p>
              <a:p>
                <a:endParaRPr lang="en-US" altLang="zh-TW" dirty="0" smtClean="0"/>
              </a:p>
              <a:p>
                <a:endParaRPr lang="en-US" altLang="zh-TW" dirty="0"/>
              </a:p>
              <a:p>
                <a:endParaRPr lang="en-US" altLang="zh-TW" dirty="0" smtClean="0"/>
              </a:p>
              <a:p>
                <a:r>
                  <a:rPr lang="en-US" altLang="zh-TW" dirty="0" smtClean="0"/>
                  <a:t>Cosine similarity </a:t>
                </a:r>
                <a:r>
                  <a:rPr lang="zh-TW" altLang="en-US" dirty="0" smtClean="0"/>
                  <a:t>常用於文件比對</a:t>
                </a:r>
                <a:endParaRPr lang="en-US" altLang="zh-TW" dirty="0"/>
              </a:p>
              <a:p>
                <a:r>
                  <a:rPr lang="en-US" altLang="zh-TW" dirty="0" smtClean="0"/>
                  <a:t>Complexity:</a:t>
                </a:r>
                <a:endParaRPr lang="zh-TW" altLang="en-US"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838200" y="1195754"/>
                <a:ext cx="10515600" cy="4981209"/>
              </a:xfrm>
              <a:blipFill>
                <a:blip r:embed="rId2"/>
                <a:stretch>
                  <a:fillRect l="-1043" r="-232" b="-2815"/>
                </a:stretch>
              </a:blipFill>
            </p:spPr>
            <p:txBody>
              <a:bodyPr/>
              <a:lstStyle/>
              <a:p>
                <a:r>
                  <a:rPr lang="zh-TW" altLang="en-US">
                    <a:noFill/>
                  </a:rPr>
                  <a:t> </a:t>
                </a:r>
              </a:p>
            </p:txBody>
          </p:sp>
        </mc:Fallback>
      </mc:AlternateContent>
      <p:pic>
        <p:nvPicPr>
          <p:cNvPr id="4" name="圖片 3"/>
          <p:cNvPicPr>
            <a:picLocks noChangeAspect="1"/>
          </p:cNvPicPr>
          <p:nvPr/>
        </p:nvPicPr>
        <p:blipFill>
          <a:blip r:embed="rId3"/>
          <a:stretch>
            <a:fillRect/>
          </a:stretch>
        </p:blipFill>
        <p:spPr>
          <a:xfrm>
            <a:off x="1334233" y="3161567"/>
            <a:ext cx="9277350" cy="1304925"/>
          </a:xfrm>
          <a:prstGeom prst="rect">
            <a:avLst/>
          </a:prstGeom>
        </p:spPr>
      </p:pic>
      <p:pic>
        <p:nvPicPr>
          <p:cNvPr id="5" name="圖片 4"/>
          <p:cNvPicPr>
            <a:picLocks noChangeAspect="1"/>
          </p:cNvPicPr>
          <p:nvPr/>
        </p:nvPicPr>
        <p:blipFill>
          <a:blip r:embed="rId4"/>
          <a:stretch>
            <a:fillRect/>
          </a:stretch>
        </p:blipFill>
        <p:spPr>
          <a:xfrm>
            <a:off x="3020158" y="5656019"/>
            <a:ext cx="5905500" cy="714375"/>
          </a:xfrm>
          <a:prstGeom prst="rect">
            <a:avLst/>
          </a:prstGeom>
        </p:spPr>
      </p:pic>
      <p:pic>
        <p:nvPicPr>
          <p:cNvPr id="6" name="圖片 5"/>
          <p:cNvPicPr>
            <a:picLocks noChangeAspect="1"/>
          </p:cNvPicPr>
          <p:nvPr/>
        </p:nvPicPr>
        <p:blipFill>
          <a:blip r:embed="rId5"/>
          <a:stretch>
            <a:fillRect/>
          </a:stretch>
        </p:blipFill>
        <p:spPr>
          <a:xfrm>
            <a:off x="838200" y="633047"/>
            <a:ext cx="9560169" cy="1616272"/>
          </a:xfrm>
          <a:prstGeom prst="rect">
            <a:avLst/>
          </a:prstGeom>
        </p:spPr>
      </p:pic>
    </p:spTree>
    <p:extLst>
      <p:ext uri="{BB962C8B-B14F-4D97-AF65-F5344CB8AC3E}">
        <p14:creationId xmlns:p14="http://schemas.microsoft.com/office/powerpoint/2010/main" val="165648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2"/>
          <a:stretch>
            <a:fillRect/>
          </a:stretch>
        </p:blipFill>
        <p:spPr>
          <a:xfrm>
            <a:off x="913320" y="294786"/>
            <a:ext cx="9382472" cy="6624813"/>
          </a:xfrm>
          <a:prstGeom prst="rect">
            <a:avLst/>
          </a:prstGeom>
        </p:spPr>
      </p:pic>
    </p:spTree>
    <p:extLst>
      <p:ext uri="{BB962C8B-B14F-4D97-AF65-F5344CB8AC3E}">
        <p14:creationId xmlns:p14="http://schemas.microsoft.com/office/powerpoint/2010/main" val="2574703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98072"/>
            <a:ext cx="10515600" cy="645990"/>
          </a:xfrm>
        </p:spPr>
        <p:txBody>
          <a:bodyPr>
            <a:normAutofit fontScale="90000"/>
          </a:bodyPr>
          <a:lstStyle/>
          <a:p>
            <a:r>
              <a:rPr lang="en-US" altLang="zh-TW" dirty="0"/>
              <a:t>Time Series </a:t>
            </a:r>
            <a:r>
              <a:rPr lang="en-US" altLang="zh-TW" dirty="0" smtClean="0"/>
              <a:t>Classification</a:t>
            </a:r>
            <a:endParaRPr lang="zh-TW" altLang="en-US" dirty="0"/>
          </a:p>
        </p:txBody>
      </p:sp>
      <p:pic>
        <p:nvPicPr>
          <p:cNvPr id="4" name="內容版面配置區 3"/>
          <p:cNvPicPr>
            <a:picLocks noGrp="1" noChangeAspect="1"/>
          </p:cNvPicPr>
          <p:nvPr>
            <p:ph idx="1"/>
          </p:nvPr>
        </p:nvPicPr>
        <p:blipFill>
          <a:blip r:embed="rId2"/>
          <a:stretch>
            <a:fillRect/>
          </a:stretch>
        </p:blipFill>
        <p:spPr>
          <a:xfrm>
            <a:off x="1856240" y="2947244"/>
            <a:ext cx="5438775" cy="1209675"/>
          </a:xfrm>
          <a:prstGeom prst="rect">
            <a:avLst/>
          </a:prstGeom>
        </p:spPr>
      </p:pic>
      <p:sp>
        <p:nvSpPr>
          <p:cNvPr id="5" name="文字方塊 4"/>
          <p:cNvSpPr txBox="1"/>
          <p:nvPr/>
        </p:nvSpPr>
        <p:spPr>
          <a:xfrm>
            <a:off x="1455127" y="1726775"/>
            <a:ext cx="9281746" cy="3046988"/>
          </a:xfrm>
          <a:prstGeom prst="rect">
            <a:avLst/>
          </a:prstGeom>
          <a:noFill/>
        </p:spPr>
        <p:txBody>
          <a:bodyPr wrap="square" rtlCol="0">
            <a:spAutoFit/>
          </a:bodyPr>
          <a:lstStyle/>
          <a:p>
            <a:r>
              <a:rPr lang="en-US" altLang="zh-TW" sz="2400" dirty="0"/>
              <a:t>An unlabeled time series Q is assigned to the class C that</a:t>
            </a:r>
          </a:p>
          <a:p>
            <a:r>
              <a:rPr lang="en-US" altLang="zh-TW" sz="2400" dirty="0"/>
              <a:t>maximizes the Cosine </a:t>
            </a:r>
            <a:r>
              <a:rPr lang="en-US" altLang="zh-TW" sz="2400" dirty="0" smtClean="0"/>
              <a:t>similarity:</a:t>
            </a:r>
          </a:p>
          <a:p>
            <a:endParaRPr lang="en-US" altLang="zh-TW" sz="2400" dirty="0" smtClean="0"/>
          </a:p>
          <a:p>
            <a:endParaRPr lang="en-US" altLang="zh-TW" sz="2400" dirty="0"/>
          </a:p>
          <a:p>
            <a:endParaRPr lang="en-US" altLang="zh-TW" sz="2400" dirty="0" smtClean="0"/>
          </a:p>
          <a:p>
            <a:endParaRPr lang="en-US" altLang="zh-TW" sz="2400" dirty="0"/>
          </a:p>
          <a:p>
            <a:endParaRPr lang="en-US" altLang="zh-TW" sz="2400" dirty="0" smtClean="0"/>
          </a:p>
          <a:p>
            <a:r>
              <a:rPr lang="en-US" altLang="zh-TW" sz="2400" dirty="0" smtClean="0"/>
              <a:t>Using 1-NN classification</a:t>
            </a:r>
            <a:endParaRPr lang="zh-TW" altLang="en-US" sz="2400" dirty="0"/>
          </a:p>
        </p:txBody>
      </p:sp>
    </p:spTree>
    <p:extLst>
      <p:ext uri="{BB962C8B-B14F-4D97-AF65-F5344CB8AC3E}">
        <p14:creationId xmlns:p14="http://schemas.microsoft.com/office/powerpoint/2010/main" val="3513400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206865"/>
            <a:ext cx="10515600" cy="795460"/>
          </a:xfrm>
        </p:spPr>
        <p:txBody>
          <a:bodyPr/>
          <a:lstStyle/>
          <a:p>
            <a:r>
              <a:rPr lang="en-US" altLang="zh-TW" dirty="0"/>
              <a:t>Experiments</a:t>
            </a:r>
            <a:endParaRPr lang="zh-TW" altLang="en-US" dirty="0"/>
          </a:p>
        </p:txBody>
      </p:sp>
      <p:pic>
        <p:nvPicPr>
          <p:cNvPr id="4" name="內容版面配置區 3"/>
          <p:cNvPicPr>
            <a:picLocks noGrp="1" noChangeAspect="1"/>
          </p:cNvPicPr>
          <p:nvPr>
            <p:ph idx="1"/>
          </p:nvPr>
        </p:nvPicPr>
        <p:blipFill>
          <a:blip r:embed="rId2"/>
          <a:stretch>
            <a:fillRect/>
          </a:stretch>
        </p:blipFill>
        <p:spPr>
          <a:xfrm>
            <a:off x="759070" y="1172488"/>
            <a:ext cx="10515600" cy="4464423"/>
          </a:xfrm>
          <a:prstGeom prst="rect">
            <a:avLst/>
          </a:prstGeom>
        </p:spPr>
      </p:pic>
    </p:spTree>
    <p:extLst>
      <p:ext uri="{BB962C8B-B14F-4D97-AF65-F5344CB8AC3E}">
        <p14:creationId xmlns:p14="http://schemas.microsoft.com/office/powerpoint/2010/main" val="144856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2"/>
          <a:stretch>
            <a:fillRect/>
          </a:stretch>
        </p:blipFill>
        <p:spPr>
          <a:xfrm>
            <a:off x="772082" y="858471"/>
            <a:ext cx="10581718" cy="4830152"/>
          </a:xfrm>
          <a:prstGeom prst="rect">
            <a:avLst/>
          </a:prstGeom>
        </p:spPr>
      </p:pic>
    </p:spTree>
    <p:extLst>
      <p:ext uri="{BB962C8B-B14F-4D97-AF65-F5344CB8AC3E}">
        <p14:creationId xmlns:p14="http://schemas.microsoft.com/office/powerpoint/2010/main" val="86194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1226" y="-258975"/>
            <a:ext cx="10515600" cy="1325563"/>
          </a:xfrm>
        </p:spPr>
        <p:txBody>
          <a:bodyPr/>
          <a:lstStyle/>
          <a:p>
            <a:r>
              <a:rPr lang="en-US" altLang="zh-TW" b="1" u="sng" dirty="0"/>
              <a:t>A</a:t>
            </a:r>
            <a:r>
              <a:rPr lang="en-US" altLang="zh-TW" b="1" u="sng" dirty="0" smtClean="0"/>
              <a:t>bstract</a:t>
            </a:r>
            <a:endParaRPr lang="zh-TW" altLang="en-US" b="1" u="sng" dirty="0"/>
          </a:p>
        </p:txBody>
      </p:sp>
      <p:sp>
        <p:nvSpPr>
          <p:cNvPr id="3" name="內容版面配置區 2"/>
          <p:cNvSpPr>
            <a:spLocks noGrp="1"/>
          </p:cNvSpPr>
          <p:nvPr>
            <p:ph idx="1"/>
          </p:nvPr>
        </p:nvSpPr>
        <p:spPr>
          <a:xfrm>
            <a:off x="185256" y="671673"/>
            <a:ext cx="11582400" cy="7109828"/>
          </a:xfrm>
        </p:spPr>
        <p:txBody>
          <a:bodyPr>
            <a:normAutofit/>
          </a:bodyPr>
          <a:lstStyle/>
          <a:p>
            <a:r>
              <a:rPr lang="en-US" altLang="zh-TW" dirty="0"/>
              <a:t>Time series classification tries to mimic the human understanding of similarity. When it comes to long or larger time series datasets, state-of-the-art classifiers reach their limits because of unreasonably high training or testing times. One representative example is the 1-nearest-neighbor dynamic time warping classifier (1-NN DTW) that is commonly used as the benchmark to compare to. It has several shortcomings: it has a quadratic time complexity in the time series length and its accuracy degenerates in the presence of noise. To reduce the computational complexity, early abandoning techniques, cascading lower bounds, or recently, a nearest centroid classifier have been introduced. Still, classification times on datasets of a few thousand time series are in the order of hours. We present our Bag-Of-SFA-Symbols in Vector Space classifier that is accurate, fast and robust to noise. We show that it is significantly more accurate than 1-NN DTW while being multiple orders of magnitude faster. Its low computational complexity combined with its good classification accuracy makes it relevant for use cases like long or large amounts of time series or real-time analytics.</a:t>
            </a:r>
            <a:endParaRPr lang="zh-TW" altLang="en-US" dirty="0"/>
          </a:p>
        </p:txBody>
      </p:sp>
    </p:spTree>
    <p:extLst>
      <p:ext uri="{BB962C8B-B14F-4D97-AF65-F5344CB8AC3E}">
        <p14:creationId xmlns:p14="http://schemas.microsoft.com/office/powerpoint/2010/main" val="3185602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458190" y="0"/>
                <a:ext cx="10515600" cy="6353426"/>
              </a:xfrm>
            </p:spPr>
            <p:txBody>
              <a:bodyPr/>
              <a:lstStyle/>
              <a:p>
                <a:r>
                  <a:rPr lang="en-US" altLang="zh-TW" dirty="0" smtClean="0"/>
                  <a:t>A time series is a sequence of </a:t>
                </a:r>
                <a14:m>
                  <m:oMath xmlns:m="http://schemas.openxmlformats.org/officeDocument/2006/math">
                    <m:r>
                      <a:rPr lang="en-US" altLang="zh-TW" b="0" i="1" smtClean="0">
                        <a:latin typeface="Cambria Math" panose="02040503050406030204" pitchFamily="18" charset="0"/>
                      </a:rPr>
                      <m:t>𝑛</m:t>
                    </m:r>
                    <m:r>
                      <a:rPr lang="zh-TW" altLang="en-US" b="0" i="1" smtClean="0">
                        <a:latin typeface="Cambria Math" panose="02040503050406030204" pitchFamily="18" charset="0"/>
                      </a:rPr>
                      <m:t>𝜖</m:t>
                    </m:r>
                    <m:r>
                      <a:rPr lang="en-US" altLang="zh-TW" b="0" i="1" smtClean="0">
                        <a:latin typeface="Cambria Math" panose="02040503050406030204" pitchFamily="18" charset="0"/>
                        <a:ea typeface="Cambria Math" panose="02040503050406030204" pitchFamily="18" charset="0"/>
                      </a:rPr>
                      <m:t>ℕ</m:t>
                    </m:r>
                  </m:oMath>
                </a14:m>
                <a:r>
                  <a:rPr lang="en-US" altLang="zh-TW" dirty="0" smtClean="0"/>
                  <a:t> </a:t>
                </a:r>
                <a:r>
                  <a:rPr lang="en-US" altLang="zh-TW" dirty="0"/>
                  <a:t>real values, which are recorded over </a:t>
                </a:r>
                <a:r>
                  <a:rPr lang="en-US" altLang="zh-TW" dirty="0" smtClean="0"/>
                  <a:t>time</a:t>
                </a:r>
              </a:p>
              <a:p>
                <a:endParaRPr lang="en-US" altLang="zh-TW" dirty="0"/>
              </a:p>
              <a:p>
                <a:r>
                  <a:rPr lang="en-US" altLang="zh-TW" dirty="0" smtClean="0"/>
                  <a:t>Definition 1:</a:t>
                </a:r>
              </a:p>
              <a:p>
                <a:pPr marL="0" indent="0">
                  <a:buNone/>
                </a:pPr>
                <a14:m>
                  <m:oMathPara xmlns:m="http://schemas.openxmlformats.org/officeDocument/2006/math">
                    <m:oMathParaPr>
                      <m:jc m:val="centerGroup"/>
                    </m:oMathParaPr>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𝑆</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𝑤</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𝑖</m:t>
                          </m:r>
                        </m:sub>
                      </m:sSub>
                      <m:r>
                        <a:rPr lang="en-US" altLang="zh-TW" b="0" i="1" smtClean="0">
                          <a:latin typeface="Cambria Math" panose="02040503050406030204" pitchFamily="18" charset="0"/>
                        </a:rPr>
                        <m:t>,…..,</m:t>
                      </m:r>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𝑡</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𝑤</m:t>
                          </m:r>
                          <m:r>
                            <a:rPr lang="en-US" altLang="zh-TW" b="0" i="1" smtClean="0">
                              <a:latin typeface="Cambria Math" panose="02040503050406030204" pitchFamily="18" charset="0"/>
                            </a:rPr>
                            <m:t>−1</m:t>
                          </m:r>
                        </m:sub>
                      </m:sSub>
                      <m:r>
                        <a:rPr lang="en-US" altLang="zh-TW" b="0" i="1" smtClean="0">
                          <a:latin typeface="Cambria Math" panose="02040503050406030204" pitchFamily="18" charset="0"/>
                        </a:rPr>
                        <m:t>)</m:t>
                      </m:r>
                    </m:oMath>
                  </m:oMathPara>
                </a14:m>
                <a:endParaRPr lang="en-US" altLang="zh-TW" dirty="0" smtClean="0"/>
              </a:p>
              <a:p>
                <a:pPr marL="0" indent="0">
                  <a:buNone/>
                </a:pPr>
                <a:endParaRPr lang="en-US" altLang="zh-TW" dirty="0" smtClean="0"/>
              </a:p>
              <a:p>
                <a:endParaRPr lang="en-US" altLang="zh-TW" dirty="0"/>
              </a:p>
              <a:p>
                <a:pPr marL="0" indent="0">
                  <a:buNone/>
                </a:pPr>
                <a:r>
                  <a:rPr lang="en-US" altLang="zh-TW" dirty="0" smtClean="0"/>
                  <a:t> </a:t>
                </a:r>
                <a:endParaRPr lang="en-US" altLang="zh-TW"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458190" y="0"/>
                <a:ext cx="10515600" cy="6353426"/>
              </a:xfrm>
              <a:blipFill rotWithShape="0">
                <a:blip r:embed="rId2"/>
                <a:stretch>
                  <a:fillRect l="-1043" t="-1536"/>
                </a:stretch>
              </a:blipFill>
            </p:spPr>
            <p:txBody>
              <a:bodyPr/>
              <a:lstStyle/>
              <a:p>
                <a:r>
                  <a:rPr lang="zh-TW" altLang="en-US">
                    <a:noFill/>
                  </a:rPr>
                  <a:t> </a:t>
                </a:r>
              </a:p>
            </p:txBody>
          </p:sp>
        </mc:Fallback>
      </mc:AlternateContent>
      <p:pic>
        <p:nvPicPr>
          <p:cNvPr id="4" name="圖片 3"/>
          <p:cNvPicPr>
            <a:picLocks noChangeAspect="1"/>
          </p:cNvPicPr>
          <p:nvPr/>
        </p:nvPicPr>
        <p:blipFill>
          <a:blip r:embed="rId3"/>
          <a:stretch>
            <a:fillRect/>
          </a:stretch>
        </p:blipFill>
        <p:spPr>
          <a:xfrm>
            <a:off x="2500436" y="680542"/>
            <a:ext cx="2843460" cy="689833"/>
          </a:xfrm>
          <a:prstGeom prst="rect">
            <a:avLst/>
          </a:prstGeom>
        </p:spPr>
      </p:pic>
      <p:pic>
        <p:nvPicPr>
          <p:cNvPr id="5" name="圖片 4"/>
          <p:cNvPicPr>
            <a:picLocks noChangeAspect="1"/>
          </p:cNvPicPr>
          <p:nvPr/>
        </p:nvPicPr>
        <p:blipFill>
          <a:blip r:embed="rId4"/>
          <a:stretch>
            <a:fillRect/>
          </a:stretch>
        </p:blipFill>
        <p:spPr>
          <a:xfrm>
            <a:off x="1419781" y="2831523"/>
            <a:ext cx="7641092" cy="1583950"/>
          </a:xfrm>
          <a:prstGeom prst="rect">
            <a:avLst/>
          </a:prstGeom>
        </p:spPr>
      </p:pic>
    </p:spTree>
    <p:extLst>
      <p:ext uri="{BB962C8B-B14F-4D97-AF65-F5344CB8AC3E}">
        <p14:creationId xmlns:p14="http://schemas.microsoft.com/office/powerpoint/2010/main" val="4127125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28600" y="-170452"/>
            <a:ext cx="10515600" cy="1325563"/>
          </a:xfrm>
        </p:spPr>
        <p:txBody>
          <a:bodyPr/>
          <a:lstStyle/>
          <a:p>
            <a:r>
              <a:rPr lang="en-US" altLang="zh-TW" dirty="0"/>
              <a:t>From Real Values to Words</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381000" y="835070"/>
                <a:ext cx="11475720" cy="5779089"/>
              </a:xfrm>
            </p:spPr>
            <p:txBody>
              <a:bodyPr>
                <a:normAutofit lnSpcReduction="10000"/>
              </a:bodyPr>
              <a:lstStyle/>
              <a:p>
                <a:r>
                  <a:rPr lang="en-US" altLang="zh-TW" u="sng" dirty="0" smtClean="0"/>
                  <a:t>Symbolic Fourier Approximation</a:t>
                </a:r>
                <a:r>
                  <a:rPr lang="en-US" altLang="zh-TW" dirty="0" smtClean="0"/>
                  <a:t> (SFA)</a:t>
                </a:r>
              </a:p>
              <a:p>
                <a:pPr marL="0" indent="0">
                  <a:buNone/>
                </a:pPr>
                <a:endParaRPr lang="en-US" altLang="zh-TW" sz="2400" b="1" dirty="0" smtClean="0"/>
              </a:p>
              <a:p>
                <a:pPr marL="0" indent="0">
                  <a:buNone/>
                </a:pPr>
                <a:r>
                  <a:rPr lang="en-US" altLang="zh-TW" sz="2400" b="1" dirty="0" smtClean="0"/>
                  <a:t>SFA </a:t>
                </a:r>
                <a:r>
                  <a:rPr lang="en-US" altLang="zh-TW" sz="2400" b="1" dirty="0"/>
                  <a:t>word </a:t>
                </a:r>
                <a:r>
                  <a:rPr lang="en-US" altLang="zh-TW" sz="2400" b="1" dirty="0" smtClean="0"/>
                  <a:t>length </a:t>
                </a:r>
                <a14:m>
                  <m:oMath xmlns:m="http://schemas.openxmlformats.org/officeDocument/2006/math">
                    <m:r>
                      <a:rPr lang="en-US" altLang="zh-TW" sz="2400" b="0" i="1" smtClean="0">
                        <a:latin typeface="Cambria Math" panose="02040503050406030204" pitchFamily="18" charset="0"/>
                      </a:rPr>
                      <m:t>𝑙</m:t>
                    </m:r>
                    <m:r>
                      <a:rPr lang="zh-TW" altLang="en-US" sz="2400" b="0" i="1" smtClean="0">
                        <a:latin typeface="Cambria Math" panose="02040503050406030204" pitchFamily="18" charset="0"/>
                      </a:rPr>
                      <m:t>𝜖</m:t>
                    </m:r>
                    <m:r>
                      <a:rPr lang="en-US" altLang="zh-TW" sz="2400" b="0" i="1" smtClean="0">
                        <a:latin typeface="Cambria Math" panose="02040503050406030204" pitchFamily="18" charset="0"/>
                        <a:ea typeface="Cambria Math" panose="02040503050406030204" pitchFamily="18" charset="0"/>
                      </a:rPr>
                      <m:t>ℕ</m:t>
                    </m:r>
                  </m:oMath>
                </a14:m>
                <a:r>
                  <a:rPr lang="zh-TW" altLang="en-US" sz="2400" dirty="0" smtClean="0"/>
                  <a:t> </a:t>
                </a:r>
                <a:r>
                  <a:rPr lang="en-US" altLang="zh-TW" sz="2400" dirty="0" smtClean="0"/>
                  <a:t>: represents </a:t>
                </a:r>
                <a:r>
                  <a:rPr lang="en-US" altLang="zh-TW" sz="2400" dirty="0"/>
                  <a:t>the number of Fourier </a:t>
                </a:r>
                <a:r>
                  <a:rPr lang="en-US" altLang="zh-TW" sz="2400" dirty="0" smtClean="0"/>
                  <a:t>coefficients </a:t>
                </a:r>
                <a:r>
                  <a:rPr lang="en-US" altLang="zh-TW" sz="2400" dirty="0"/>
                  <a:t>for</a:t>
                </a:r>
              </a:p>
              <a:p>
                <a:pPr marL="0" indent="0">
                  <a:buNone/>
                </a:pPr>
                <a:r>
                  <a:rPr lang="en-US" altLang="zh-TW" sz="2400" dirty="0"/>
                  <a:t>approximation</a:t>
                </a:r>
                <a:r>
                  <a:rPr lang="en-US" altLang="zh-TW" sz="2400" dirty="0" smtClean="0"/>
                  <a:t>.</a:t>
                </a:r>
                <a:endParaRPr lang="en-US" altLang="zh-TW" sz="2400" b="1" dirty="0" smtClean="0"/>
              </a:p>
              <a:p>
                <a:pPr marL="0" indent="0">
                  <a:buNone/>
                </a:pPr>
                <a:r>
                  <a:rPr lang="en-US" altLang="zh-TW" sz="2400" b="1" dirty="0" smtClean="0"/>
                  <a:t>SFA </a:t>
                </a:r>
                <a:r>
                  <a:rPr lang="en-US" altLang="zh-TW" sz="2400" b="1" dirty="0"/>
                  <a:t>alphabet </a:t>
                </a:r>
                <a:r>
                  <a:rPr lang="en-US" altLang="zh-TW" sz="2400" b="1" dirty="0" smtClean="0"/>
                  <a:t>size </a:t>
                </a:r>
                <a:r>
                  <a:rPr lang="en-US" altLang="zh-TW" sz="2400" dirty="0" smtClean="0"/>
                  <a:t>c</a:t>
                </a:r>
                <a14:m>
                  <m:oMath xmlns:m="http://schemas.openxmlformats.org/officeDocument/2006/math">
                    <m:r>
                      <a:rPr lang="zh-TW" altLang="en-US" sz="2400" b="0" i="1" smtClean="0">
                        <a:latin typeface="Cambria Math" panose="02040503050406030204" pitchFamily="18" charset="0"/>
                      </a:rPr>
                      <m:t>𝜖</m:t>
                    </m:r>
                    <m:r>
                      <a:rPr lang="en-US" altLang="zh-TW" sz="2400" b="0" i="1" smtClean="0">
                        <a:latin typeface="Cambria Math" panose="02040503050406030204" pitchFamily="18" charset="0"/>
                        <a:ea typeface="Cambria Math" panose="02040503050406030204" pitchFamily="18" charset="0"/>
                      </a:rPr>
                      <m:t>ℕ</m:t>
                    </m:r>
                  </m:oMath>
                </a14:m>
                <a:r>
                  <a:rPr lang="zh-TW" altLang="en-US" sz="2400" dirty="0" smtClean="0"/>
                  <a:t> </a:t>
                </a:r>
                <a:r>
                  <a:rPr lang="en-US" altLang="zh-TW" sz="2400" dirty="0" smtClean="0"/>
                  <a:t>:</a:t>
                </a:r>
                <a:r>
                  <a:rPr lang="en-US" altLang="zh-TW" sz="2400" dirty="0"/>
                  <a:t> </a:t>
                </a:r>
                <a:r>
                  <a:rPr lang="en-US" altLang="zh-TW" sz="2400" dirty="0" smtClean="0"/>
                  <a:t>used </a:t>
                </a:r>
                <a:r>
                  <a:rPr lang="en-US" altLang="zh-TW" sz="2400" dirty="0"/>
                  <a:t>for quantization</a:t>
                </a:r>
                <a:r>
                  <a:rPr lang="en-US" altLang="zh-TW" sz="2400" dirty="0" smtClean="0"/>
                  <a:t>.</a:t>
                </a:r>
                <a:endParaRPr lang="en-US" altLang="zh-TW" sz="2400" dirty="0"/>
              </a:p>
              <a:p>
                <a:pPr marL="0" indent="0">
                  <a:buNone/>
                </a:pPr>
                <a:r>
                  <a:rPr lang="zh-TW" altLang="en-US" sz="2400" dirty="0" smtClean="0"/>
                  <a:t>共有</a:t>
                </a:r>
                <a:r>
                  <a:rPr lang="en-US" altLang="zh-TW" sz="2400" dirty="0"/>
                  <a:t>3</a:t>
                </a:r>
                <a:r>
                  <a:rPr lang="zh-TW" altLang="en-US" sz="2400" dirty="0" smtClean="0"/>
                  <a:t>個步驟</a:t>
                </a:r>
                <a:endParaRPr lang="en-US" altLang="zh-TW" sz="2400" dirty="0" smtClean="0"/>
              </a:p>
              <a:p>
                <a:r>
                  <a:rPr lang="en-US" altLang="zh-TW" dirty="0"/>
                  <a:t>STEP 1:</a:t>
                </a:r>
              </a:p>
              <a:p>
                <a:pPr marL="0" indent="0">
                  <a:buNone/>
                </a:pPr>
                <a:r>
                  <a:rPr lang="en-US" altLang="zh-TW" dirty="0"/>
                  <a:t>TIME SERIES </a:t>
                </a:r>
                <a:r>
                  <a:rPr lang="zh-TW" altLang="en-US" dirty="0"/>
                  <a:t> ─</a:t>
                </a:r>
                <a:r>
                  <a:rPr lang="en-US" altLang="zh-TW" dirty="0"/>
                  <a:t>&gt;</a:t>
                </a:r>
                <a:r>
                  <a:rPr lang="zh-TW" altLang="en-US" dirty="0"/>
                  <a:t> 離散複數 </a:t>
                </a:r>
                <a:r>
                  <a:rPr lang="en-US" altLang="zh-TW" dirty="0"/>
                  <a:t>:</a:t>
                </a:r>
                <a:r>
                  <a:rPr lang="zh-TW" altLang="en-US" dirty="0"/>
                  <a:t>利用連續到離散的傅立業轉換</a:t>
                </a:r>
                <a:r>
                  <a:rPr lang="en-US" altLang="zh-TW" dirty="0"/>
                  <a:t>(DFT</a:t>
                </a:r>
                <a:r>
                  <a:rPr lang="en-US" altLang="zh-TW" dirty="0" smtClean="0"/>
                  <a:t>)</a:t>
                </a:r>
                <a:endParaRPr lang="en-US" altLang="zh-TW" dirty="0"/>
              </a:p>
              <a:p>
                <a:r>
                  <a:rPr lang="en-US" altLang="zh-TW" dirty="0"/>
                  <a:t>STEP 2: </a:t>
                </a:r>
              </a:p>
              <a:p>
                <a:pPr marL="0" indent="0">
                  <a:buNone/>
                </a:pPr>
                <a:r>
                  <a:rPr lang="zh-TW" altLang="en-US" dirty="0"/>
                  <a:t>離散複數 ─</a:t>
                </a:r>
                <a:r>
                  <a:rPr lang="en-US" altLang="zh-TW" dirty="0"/>
                  <a:t>&gt;</a:t>
                </a:r>
                <a:r>
                  <a:rPr lang="zh-TW" altLang="en-US" dirty="0"/>
                  <a:t> </a:t>
                </a:r>
                <a:r>
                  <a:rPr lang="en-US" altLang="zh-TW" dirty="0"/>
                  <a:t>MCB TABLE :</a:t>
                </a:r>
                <a:r>
                  <a:rPr lang="zh-TW" altLang="en-US" dirty="0"/>
                  <a:t> </a:t>
                </a:r>
                <a:r>
                  <a:rPr lang="en-US" altLang="zh-TW" dirty="0" smtClean="0"/>
                  <a:t>quantization</a:t>
                </a:r>
                <a:endParaRPr lang="en-US" altLang="zh-TW" dirty="0"/>
              </a:p>
              <a:p>
                <a:r>
                  <a:rPr lang="en-US" altLang="zh-TW" dirty="0"/>
                  <a:t>STEP 3: </a:t>
                </a:r>
              </a:p>
              <a:p>
                <a:pPr marL="0" indent="0">
                  <a:buNone/>
                </a:pPr>
                <a:r>
                  <a:rPr lang="en-US" altLang="zh-TW" dirty="0"/>
                  <a:t>LOOK UP</a:t>
                </a:r>
                <a:r>
                  <a:rPr lang="zh-TW" altLang="en-US" dirty="0"/>
                  <a:t> </a:t>
                </a:r>
                <a:r>
                  <a:rPr lang="en-US" altLang="zh-TW" dirty="0"/>
                  <a:t>MCB</a:t>
                </a:r>
                <a:r>
                  <a:rPr lang="zh-TW" altLang="en-US" dirty="0"/>
                  <a:t> </a:t>
                </a:r>
                <a:r>
                  <a:rPr lang="en-US" altLang="zh-TW" dirty="0"/>
                  <a:t>TABLE</a:t>
                </a:r>
                <a:r>
                  <a:rPr lang="zh-TW" altLang="en-US" dirty="0"/>
                  <a:t> ─</a:t>
                </a:r>
                <a:r>
                  <a:rPr lang="en-US" altLang="zh-TW" dirty="0"/>
                  <a:t>&gt;</a:t>
                </a:r>
                <a:r>
                  <a:rPr lang="zh-TW" altLang="en-US" dirty="0"/>
                  <a:t> </a:t>
                </a:r>
                <a:r>
                  <a:rPr lang="en-US" altLang="zh-TW" dirty="0"/>
                  <a:t>SFA</a:t>
                </a:r>
                <a:r>
                  <a:rPr lang="zh-TW" altLang="en-US" dirty="0"/>
                  <a:t> </a:t>
                </a:r>
                <a:r>
                  <a:rPr lang="en-US" altLang="zh-TW" dirty="0"/>
                  <a:t>WORDS</a:t>
                </a:r>
              </a:p>
              <a:p>
                <a:pPr marL="0" indent="0">
                  <a:buNone/>
                </a:pPr>
                <a:endParaRPr lang="en-US" altLang="zh-TW" dirty="0"/>
              </a:p>
              <a:p>
                <a:pPr marL="0" indent="0">
                  <a:buNone/>
                </a:pPr>
                <a:endParaRPr lang="en-US" altLang="zh-TW" dirty="0" smtClean="0"/>
              </a:p>
              <a:p>
                <a:pPr marL="0" indent="0">
                  <a:buNone/>
                </a:pP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381000" y="835070"/>
                <a:ext cx="11475720" cy="5779089"/>
              </a:xfrm>
              <a:blipFill>
                <a:blip r:embed="rId2"/>
                <a:stretch>
                  <a:fillRect l="-1116" t="-2426"/>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869379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2"/>
          <a:stretch>
            <a:fillRect/>
          </a:stretch>
        </p:blipFill>
        <p:spPr>
          <a:xfrm>
            <a:off x="838200" y="311982"/>
            <a:ext cx="9814560" cy="6546018"/>
          </a:xfrm>
          <a:prstGeom prst="rect">
            <a:avLst/>
          </a:prstGeom>
        </p:spPr>
      </p:pic>
    </p:spTree>
    <p:extLst>
      <p:ext uri="{BB962C8B-B14F-4D97-AF65-F5344CB8AC3E}">
        <p14:creationId xmlns:p14="http://schemas.microsoft.com/office/powerpoint/2010/main" val="46302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6654" y="0"/>
            <a:ext cx="10515600" cy="1325563"/>
          </a:xfrm>
        </p:spPr>
        <p:txBody>
          <a:bodyPr/>
          <a:lstStyle/>
          <a:p>
            <a:r>
              <a:rPr lang="en-US" altLang="zh-TW" dirty="0"/>
              <a:t>The Bag-of-SFA-Symbols (BOSS) Model</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776654" y="1213338"/>
                <a:ext cx="10515600" cy="5069132"/>
              </a:xfrm>
            </p:spPr>
            <p:txBody>
              <a:bodyPr/>
              <a:lstStyle/>
              <a:p>
                <a:r>
                  <a:rPr lang="en-US" altLang="zh-TW" dirty="0" smtClean="0"/>
                  <a:t>The window length </a:t>
                </a:r>
                <a14:m>
                  <m:oMath xmlns:m="http://schemas.openxmlformats.org/officeDocument/2006/math">
                    <m:r>
                      <a:rPr lang="en-US" altLang="zh-TW" b="0" i="1" smtClean="0">
                        <a:latin typeface="Cambria Math" panose="02040503050406030204" pitchFamily="18" charset="0"/>
                      </a:rPr>
                      <m:t>𝑤</m:t>
                    </m:r>
                    <m:r>
                      <a:rPr lang="en-US" altLang="zh-TW" i="1">
                        <a:latin typeface="Cambria Math" panose="02040503050406030204" pitchFamily="18" charset="0"/>
                        <a:ea typeface="Cambria Math" panose="02040503050406030204" pitchFamily="18" charset="0"/>
                      </a:rPr>
                      <m:t>𝜖</m:t>
                    </m:r>
                    <m:r>
                      <a:rPr lang="en-US" altLang="zh-TW" b="0" i="1" smtClean="0">
                        <a:latin typeface="Cambria Math" panose="02040503050406030204" pitchFamily="18" charset="0"/>
                        <a:ea typeface="Cambria Math" panose="02040503050406030204" pitchFamily="18" charset="0"/>
                      </a:rPr>
                      <m:t>ℕ</m:t>
                    </m:r>
                  </m:oMath>
                </a14:m>
                <a:r>
                  <a:rPr lang="en-US" altLang="zh-TW" dirty="0"/>
                  <a:t>: Represents the length of the windows</a:t>
                </a:r>
                <a:r>
                  <a:rPr lang="en-US" altLang="zh-TW" dirty="0" smtClean="0"/>
                  <a:t>.</a:t>
                </a:r>
              </a:p>
              <a:p>
                <a:r>
                  <a:rPr lang="en-US" altLang="zh-TW" dirty="0"/>
                  <a:t>Mean </a:t>
                </a:r>
                <a:r>
                  <a:rPr lang="en-US" altLang="zh-TW" dirty="0" smtClean="0"/>
                  <a:t>normalization </a:t>
                </a:r>
                <a14:m>
                  <m:oMath xmlns:m="http://schemas.openxmlformats.org/officeDocument/2006/math">
                    <m:r>
                      <a:rPr lang="en-US" altLang="zh-TW" b="0" i="1" smtClean="0">
                        <a:latin typeface="Cambria Math" panose="02040503050406030204" pitchFamily="18" charset="0"/>
                      </a:rPr>
                      <m:t>𝑚𝑒𝑎𝑛</m:t>
                    </m:r>
                    <m:r>
                      <a:rPr lang="en-US" altLang="zh-TW" b="0" i="1" smtClean="0">
                        <a:latin typeface="Cambria Math" panose="02040503050406030204" pitchFamily="18" charset="0"/>
                      </a:rPr>
                      <m:t> </m:t>
                    </m:r>
                    <m:r>
                      <a:rPr lang="zh-TW" altLang="en-US" b="0" i="1" smtClean="0">
                        <a:latin typeface="Cambria Math" panose="02040503050406030204" pitchFamily="18" charset="0"/>
                      </a:rPr>
                      <m:t>𝜖</m:t>
                    </m:r>
                    <m:r>
                      <a:rPr lang="en-US" altLang="zh-TW" b="0" i="1" smtClean="0">
                        <a:latin typeface="Cambria Math" panose="02040503050406030204" pitchFamily="18" charset="0"/>
                      </a:rPr>
                      <m:t> [</m:t>
                    </m:r>
                    <m:r>
                      <a:rPr lang="en-US" altLang="zh-TW" b="0" i="1" smtClean="0">
                        <a:latin typeface="Cambria Math" panose="02040503050406030204" pitchFamily="18" charset="0"/>
                      </a:rPr>
                      <m:t>𝑡𝑟𝑢𝑒</m:t>
                    </m:r>
                    <m:r>
                      <a:rPr lang="en-US" altLang="zh-TW" b="0" i="1" smtClean="0">
                        <a:latin typeface="Cambria Math" panose="02040503050406030204" pitchFamily="18" charset="0"/>
                      </a:rPr>
                      <m:t>,</m:t>
                    </m:r>
                    <m:r>
                      <a:rPr lang="en-US" altLang="zh-TW" b="0" i="1" smtClean="0">
                        <a:latin typeface="Cambria Math" panose="02040503050406030204" pitchFamily="18" charset="0"/>
                      </a:rPr>
                      <m:t>𝑓𝑎𝑙𝑠𝑒</m:t>
                    </m:r>
                    <m:r>
                      <a:rPr lang="en-US" altLang="zh-TW" b="0" i="1" smtClean="0">
                        <a:latin typeface="Cambria Math" panose="02040503050406030204" pitchFamily="18" charset="0"/>
                      </a:rPr>
                      <m:t>]</m:t>
                    </m:r>
                  </m:oMath>
                </a14:m>
                <a:endParaRPr lang="en-US" altLang="zh-TW" dirty="0" smtClean="0"/>
              </a:p>
              <a:p>
                <a:r>
                  <a:rPr lang="en-US" altLang="zh-TW" dirty="0"/>
                  <a:t>two SFA parameters word </a:t>
                </a:r>
                <a:r>
                  <a:rPr lang="en-US" altLang="zh-TW" dirty="0" smtClean="0"/>
                  <a:t>length </a:t>
                </a:r>
                <a14:m>
                  <m:oMath xmlns:m="http://schemas.openxmlformats.org/officeDocument/2006/math">
                    <m:r>
                      <a:rPr lang="en-US" altLang="zh-TW" b="0" i="1" smtClean="0">
                        <a:latin typeface="Cambria Math" panose="02040503050406030204" pitchFamily="18" charset="0"/>
                      </a:rPr>
                      <m:t>𝑙</m:t>
                    </m:r>
                    <m:r>
                      <a:rPr lang="zh-TW" altLang="en-US" b="0" i="1" smtClean="0">
                        <a:latin typeface="Cambria Math" panose="02040503050406030204" pitchFamily="18" charset="0"/>
                      </a:rPr>
                      <m:t>𝜖</m:t>
                    </m:r>
                    <m:r>
                      <a:rPr lang="en-US" altLang="zh-TW" b="0" i="1" smtClean="0">
                        <a:latin typeface="Cambria Math" panose="02040503050406030204" pitchFamily="18" charset="0"/>
                        <a:ea typeface="Cambria Math" panose="02040503050406030204" pitchFamily="18" charset="0"/>
                      </a:rPr>
                      <m:t>ℕ</m:t>
                    </m:r>
                  </m:oMath>
                </a14:m>
                <a:r>
                  <a:rPr lang="en-US" altLang="zh-TW" dirty="0" smtClean="0"/>
                  <a:t> </a:t>
                </a:r>
                <a:r>
                  <a:rPr lang="en-US" altLang="zh-TW" dirty="0"/>
                  <a:t>and alphabet size </a:t>
                </a:r>
                <a14:m>
                  <m:oMath xmlns:m="http://schemas.openxmlformats.org/officeDocument/2006/math">
                    <m:r>
                      <a:rPr lang="en-US" altLang="zh-TW" b="0" i="1" smtClean="0">
                        <a:latin typeface="Cambria Math" panose="02040503050406030204" pitchFamily="18" charset="0"/>
                      </a:rPr>
                      <m:t>𝑐</m:t>
                    </m:r>
                    <m:r>
                      <a:rPr lang="zh-TW" altLang="en-US" b="0" i="1" smtClean="0">
                        <a:latin typeface="Cambria Math" panose="02040503050406030204" pitchFamily="18" charset="0"/>
                      </a:rPr>
                      <m:t>𝜖</m:t>
                    </m:r>
                    <m:r>
                      <a:rPr lang="en-US" altLang="zh-TW" b="0" i="1" smtClean="0">
                        <a:latin typeface="Cambria Math" panose="02040503050406030204" pitchFamily="18" charset="0"/>
                        <a:ea typeface="Cambria Math" panose="02040503050406030204" pitchFamily="18" charset="0"/>
                      </a:rPr>
                      <m:t>ℕ</m:t>
                    </m:r>
                  </m:oMath>
                </a14:m>
                <a:endParaRPr lang="en-US" altLang="zh-TW" dirty="0" smtClean="0"/>
              </a:p>
              <a:p>
                <a:endParaRPr lang="en-US" altLang="zh-TW" b="1" dirty="0" smtClean="0"/>
              </a:p>
              <a:p>
                <a:r>
                  <a:rPr lang="en-US" altLang="zh-TW" b="1" dirty="0" smtClean="0"/>
                  <a:t>Definition : </a:t>
                </a:r>
                <a:r>
                  <a:rPr lang="en-US" altLang="zh-TW" dirty="0" smtClean="0"/>
                  <a:t>Given </a:t>
                </a:r>
                <a:r>
                  <a:rPr lang="en-US" altLang="zh-TW" dirty="0"/>
                  <a:t>are a time </a:t>
                </a:r>
                <a:r>
                  <a:rPr lang="en-US" altLang="zh-TW" dirty="0" smtClean="0"/>
                  <a:t>series</a:t>
                </a:r>
                <a14:m>
                  <m:oMath xmlns:m="http://schemas.openxmlformats.org/officeDocument/2006/math">
                    <m:r>
                      <a:rPr lang="en-US" altLang="zh-TW" b="0" i="0" smtClean="0">
                        <a:latin typeface="Cambria Math" panose="02040503050406030204" pitchFamily="18" charset="0"/>
                      </a:rPr>
                      <m:t> </m:t>
                    </m:r>
                    <m:r>
                      <a:rPr lang="en-US" altLang="zh-TW" b="0" i="1" smtClean="0">
                        <a:latin typeface="Cambria Math" panose="02040503050406030204" pitchFamily="18" charset="0"/>
                      </a:rPr>
                      <m:t>𝑇</m:t>
                    </m:r>
                  </m:oMath>
                </a14:m>
                <a:r>
                  <a:rPr lang="en-US" altLang="zh-TW" dirty="0" smtClean="0"/>
                  <a:t> the SFA transformations </a:t>
                </a:r>
                <a14:m>
                  <m:oMath xmlns:m="http://schemas.openxmlformats.org/officeDocument/2006/math">
                    <m:r>
                      <a:rPr lang="en-US" altLang="zh-TW" b="0" i="1" smtClean="0">
                        <a:latin typeface="Cambria Math" panose="02040503050406030204" pitchFamily="18" charset="0"/>
                      </a:rPr>
                      <m:t>𝑆𝐹𝐴𝑠</m:t>
                    </m:r>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𝑇</m:t>
                        </m:r>
                      </m:e>
                    </m:d>
                    <m:r>
                      <a:rPr lang="en-US" altLang="zh-TW" b="0" i="1" smtClean="0">
                        <a:latin typeface="Cambria Math" panose="02040503050406030204" pitchFamily="18" charset="0"/>
                      </a:rPr>
                      <m:t>=</m:t>
                    </m:r>
                    <m:d>
                      <m:dPr>
                        <m:begChr m:val="{"/>
                        <m:endChr m:val="|"/>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𝑆𝐹𝐴</m:t>
                        </m:r>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𝑆</m:t>
                            </m:r>
                          </m:e>
                        </m:d>
                      </m:e>
                    </m:d>
                    <m:r>
                      <a:rPr lang="en-US" altLang="zh-TW" b="0" i="1" smtClean="0">
                        <a:latin typeface="Cambria Math" panose="02040503050406030204" pitchFamily="18" charset="0"/>
                      </a:rPr>
                      <m:t>𝑆</m:t>
                    </m:r>
                    <m:r>
                      <a:rPr lang="zh-TW" altLang="en-US" i="1">
                        <a:latin typeface="Cambria Math" panose="02040503050406030204" pitchFamily="18" charset="0"/>
                      </a:rPr>
                      <m:t>𝜖</m:t>
                    </m:r>
                    <m:r>
                      <a:rPr lang="en-US" altLang="zh-TW" b="0" i="1" smtClean="0">
                        <a:latin typeface="Cambria Math" panose="02040503050406030204" pitchFamily="18" charset="0"/>
                      </a:rPr>
                      <m:t>𝑤𝑖𝑛𝑑𝑜𝑤𝑠</m:t>
                    </m:r>
                    <m:r>
                      <a:rPr lang="en-US" altLang="zh-TW" b="0" i="1" smtClean="0">
                        <a:latin typeface="Cambria Math" panose="02040503050406030204" pitchFamily="18" charset="0"/>
                      </a:rPr>
                      <m:t>(</m:t>
                    </m:r>
                    <m:r>
                      <a:rPr lang="en-US" altLang="zh-TW" b="0" i="1" smtClean="0">
                        <a:latin typeface="Cambria Math" panose="02040503050406030204" pitchFamily="18" charset="0"/>
                      </a:rPr>
                      <m:t>𝑇</m:t>
                    </m:r>
                    <m:r>
                      <a:rPr lang="en-US" altLang="zh-TW" b="0" i="1" smtClean="0">
                        <a:latin typeface="Cambria Math" panose="02040503050406030204" pitchFamily="18" charset="0"/>
                      </a:rPr>
                      <m:t>,</m:t>
                    </m:r>
                    <m:r>
                      <a:rPr lang="en-US" altLang="zh-TW" b="0" i="1" smtClean="0">
                        <a:latin typeface="Cambria Math" panose="02040503050406030204" pitchFamily="18" charset="0"/>
                      </a:rPr>
                      <m:t>𝑤</m:t>
                    </m:r>
                    <m:r>
                      <a:rPr lang="en-US" altLang="zh-TW" b="0" i="1" smtClean="0">
                        <a:latin typeface="Cambria Math" panose="02040503050406030204" pitchFamily="18" charset="0"/>
                      </a:rPr>
                      <m:t>,1)}</m:t>
                    </m:r>
                    <m:r>
                      <m:rPr>
                        <m:nor/>
                      </m:rPr>
                      <a:rPr lang="en-US" altLang="zh-TW"/>
                      <m:t>of</m:t>
                    </m:r>
                    <m:r>
                      <m:rPr>
                        <m:nor/>
                      </m:rPr>
                      <a:rPr lang="en-US" altLang="zh-TW"/>
                      <m:t> </m:t>
                    </m:r>
                    <m:r>
                      <m:rPr>
                        <m:nor/>
                      </m:rPr>
                      <a:rPr lang="en-US" altLang="zh-TW"/>
                      <m:t>the</m:t>
                    </m:r>
                    <m:r>
                      <m:rPr>
                        <m:nor/>
                      </m:rPr>
                      <a:rPr lang="en-US" altLang="zh-TW"/>
                      <m:t> </m:t>
                    </m:r>
                    <m:r>
                      <m:rPr>
                        <m:nor/>
                      </m:rPr>
                      <a:rPr lang="en-US" altLang="zh-TW"/>
                      <m:t>sliding</m:t>
                    </m:r>
                    <m:r>
                      <m:rPr>
                        <m:nor/>
                      </m:rPr>
                      <a:rPr lang="en-US" altLang="zh-TW"/>
                      <m:t> </m:t>
                    </m:r>
                    <m:r>
                      <m:rPr>
                        <m:nor/>
                      </m:rPr>
                      <a:rPr lang="en-US" altLang="zh-TW"/>
                      <m:t>windows</m:t>
                    </m:r>
                    <m:r>
                      <m:rPr>
                        <m:nor/>
                      </m:rPr>
                      <a:rPr lang="en-US" altLang="zh-TW"/>
                      <m:t>.</m:t>
                    </m:r>
                  </m:oMath>
                </a14:m>
                <a:r>
                  <a:rPr lang="en-US" altLang="zh-TW" dirty="0" smtClean="0"/>
                  <a:t/>
                </a:r>
                <a:br>
                  <a:rPr lang="en-US" altLang="zh-TW" dirty="0" smtClean="0"/>
                </a:br>
                <a:r>
                  <a:rPr lang="en-US" altLang="zh-TW" dirty="0"/>
                  <a:t>The </a:t>
                </a:r>
                <a:r>
                  <a:rPr lang="en-US" altLang="zh-TW" dirty="0" smtClean="0"/>
                  <a:t>BOSS histogram(BOSS model)  B : </a:t>
                </a:r>
                <a14:m>
                  <m:oMath xmlns:m="http://schemas.openxmlformats.org/officeDocument/2006/math">
                    <m:sSup>
                      <m:sSupPr>
                        <m:ctrlPr>
                          <a:rPr lang="en-US" altLang="zh-TW" i="1" smtClean="0">
                            <a:latin typeface="Cambria Math" panose="02040503050406030204" pitchFamily="18" charset="0"/>
                          </a:rPr>
                        </m:ctrlPr>
                      </m:sSupPr>
                      <m:e>
                        <m:r>
                          <m:rPr>
                            <m:nor/>
                          </m:rPr>
                          <a:rPr lang="en-US" altLang="zh-TW" dirty="0"/>
                          <m:t>∑</m:t>
                        </m:r>
                        <m:r>
                          <m:rPr>
                            <m:nor/>
                          </m:rPr>
                          <a:rPr lang="zh-TW" altLang="en-US" b="1" dirty="0"/>
                          <m:t> </m:t>
                        </m:r>
                      </m:e>
                      <m:sup>
                        <m:r>
                          <a:rPr lang="en-US" altLang="zh-TW" b="0" i="1" smtClean="0">
                            <a:latin typeface="Cambria Math" panose="02040503050406030204" pitchFamily="18" charset="0"/>
                          </a:rPr>
                          <m:t>𝑙</m:t>
                        </m:r>
                      </m:sup>
                    </m:sSup>
                    <m:r>
                      <a:rPr lang="en-US" altLang="zh-TW" i="1" smtClean="0">
                        <a:latin typeface="Cambria Math" panose="02040503050406030204" pitchFamily="18" charset="0"/>
                        <a:ea typeface="Cambria Math" panose="02040503050406030204" pitchFamily="18" charset="0"/>
                      </a:rPr>
                      <m:t>⟶</m:t>
                    </m:r>
                    <m:r>
                      <a:rPr lang="en-US" altLang="zh-TW" i="1" smtClean="0">
                        <a:latin typeface="Cambria Math" panose="02040503050406030204" pitchFamily="18" charset="0"/>
                        <a:ea typeface="Cambria Math" panose="02040503050406030204" pitchFamily="18" charset="0"/>
                      </a:rPr>
                      <m:t>ℕ</m:t>
                    </m:r>
                    <m:r>
                      <a:rPr lang="en-US" altLang="zh-TW" b="0" i="1" smtClean="0">
                        <a:latin typeface="Cambria Math" panose="02040503050406030204" pitchFamily="18" charset="0"/>
                        <a:ea typeface="Cambria Math" panose="02040503050406030204" pitchFamily="18" charset="0"/>
                      </a:rPr>
                      <m:t> </m:t>
                    </m:r>
                  </m:oMath>
                </a14:m>
                <a:r>
                  <a:rPr lang="en-US" altLang="zh-TW" dirty="0"/>
                  <a:t>is a function of the </a:t>
                </a:r>
                <a:r>
                  <a:rPr lang="en-US" altLang="zh-TW" dirty="0" smtClean="0"/>
                  <a:t>SFA word </a:t>
                </a:r>
                <a:r>
                  <a:rPr lang="en-US" altLang="zh-TW" dirty="0"/>
                  <a:t>space </a:t>
                </a:r>
                <a14:m>
                  <m:oMath xmlns:m="http://schemas.openxmlformats.org/officeDocument/2006/math">
                    <m:sSup>
                      <m:sSupPr>
                        <m:ctrlPr>
                          <a:rPr lang="en-US" altLang="zh-TW" i="1">
                            <a:latin typeface="Cambria Math" panose="02040503050406030204" pitchFamily="18" charset="0"/>
                          </a:rPr>
                        </m:ctrlPr>
                      </m:sSupPr>
                      <m:e>
                        <m:r>
                          <m:rPr>
                            <m:nor/>
                          </m:rPr>
                          <a:rPr lang="en-US" altLang="zh-TW" dirty="0"/>
                          <m:t>∑</m:t>
                        </m:r>
                        <m:r>
                          <m:rPr>
                            <m:nor/>
                          </m:rPr>
                          <a:rPr lang="zh-TW" altLang="en-US" b="1" dirty="0"/>
                          <m:t> </m:t>
                        </m:r>
                      </m:e>
                      <m:sup>
                        <m:r>
                          <a:rPr lang="en-US" altLang="zh-TW" i="1">
                            <a:latin typeface="Cambria Math" panose="02040503050406030204" pitchFamily="18" charset="0"/>
                          </a:rPr>
                          <m:t>𝑙</m:t>
                        </m:r>
                      </m:sup>
                    </m:sSup>
                  </m:oMath>
                </a14:m>
                <a:r>
                  <a:rPr lang="en-US" altLang="zh-TW" dirty="0"/>
                  <a:t>to the natural numbers.</a:t>
                </a:r>
                <a:endParaRPr lang="zh-TW" altLang="en-US" b="1"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776654" y="1213338"/>
                <a:ext cx="10515600" cy="5069132"/>
              </a:xfrm>
              <a:blipFill>
                <a:blip r:embed="rId2"/>
                <a:stretch>
                  <a:fillRect l="-1043" t="-192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594851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927344"/>
          </a:xfrm>
        </p:spPr>
        <p:txBody>
          <a:bodyPr>
            <a:normAutofit/>
          </a:bodyPr>
          <a:lstStyle/>
          <a:p>
            <a:r>
              <a:rPr lang="en-US" altLang="zh-TW" sz="2800" dirty="0" smtClean="0"/>
              <a:t>Word length= 3 , symbol size = 4(a-d)</a:t>
            </a:r>
            <a:endParaRPr lang="zh-TW" altLang="en-US" sz="2800" dirty="0"/>
          </a:p>
        </p:txBody>
      </p:sp>
      <p:pic>
        <p:nvPicPr>
          <p:cNvPr id="4" name="內容版面配置區 3"/>
          <p:cNvPicPr>
            <a:picLocks noGrp="1" noChangeAspect="1"/>
          </p:cNvPicPr>
          <p:nvPr>
            <p:ph idx="1"/>
          </p:nvPr>
        </p:nvPicPr>
        <p:blipFill>
          <a:blip r:embed="rId2"/>
          <a:stretch>
            <a:fillRect/>
          </a:stretch>
        </p:blipFill>
        <p:spPr>
          <a:xfrm>
            <a:off x="677007" y="971582"/>
            <a:ext cx="10436469" cy="5516881"/>
          </a:xfrm>
          <a:prstGeom prst="rect">
            <a:avLst/>
          </a:prstGeom>
        </p:spPr>
      </p:pic>
    </p:spTree>
    <p:extLst>
      <p:ext uri="{BB962C8B-B14F-4D97-AF65-F5344CB8AC3E}">
        <p14:creationId xmlns:p14="http://schemas.microsoft.com/office/powerpoint/2010/main" val="1443288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89278"/>
            <a:ext cx="10515600" cy="558067"/>
          </a:xfrm>
        </p:spPr>
        <p:txBody>
          <a:bodyPr>
            <a:normAutofit/>
          </a:bodyPr>
          <a:lstStyle/>
          <a:p>
            <a:r>
              <a:rPr lang="en-US" altLang="zh-TW" sz="3200" dirty="0" smtClean="0"/>
              <a:t>To solve big data using vector space</a:t>
            </a:r>
            <a:endParaRPr lang="zh-TW" altLang="en-US" sz="3200" dirty="0"/>
          </a:p>
        </p:txBody>
      </p:sp>
      <p:sp>
        <p:nvSpPr>
          <p:cNvPr id="3" name="內容版面配置區 2"/>
          <p:cNvSpPr>
            <a:spLocks noGrp="1"/>
          </p:cNvSpPr>
          <p:nvPr>
            <p:ph idx="1"/>
          </p:nvPr>
        </p:nvSpPr>
        <p:spPr>
          <a:xfrm>
            <a:off x="838200" y="624254"/>
            <a:ext cx="10515600" cy="5552709"/>
          </a:xfrm>
        </p:spPr>
        <p:txBody>
          <a:bodyPr>
            <a:normAutofit/>
          </a:bodyPr>
          <a:lstStyle/>
          <a:p>
            <a:pPr marL="0" indent="0">
              <a:buNone/>
            </a:pPr>
            <a:r>
              <a:rPr lang="en-US" altLang="zh-TW" u="sng" dirty="0" smtClean="0"/>
              <a:t>Term frequency inverse document frequency</a:t>
            </a:r>
            <a:r>
              <a:rPr lang="en-US" altLang="zh-TW" dirty="0" smtClean="0"/>
              <a:t>(</a:t>
            </a:r>
            <a:r>
              <a:rPr lang="en-US" altLang="zh-TW" dirty="0" err="1" smtClean="0"/>
              <a:t>tf-idf</a:t>
            </a:r>
            <a:r>
              <a:rPr lang="en-US" altLang="zh-TW" dirty="0" smtClean="0"/>
              <a:t>)</a:t>
            </a:r>
          </a:p>
          <a:p>
            <a:r>
              <a:rPr lang="zh-TW" altLang="en-US" sz="2400" dirty="0" smtClean="0"/>
              <a:t>常用於 文件比對 算</a:t>
            </a:r>
            <a:r>
              <a:rPr lang="en-US" altLang="zh-TW" sz="2400" dirty="0" smtClean="0"/>
              <a:t>frequency</a:t>
            </a:r>
          </a:p>
          <a:p>
            <a:r>
              <a:rPr lang="zh-TW" altLang="en-US" sz="2400" dirty="0" smtClean="0"/>
              <a:t>主要用於評估</a:t>
            </a:r>
            <a:r>
              <a:rPr lang="en-US" altLang="zh-TW" sz="2400" dirty="0" smtClean="0"/>
              <a:t>weight of word</a:t>
            </a:r>
          </a:p>
          <a:p>
            <a:r>
              <a:rPr lang="zh-TW" altLang="en-US" sz="2400" dirty="0" smtClean="0"/>
              <a:t>於此篇論文</a:t>
            </a:r>
            <a:r>
              <a:rPr lang="en-US" altLang="zh-TW" sz="2400" dirty="0" smtClean="0"/>
              <a:t>:Term </a:t>
            </a:r>
            <a:r>
              <a:rPr lang="zh-TW" altLang="en-US" sz="2400" dirty="0" smtClean="0"/>
              <a:t>代表</a:t>
            </a:r>
            <a:r>
              <a:rPr lang="en-US" altLang="zh-TW" sz="2400" dirty="0" smtClean="0"/>
              <a:t>SFA</a:t>
            </a:r>
            <a:r>
              <a:rPr lang="zh-TW" altLang="en-US" sz="2400" dirty="0" smtClean="0"/>
              <a:t> </a:t>
            </a:r>
            <a:r>
              <a:rPr lang="en-US" altLang="zh-TW" sz="2400" dirty="0" smtClean="0"/>
              <a:t>word , document </a:t>
            </a:r>
            <a:r>
              <a:rPr lang="zh-TW" altLang="en-US" sz="2400" dirty="0" smtClean="0"/>
              <a:t>代表</a:t>
            </a:r>
            <a:r>
              <a:rPr lang="en-US" altLang="zh-TW" sz="2400" dirty="0" smtClean="0"/>
              <a:t>1</a:t>
            </a:r>
            <a:r>
              <a:rPr lang="zh-TW" altLang="en-US" sz="2400" dirty="0" smtClean="0"/>
              <a:t>個</a:t>
            </a:r>
            <a:r>
              <a:rPr lang="en-US" altLang="zh-TW" sz="2400" dirty="0" smtClean="0"/>
              <a:t>time series</a:t>
            </a:r>
          </a:p>
          <a:p>
            <a:pPr marL="0" indent="0">
              <a:buNone/>
            </a:pPr>
            <a:r>
              <a:rPr lang="en-US" altLang="zh-TW" sz="2400" dirty="0" smtClean="0"/>
              <a:t>High </a:t>
            </a:r>
            <a:r>
              <a:rPr lang="en-US" altLang="zh-TW" sz="2400" dirty="0" err="1"/>
              <a:t>tf-idf</a:t>
            </a:r>
            <a:r>
              <a:rPr lang="en-US" altLang="zh-TW" sz="2400" dirty="0"/>
              <a:t> weights are obtained by SFA words with a high frequency </a:t>
            </a:r>
            <a:r>
              <a:rPr lang="en-US" altLang="zh-TW" sz="2400" dirty="0" smtClean="0"/>
              <a:t>that </a:t>
            </a:r>
            <a:r>
              <a:rPr lang="en-US" altLang="zh-TW" sz="2400" dirty="0"/>
              <a:t>occur only in a </a:t>
            </a:r>
            <a:r>
              <a:rPr lang="en-US" altLang="zh-TW" sz="2400" dirty="0" err="1"/>
              <a:t>specic</a:t>
            </a:r>
            <a:r>
              <a:rPr lang="en-US" altLang="zh-TW" sz="2400" dirty="0"/>
              <a:t> class.</a:t>
            </a:r>
          </a:p>
          <a:p>
            <a:endParaRPr lang="en-US" altLang="zh-TW" dirty="0" smtClean="0"/>
          </a:p>
          <a:p>
            <a:pPr lvl="8"/>
            <a:endParaRPr lang="en-US" altLang="zh-TW" dirty="0"/>
          </a:p>
          <a:p>
            <a:pPr lvl="8"/>
            <a:endParaRPr lang="en-US" altLang="zh-TW" dirty="0" smtClean="0"/>
          </a:p>
          <a:p>
            <a:pPr lvl="8"/>
            <a:endParaRPr lang="en-US" altLang="zh-TW" dirty="0"/>
          </a:p>
          <a:p>
            <a:pPr lvl="8"/>
            <a:endParaRPr lang="en-US" altLang="zh-TW" dirty="0" smtClean="0"/>
          </a:p>
          <a:p>
            <a:pPr marL="0" indent="0">
              <a:buNone/>
            </a:pPr>
            <a:endParaRPr lang="en-US" altLang="zh-TW" dirty="0"/>
          </a:p>
        </p:txBody>
      </p:sp>
      <p:pic>
        <p:nvPicPr>
          <p:cNvPr id="4" name="圖片 3"/>
          <p:cNvPicPr>
            <a:picLocks noChangeAspect="1"/>
          </p:cNvPicPr>
          <p:nvPr/>
        </p:nvPicPr>
        <p:blipFill>
          <a:blip r:embed="rId2"/>
          <a:stretch>
            <a:fillRect/>
          </a:stretch>
        </p:blipFill>
        <p:spPr>
          <a:xfrm>
            <a:off x="443278" y="3142398"/>
            <a:ext cx="7505700" cy="1038225"/>
          </a:xfrm>
          <a:prstGeom prst="rect">
            <a:avLst/>
          </a:prstGeom>
        </p:spPr>
      </p:pic>
      <p:pic>
        <p:nvPicPr>
          <p:cNvPr id="5" name="圖片 4"/>
          <p:cNvPicPr>
            <a:picLocks noChangeAspect="1"/>
          </p:cNvPicPr>
          <p:nvPr/>
        </p:nvPicPr>
        <p:blipFill>
          <a:blip r:embed="rId3"/>
          <a:stretch>
            <a:fillRect/>
          </a:stretch>
        </p:blipFill>
        <p:spPr>
          <a:xfrm>
            <a:off x="443278" y="4113335"/>
            <a:ext cx="6191250" cy="1304925"/>
          </a:xfrm>
          <a:prstGeom prst="rect">
            <a:avLst/>
          </a:prstGeom>
        </p:spPr>
      </p:pic>
      <p:pic>
        <p:nvPicPr>
          <p:cNvPr id="6" name="圖片 5"/>
          <p:cNvPicPr>
            <a:picLocks noChangeAspect="1"/>
          </p:cNvPicPr>
          <p:nvPr/>
        </p:nvPicPr>
        <p:blipFill>
          <a:blip r:embed="rId4"/>
          <a:stretch>
            <a:fillRect/>
          </a:stretch>
        </p:blipFill>
        <p:spPr>
          <a:xfrm>
            <a:off x="592014" y="5183189"/>
            <a:ext cx="8458200" cy="1428750"/>
          </a:xfrm>
          <a:prstGeom prst="rect">
            <a:avLst/>
          </a:prstGeom>
        </p:spPr>
      </p:pic>
    </p:spTree>
    <p:extLst>
      <p:ext uri="{BB962C8B-B14F-4D97-AF65-F5344CB8AC3E}">
        <p14:creationId xmlns:p14="http://schemas.microsoft.com/office/powerpoint/2010/main" val="1562356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838200" y="79131"/>
                <a:ext cx="10515600" cy="6097832"/>
              </a:xfrm>
            </p:spPr>
            <p:txBody>
              <a:bodyPr/>
              <a:lstStyle/>
              <a:p>
                <a:r>
                  <a:rPr lang="en-US" altLang="zh-TW" dirty="0"/>
                  <a:t>1. </a:t>
                </a:r>
                <a14:m>
                  <m:oMath xmlns:m="http://schemas.openxmlformats.org/officeDocument/2006/math">
                    <m:r>
                      <a:rPr lang="en-US" altLang="zh-TW" i="1" dirty="0" smtClean="0">
                        <a:latin typeface="Cambria Math" panose="02040503050406030204" pitchFamily="18" charset="0"/>
                      </a:rPr>
                      <m:t>𝑡𝑓</m:t>
                    </m:r>
                  </m:oMath>
                </a14:m>
                <a:r>
                  <a:rPr lang="zh-TW" altLang="en-US" dirty="0" smtClean="0"/>
                  <a:t>（</a:t>
                </a:r>
                <a:r>
                  <a:rPr lang="en-US" altLang="zh-TW" dirty="0"/>
                  <a:t>Term </a:t>
                </a:r>
                <a:r>
                  <a:rPr lang="en-US" altLang="zh-TW" dirty="0" smtClean="0"/>
                  <a:t>Frequency</a:t>
                </a:r>
                <a:r>
                  <a:rPr lang="zh-TW" altLang="en-US" dirty="0" smtClean="0"/>
                  <a:t>）：對於出現於文章中次數多的 給予較高的值</a:t>
                </a:r>
                <a:endParaRPr lang="en-US" altLang="zh-TW" dirty="0" smtClean="0"/>
              </a:p>
              <a:p>
                <a:pPr marL="0" indent="0">
                  <a:buNone/>
                </a:pPr>
                <a:r>
                  <a:rPr lang="en-US" altLang="zh-TW" dirty="0" smtClean="0"/>
                  <a:t>Ex: </a:t>
                </a:r>
                <a:r>
                  <a:rPr lang="zh-TW" altLang="en-US" dirty="0" smtClean="0"/>
                  <a:t>一篇文章中出現一堆 </a:t>
                </a:r>
                <a:r>
                  <a:rPr lang="en-US" altLang="zh-TW" dirty="0" smtClean="0"/>
                  <a:t>“BOSS”</a:t>
                </a:r>
                <a:r>
                  <a:rPr lang="zh-TW" altLang="en-US" dirty="0" smtClean="0"/>
                  <a:t> 代表其與出現較少次數的</a:t>
                </a:r>
                <a:r>
                  <a:rPr lang="en-US" altLang="zh-TW" dirty="0" smtClean="0"/>
                  <a:t>”DTW”</a:t>
                </a:r>
                <a:r>
                  <a:rPr lang="zh-TW" altLang="en-US" dirty="0" smtClean="0"/>
                  <a:t>相比較為重要</a:t>
                </a:r>
                <a:endParaRPr lang="en-US" altLang="zh-TW" dirty="0" smtClean="0"/>
              </a:p>
              <a:p>
                <a:endParaRPr lang="en-US" altLang="zh-TW" dirty="0" smtClean="0"/>
              </a:p>
              <a:p>
                <a:r>
                  <a:rPr lang="en-US" altLang="zh-TW" dirty="0" smtClean="0"/>
                  <a:t>2.</a:t>
                </a:r>
                <a14:m>
                  <m:oMath xmlns:m="http://schemas.openxmlformats.org/officeDocument/2006/math">
                    <m:r>
                      <a:rPr lang="en-US" altLang="zh-TW" i="1" dirty="0" smtClean="0">
                        <a:latin typeface="Cambria Math" panose="02040503050406030204" pitchFamily="18" charset="0"/>
                      </a:rPr>
                      <m:t>𝑖𝑑𝑓</m:t>
                    </m:r>
                  </m:oMath>
                </a14:m>
                <a:r>
                  <a:rPr lang="en-US" altLang="zh-TW" dirty="0" smtClean="0"/>
                  <a:t>:</a:t>
                </a:r>
                <a:r>
                  <a:rPr lang="zh-TW" altLang="en-US" dirty="0" smtClean="0"/>
                  <a:t>對於出現於文章次數小的給予較高的值</a:t>
                </a:r>
                <a:endParaRPr lang="en-US" altLang="zh-TW" dirty="0" smtClean="0"/>
              </a:p>
              <a:p>
                <a:pPr marL="0" indent="0">
                  <a:buNone/>
                </a:pPr>
                <a:r>
                  <a:rPr lang="en-US" altLang="zh-TW" dirty="0" smtClean="0"/>
                  <a:t>Ex:</a:t>
                </a:r>
                <a:r>
                  <a:rPr lang="zh-TW" altLang="en-US" dirty="0" smtClean="0"/>
                  <a:t>換個角度想，若一篇文章中出現一堆</a:t>
                </a:r>
                <a:r>
                  <a:rPr lang="en-US" altLang="zh-TW" dirty="0" smtClean="0"/>
                  <a:t>”of”</a:t>
                </a:r>
                <a:r>
                  <a:rPr lang="zh-TW" altLang="en-US" dirty="0" smtClean="0"/>
                  <a:t>代表其重要性不一定那麼高與較少次數的</a:t>
                </a:r>
                <a:r>
                  <a:rPr lang="en-US" altLang="zh-TW" dirty="0" smtClean="0"/>
                  <a:t>”BOSS”</a:t>
                </a:r>
                <a:r>
                  <a:rPr lang="zh-TW" altLang="en-US" dirty="0" smtClean="0"/>
                  <a:t>，</a:t>
                </a:r>
                <a:r>
                  <a:rPr lang="en-US" altLang="zh-TW" dirty="0" smtClean="0"/>
                  <a:t>BOSS</a:t>
                </a:r>
                <a:r>
                  <a:rPr lang="zh-TW" altLang="en-US" dirty="0" smtClean="0"/>
                  <a:t>顯得較為關鍵</a:t>
                </a:r>
                <a:endParaRPr lang="en-US" altLang="zh-TW" dirty="0"/>
              </a:p>
              <a:p>
                <a:endParaRPr lang="en-US" altLang="zh-TW" dirty="0" smtClean="0"/>
              </a:p>
              <a:p>
                <a:r>
                  <a:rPr lang="en-US" altLang="zh-TW" dirty="0" smtClean="0"/>
                  <a:t>3.</a:t>
                </a:r>
                <a14:m>
                  <m:oMath xmlns:m="http://schemas.openxmlformats.org/officeDocument/2006/math">
                    <m:r>
                      <a:rPr lang="en-US" altLang="zh-TW" i="1" dirty="0" smtClean="0">
                        <a:latin typeface="Cambria Math" panose="02040503050406030204" pitchFamily="18" charset="0"/>
                      </a:rPr>
                      <m:t>𝑡𝑓</m:t>
                    </m:r>
                    <m:r>
                      <a:rPr lang="en-US" altLang="zh-TW" i="1" dirty="0" smtClean="0">
                        <a:latin typeface="Cambria Math" panose="02040503050406030204" pitchFamily="18" charset="0"/>
                      </a:rPr>
                      <m:t>−</m:t>
                    </m:r>
                    <m:r>
                      <a:rPr lang="en-US" altLang="zh-TW" i="1" dirty="0" smtClean="0">
                        <a:latin typeface="Cambria Math" panose="02040503050406030204" pitchFamily="18" charset="0"/>
                      </a:rPr>
                      <m:t>𝑖𝑑𝑓</m:t>
                    </m:r>
                  </m:oMath>
                </a14:m>
                <a:r>
                  <a:rPr lang="en-US" altLang="zh-TW" dirty="0" smtClean="0"/>
                  <a:t>:</a:t>
                </a:r>
                <a:r>
                  <a:rPr lang="zh-TW" altLang="en-US" dirty="0" smtClean="0"/>
                  <a:t>兩數相乘，對於一個</a:t>
                </a:r>
                <a:r>
                  <a:rPr lang="en-US" altLang="zh-TW" dirty="0" smtClean="0"/>
                  <a:t>word</a:t>
                </a:r>
                <a:r>
                  <a:rPr lang="zh-TW" altLang="en-US" dirty="0" smtClean="0"/>
                  <a:t> 把他取得平衡 給予一個權重值</a:t>
                </a:r>
                <a:endParaRPr lang="en-US" altLang="zh-TW" dirty="0" smtClean="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838200" y="79131"/>
                <a:ext cx="10515600" cy="6097832"/>
              </a:xfrm>
              <a:blipFill>
                <a:blip r:embed="rId2"/>
                <a:stretch>
                  <a:fillRect l="-1217" t="-1900" r="-580"/>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36987200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TotalTime>
  <Words>496</Words>
  <Application>Microsoft Office PowerPoint</Application>
  <PresentationFormat>寬螢幕</PresentationFormat>
  <Paragraphs>76</Paragraphs>
  <Slides>14</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新細明體</vt:lpstr>
      <vt:lpstr>Arial</vt:lpstr>
      <vt:lpstr>Calibri</vt:lpstr>
      <vt:lpstr>Calibri Light</vt:lpstr>
      <vt:lpstr>Cambria Math</vt:lpstr>
      <vt:lpstr>Office 佈景主題</vt:lpstr>
      <vt:lpstr>scalable time series classification</vt:lpstr>
      <vt:lpstr>Abstract</vt:lpstr>
      <vt:lpstr>PowerPoint 簡報</vt:lpstr>
      <vt:lpstr>From Real Values to Words</vt:lpstr>
      <vt:lpstr>PowerPoint 簡報</vt:lpstr>
      <vt:lpstr>The Bag-of-SFA-Symbols (BOSS) Model</vt:lpstr>
      <vt:lpstr>Word length= 3 , symbol size = 4(a-d)</vt:lpstr>
      <vt:lpstr>To solve big data using vector space</vt:lpstr>
      <vt:lpstr>PowerPoint 簡報</vt:lpstr>
      <vt:lpstr>BOSS VS</vt:lpstr>
      <vt:lpstr>PowerPoint 簡報</vt:lpstr>
      <vt:lpstr>Time Series Classification</vt:lpstr>
      <vt:lpstr>Experiments</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time series classification</dc:title>
  <dc:creator>andy</dc:creator>
  <cp:lastModifiedBy>andy</cp:lastModifiedBy>
  <cp:revision>30</cp:revision>
  <dcterms:created xsi:type="dcterms:W3CDTF">2016-06-06T05:19:33Z</dcterms:created>
  <dcterms:modified xsi:type="dcterms:W3CDTF">2016-06-07T04:38:40Z</dcterms:modified>
</cp:coreProperties>
</file>