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6" r:id="rId2"/>
    <p:sldId id="257" r:id="rId3"/>
    <p:sldId id="292" r:id="rId4"/>
    <p:sldId id="319" r:id="rId5"/>
    <p:sldId id="306" r:id="rId6"/>
    <p:sldId id="320" r:id="rId7"/>
    <p:sldId id="322" r:id="rId8"/>
    <p:sldId id="321" r:id="rId9"/>
    <p:sldId id="323" r:id="rId10"/>
    <p:sldId id="324" r:id="rId11"/>
    <p:sldId id="326" r:id="rId12"/>
    <p:sldId id="327" r:id="rId13"/>
    <p:sldId id="328" r:id="rId14"/>
    <p:sldId id="355" r:id="rId15"/>
    <p:sldId id="329" r:id="rId16"/>
    <p:sldId id="330" r:id="rId17"/>
    <p:sldId id="331" r:id="rId18"/>
    <p:sldId id="332" r:id="rId19"/>
    <p:sldId id="333" r:id="rId20"/>
    <p:sldId id="334" r:id="rId21"/>
    <p:sldId id="335" r:id="rId22"/>
    <p:sldId id="336" r:id="rId23"/>
    <p:sldId id="337" r:id="rId24"/>
    <p:sldId id="338" r:id="rId25"/>
    <p:sldId id="340" r:id="rId26"/>
    <p:sldId id="342" r:id="rId27"/>
    <p:sldId id="341" r:id="rId28"/>
    <p:sldId id="343" r:id="rId29"/>
    <p:sldId id="344" r:id="rId30"/>
    <p:sldId id="345" r:id="rId31"/>
    <p:sldId id="346" r:id="rId32"/>
    <p:sldId id="347" r:id="rId33"/>
    <p:sldId id="348" r:id="rId34"/>
    <p:sldId id="349" r:id="rId35"/>
    <p:sldId id="350" r:id="rId36"/>
    <p:sldId id="351" r:id="rId37"/>
    <p:sldId id="354" r:id="rId38"/>
    <p:sldId id="352" r:id="rId3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00FFFF"/>
    <a:srgbClr val="FF00FF"/>
    <a:srgbClr val="C5C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中等深淺樣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39" autoAdjust="0"/>
    <p:restoredTop sz="94660"/>
  </p:normalViewPr>
  <p:slideViewPr>
    <p:cSldViewPr snapToGrid="0">
      <p:cViewPr varScale="1">
        <p:scale>
          <a:sx n="79" d="100"/>
          <a:sy n="79" d="100"/>
        </p:scale>
        <p:origin x="84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118B5-9F64-4BCF-B1EE-1FDC52667EE1}" type="datetimeFigureOut">
              <a:rPr lang="zh-TW" altLang="en-US" smtClean="0"/>
              <a:t>2017/2/21</a:t>
            </a:fld>
            <a:endParaRPr lang="zh-TW" altLang="en-US"/>
          </a:p>
        </p:txBody>
      </p:sp>
      <p:sp>
        <p:nvSpPr>
          <p:cNvPr id="4" name="投影片圖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C9B0B-B10D-49AA-966C-9C58E0B863DF}" type="slidenum">
              <a:rPr lang="zh-TW" altLang="en-US" smtClean="0"/>
              <a:t>‹#›</a:t>
            </a:fld>
            <a:endParaRPr lang="zh-TW" altLang="en-US"/>
          </a:p>
        </p:txBody>
      </p:sp>
    </p:spTree>
    <p:extLst>
      <p:ext uri="{BB962C8B-B14F-4D97-AF65-F5344CB8AC3E}">
        <p14:creationId xmlns:p14="http://schemas.microsoft.com/office/powerpoint/2010/main" val="2609497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669385C0-1FCA-4A75-9F23-6295E7490FEE}" type="datetime1">
              <a:rPr lang="zh-TW" altLang="en-US" smtClean="0"/>
              <a:t>2017/2/21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3778676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7A87670E-D1D9-4108-B311-ADAABD8B0D32}" type="datetime1">
              <a:rPr lang="zh-TW" altLang="en-US" smtClean="0"/>
              <a:t>2017/2/21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412352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46D0F84-786D-4EF2-8481-140225BF3227}" type="datetime1">
              <a:rPr lang="zh-TW" altLang="en-US" smtClean="0"/>
              <a:t>2017/2/21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370009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A42E0020-C82E-415B-9299-1A25D7552E73}" type="datetime1">
              <a:rPr lang="zh-TW" altLang="en-US" smtClean="0"/>
              <a:t>2017/2/21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161508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05E9755A-A3D0-49B7-B750-A84F0F8C3152}" type="datetime1">
              <a:rPr lang="zh-TW" altLang="en-US" smtClean="0"/>
              <a:t>2017/2/21</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1319045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177FF536-6844-4449-BA87-F2BF5DABF104}" type="datetime1">
              <a:rPr lang="zh-TW" altLang="en-US" smtClean="0"/>
              <a:t>2017/2/21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839354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ACF50BCE-4D5B-445D-9EBF-D040FF475579}" type="datetime1">
              <a:rPr lang="zh-TW" altLang="en-US" smtClean="0"/>
              <a:t>2017/2/21</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337118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A9293B6D-3892-4D58-A340-8C410260F3D7}" type="datetime1">
              <a:rPr lang="zh-TW" altLang="en-US" smtClean="0"/>
              <a:t>2017/2/21</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1060125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EB735E-8418-4C4A-BC7E-83B7EA882B5A}" type="datetime1">
              <a:rPr lang="zh-TW" altLang="en-US" smtClean="0"/>
              <a:t>2017/2/21</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3016498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1C2C0A7B-C3EA-46E9-832E-F519368F0FB0}" type="datetime1">
              <a:rPr lang="zh-TW" altLang="en-US" smtClean="0"/>
              <a:t>2017/2/21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2819419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CACC982-7446-446B-8F17-73F2858A31F6}" type="datetime1">
              <a:rPr lang="zh-TW" altLang="en-US" smtClean="0"/>
              <a:t>2017/2/21</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22618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EB57B-0D0F-41CB-A932-683E565E4EE2}" type="datetime1">
              <a:rPr lang="zh-TW" altLang="en-US" smtClean="0"/>
              <a:t>2017/2/21</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029359-40AB-419B-8FBB-45C7471E1ED3}" type="slidenum">
              <a:rPr lang="zh-TW" altLang="en-US" smtClean="0"/>
              <a:t>‹#›</a:t>
            </a:fld>
            <a:endParaRPr lang="zh-TW" altLang="en-US"/>
          </a:p>
        </p:txBody>
      </p:sp>
    </p:spTree>
    <p:extLst>
      <p:ext uri="{BB962C8B-B14F-4D97-AF65-F5344CB8AC3E}">
        <p14:creationId xmlns:p14="http://schemas.microsoft.com/office/powerpoint/2010/main" val="88030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標題 1"/>
              <p:cNvSpPr txBox="1">
                <a:spLocks/>
              </p:cNvSpPr>
              <p:nvPr/>
            </p:nvSpPr>
            <p:spPr>
              <a:xfrm>
                <a:off x="720722" y="1230178"/>
                <a:ext cx="7772400" cy="1470025"/>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14:m>
                  <m:oMath xmlns:m="http://schemas.openxmlformats.org/officeDocument/2006/math">
                    <m:r>
                      <a:rPr lang="en-US" altLang="zh-TW" sz="3200" i="1" dirty="0" smtClean="0">
                        <a:latin typeface="Cambria Math" panose="02040503050406030204" pitchFamily="18" charset="0"/>
                        <a:ea typeface="Arial Unicode MS" pitchFamily="34" charset="-120"/>
                        <a:cs typeface="Times New Roman" panose="02020603050405020304" pitchFamily="18" charset="0"/>
                      </a:rPr>
                      <m:t>𝐿𝐶𝑆𝑘</m:t>
                    </m:r>
                  </m:oMath>
                </a14:m>
                <a:r>
                  <a:rPr lang="en-US" altLang="zh-TW" sz="3200" dirty="0" smtClean="0">
                    <a:latin typeface="Times New Roman" panose="02020603050405020304" pitchFamily="18" charset="0"/>
                    <a:ea typeface="Arial Unicode MS" pitchFamily="34" charset="-120"/>
                    <a:cs typeface="Times New Roman" panose="02020603050405020304" pitchFamily="18" charset="0"/>
                  </a:rPr>
                  <a:t>++: Practical similarity metric for long strings</a:t>
                </a:r>
                <a:endParaRPr lang="zh-TW" altLang="en-US" sz="3200" dirty="0">
                  <a:latin typeface="Times New Roman" panose="02020603050405020304" pitchFamily="18" charset="0"/>
                  <a:ea typeface="Arial Unicode MS" pitchFamily="34" charset="-120"/>
                  <a:cs typeface="Times New Roman" panose="02020603050405020304" pitchFamily="18" charset="0"/>
                </a:endParaRPr>
              </a:p>
            </p:txBody>
          </p:sp>
        </mc:Choice>
        <mc:Fallback xmlns="">
          <p:sp>
            <p:nvSpPr>
              <p:cNvPr id="4" name="標題 1"/>
              <p:cNvSpPr txBox="1">
                <a:spLocks noRot="1" noChangeAspect="1" noMove="1" noResize="1" noEditPoints="1" noAdjustHandles="1" noChangeArrowheads="1" noChangeShapeType="1" noTextEdit="1"/>
              </p:cNvSpPr>
              <p:nvPr/>
            </p:nvSpPr>
            <p:spPr>
              <a:xfrm>
                <a:off x="720722" y="1230178"/>
                <a:ext cx="7772400" cy="1470025"/>
              </a:xfrm>
              <a:prstGeom prst="rect">
                <a:avLst/>
              </a:prstGeom>
              <a:blipFill rotWithShape="0">
                <a:blip r:embed="rId2"/>
                <a:stretch>
                  <a:fillRect r="-863"/>
                </a:stretch>
              </a:blipFill>
            </p:spPr>
            <p:txBody>
              <a:bodyPr/>
              <a:lstStyle/>
              <a:p>
                <a:r>
                  <a:rPr lang="zh-TW" altLang="en-US">
                    <a:noFill/>
                  </a:rPr>
                  <a:t> </a:t>
                </a:r>
              </a:p>
            </p:txBody>
          </p:sp>
        </mc:Fallback>
      </mc:AlternateContent>
      <p:sp>
        <p:nvSpPr>
          <p:cNvPr id="5" name="副標題 2"/>
          <p:cNvSpPr txBox="1">
            <a:spLocks/>
          </p:cNvSpPr>
          <p:nvPr/>
        </p:nvSpPr>
        <p:spPr>
          <a:xfrm>
            <a:off x="1406522" y="3019431"/>
            <a:ext cx="6400800" cy="479425"/>
          </a:xfrm>
          <a:prstGeom prst="rect">
            <a:avLst/>
          </a:prstGeom>
        </p:spPr>
        <p:txBody>
          <a:bodyP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altLang="zh-TW" sz="2000" dirty="0" smtClean="0"/>
              <a:t>Filip </a:t>
            </a:r>
            <a:r>
              <a:rPr lang="en-US" altLang="zh-TW" sz="2000" dirty="0" err="1" smtClean="0"/>
              <a:t>Pavetić</a:t>
            </a:r>
            <a:r>
              <a:rPr lang="en-US" altLang="zh-TW" sz="2000" dirty="0" smtClean="0"/>
              <a:t>, </a:t>
            </a:r>
            <a:r>
              <a:rPr lang="en-US" altLang="zh-TW" sz="2000" dirty="0"/>
              <a:t>Goran </a:t>
            </a:r>
            <a:r>
              <a:rPr lang="en-US" altLang="zh-TW" sz="2000" dirty="0" err="1" smtClean="0"/>
              <a:t>Žužić</a:t>
            </a:r>
            <a:r>
              <a:rPr lang="en-US" altLang="zh-TW" sz="2000" dirty="0"/>
              <a:t>, </a:t>
            </a:r>
            <a:r>
              <a:rPr lang="en-US" altLang="zh-TW" sz="2000" dirty="0" smtClean="0"/>
              <a:t>and </a:t>
            </a:r>
            <a:r>
              <a:rPr lang="en-US" altLang="zh-TW" sz="2000" dirty="0"/>
              <a:t>Mile </a:t>
            </a:r>
            <a:r>
              <a:rPr lang="en-US" altLang="zh-TW" sz="2000" dirty="0" err="1"/>
              <a:t>Š</a:t>
            </a:r>
            <a:r>
              <a:rPr lang="en-US" altLang="zh-TW" sz="2000" dirty="0" err="1" smtClean="0"/>
              <a:t>ikić</a:t>
            </a:r>
            <a:endParaRPr lang="en-US" altLang="zh-TW" sz="2000" dirty="0"/>
          </a:p>
        </p:txBody>
      </p:sp>
      <p:graphicFrame>
        <p:nvGraphicFramePr>
          <p:cNvPr id="6" name="表格 5"/>
          <p:cNvGraphicFramePr>
            <a:graphicFrameLocks noGrp="1"/>
          </p:cNvGraphicFramePr>
          <p:nvPr>
            <p:extLst>
              <p:ext uri="{D42A27DB-BD31-4B8C-83A1-F6EECF244321}">
                <p14:modId xmlns:p14="http://schemas.microsoft.com/office/powerpoint/2010/main" val="2755279394"/>
              </p:ext>
            </p:extLst>
          </p:nvPr>
        </p:nvGraphicFramePr>
        <p:xfrm>
          <a:off x="2312119" y="3818084"/>
          <a:ext cx="4589606" cy="846860"/>
        </p:xfrm>
        <a:graphic>
          <a:graphicData uri="http://schemas.openxmlformats.org/drawingml/2006/table">
            <a:tbl>
              <a:tblPr/>
              <a:tblGrid>
                <a:gridCol w="4589606"/>
              </a:tblGrid>
              <a:tr h="846860">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800" b="0" i="0" kern="1200" dirty="0" err="1" smtClean="0">
                          <a:solidFill>
                            <a:schemeClr val="tx1"/>
                          </a:solidFill>
                          <a:effectLst/>
                          <a:latin typeface="+mn-lt"/>
                          <a:ea typeface="+mn-ea"/>
                          <a:cs typeface="+mn-cs"/>
                        </a:rPr>
                        <a:t>arXiv</a:t>
                      </a:r>
                      <a:r>
                        <a:rPr lang="en-US" altLang="zh-TW" sz="1800" b="0" i="0" kern="1200" dirty="0" smtClean="0">
                          <a:solidFill>
                            <a:schemeClr val="tx1"/>
                          </a:solidFill>
                          <a:effectLst/>
                          <a:latin typeface="+mn-lt"/>
                          <a:ea typeface="+mn-ea"/>
                          <a:cs typeface="+mn-cs"/>
                        </a:rPr>
                        <a:t>, Data Structures and Algorithms, 2014</a:t>
                      </a:r>
                    </a:p>
                  </a:txBody>
                  <a:tcPr marL="95251" marR="9525" marT="9523" marB="9523">
                    <a:lnL>
                      <a:noFill/>
                    </a:lnL>
                    <a:lnR>
                      <a:noFill/>
                    </a:lnR>
                    <a:lnT>
                      <a:noFill/>
                    </a:lnT>
                    <a:lnB>
                      <a:noFill/>
                    </a:lnB>
                    <a:solidFill>
                      <a:srgbClr val="FFFFFF"/>
                    </a:solidFill>
                  </a:tcPr>
                </a:tc>
              </a:tr>
            </a:tbl>
          </a:graphicData>
        </a:graphic>
      </p:graphicFrame>
      <p:sp>
        <p:nvSpPr>
          <p:cNvPr id="3079" name="文字方塊 6"/>
          <p:cNvSpPr txBox="1">
            <a:spLocks noChangeArrowheads="1"/>
          </p:cNvSpPr>
          <p:nvPr/>
        </p:nvSpPr>
        <p:spPr bwMode="auto">
          <a:xfrm>
            <a:off x="2982910" y="5253638"/>
            <a:ext cx="32480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algn="ctr" eaLnBrk="1" hangingPunct="1">
              <a:spcBef>
                <a:spcPct val="0"/>
              </a:spcBef>
              <a:buFontTx/>
              <a:buNone/>
            </a:pPr>
            <a:r>
              <a:rPr lang="en-US" altLang="zh-TW" sz="1800" dirty="0"/>
              <a:t>Presenter:  </a:t>
            </a:r>
            <a:r>
              <a:rPr lang="en-US" altLang="zh-TW" sz="1800" dirty="0" smtClean="0"/>
              <a:t>Bi-</a:t>
            </a:r>
            <a:r>
              <a:rPr lang="en-US" altLang="zh-TW" sz="1800" dirty="0" err="1" smtClean="0"/>
              <a:t>Shiang</a:t>
            </a:r>
            <a:r>
              <a:rPr lang="en-US" altLang="zh-TW" sz="1800" dirty="0" smtClean="0"/>
              <a:t> Lin</a:t>
            </a:r>
            <a:endParaRPr lang="en-US" altLang="zh-TW" sz="1800" dirty="0"/>
          </a:p>
          <a:p>
            <a:pPr algn="ctr" eaLnBrk="1" hangingPunct="1">
              <a:spcBef>
                <a:spcPct val="0"/>
              </a:spcBef>
              <a:buFontTx/>
              <a:buNone/>
            </a:pPr>
            <a:r>
              <a:rPr lang="en-US" altLang="zh-TW" sz="1800" dirty="0"/>
              <a:t>Date:</a:t>
            </a:r>
            <a:fld id="{F3590F60-3E7B-48AD-979A-345F224951B5}" type="datetime1">
              <a:rPr lang="zh-TW" altLang="en-US" sz="1800"/>
              <a:pPr algn="ctr" eaLnBrk="1" hangingPunct="1">
                <a:spcBef>
                  <a:spcPct val="0"/>
                </a:spcBef>
                <a:buFontTx/>
                <a:buNone/>
              </a:pPr>
              <a:t>2017/2/21</a:t>
            </a:fld>
            <a:endParaRPr lang="zh-TW" altLang="en-US" sz="1800" dirty="0"/>
          </a:p>
        </p:txBody>
      </p:sp>
      <p:sp>
        <p:nvSpPr>
          <p:cNvPr id="2" name="投影片編號版面配置區 1"/>
          <p:cNvSpPr>
            <a:spLocks noGrp="1"/>
          </p:cNvSpPr>
          <p:nvPr>
            <p:ph type="sldNum" sz="quarter" idx="12"/>
          </p:nvPr>
        </p:nvSpPr>
        <p:spPr/>
        <p:txBody>
          <a:bodyPr/>
          <a:lstStyle/>
          <a:p>
            <a:fld id="{0C029359-40AB-419B-8FBB-45C7471E1ED3}" type="slidenum">
              <a:rPr lang="zh-TW" altLang="en-US" smtClean="0"/>
              <a:t>1</a:t>
            </a:fld>
            <a:endParaRPr lang="zh-TW" altLang="en-US"/>
          </a:p>
        </p:txBody>
      </p:sp>
    </p:spTree>
    <p:extLst>
      <p:ext uri="{BB962C8B-B14F-4D97-AF65-F5344CB8AC3E}">
        <p14:creationId xmlns:p14="http://schemas.microsoft.com/office/powerpoint/2010/main" val="1494669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10</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770630" y="1588556"/>
            <a:ext cx="5602740" cy="3639609"/>
          </a:xfrm>
          <a:prstGeom prst="rect">
            <a:avLst/>
          </a:prstGeom>
        </p:spPr>
      </p:pic>
      <p:graphicFrame>
        <p:nvGraphicFramePr>
          <p:cNvPr id="6" name="表格 5"/>
          <p:cNvGraphicFramePr>
            <a:graphicFrameLocks noGrp="1"/>
          </p:cNvGraphicFramePr>
          <p:nvPr>
            <p:extLst>
              <p:ext uri="{D42A27DB-BD31-4B8C-83A1-F6EECF244321}">
                <p14:modId xmlns:p14="http://schemas.microsoft.com/office/powerpoint/2010/main" val="2400066695"/>
              </p:ext>
            </p:extLst>
          </p:nvPr>
        </p:nvGraphicFramePr>
        <p:xfrm>
          <a:off x="2150534" y="5306145"/>
          <a:ext cx="5096938" cy="468312"/>
        </p:xfrm>
        <a:graphic>
          <a:graphicData uri="http://schemas.openxmlformats.org/drawingml/2006/table">
            <a:tbl>
              <a:tblPr firstRow="1" bandRow="1">
                <a:tableStyleId>{5940675A-B579-460E-94D1-54222C63F5DA}</a:tableStyleId>
              </a:tblPr>
              <a:tblGrid>
                <a:gridCol w="463358"/>
                <a:gridCol w="463358"/>
                <a:gridCol w="463358"/>
                <a:gridCol w="463358"/>
                <a:gridCol w="463358"/>
                <a:gridCol w="463358"/>
                <a:gridCol w="463358"/>
                <a:gridCol w="463358"/>
                <a:gridCol w="463358"/>
                <a:gridCol w="463358"/>
                <a:gridCol w="463358"/>
              </a:tblGrid>
              <a:tr h="468312">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r>
            </a:tbl>
          </a:graphicData>
        </a:graphic>
      </p:graphicFrame>
      <p:sp>
        <p:nvSpPr>
          <p:cNvPr id="11" name="矩形 10"/>
          <p:cNvSpPr/>
          <p:nvPr/>
        </p:nvSpPr>
        <p:spPr>
          <a:xfrm>
            <a:off x="2184946" y="1989713"/>
            <a:ext cx="1777453" cy="821220"/>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3107266" y="1978024"/>
            <a:ext cx="4572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2" name="內容版面配置區 4"/>
          <p:cNvSpPr txBox="1">
            <a:spLocks/>
          </p:cNvSpPr>
          <p:nvPr/>
        </p:nvSpPr>
        <p:spPr>
          <a:xfrm>
            <a:off x="2150534" y="5996179"/>
            <a:ext cx="5365750" cy="6434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(c)=2 </a:t>
            </a: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(a)=2 </a:t>
            </a: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(d)=2</a:t>
            </a:r>
          </a:p>
          <a:p>
            <a:endParaRPr lang="en-US" altLang="zh-TW"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4400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11</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770630" y="1588556"/>
            <a:ext cx="5602740" cy="3639609"/>
          </a:xfrm>
          <a:prstGeom prst="rect">
            <a:avLst/>
          </a:prstGeom>
        </p:spPr>
      </p:pic>
      <p:graphicFrame>
        <p:nvGraphicFramePr>
          <p:cNvPr id="6" name="表格 5"/>
          <p:cNvGraphicFramePr>
            <a:graphicFrameLocks noGrp="1"/>
          </p:cNvGraphicFramePr>
          <p:nvPr>
            <p:extLst>
              <p:ext uri="{D42A27DB-BD31-4B8C-83A1-F6EECF244321}">
                <p14:modId xmlns:p14="http://schemas.microsoft.com/office/powerpoint/2010/main" val="1614757069"/>
              </p:ext>
            </p:extLst>
          </p:nvPr>
        </p:nvGraphicFramePr>
        <p:xfrm>
          <a:off x="2150534" y="5306145"/>
          <a:ext cx="5096938" cy="468312"/>
        </p:xfrm>
        <a:graphic>
          <a:graphicData uri="http://schemas.openxmlformats.org/drawingml/2006/table">
            <a:tbl>
              <a:tblPr firstRow="1" bandRow="1">
                <a:tableStyleId>{5940675A-B579-460E-94D1-54222C63F5DA}</a:tableStyleId>
              </a:tblPr>
              <a:tblGrid>
                <a:gridCol w="463358"/>
                <a:gridCol w="463358"/>
                <a:gridCol w="463358"/>
                <a:gridCol w="463358"/>
                <a:gridCol w="463358"/>
                <a:gridCol w="463358"/>
                <a:gridCol w="463358"/>
                <a:gridCol w="463358"/>
                <a:gridCol w="463358"/>
                <a:gridCol w="463358"/>
                <a:gridCol w="463358"/>
              </a:tblGrid>
              <a:tr h="468312">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solidFill>
                            <a:srgbClr val="FF0000"/>
                          </a:solidFill>
                          <a:latin typeface="Courier New" panose="02070309020205020404" pitchFamily="49" charset="0"/>
                          <a:cs typeface="Courier New" panose="02070309020205020404" pitchFamily="49" charset="0"/>
                        </a:rPr>
                        <a:t>2</a:t>
                      </a:r>
                      <a:endParaRPr lang="zh-TW" altLang="en-US" sz="2400" dirty="0">
                        <a:solidFill>
                          <a:srgbClr val="FF0000"/>
                        </a:solidFill>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r>
            </a:tbl>
          </a:graphicData>
        </a:graphic>
      </p:graphicFrame>
      <p:sp>
        <p:nvSpPr>
          <p:cNvPr id="9" name="內容版面配置區 4"/>
          <p:cNvSpPr txBox="1">
            <a:spLocks/>
          </p:cNvSpPr>
          <p:nvPr/>
        </p:nvSpPr>
        <p:spPr>
          <a:xfrm>
            <a:off x="2150534" y="5996179"/>
            <a:ext cx="5365750" cy="6434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(c)=2</a:t>
            </a:r>
          </a:p>
        </p:txBody>
      </p:sp>
      <p:sp>
        <p:nvSpPr>
          <p:cNvPr id="11" name="矩形 10"/>
          <p:cNvSpPr/>
          <p:nvPr/>
        </p:nvSpPr>
        <p:spPr>
          <a:xfrm>
            <a:off x="3556001" y="2438400"/>
            <a:ext cx="397932" cy="381000"/>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4004733" y="2905652"/>
            <a:ext cx="4572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484349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12</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770630" y="1588556"/>
            <a:ext cx="5602740" cy="3639609"/>
          </a:xfrm>
          <a:prstGeom prst="rect">
            <a:avLst/>
          </a:prstGeom>
        </p:spPr>
      </p:pic>
      <p:graphicFrame>
        <p:nvGraphicFramePr>
          <p:cNvPr id="6" name="表格 5"/>
          <p:cNvGraphicFramePr>
            <a:graphicFrameLocks noGrp="1"/>
          </p:cNvGraphicFramePr>
          <p:nvPr/>
        </p:nvGraphicFramePr>
        <p:xfrm>
          <a:off x="2150534" y="5306145"/>
          <a:ext cx="5096938" cy="468312"/>
        </p:xfrm>
        <a:graphic>
          <a:graphicData uri="http://schemas.openxmlformats.org/drawingml/2006/table">
            <a:tbl>
              <a:tblPr firstRow="1" bandRow="1">
                <a:tableStyleId>{5940675A-B579-460E-94D1-54222C63F5DA}</a:tableStyleId>
              </a:tblPr>
              <a:tblGrid>
                <a:gridCol w="463358"/>
                <a:gridCol w="463358"/>
                <a:gridCol w="463358"/>
                <a:gridCol w="463358"/>
                <a:gridCol w="463358"/>
                <a:gridCol w="463358"/>
                <a:gridCol w="463358"/>
                <a:gridCol w="463358"/>
                <a:gridCol w="463358"/>
                <a:gridCol w="463358"/>
                <a:gridCol w="463358"/>
              </a:tblGrid>
              <a:tr h="468312">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r>
            </a:tbl>
          </a:graphicData>
        </a:graphic>
      </p:graphicFrame>
      <p:sp>
        <p:nvSpPr>
          <p:cNvPr id="9" name="內容版面配置區 4"/>
          <p:cNvSpPr txBox="1">
            <a:spLocks/>
          </p:cNvSpPr>
          <p:nvPr/>
        </p:nvSpPr>
        <p:spPr>
          <a:xfrm>
            <a:off x="2150534" y="5996179"/>
            <a:ext cx="5365750" cy="6434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(e)=2+2=4</a:t>
            </a:r>
          </a:p>
        </p:txBody>
      </p:sp>
      <p:sp>
        <p:nvSpPr>
          <p:cNvPr id="11" name="矩形 10"/>
          <p:cNvSpPr/>
          <p:nvPr/>
        </p:nvSpPr>
        <p:spPr>
          <a:xfrm>
            <a:off x="2167468" y="5349801"/>
            <a:ext cx="3666066" cy="381000"/>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5875867" y="2905652"/>
            <a:ext cx="4572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18001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13</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770630" y="1588556"/>
            <a:ext cx="5602740" cy="3639609"/>
          </a:xfrm>
          <a:prstGeom prst="rect">
            <a:avLst/>
          </a:prstGeom>
        </p:spPr>
      </p:pic>
      <p:graphicFrame>
        <p:nvGraphicFramePr>
          <p:cNvPr id="6" name="表格 5"/>
          <p:cNvGraphicFramePr>
            <a:graphicFrameLocks noGrp="1"/>
          </p:cNvGraphicFramePr>
          <p:nvPr>
            <p:extLst>
              <p:ext uri="{D42A27DB-BD31-4B8C-83A1-F6EECF244321}">
                <p14:modId xmlns:p14="http://schemas.microsoft.com/office/powerpoint/2010/main" val="3112226245"/>
              </p:ext>
            </p:extLst>
          </p:nvPr>
        </p:nvGraphicFramePr>
        <p:xfrm>
          <a:off x="2150534" y="5306145"/>
          <a:ext cx="5096938" cy="468312"/>
        </p:xfrm>
        <a:graphic>
          <a:graphicData uri="http://schemas.openxmlformats.org/drawingml/2006/table">
            <a:tbl>
              <a:tblPr firstRow="1" bandRow="1">
                <a:tableStyleId>{5940675A-B579-460E-94D1-54222C63F5DA}</a:tableStyleId>
              </a:tblPr>
              <a:tblGrid>
                <a:gridCol w="463358"/>
                <a:gridCol w="463358"/>
                <a:gridCol w="463358"/>
                <a:gridCol w="463358"/>
                <a:gridCol w="463358"/>
                <a:gridCol w="463358"/>
                <a:gridCol w="463358"/>
                <a:gridCol w="463358"/>
                <a:gridCol w="463358"/>
                <a:gridCol w="463358"/>
                <a:gridCol w="463358"/>
              </a:tblGrid>
              <a:tr h="468312">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solidFill>
                            <a:srgbClr val="FF0000"/>
                          </a:solidFill>
                          <a:latin typeface="Courier New" panose="02070309020205020404" pitchFamily="49" charset="0"/>
                          <a:cs typeface="Courier New" panose="02070309020205020404" pitchFamily="49" charset="0"/>
                        </a:rPr>
                        <a:t>2</a:t>
                      </a:r>
                      <a:endParaRPr lang="zh-TW" altLang="en-US" sz="2400" dirty="0">
                        <a:solidFill>
                          <a:srgbClr val="FF0000"/>
                        </a:solidFill>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r>
            </a:tbl>
          </a:graphicData>
        </a:graphic>
      </p:graphicFrame>
      <p:sp>
        <p:nvSpPr>
          <p:cNvPr id="9" name="內容版面配置區 4"/>
          <p:cNvSpPr txBox="1">
            <a:spLocks/>
          </p:cNvSpPr>
          <p:nvPr/>
        </p:nvSpPr>
        <p:spPr>
          <a:xfrm>
            <a:off x="2150534" y="5996179"/>
            <a:ext cx="5774266" cy="6434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(a)=2</a:t>
            </a:r>
          </a:p>
        </p:txBody>
      </p:sp>
      <p:sp>
        <p:nvSpPr>
          <p:cNvPr id="11" name="矩形 10"/>
          <p:cNvSpPr/>
          <p:nvPr/>
        </p:nvSpPr>
        <p:spPr>
          <a:xfrm>
            <a:off x="3124200" y="3385273"/>
            <a:ext cx="414866" cy="357979"/>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3556000" y="3828373"/>
            <a:ext cx="4572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926099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14</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770630" y="1588556"/>
            <a:ext cx="5602740" cy="3639609"/>
          </a:xfrm>
          <a:prstGeom prst="rect">
            <a:avLst/>
          </a:prstGeom>
        </p:spPr>
      </p:pic>
      <p:graphicFrame>
        <p:nvGraphicFramePr>
          <p:cNvPr id="6" name="表格 5"/>
          <p:cNvGraphicFramePr>
            <a:graphicFrameLocks noGrp="1"/>
          </p:cNvGraphicFramePr>
          <p:nvPr>
            <p:extLst>
              <p:ext uri="{D42A27DB-BD31-4B8C-83A1-F6EECF244321}">
                <p14:modId xmlns:p14="http://schemas.microsoft.com/office/powerpoint/2010/main" val="923731606"/>
              </p:ext>
            </p:extLst>
          </p:nvPr>
        </p:nvGraphicFramePr>
        <p:xfrm>
          <a:off x="2150534" y="5306145"/>
          <a:ext cx="5096938" cy="468312"/>
        </p:xfrm>
        <a:graphic>
          <a:graphicData uri="http://schemas.openxmlformats.org/drawingml/2006/table">
            <a:tbl>
              <a:tblPr firstRow="1" bandRow="1">
                <a:tableStyleId>{5940675A-B579-460E-94D1-54222C63F5DA}</a:tableStyleId>
              </a:tblPr>
              <a:tblGrid>
                <a:gridCol w="463358"/>
                <a:gridCol w="463358"/>
                <a:gridCol w="463358"/>
                <a:gridCol w="463358"/>
                <a:gridCol w="463358"/>
                <a:gridCol w="463358"/>
                <a:gridCol w="463358"/>
                <a:gridCol w="463358"/>
                <a:gridCol w="463358"/>
                <a:gridCol w="463358"/>
                <a:gridCol w="463358"/>
              </a:tblGrid>
              <a:tr h="468312">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solidFill>
                            <a:schemeClr val="tx1"/>
                          </a:solidFill>
                          <a:latin typeface="Courier New" panose="02070309020205020404" pitchFamily="49" charset="0"/>
                          <a:cs typeface="Courier New" panose="02070309020205020404" pitchFamily="49" charset="0"/>
                        </a:rPr>
                        <a:t>3</a:t>
                      </a:r>
                      <a:endParaRPr lang="zh-TW" altLang="en-US" sz="2400" dirty="0">
                        <a:solidFill>
                          <a:schemeClr val="tx1"/>
                        </a:solidFill>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solidFill>
                            <a:srgbClr val="FF0000"/>
                          </a:solidFill>
                          <a:latin typeface="Courier New" panose="02070309020205020404" pitchFamily="49" charset="0"/>
                          <a:cs typeface="Courier New" panose="02070309020205020404" pitchFamily="49" charset="0"/>
                        </a:rPr>
                        <a:t>3</a:t>
                      </a:r>
                      <a:endParaRPr lang="zh-TW" altLang="en-US" sz="2400" dirty="0">
                        <a:solidFill>
                          <a:srgbClr val="FF0000"/>
                        </a:solidFill>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r>
            </a:tbl>
          </a:graphicData>
        </a:graphic>
      </p:graphicFrame>
      <p:sp>
        <p:nvSpPr>
          <p:cNvPr id="9" name="內容版面配置區 4"/>
          <p:cNvSpPr txBox="1">
            <a:spLocks/>
          </p:cNvSpPr>
          <p:nvPr/>
        </p:nvSpPr>
        <p:spPr>
          <a:xfrm>
            <a:off x="2150534" y="5996179"/>
            <a:ext cx="5774266" cy="6434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(b)=max(</a:t>
            </a: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(b),</a:t>
            </a:r>
            <a:r>
              <a:rPr lang="en-US" altLang="zh-TW" dirty="0" err="1" smtClean="0">
                <a:latin typeface="Courier New" panose="02070309020205020404" pitchFamily="49" charset="0"/>
                <a:cs typeface="Courier New" panose="02070309020205020404" pitchFamily="49" charset="0"/>
              </a:rPr>
              <a:t>dp</a:t>
            </a:r>
            <a:r>
              <a:rPr lang="en-US" altLang="zh-TW" dirty="0" smtClean="0">
                <a:latin typeface="Courier New" panose="02070309020205020404" pitchFamily="49" charset="0"/>
                <a:cs typeface="Courier New" panose="02070309020205020404" pitchFamily="49" charset="0"/>
              </a:rPr>
              <a:t>(a)+1)=3</a:t>
            </a:r>
          </a:p>
        </p:txBody>
      </p:sp>
      <p:sp>
        <p:nvSpPr>
          <p:cNvPr id="11" name="矩形 10"/>
          <p:cNvSpPr/>
          <p:nvPr/>
        </p:nvSpPr>
        <p:spPr>
          <a:xfrm>
            <a:off x="3581400" y="3845765"/>
            <a:ext cx="414866" cy="357979"/>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p:cNvSpPr/>
          <p:nvPr/>
        </p:nvSpPr>
        <p:spPr>
          <a:xfrm>
            <a:off x="4004733" y="4285574"/>
            <a:ext cx="4572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212011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Algorithm</a:t>
            </a:r>
            <a:endParaRPr lang="zh-TW" altLang="en-US" dirty="0">
              <a:latin typeface="Times New Roman" panose="02020603050405020304" pitchFamily="18" charset="0"/>
              <a:cs typeface="Times New Roman" panose="02020603050405020304" pitchFamily="18" charset="0"/>
            </a:endParaRPr>
          </a:p>
        </p:txBody>
      </p:sp>
      <p:pic>
        <p:nvPicPr>
          <p:cNvPr id="8" name="圖片 7"/>
          <p:cNvPicPr>
            <a:picLocks noChangeAspect="1"/>
          </p:cNvPicPr>
          <p:nvPr/>
        </p:nvPicPr>
        <p:blipFill>
          <a:blip r:embed="rId2"/>
          <a:stretch>
            <a:fillRect/>
          </a:stretch>
        </p:blipFill>
        <p:spPr>
          <a:xfrm>
            <a:off x="1231590" y="1690689"/>
            <a:ext cx="6680819" cy="3789332"/>
          </a:xfrm>
          <a:prstGeom prst="rect">
            <a:avLst/>
          </a:prstGeom>
        </p:spPr>
      </p:pic>
      <p:sp>
        <p:nvSpPr>
          <p:cNvPr id="12" name="矩形 11"/>
          <p:cNvSpPr/>
          <p:nvPr/>
        </p:nvSpPr>
        <p:spPr>
          <a:xfrm>
            <a:off x="1761070" y="3257050"/>
            <a:ext cx="3666066" cy="417485"/>
          </a:xfrm>
          <a:prstGeom prst="rect">
            <a:avLst/>
          </a:prstGeom>
          <a:no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p:cNvSpPr/>
          <p:nvPr/>
        </p:nvSpPr>
        <p:spPr>
          <a:xfrm>
            <a:off x="1761071" y="3674536"/>
            <a:ext cx="4766730" cy="10329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mc:AlternateContent xmlns:mc="http://schemas.openxmlformats.org/markup-compatibility/2006" xmlns:a14="http://schemas.microsoft.com/office/drawing/2010/main">
        <mc:Choice Requires="a14">
          <p:sp>
            <p:nvSpPr>
              <p:cNvPr id="14"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14:m>
                  <m:oMath xmlns:m="http://schemas.openxmlformats.org/officeDocument/2006/math">
                    <m:r>
                      <a:rPr lang="en-US" altLang="zh-TW" i="1" dirty="0" smtClean="0">
                        <a:latin typeface="Cambria Math" panose="02040503050406030204" pitchFamily="18" charset="0"/>
                        <a:cs typeface="Courier New" panose="02070309020205020404" pitchFamily="49" charset="0"/>
                      </a:rPr>
                      <m:t>𝑂</m:t>
                    </m:r>
                    <m:d>
                      <m:dPr>
                        <m:ctrlPr>
                          <a:rPr lang="en-US" altLang="zh-TW" i="1" dirty="0" smtClean="0">
                            <a:latin typeface="Cambria Math" panose="02040503050406030204" pitchFamily="18" charset="0"/>
                            <a:cs typeface="Courier New" panose="02070309020205020404" pitchFamily="49" charset="0"/>
                          </a:rPr>
                        </m:ctrlPr>
                      </m:dPr>
                      <m:e>
                        <m:r>
                          <a:rPr lang="en-US" altLang="zh-TW" i="1" dirty="0" err="1" smtClean="0">
                            <a:latin typeface="Cambria Math" panose="02040503050406030204" pitchFamily="18" charset="0"/>
                            <a:cs typeface="Courier New" panose="02070309020205020404" pitchFamily="49" charset="0"/>
                          </a:rPr>
                          <m:t>𝑚</m:t>
                        </m:r>
                        <m:r>
                          <a:rPr lang="en-US" altLang="zh-TW" i="1" dirty="0" err="1" smtClean="0">
                            <a:latin typeface="Cambria Math" panose="02040503050406030204" pitchFamily="18" charset="0"/>
                            <a:cs typeface="Courier New" panose="02070309020205020404" pitchFamily="49" charset="0"/>
                          </a:rPr>
                          <m:t>+</m:t>
                        </m:r>
                        <m:r>
                          <a:rPr lang="en-US" altLang="zh-TW" i="1" dirty="0" err="1" smtClean="0">
                            <a:latin typeface="Cambria Math" panose="02040503050406030204" pitchFamily="18" charset="0"/>
                            <a:cs typeface="Courier New" panose="02070309020205020404" pitchFamily="49" charset="0"/>
                          </a:rPr>
                          <m:t>𝑛</m:t>
                        </m:r>
                        <m:r>
                          <a:rPr lang="en-US" altLang="zh-TW" b="0" i="1" dirty="0" smtClean="0">
                            <a:latin typeface="Cambria Math" panose="02040503050406030204" pitchFamily="18" charset="0"/>
                            <a:cs typeface="Courier New" panose="02070309020205020404" pitchFamily="49" charset="0"/>
                          </a:rPr>
                          <m:t>+</m:t>
                        </m:r>
                        <m:r>
                          <a:rPr lang="en-US" altLang="zh-TW" b="0" i="1" dirty="0" smtClean="0">
                            <a:latin typeface="Cambria Math" panose="02040503050406030204" pitchFamily="18" charset="0"/>
                            <a:cs typeface="Courier New" panose="02070309020205020404" pitchFamily="49" charset="0"/>
                          </a:rPr>
                          <m:t>𝑟</m:t>
                        </m:r>
                        <m:func>
                          <m:funcPr>
                            <m:ctrlPr>
                              <a:rPr lang="en-US" altLang="zh-TW" b="0" i="1" dirty="0" smtClean="0">
                                <a:latin typeface="Cambria Math" panose="02040503050406030204" pitchFamily="18" charset="0"/>
                                <a:cs typeface="Courier New" panose="02070309020205020404" pitchFamily="49" charset="0"/>
                              </a:rPr>
                            </m:ctrlPr>
                          </m:funcPr>
                          <m:fName>
                            <m:r>
                              <m:rPr>
                                <m:sty m:val="p"/>
                              </m:rPr>
                              <a:rPr lang="en-US" altLang="zh-TW" b="0" i="0" dirty="0" smtClean="0">
                                <a:latin typeface="Cambria Math" panose="02040503050406030204" pitchFamily="18" charset="0"/>
                                <a:cs typeface="Courier New" panose="02070309020205020404" pitchFamily="49" charset="0"/>
                              </a:rPr>
                              <m:t>log</m:t>
                            </m:r>
                          </m:fName>
                          <m:e>
                            <m:r>
                              <a:rPr lang="en-US" altLang="zh-TW" b="0" i="1" dirty="0" smtClean="0">
                                <a:latin typeface="Cambria Math" panose="02040503050406030204" pitchFamily="18" charset="0"/>
                                <a:cs typeface="Courier New" panose="02070309020205020404" pitchFamily="49" charset="0"/>
                              </a:rPr>
                              <m:t>𝑟</m:t>
                            </m:r>
                          </m:e>
                        </m:func>
                        <m:r>
                          <a:rPr lang="en-US" altLang="zh-TW" b="0" i="1" dirty="0" smtClean="0">
                            <a:latin typeface="Cambria Math" panose="02040503050406030204" pitchFamily="18" charset="0"/>
                            <a:cs typeface="Courier New" panose="02070309020205020404" pitchFamily="49" charset="0"/>
                          </a:rPr>
                          <m:t>+</m:t>
                        </m:r>
                        <m:r>
                          <a:rPr lang="en-US" altLang="zh-TW" b="0" i="1" dirty="0" smtClean="0">
                            <a:latin typeface="Cambria Math" panose="02040503050406030204" pitchFamily="18" charset="0"/>
                            <a:cs typeface="Courier New" panose="02070309020205020404" pitchFamily="49" charset="0"/>
                          </a:rPr>
                          <m:t>𝑟</m:t>
                        </m:r>
                        <m:func>
                          <m:funcPr>
                            <m:ctrlPr>
                              <a:rPr lang="en-US" altLang="zh-TW" b="0" i="1" dirty="0" smtClean="0">
                                <a:latin typeface="Cambria Math" panose="02040503050406030204" pitchFamily="18" charset="0"/>
                                <a:cs typeface="Courier New" panose="02070309020205020404" pitchFamily="49" charset="0"/>
                              </a:rPr>
                            </m:ctrlPr>
                          </m:funcPr>
                          <m:fName>
                            <m:r>
                              <m:rPr>
                                <m:sty m:val="p"/>
                              </m:rPr>
                              <a:rPr lang="en-US" altLang="zh-TW" b="0" i="0" dirty="0" smtClean="0">
                                <a:latin typeface="Cambria Math" panose="02040503050406030204" pitchFamily="18" charset="0"/>
                                <a:cs typeface="Courier New" panose="02070309020205020404" pitchFamily="49" charset="0"/>
                              </a:rPr>
                              <m:t>log</m:t>
                            </m:r>
                          </m:fName>
                          <m:e>
                            <m:r>
                              <a:rPr lang="en-US" altLang="zh-TW" b="0" i="1" dirty="0" smtClean="0">
                                <a:latin typeface="Cambria Math" panose="02040503050406030204" pitchFamily="18" charset="0"/>
                                <a:cs typeface="Courier New" panose="02070309020205020404" pitchFamily="49" charset="0"/>
                              </a:rPr>
                              <m:t>𝑛</m:t>
                            </m:r>
                          </m:e>
                        </m:func>
                      </m:e>
                    </m:d>
                    <m:r>
                      <a:rPr lang="en-US" altLang="zh-TW" b="0" i="1" dirty="0" smtClean="0">
                        <a:latin typeface="Cambria Math" panose="02040503050406030204" pitchFamily="18" charset="0"/>
                        <a:cs typeface="Courier New" panose="02070309020205020404" pitchFamily="49" charset="0"/>
                      </a:rPr>
                      <m:t> </m:t>
                    </m:r>
                    <m:r>
                      <a:rPr lang="en-US" altLang="zh-TW" b="0" i="1" dirty="0" smtClean="0">
                        <a:latin typeface="Cambria Math" panose="02040503050406030204" pitchFamily="18" charset="0"/>
                        <a:cs typeface="Courier New" panose="02070309020205020404" pitchFamily="49" charset="0"/>
                      </a:rPr>
                      <m:t>𝑡𝑖𝑚𝑒</m:t>
                    </m:r>
                  </m:oMath>
                </a14:m>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mc:Choice>
        <mc:Fallback xmlns="">
          <p:sp>
            <p:nvSpPr>
              <p:cNvPr id="14" name="內容版面配置區 4"/>
              <p:cNvSpPr>
                <a:spLocks noGrp="1" noRot="1" noChangeAspect="1" noMove="1" noResize="1" noEditPoints="1" noAdjustHandles="1" noChangeArrowheads="1" noChangeShapeType="1" noTextEdit="1"/>
              </p:cNvSpPr>
              <p:nvPr>
                <p:ph idx="1"/>
              </p:nvPr>
            </p:nvSpPr>
            <p:spPr>
              <a:xfrm>
                <a:off x="628650" y="1825624"/>
                <a:ext cx="7886700" cy="4732193"/>
              </a:xfrm>
              <a:blipFill rotWithShape="0">
                <a:blip r:embed="rId3"/>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4045843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標題 1"/>
              <p:cNvSpPr txBox="1">
                <a:spLocks/>
              </p:cNvSpPr>
              <p:nvPr/>
            </p:nvSpPr>
            <p:spPr>
              <a:xfrm>
                <a:off x="720722" y="1230178"/>
                <a:ext cx="7772400" cy="1470025"/>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altLang="zh-TW" sz="3200" dirty="0" smtClean="0">
                    <a:latin typeface="Times New Roman" panose="02020603050405020304" pitchFamily="18" charset="0"/>
                    <a:ea typeface="Arial Unicode MS" pitchFamily="34" charset="-120"/>
                    <a:cs typeface="Times New Roman" panose="02020603050405020304" pitchFamily="18" charset="0"/>
                  </a:rPr>
                  <a:t>Longest Common Subsequence in at Least </a:t>
                </a:r>
                <a14:m>
                  <m:oMath xmlns:m="http://schemas.openxmlformats.org/officeDocument/2006/math">
                    <m:r>
                      <a:rPr lang="en-US" altLang="zh-TW" sz="3200" i="1" dirty="0" smtClean="0">
                        <a:latin typeface="Cambria Math" panose="02040503050406030204" pitchFamily="18" charset="0"/>
                        <a:ea typeface="Arial Unicode MS" pitchFamily="34" charset="-120"/>
                        <a:cs typeface="Times New Roman" panose="02020603050405020304" pitchFamily="18" charset="0"/>
                      </a:rPr>
                      <m:t>𝑘</m:t>
                    </m:r>
                  </m:oMath>
                </a14:m>
                <a:r>
                  <a:rPr lang="en-US" altLang="zh-TW" sz="3200" dirty="0" smtClean="0">
                    <a:latin typeface="Times New Roman" panose="02020603050405020304" pitchFamily="18" charset="0"/>
                    <a:ea typeface="Arial Unicode MS" pitchFamily="34" charset="-120"/>
                    <a:cs typeface="Times New Roman" panose="02020603050405020304" pitchFamily="18" charset="0"/>
                  </a:rPr>
                  <a:t> Length Order-isomorphic Substrings</a:t>
                </a:r>
                <a:endParaRPr lang="zh-TW" altLang="en-US" sz="3200" dirty="0">
                  <a:latin typeface="Times New Roman" panose="02020603050405020304" pitchFamily="18" charset="0"/>
                  <a:ea typeface="Arial Unicode MS" pitchFamily="34" charset="-120"/>
                  <a:cs typeface="Times New Roman" panose="02020603050405020304" pitchFamily="18" charset="0"/>
                </a:endParaRPr>
              </a:p>
            </p:txBody>
          </p:sp>
        </mc:Choice>
        <mc:Fallback xmlns="">
          <p:sp>
            <p:nvSpPr>
              <p:cNvPr id="4" name="標題 1"/>
              <p:cNvSpPr txBox="1">
                <a:spLocks noRot="1" noChangeAspect="1" noMove="1" noResize="1" noEditPoints="1" noAdjustHandles="1" noChangeArrowheads="1" noChangeShapeType="1" noTextEdit="1"/>
              </p:cNvSpPr>
              <p:nvPr/>
            </p:nvSpPr>
            <p:spPr>
              <a:xfrm>
                <a:off x="720722" y="1230178"/>
                <a:ext cx="7772400" cy="1470025"/>
              </a:xfrm>
              <a:prstGeom prst="rect">
                <a:avLst/>
              </a:prstGeom>
              <a:blipFill rotWithShape="0">
                <a:blip r:embed="rId2"/>
                <a:stretch>
                  <a:fillRect/>
                </a:stretch>
              </a:blipFill>
            </p:spPr>
            <p:txBody>
              <a:bodyPr/>
              <a:lstStyle/>
              <a:p>
                <a:r>
                  <a:rPr lang="zh-TW" altLang="en-US">
                    <a:noFill/>
                  </a:rPr>
                  <a:t> </a:t>
                </a:r>
              </a:p>
            </p:txBody>
          </p:sp>
        </mc:Fallback>
      </mc:AlternateContent>
      <p:sp>
        <p:nvSpPr>
          <p:cNvPr id="5" name="副標題 2"/>
          <p:cNvSpPr txBox="1">
            <a:spLocks/>
          </p:cNvSpPr>
          <p:nvPr/>
        </p:nvSpPr>
        <p:spPr>
          <a:xfrm>
            <a:off x="1406522" y="2826769"/>
            <a:ext cx="6400800" cy="479425"/>
          </a:xfrm>
          <a:prstGeom prst="rect">
            <a:avLst/>
          </a:prstGeom>
        </p:spPr>
        <p:txBody>
          <a:bodyPr>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altLang="zh-TW" sz="2000" dirty="0" err="1" smtClean="0"/>
              <a:t>Yohei</a:t>
            </a:r>
            <a:r>
              <a:rPr lang="en-US" altLang="zh-TW" sz="2000" dirty="0" smtClean="0"/>
              <a:t> Ueki, </a:t>
            </a:r>
            <a:r>
              <a:rPr lang="en-US" altLang="zh-TW" sz="2000" dirty="0" err="1" smtClean="0"/>
              <a:t>Diptarama</a:t>
            </a:r>
            <a:r>
              <a:rPr lang="en-US" altLang="zh-TW" sz="2000" dirty="0" smtClean="0"/>
              <a:t>, Masatoshi </a:t>
            </a:r>
            <a:r>
              <a:rPr lang="en-US" altLang="zh-TW" sz="2000" dirty="0" err="1" smtClean="0"/>
              <a:t>Kurihara</a:t>
            </a:r>
            <a:r>
              <a:rPr lang="en-US" altLang="zh-TW" sz="2000" dirty="0" smtClean="0"/>
              <a:t>, Yoshiaki Matsuoka, Kazuyuki </a:t>
            </a:r>
            <a:r>
              <a:rPr lang="en-US" altLang="zh-TW" sz="2000" dirty="0" err="1" smtClean="0"/>
              <a:t>Narisawa</a:t>
            </a:r>
            <a:r>
              <a:rPr lang="en-US" altLang="zh-TW" sz="2000" dirty="0" smtClean="0"/>
              <a:t>, Ryo </a:t>
            </a:r>
            <a:r>
              <a:rPr lang="en-US" altLang="zh-TW" sz="2000" dirty="0" err="1" smtClean="0"/>
              <a:t>Yoshinaka</a:t>
            </a:r>
            <a:r>
              <a:rPr lang="en-US" altLang="zh-TW" sz="2000" dirty="0" smtClean="0"/>
              <a:t>, Hideo </a:t>
            </a:r>
            <a:r>
              <a:rPr lang="en-US" altLang="zh-TW" sz="2000" dirty="0" err="1" smtClean="0"/>
              <a:t>Bannai</a:t>
            </a:r>
            <a:r>
              <a:rPr lang="en-US" altLang="zh-TW" sz="2000" dirty="0" smtClean="0"/>
              <a:t>, </a:t>
            </a:r>
            <a:r>
              <a:rPr lang="en-US" altLang="zh-TW" sz="2000" dirty="0" err="1" smtClean="0"/>
              <a:t>Shunsuke</a:t>
            </a:r>
            <a:r>
              <a:rPr lang="en-US" altLang="zh-TW" sz="2000" dirty="0" smtClean="0"/>
              <a:t> </a:t>
            </a:r>
            <a:r>
              <a:rPr lang="en-US" altLang="zh-TW" sz="2000" dirty="0" err="1" smtClean="0"/>
              <a:t>Inenaga</a:t>
            </a:r>
            <a:r>
              <a:rPr lang="en-US" altLang="zh-TW" sz="2000" dirty="0" smtClean="0"/>
              <a:t>, and </a:t>
            </a:r>
            <a:r>
              <a:rPr lang="en-US" altLang="zh-TW" sz="2000" dirty="0" err="1" smtClean="0"/>
              <a:t>Ayumi</a:t>
            </a:r>
            <a:r>
              <a:rPr lang="en-US" altLang="zh-TW" sz="2000" dirty="0" smtClean="0"/>
              <a:t> Shinohara</a:t>
            </a:r>
            <a:endParaRPr lang="en-US" altLang="zh-TW" sz="2000" dirty="0"/>
          </a:p>
        </p:txBody>
      </p:sp>
      <p:graphicFrame>
        <p:nvGraphicFramePr>
          <p:cNvPr id="6" name="表格 5"/>
          <p:cNvGraphicFramePr>
            <a:graphicFrameLocks noGrp="1"/>
          </p:cNvGraphicFramePr>
          <p:nvPr>
            <p:extLst>
              <p:ext uri="{D42A27DB-BD31-4B8C-83A1-F6EECF244321}">
                <p14:modId xmlns:p14="http://schemas.microsoft.com/office/powerpoint/2010/main" val="1705708108"/>
              </p:ext>
            </p:extLst>
          </p:nvPr>
        </p:nvGraphicFramePr>
        <p:xfrm>
          <a:off x="2312119" y="3818084"/>
          <a:ext cx="4589606" cy="846860"/>
        </p:xfrm>
        <a:graphic>
          <a:graphicData uri="http://schemas.openxmlformats.org/drawingml/2006/table">
            <a:tbl>
              <a:tblPr/>
              <a:tblGrid>
                <a:gridCol w="4589606"/>
              </a:tblGrid>
              <a:tr h="846860">
                <a:tc>
                  <a:txBody>
                    <a:bodyPr/>
                    <a:lstStyle/>
                    <a:p>
                      <a:pPr marL="0" marR="0" indent="0" algn="ctr" defTabSz="914400" rtl="0" eaLnBrk="1" fontAlgn="base" latinLnBrk="0" hangingPunct="1">
                        <a:lnSpc>
                          <a:spcPct val="100000"/>
                        </a:lnSpc>
                        <a:spcBef>
                          <a:spcPts val="0"/>
                        </a:spcBef>
                        <a:spcAft>
                          <a:spcPts val="0"/>
                        </a:spcAft>
                        <a:buClrTx/>
                        <a:buSzTx/>
                        <a:buFontTx/>
                        <a:buNone/>
                        <a:tabLst/>
                        <a:defRPr/>
                      </a:pPr>
                      <a:r>
                        <a:rPr lang="en-US" altLang="zh-TW" sz="1800" b="0" i="0" kern="1200" dirty="0" smtClean="0">
                          <a:solidFill>
                            <a:schemeClr val="tx1"/>
                          </a:solidFill>
                          <a:effectLst/>
                          <a:latin typeface="+mn-lt"/>
                          <a:ea typeface="+mn-ea"/>
                          <a:cs typeface="+mn-cs"/>
                        </a:rPr>
                        <a:t>43</a:t>
                      </a:r>
                      <a:r>
                        <a:rPr lang="en-US" altLang="zh-TW" sz="1800" b="0" i="0" kern="1200" baseline="30000" dirty="0" smtClean="0">
                          <a:solidFill>
                            <a:schemeClr val="tx1"/>
                          </a:solidFill>
                          <a:effectLst/>
                          <a:latin typeface="+mn-lt"/>
                          <a:ea typeface="+mn-ea"/>
                          <a:cs typeface="+mn-cs"/>
                        </a:rPr>
                        <a:t>rd</a:t>
                      </a:r>
                      <a:r>
                        <a:rPr lang="en-US" altLang="zh-TW" sz="1800" b="0" i="0" kern="1200" baseline="0" dirty="0" smtClean="0">
                          <a:solidFill>
                            <a:schemeClr val="tx1"/>
                          </a:solidFill>
                          <a:effectLst/>
                          <a:latin typeface="+mn-lt"/>
                          <a:ea typeface="+mn-ea"/>
                          <a:cs typeface="+mn-cs"/>
                        </a:rPr>
                        <a:t> </a:t>
                      </a:r>
                      <a:r>
                        <a:rPr lang="en-US" altLang="zh-TW" sz="1800" b="0" i="0" kern="1200" dirty="0" smtClean="0">
                          <a:solidFill>
                            <a:schemeClr val="tx1"/>
                          </a:solidFill>
                          <a:effectLst/>
                          <a:latin typeface="+mn-lt"/>
                          <a:ea typeface="+mn-ea"/>
                          <a:cs typeface="+mn-cs"/>
                        </a:rPr>
                        <a:t>International Conference on Current Trends in Theory and Practice of Informatics, Limerick, Ireland, 2017, pp.</a:t>
                      </a:r>
                      <a:r>
                        <a:rPr lang="en-US" altLang="zh-TW" sz="1800" b="0" i="0" kern="1200" baseline="0" dirty="0" smtClean="0">
                          <a:solidFill>
                            <a:schemeClr val="tx1"/>
                          </a:solidFill>
                          <a:effectLst/>
                          <a:latin typeface="+mn-lt"/>
                          <a:ea typeface="+mn-ea"/>
                          <a:cs typeface="+mn-cs"/>
                        </a:rPr>
                        <a:t> 363-374</a:t>
                      </a:r>
                      <a:endParaRPr lang="en-US" altLang="zh-TW" sz="1800" b="0" i="0" kern="1200" dirty="0" smtClean="0">
                        <a:solidFill>
                          <a:schemeClr val="tx1"/>
                        </a:solidFill>
                        <a:effectLst/>
                        <a:latin typeface="+mn-lt"/>
                        <a:ea typeface="+mn-ea"/>
                        <a:cs typeface="+mn-cs"/>
                      </a:endParaRPr>
                    </a:p>
                  </a:txBody>
                  <a:tcPr marL="95251" marR="9525" marT="9523" marB="9523">
                    <a:lnL>
                      <a:noFill/>
                    </a:lnL>
                    <a:lnR>
                      <a:noFill/>
                    </a:lnR>
                    <a:lnT>
                      <a:noFill/>
                    </a:lnT>
                    <a:lnB>
                      <a:noFill/>
                    </a:lnB>
                    <a:solidFill>
                      <a:srgbClr val="FFFFFF"/>
                    </a:solidFill>
                  </a:tcPr>
                </a:tc>
              </a:tr>
            </a:tbl>
          </a:graphicData>
        </a:graphic>
      </p:graphicFrame>
      <p:sp>
        <p:nvSpPr>
          <p:cNvPr id="3079" name="文字方塊 6"/>
          <p:cNvSpPr txBox="1">
            <a:spLocks noChangeArrowheads="1"/>
          </p:cNvSpPr>
          <p:nvPr/>
        </p:nvSpPr>
        <p:spPr bwMode="auto">
          <a:xfrm>
            <a:off x="2982910" y="5253638"/>
            <a:ext cx="32480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新細明體" panose="02020500000000000000" pitchFamily="18" charset="-12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新細明體" panose="02020500000000000000" pitchFamily="18" charset="-12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新細明體" panose="02020500000000000000" pitchFamily="18" charset="-12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新細明體" panose="02020500000000000000" pitchFamily="18" charset="-120"/>
              </a:defRPr>
            </a:lvl9pPr>
          </a:lstStyle>
          <a:p>
            <a:pPr algn="ctr" eaLnBrk="1" hangingPunct="1">
              <a:spcBef>
                <a:spcPct val="0"/>
              </a:spcBef>
              <a:buFontTx/>
              <a:buNone/>
            </a:pPr>
            <a:r>
              <a:rPr lang="en-US" altLang="zh-TW" sz="1800" dirty="0"/>
              <a:t>Presenter:  </a:t>
            </a:r>
            <a:r>
              <a:rPr lang="en-US" altLang="zh-TW" sz="1800" dirty="0" smtClean="0"/>
              <a:t>Bi-</a:t>
            </a:r>
            <a:r>
              <a:rPr lang="en-US" altLang="zh-TW" sz="1800" dirty="0" err="1" smtClean="0"/>
              <a:t>Shiang</a:t>
            </a:r>
            <a:r>
              <a:rPr lang="en-US" altLang="zh-TW" sz="1800" dirty="0" smtClean="0"/>
              <a:t> Lin</a:t>
            </a:r>
            <a:endParaRPr lang="en-US" altLang="zh-TW" sz="1800" dirty="0"/>
          </a:p>
          <a:p>
            <a:pPr algn="ctr" eaLnBrk="1" hangingPunct="1">
              <a:spcBef>
                <a:spcPct val="0"/>
              </a:spcBef>
              <a:buFontTx/>
              <a:buNone/>
            </a:pPr>
            <a:r>
              <a:rPr lang="en-US" altLang="zh-TW" sz="1800" dirty="0"/>
              <a:t>Date:</a:t>
            </a:r>
            <a:fld id="{F3590F60-3E7B-48AD-979A-345F224951B5}" type="datetime1">
              <a:rPr lang="zh-TW" altLang="en-US" sz="1800"/>
              <a:pPr algn="ctr" eaLnBrk="1" hangingPunct="1">
                <a:spcBef>
                  <a:spcPct val="0"/>
                </a:spcBef>
                <a:buFontTx/>
                <a:buNone/>
              </a:pPr>
              <a:t>2017/2/21</a:t>
            </a:fld>
            <a:endParaRPr lang="zh-TW" altLang="en-US" sz="1800" dirty="0"/>
          </a:p>
        </p:txBody>
      </p:sp>
      <p:sp>
        <p:nvSpPr>
          <p:cNvPr id="2" name="投影片編號版面配置區 1"/>
          <p:cNvSpPr>
            <a:spLocks noGrp="1"/>
          </p:cNvSpPr>
          <p:nvPr>
            <p:ph type="sldNum" sz="quarter" idx="12"/>
          </p:nvPr>
        </p:nvSpPr>
        <p:spPr/>
        <p:txBody>
          <a:bodyPr/>
          <a:lstStyle/>
          <a:p>
            <a:fld id="{0C029359-40AB-419B-8FBB-45C7471E1ED3}" type="slidenum">
              <a:rPr lang="zh-TW" altLang="en-US" smtClean="0"/>
              <a:t>16</a:t>
            </a:fld>
            <a:endParaRPr lang="zh-TW" altLang="en-US"/>
          </a:p>
        </p:txBody>
      </p:sp>
    </p:spTree>
    <p:extLst>
      <p:ext uri="{BB962C8B-B14F-4D97-AF65-F5344CB8AC3E}">
        <p14:creationId xmlns:p14="http://schemas.microsoft.com/office/powerpoint/2010/main" val="4252535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ea typeface="KaiTi" panose="02010609060101010101" pitchFamily="49" charset="-122"/>
                <a:cs typeface="Times New Roman" panose="02020603050405020304" pitchFamily="18" charset="0"/>
              </a:rPr>
              <a:t>Abstract(1/2)</a:t>
            </a:r>
            <a:endParaRPr lang="zh-TW" altLang="en-US"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50" y="1825625"/>
                <a:ext cx="7886700" cy="4713720"/>
              </a:xfrm>
            </p:spPr>
            <p:txBody>
              <a:bodyPr anchor="t" anchorCtr="0">
                <a:normAutofit/>
              </a:bodyPr>
              <a:lstStyle/>
              <a:p>
                <a:pPr marL="0" indent="0" algn="just">
                  <a:lnSpc>
                    <a:spcPct val="150000"/>
                  </a:lnSpc>
                  <a:buNone/>
                </a:pPr>
                <a:r>
                  <a:rPr lang="en-US" altLang="zh-TW" sz="2700" dirty="0" smtClean="0">
                    <a:latin typeface="Times New Roman" panose="02020603050405020304" pitchFamily="18" charset="0"/>
                    <a:cs typeface="Times New Roman" panose="02020603050405020304" pitchFamily="18" charset="0"/>
                  </a:rPr>
                  <a:t>We consider the longest common subsequence (LCS) problem with the restriction that the common subsequence is required to consist of at least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𝑘</m:t>
                    </m:r>
                  </m:oMath>
                </a14:m>
                <a:r>
                  <a:rPr lang="en-US" altLang="zh-TW" sz="2700" dirty="0" smtClean="0">
                    <a:latin typeface="Times New Roman" panose="02020603050405020304" pitchFamily="18" charset="0"/>
                    <a:cs typeface="Times New Roman" panose="02020603050405020304" pitchFamily="18" charset="0"/>
                  </a:rPr>
                  <a:t> length substrings. First, we show an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𝑂</m:t>
                    </m:r>
                    <m:r>
                      <a:rPr lang="en-US" altLang="zh-TW" sz="2700" i="1" dirty="0" smtClean="0">
                        <a:latin typeface="Cambria Math" panose="02040503050406030204" pitchFamily="18" charset="0"/>
                        <a:cs typeface="Times New Roman" panose="02020603050405020304" pitchFamily="18" charset="0"/>
                      </a:rPr>
                      <m:t>(</m:t>
                    </m:r>
                    <m:r>
                      <a:rPr lang="en-US" altLang="zh-TW" sz="2700" i="1" dirty="0" err="1" smtClean="0">
                        <a:latin typeface="Cambria Math" panose="02040503050406030204" pitchFamily="18" charset="0"/>
                        <a:cs typeface="Times New Roman" panose="02020603050405020304" pitchFamily="18" charset="0"/>
                      </a:rPr>
                      <m:t>𝑚𝑛</m:t>
                    </m:r>
                    <m:r>
                      <a:rPr lang="en-US" altLang="zh-TW" sz="2700" i="1" dirty="0" smtClean="0">
                        <a:latin typeface="Cambria Math" panose="02040503050406030204" pitchFamily="18" charset="0"/>
                        <a:cs typeface="Times New Roman" panose="02020603050405020304" pitchFamily="18" charset="0"/>
                      </a:rPr>
                      <m:t>)</m:t>
                    </m:r>
                  </m:oMath>
                </a14:m>
                <a:r>
                  <a:rPr lang="en-US" altLang="zh-TW" sz="2700" dirty="0" smtClean="0">
                    <a:latin typeface="Times New Roman" panose="02020603050405020304" pitchFamily="18" charset="0"/>
                    <a:cs typeface="Times New Roman" panose="02020603050405020304" pitchFamily="18" charset="0"/>
                  </a:rPr>
                  <a:t> time algorithm for the problem which gives a better worst-case running time than existing algorithms, where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𝑚</m:t>
                    </m:r>
                  </m:oMath>
                </a14:m>
                <a:r>
                  <a:rPr lang="en-US" altLang="zh-TW" sz="2700" dirty="0" smtClean="0">
                    <a:latin typeface="Times New Roman" panose="02020603050405020304" pitchFamily="18" charset="0"/>
                    <a:cs typeface="Times New Roman" panose="02020603050405020304" pitchFamily="18" charset="0"/>
                  </a:rPr>
                  <a:t> and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𝑛</m:t>
                    </m:r>
                  </m:oMath>
                </a14:m>
                <a:r>
                  <a:rPr lang="en-US" altLang="zh-TW" sz="2700" dirty="0" smtClean="0">
                    <a:latin typeface="Times New Roman" panose="02020603050405020304" pitchFamily="18" charset="0"/>
                    <a:cs typeface="Times New Roman" panose="02020603050405020304" pitchFamily="18" charset="0"/>
                  </a:rPr>
                  <a:t> are lengths of the input strings.</a:t>
                </a: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50" y="1825625"/>
                <a:ext cx="7886700" cy="4713720"/>
              </a:xfrm>
              <a:blipFill rotWithShape="0">
                <a:blip r:embed="rId2"/>
                <a:stretch>
                  <a:fillRect l="-1468" r="-1468"/>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17</a:t>
            </a:fld>
            <a:endParaRPr lang="zh-TW" altLang="en-US"/>
          </a:p>
        </p:txBody>
      </p:sp>
    </p:spTree>
    <p:extLst>
      <p:ext uri="{BB962C8B-B14F-4D97-AF65-F5344CB8AC3E}">
        <p14:creationId xmlns:p14="http://schemas.microsoft.com/office/powerpoint/2010/main" val="17065351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ea typeface="KaiTi" panose="02010609060101010101" pitchFamily="49" charset="-122"/>
                <a:cs typeface="Times New Roman" panose="02020603050405020304" pitchFamily="18" charset="0"/>
              </a:rPr>
              <a:t>Abstract(2/2)</a:t>
            </a:r>
            <a:endParaRPr lang="zh-TW" altLang="en-US"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50" y="1825625"/>
                <a:ext cx="7886700" cy="4713720"/>
              </a:xfrm>
            </p:spPr>
            <p:txBody>
              <a:bodyPr anchor="t" anchorCtr="0">
                <a:normAutofit/>
              </a:bodyPr>
              <a:lstStyle/>
              <a:p>
                <a:pPr marL="0" indent="0" algn="just">
                  <a:lnSpc>
                    <a:spcPct val="150000"/>
                  </a:lnSpc>
                  <a:buNone/>
                </a:pPr>
                <a:r>
                  <a:rPr lang="en-US" altLang="zh-TW" sz="2700" dirty="0" smtClean="0">
                    <a:latin typeface="Times New Roman" panose="02020603050405020304" pitchFamily="18" charset="0"/>
                    <a:cs typeface="Times New Roman" panose="02020603050405020304" pitchFamily="18" charset="0"/>
                  </a:rPr>
                  <a:t>Furthermore, we mainly consider the LCS in at least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𝑘</m:t>
                    </m:r>
                  </m:oMath>
                </a14:m>
                <a:r>
                  <a:rPr lang="en-US" altLang="zh-TW" sz="2700" dirty="0" smtClean="0">
                    <a:latin typeface="Times New Roman" panose="02020603050405020304" pitchFamily="18" charset="0"/>
                    <a:cs typeface="Times New Roman" panose="02020603050405020304" pitchFamily="18" charset="0"/>
                  </a:rPr>
                  <a:t> length order-isomorphic substrings problem. We show that the problem can also be solved in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𝑂</m:t>
                    </m:r>
                    <m:r>
                      <a:rPr lang="en-US" altLang="zh-TW" sz="2700" i="1" dirty="0" smtClean="0">
                        <a:latin typeface="Cambria Math" panose="02040503050406030204" pitchFamily="18" charset="0"/>
                        <a:cs typeface="Times New Roman" panose="02020603050405020304" pitchFamily="18" charset="0"/>
                      </a:rPr>
                      <m:t>(</m:t>
                    </m:r>
                    <m:r>
                      <a:rPr lang="en-US" altLang="zh-TW" sz="2700" i="1" dirty="0" err="1" smtClean="0">
                        <a:latin typeface="Cambria Math" panose="02040503050406030204" pitchFamily="18" charset="0"/>
                        <a:cs typeface="Times New Roman" panose="02020603050405020304" pitchFamily="18" charset="0"/>
                      </a:rPr>
                      <m:t>𝑚𝑛</m:t>
                    </m:r>
                    <m:r>
                      <a:rPr lang="en-US" altLang="zh-TW" sz="2700" i="1" dirty="0" smtClean="0">
                        <a:latin typeface="Cambria Math" panose="02040503050406030204" pitchFamily="18" charset="0"/>
                        <a:cs typeface="Times New Roman" panose="02020603050405020304" pitchFamily="18" charset="0"/>
                      </a:rPr>
                      <m:t>)</m:t>
                    </m:r>
                  </m:oMath>
                </a14:m>
                <a:r>
                  <a:rPr lang="en-US" altLang="zh-TW" sz="2700" dirty="0" smtClean="0">
                    <a:latin typeface="Times New Roman" panose="02020603050405020304" pitchFamily="18" charset="0"/>
                    <a:cs typeface="Times New Roman" panose="02020603050405020304" pitchFamily="18" charset="0"/>
                  </a:rPr>
                  <a:t> worst-case time by an easy-to-implement algorithm.</a:t>
                </a: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50" y="1825625"/>
                <a:ext cx="7886700" cy="4713720"/>
              </a:xfrm>
              <a:blipFill rotWithShape="0">
                <a:blip r:embed="rId2"/>
                <a:stretch>
                  <a:fillRect l="-1468" r="-1468"/>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18</a:t>
            </a:fld>
            <a:endParaRPr lang="zh-TW" altLang="en-US"/>
          </a:p>
        </p:txBody>
      </p:sp>
    </p:spTree>
    <p:extLst>
      <p:ext uri="{BB962C8B-B14F-4D97-AF65-F5344CB8AC3E}">
        <p14:creationId xmlns:p14="http://schemas.microsoft.com/office/powerpoint/2010/main" val="1894354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op-</a:t>
            </a:r>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19</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r>
              <a:rPr lang="en-US" altLang="zh-TW" dirty="0" smtClean="0">
                <a:latin typeface="Courier New" panose="02070309020205020404" pitchFamily="49" charset="0"/>
                <a:cs typeface="Courier New" panose="02070309020205020404" pitchFamily="49" charset="0"/>
              </a:rPr>
              <a:t>X = (</a:t>
            </a:r>
            <a:r>
              <a:rPr lang="en-US" altLang="zh-TW" dirty="0" smtClean="0">
                <a:solidFill>
                  <a:srgbClr val="0099CC"/>
                </a:solidFill>
                <a:latin typeface="Courier New" panose="02070309020205020404" pitchFamily="49" charset="0"/>
                <a:cs typeface="Courier New" panose="02070309020205020404" pitchFamily="49" charset="0"/>
              </a:rPr>
              <a:t>14,84,82</a:t>
            </a:r>
            <a:r>
              <a:rPr lang="en-US" altLang="zh-TW" dirty="0" smtClean="0">
                <a:latin typeface="Courier New" panose="02070309020205020404" pitchFamily="49" charset="0"/>
                <a:cs typeface="Courier New" panose="02070309020205020404" pitchFamily="49" charset="0"/>
              </a:rPr>
              <a:t>,</a:t>
            </a:r>
            <a:r>
              <a:rPr lang="en-US" altLang="zh-TW" dirty="0" smtClean="0">
                <a:solidFill>
                  <a:srgbClr val="FF0000"/>
                </a:solidFill>
                <a:latin typeface="Courier New" panose="02070309020205020404" pitchFamily="49" charset="0"/>
                <a:cs typeface="Courier New" panose="02070309020205020404" pitchFamily="49" charset="0"/>
              </a:rPr>
              <a:t>31,74,68,87</a:t>
            </a:r>
            <a:r>
              <a:rPr lang="en-US" altLang="zh-TW" dirty="0" smtClean="0">
                <a:latin typeface="Courier New" panose="02070309020205020404" pitchFamily="49" charset="0"/>
                <a:cs typeface="Courier New" panose="02070309020205020404" pitchFamily="49" charset="0"/>
              </a:rPr>
              <a:t>,11,20,32)</a:t>
            </a:r>
          </a:p>
          <a:p>
            <a:r>
              <a:rPr lang="en-US" altLang="zh-TW" dirty="0" smtClean="0">
                <a:latin typeface="Courier New" panose="02070309020205020404" pitchFamily="49" charset="0"/>
                <a:cs typeface="Courier New" panose="02070309020205020404" pitchFamily="49" charset="0"/>
              </a:rPr>
              <a:t>Y = (21,64,</a:t>
            </a:r>
            <a:r>
              <a:rPr lang="en-US" altLang="zh-TW" dirty="0" smtClean="0">
                <a:solidFill>
                  <a:srgbClr val="0099CC"/>
                </a:solidFill>
                <a:latin typeface="Courier New" panose="02070309020205020404" pitchFamily="49" charset="0"/>
                <a:cs typeface="Courier New" panose="02070309020205020404" pitchFamily="49" charset="0"/>
              </a:rPr>
              <a:t>2,83,73</a:t>
            </a:r>
            <a:r>
              <a:rPr lang="en-US" altLang="zh-TW" dirty="0" smtClean="0">
                <a:latin typeface="Courier New" panose="02070309020205020404" pitchFamily="49" charset="0"/>
                <a:cs typeface="Courier New" panose="02070309020205020404" pitchFamily="49" charset="0"/>
              </a:rPr>
              <a:t>,51,</a:t>
            </a:r>
            <a:r>
              <a:rPr lang="en-US" altLang="zh-TW" dirty="0" smtClean="0">
                <a:solidFill>
                  <a:srgbClr val="FF0000"/>
                </a:solidFill>
                <a:latin typeface="Courier New" panose="02070309020205020404" pitchFamily="49" charset="0"/>
                <a:cs typeface="Courier New" panose="02070309020205020404" pitchFamily="49" charset="0"/>
              </a:rPr>
              <a:t>5,29,7,71</a:t>
            </a:r>
            <a:r>
              <a:rPr lang="en-US" altLang="zh-TW" dirty="0" smtClean="0">
                <a:latin typeface="Courier New" panose="02070309020205020404" pitchFamily="49" charset="0"/>
                <a:cs typeface="Courier New" panose="02070309020205020404" pitchFamily="49" charset="0"/>
              </a:rPr>
              <a:t>)</a:t>
            </a:r>
            <a:endParaRPr lang="en-US" altLang="zh-TW" dirty="0" smtClean="0">
              <a:solidFill>
                <a:srgbClr val="FF0000"/>
              </a:solidFill>
              <a:latin typeface="Courier New" panose="02070309020205020404" pitchFamily="49" charset="0"/>
              <a:cs typeface="Courier New" panose="02070309020205020404" pitchFamily="49" charset="0"/>
            </a:endParaRPr>
          </a:p>
          <a:p>
            <a:r>
              <a:rPr lang="en-US" altLang="zh-TW" dirty="0" smtClean="0">
                <a:latin typeface="Courier New" panose="02070309020205020404" pitchFamily="49" charset="0"/>
                <a:cs typeface="Courier New" panose="02070309020205020404" pitchFamily="49" charset="0"/>
              </a:rPr>
              <a:t>Z = (</a:t>
            </a:r>
            <a:r>
              <a:rPr lang="en-US" altLang="zh-TW" dirty="0" smtClean="0">
                <a:solidFill>
                  <a:srgbClr val="0099CC"/>
                </a:solidFill>
                <a:latin typeface="Courier New" panose="02070309020205020404" pitchFamily="49" charset="0"/>
                <a:cs typeface="Courier New" panose="02070309020205020404" pitchFamily="49" charset="0"/>
              </a:rPr>
              <a:t>1,3,2</a:t>
            </a:r>
            <a:r>
              <a:rPr lang="en-US" altLang="zh-TW" dirty="0" smtClean="0">
                <a:latin typeface="Courier New" panose="02070309020205020404" pitchFamily="49" charset="0"/>
                <a:cs typeface="Courier New" panose="02070309020205020404" pitchFamily="49" charset="0"/>
              </a:rPr>
              <a:t>,</a:t>
            </a:r>
            <a:r>
              <a:rPr lang="en-US" altLang="zh-TW" dirty="0" smtClean="0">
                <a:solidFill>
                  <a:srgbClr val="FF0000"/>
                </a:solidFill>
                <a:latin typeface="Courier New" panose="02070309020205020404" pitchFamily="49" charset="0"/>
                <a:cs typeface="Courier New" panose="02070309020205020404" pitchFamily="49" charset="0"/>
              </a:rPr>
              <a:t>31,74,68,87</a:t>
            </a:r>
            <a:r>
              <a:rPr lang="en-US" altLang="zh-TW" dirty="0" smtClean="0">
                <a:latin typeface="Courier New" panose="02070309020205020404" pitchFamily="49" charset="0"/>
                <a:cs typeface="Courier New" panose="02070309020205020404" pitchFamily="49" charset="0"/>
              </a:rPr>
              <a:t>)</a:t>
            </a:r>
          </a:p>
          <a:p>
            <a:endParaRPr lang="en-US" altLang="zh-TW" dirty="0">
              <a:latin typeface="Courier New" panose="02070309020205020404" pitchFamily="49" charset="0"/>
              <a:cs typeface="Courier New" panose="02070309020205020404" pitchFamily="49" charset="0"/>
            </a:endParaRPr>
          </a:p>
          <a:p>
            <a:r>
              <a:rPr lang="en-US" altLang="zh-TW" dirty="0" smtClean="0">
                <a:latin typeface="Courier New" panose="02070309020205020404" pitchFamily="49" charset="0"/>
                <a:cs typeface="Courier New" panose="02070309020205020404" pitchFamily="49" charset="0"/>
              </a:rPr>
              <a:t>satisfy before concatenation</a:t>
            </a: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054393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ea typeface="KaiTi" panose="02010609060101010101" pitchFamily="49" charset="-122"/>
                <a:cs typeface="Times New Roman" panose="02020603050405020304" pitchFamily="18" charset="0"/>
              </a:rPr>
              <a:t>Abstract(1/3)</a:t>
            </a:r>
            <a:endParaRPr lang="zh-TW" altLang="en-US"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50" y="1825625"/>
                <a:ext cx="7886700" cy="4713720"/>
              </a:xfrm>
            </p:spPr>
            <p:txBody>
              <a:bodyPr anchor="t" anchorCtr="0">
                <a:normAutofit/>
              </a:bodyPr>
              <a:lstStyle/>
              <a:p>
                <a:pPr marL="0" indent="0" algn="just">
                  <a:lnSpc>
                    <a:spcPct val="150000"/>
                  </a:lnSpc>
                  <a:buNone/>
                </a:pPr>
                <a:r>
                  <a:rPr lang="en-US" altLang="zh-TW" sz="2700" dirty="0" smtClean="0">
                    <a:latin typeface="Times New Roman" panose="02020603050405020304" pitchFamily="18" charset="0"/>
                    <a:cs typeface="Times New Roman" panose="02020603050405020304" pitchFamily="18" charset="0"/>
                  </a:rPr>
                  <a:t>In this paper we present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𝐿𝐶𝑆𝑘</m:t>
                    </m:r>
                  </m:oMath>
                </a14:m>
                <a:r>
                  <a:rPr lang="en-US" altLang="zh-TW" sz="2700" dirty="0" smtClean="0">
                    <a:latin typeface="Times New Roman" panose="02020603050405020304" pitchFamily="18" charset="0"/>
                    <a:cs typeface="Times New Roman" panose="02020603050405020304" pitchFamily="18" charset="0"/>
                  </a:rPr>
                  <a:t>++: a new metric for measuring the similarity of long strings, and provide an algorithm for its efficient computation. With ever increasing size of strings occurring in practice, e.g. large genomes of plants and animals, classic algorithms such as Longest Common Subsequence (LCS) fail due to demanding computational complexity.</a:t>
                </a: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50" y="1825625"/>
                <a:ext cx="7886700" cy="4713720"/>
              </a:xfrm>
              <a:blipFill rotWithShape="0">
                <a:blip r:embed="rId2"/>
                <a:stretch>
                  <a:fillRect l="-1468" r="-1468"/>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2</a:t>
            </a:fld>
            <a:endParaRPr lang="zh-TW" altLang="en-US"/>
          </a:p>
        </p:txBody>
      </p:sp>
    </p:spTree>
    <p:extLst>
      <p:ext uri="{BB962C8B-B14F-4D97-AF65-F5344CB8AC3E}">
        <p14:creationId xmlns:p14="http://schemas.microsoft.com/office/powerpoint/2010/main" val="12975597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20</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1215714571"/>
              </p:ext>
            </p:extLst>
          </p:nvPr>
        </p:nvGraphicFramePr>
        <p:xfrm>
          <a:off x="990598" y="1690689"/>
          <a:ext cx="7162804" cy="4438098"/>
        </p:xfrm>
        <a:graphic>
          <a:graphicData uri="http://schemas.openxmlformats.org/drawingml/2006/table">
            <a:tbl>
              <a:tblPr firstRow="1" bandRow="1">
                <a:tableStyleId>{5940675A-B579-460E-94D1-54222C63F5DA}</a:tableStyleId>
              </a:tblPr>
              <a:tblGrid>
                <a:gridCol w="651164"/>
                <a:gridCol w="651164"/>
                <a:gridCol w="651164"/>
                <a:gridCol w="651164"/>
                <a:gridCol w="651164"/>
                <a:gridCol w="651164"/>
                <a:gridCol w="651164"/>
                <a:gridCol w="651164"/>
                <a:gridCol w="651164"/>
                <a:gridCol w="651164"/>
                <a:gridCol w="651164"/>
              </a:tblGrid>
              <a:tr h="493122">
                <a:tc gridSpan="3">
                  <a:txBody>
                    <a:bodyPr/>
                    <a:lstStyle/>
                    <a:p>
                      <a:pPr algn="l"/>
                      <a:r>
                        <a:rPr lang="en-US" altLang="zh-TW" sz="2400" dirty="0" smtClean="0">
                          <a:latin typeface="Courier New" panose="02070309020205020404" pitchFamily="49" charset="0"/>
                          <a:cs typeface="Courier New" panose="02070309020205020404" pitchFamily="49" charset="0"/>
                        </a:rPr>
                        <a:t>k=3</a:t>
                      </a:r>
                      <a:endParaRPr lang="zh-TW" altLang="en-US" sz="2400" dirty="0">
                        <a:latin typeface="Courier New" panose="02070309020205020404" pitchFamily="49" charset="0"/>
                        <a:cs typeface="Courier New" panose="02070309020205020404" pitchFamily="49" charset="0"/>
                      </a:endParaRPr>
                    </a:p>
                  </a:txBody>
                  <a:tcPr>
                    <a:lnB w="12700" cmpd="sng">
                      <a:noFill/>
                    </a:lnB>
                  </a:tcPr>
                </a:tc>
                <a:tc hMerge="1">
                  <a:txBody>
                    <a:bodyPr/>
                    <a:lstStyle/>
                    <a:p>
                      <a:endParaRPr lang="zh-TW" altLang="en-US" dirty="0"/>
                    </a:p>
                  </a:txBody>
                  <a:tcPr/>
                </a:tc>
                <a:tc hMerge="1">
                  <a:txBody>
                    <a:bodyPr/>
                    <a:lstStyle/>
                    <a:p>
                      <a:endParaRPr lang="zh-TW" altLang="en-US" dirty="0"/>
                    </a:p>
                  </a:txBody>
                  <a:tcPr/>
                </a:tc>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r>
              <a:tr h="493122">
                <a:tc gridSpan="2">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lnB w="12700" cmpd="sng">
                      <a:noFill/>
                    </a:lnB>
                  </a:tcPr>
                </a:tc>
                <a:tc hMerge="1">
                  <a:txBody>
                    <a:bodyPr/>
                    <a:lstStyle/>
                    <a:p>
                      <a:endParaRPr lang="zh-TW" altLang="en-US" dirty="0"/>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7</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8</a:t>
                      </a: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r>
            </a:tbl>
          </a:graphicData>
        </a:graphic>
      </p:graphicFrame>
    </p:spTree>
    <p:extLst>
      <p:ext uri="{BB962C8B-B14F-4D97-AF65-F5344CB8AC3E}">
        <p14:creationId xmlns:p14="http://schemas.microsoft.com/office/powerpoint/2010/main" val="14811355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21</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3077858227"/>
              </p:ext>
            </p:extLst>
          </p:nvPr>
        </p:nvGraphicFramePr>
        <p:xfrm>
          <a:off x="990598" y="1690689"/>
          <a:ext cx="7162804" cy="4767936"/>
        </p:xfrm>
        <a:graphic>
          <a:graphicData uri="http://schemas.openxmlformats.org/drawingml/2006/table">
            <a:tbl>
              <a:tblPr firstRow="1" bandRow="1">
                <a:tableStyleId>{5940675A-B579-460E-94D1-54222C63F5DA}</a:tableStyleId>
              </a:tblPr>
              <a:tblGrid>
                <a:gridCol w="651164"/>
                <a:gridCol w="651164"/>
                <a:gridCol w="651164"/>
                <a:gridCol w="651164"/>
                <a:gridCol w="651164"/>
                <a:gridCol w="651164"/>
                <a:gridCol w="651164"/>
                <a:gridCol w="651164"/>
                <a:gridCol w="651164"/>
                <a:gridCol w="651164"/>
                <a:gridCol w="651164"/>
              </a:tblGrid>
              <a:tr h="493122">
                <a:tc gridSpan="3">
                  <a:txBody>
                    <a:bodyPr/>
                    <a:lstStyle/>
                    <a:p>
                      <a:pPr algn="l"/>
                      <a:r>
                        <a:rPr lang="en-US" altLang="zh-TW" sz="2400" dirty="0" smtClean="0">
                          <a:latin typeface="Courier New" panose="02070309020205020404" pitchFamily="49" charset="0"/>
                          <a:cs typeface="Courier New" panose="02070309020205020404" pitchFamily="49" charset="0"/>
                        </a:rPr>
                        <a:t>k=3</a:t>
                      </a:r>
                      <a:endParaRPr lang="zh-TW" altLang="en-US" sz="2400" dirty="0">
                        <a:latin typeface="Courier New" panose="02070309020205020404" pitchFamily="49" charset="0"/>
                        <a:cs typeface="Courier New" panose="02070309020205020404" pitchFamily="49" charset="0"/>
                      </a:endParaRPr>
                    </a:p>
                  </a:txBody>
                  <a:tcPr>
                    <a:lnB w="12700" cmpd="sng">
                      <a:noFill/>
                    </a:lnB>
                  </a:tcPr>
                </a:tc>
                <a:tc hMerge="1">
                  <a:txBody>
                    <a:bodyPr/>
                    <a:lstStyle/>
                    <a:p>
                      <a:endParaRPr lang="zh-TW" altLang="en-US" dirty="0"/>
                    </a:p>
                  </a:txBody>
                  <a:tcPr/>
                </a:tc>
                <a:tc hMerge="1">
                  <a:txBody>
                    <a:bodyPr/>
                    <a:lstStyle/>
                    <a:p>
                      <a:endParaRPr lang="zh-TW" altLang="en-US" dirty="0"/>
                    </a:p>
                  </a:txBody>
                  <a:tcPr/>
                </a:tc>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r>
              <a:tr h="493122">
                <a:tc gridSpan="2">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lnB w="12700" cmpd="sng">
                      <a:noFill/>
                    </a:lnB>
                  </a:tcPr>
                </a:tc>
                <a:tc hMerge="1">
                  <a:txBody>
                    <a:bodyPr/>
                    <a:lstStyle/>
                    <a:p>
                      <a:endParaRPr lang="zh-TW" altLang="en-US" dirty="0"/>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7</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8</a:t>
                      </a: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solidFill>
                            <a:srgbClr val="FF0000"/>
                          </a:solidFill>
                          <a:latin typeface="Courier New" panose="02070309020205020404" pitchFamily="49" charset="0"/>
                          <a:cs typeface="Courier New" panose="02070309020205020404" pitchFamily="49" charset="0"/>
                        </a:rPr>
                        <a:t>0</a:t>
                      </a:r>
                      <a:endParaRPr lang="zh-TW" altLang="en-US" sz="2400" dirty="0">
                        <a:solidFill>
                          <a:srgbClr val="FF0000"/>
                        </a:solidFill>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p>
                    <a:p>
                      <a:pPr algn="ctr"/>
                      <a:r>
                        <a:rPr lang="en-US" altLang="zh-TW" sz="2400" dirty="0" smtClean="0">
                          <a:latin typeface="Courier New" panose="02070309020205020404" pitchFamily="49" charset="0"/>
                          <a:cs typeface="Courier New" panose="02070309020205020404" pitchFamily="49" charset="0"/>
                        </a:rPr>
                        <a:t>3</a:t>
                      </a:r>
                    </a:p>
                  </a:txBody>
                  <a:tcPr>
                    <a:solidFill>
                      <a:srgbClr val="FFFF00"/>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p>
                    <a:p>
                      <a:pPr algn="ctr"/>
                      <a:r>
                        <a:rPr lang="en-US" altLang="zh-TW" sz="2400" dirty="0" smtClean="0">
                          <a:latin typeface="Courier New" panose="02070309020205020404" pitchFamily="49" charset="0"/>
                          <a:cs typeface="Courier New" panose="02070309020205020404" pitchFamily="49" charset="0"/>
                        </a:rPr>
                        <a:t>-1</a:t>
                      </a: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r>
            </a:tbl>
          </a:graphicData>
        </a:graphic>
      </p:graphicFrame>
      <p:cxnSp>
        <p:nvCxnSpPr>
          <p:cNvPr id="8" name="直線單箭頭接點 7"/>
          <p:cNvCxnSpPr/>
          <p:nvPr/>
        </p:nvCxnSpPr>
        <p:spPr>
          <a:xfrm>
            <a:off x="4732867" y="4377264"/>
            <a:ext cx="347133" cy="8467"/>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60608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22</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4085090830"/>
              </p:ext>
            </p:extLst>
          </p:nvPr>
        </p:nvGraphicFramePr>
        <p:xfrm>
          <a:off x="990598" y="1690689"/>
          <a:ext cx="7162804" cy="5097774"/>
        </p:xfrm>
        <a:graphic>
          <a:graphicData uri="http://schemas.openxmlformats.org/drawingml/2006/table">
            <a:tbl>
              <a:tblPr firstRow="1" bandRow="1">
                <a:tableStyleId>{5940675A-B579-460E-94D1-54222C63F5DA}</a:tableStyleId>
              </a:tblPr>
              <a:tblGrid>
                <a:gridCol w="651164"/>
                <a:gridCol w="651164"/>
                <a:gridCol w="651164"/>
                <a:gridCol w="651164"/>
                <a:gridCol w="651164"/>
                <a:gridCol w="651164"/>
                <a:gridCol w="651164"/>
                <a:gridCol w="651164"/>
                <a:gridCol w="651164"/>
                <a:gridCol w="651164"/>
                <a:gridCol w="651164"/>
              </a:tblGrid>
              <a:tr h="493122">
                <a:tc gridSpan="3">
                  <a:txBody>
                    <a:bodyPr/>
                    <a:lstStyle/>
                    <a:p>
                      <a:pPr algn="l"/>
                      <a:r>
                        <a:rPr lang="en-US" altLang="zh-TW" sz="2400" dirty="0" smtClean="0">
                          <a:latin typeface="Courier New" panose="02070309020205020404" pitchFamily="49" charset="0"/>
                          <a:cs typeface="Courier New" panose="02070309020205020404" pitchFamily="49" charset="0"/>
                        </a:rPr>
                        <a:t>k=3</a:t>
                      </a:r>
                      <a:endParaRPr lang="zh-TW" altLang="en-US" sz="2400" dirty="0">
                        <a:latin typeface="Courier New" panose="02070309020205020404" pitchFamily="49" charset="0"/>
                        <a:cs typeface="Courier New" panose="02070309020205020404" pitchFamily="49" charset="0"/>
                      </a:endParaRPr>
                    </a:p>
                  </a:txBody>
                  <a:tcPr>
                    <a:lnB w="12700" cmpd="sng">
                      <a:noFill/>
                    </a:lnB>
                  </a:tcPr>
                </a:tc>
                <a:tc hMerge="1">
                  <a:txBody>
                    <a:bodyPr/>
                    <a:lstStyle/>
                    <a:p>
                      <a:endParaRPr lang="zh-TW" altLang="en-US" dirty="0"/>
                    </a:p>
                  </a:txBody>
                  <a:tcPr/>
                </a:tc>
                <a:tc hMerge="1">
                  <a:txBody>
                    <a:bodyPr/>
                    <a:lstStyle/>
                    <a:p>
                      <a:endParaRPr lang="zh-TW" altLang="en-US" dirty="0"/>
                    </a:p>
                  </a:txBody>
                  <a:tcPr/>
                </a:tc>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r>
              <a:tr h="493122">
                <a:tc gridSpan="2">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lnB w="12700" cmpd="sng">
                      <a:noFill/>
                    </a:lnB>
                  </a:tcPr>
                </a:tc>
                <a:tc hMerge="1">
                  <a:txBody>
                    <a:bodyPr/>
                    <a:lstStyle/>
                    <a:p>
                      <a:endParaRPr lang="zh-TW" altLang="en-US" dirty="0"/>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7</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8</a:t>
                      </a: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solidFill>
                            <a:srgbClr val="FF0000"/>
                          </a:solidFill>
                          <a:latin typeface="Courier New" panose="02070309020205020404" pitchFamily="49" charset="0"/>
                          <a:cs typeface="Courier New" panose="02070309020205020404" pitchFamily="49" charset="0"/>
                        </a:rPr>
                        <a:t>0</a:t>
                      </a:r>
                      <a:endParaRPr lang="zh-TW" altLang="en-US" sz="2400" dirty="0">
                        <a:solidFill>
                          <a:srgbClr val="FF0000"/>
                        </a:solidFill>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p>
                    <a:p>
                      <a:pPr algn="ctr"/>
                      <a:r>
                        <a:rPr lang="en-US" altLang="zh-TW" sz="2400" dirty="0" smtClean="0">
                          <a:solidFill>
                            <a:srgbClr val="FF0000"/>
                          </a:solidFill>
                          <a:latin typeface="Courier New" panose="02070309020205020404" pitchFamily="49" charset="0"/>
                          <a:cs typeface="Courier New" panose="02070309020205020404" pitchFamily="49" charset="0"/>
                        </a:rPr>
                        <a:t>3</a:t>
                      </a:r>
                      <a:endParaRPr lang="zh-TW" altLang="en-US" sz="2400" dirty="0">
                        <a:solidFill>
                          <a:srgbClr val="FF0000"/>
                        </a:solidFill>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p>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r>
            </a:tbl>
          </a:graphicData>
        </a:graphic>
      </p:graphicFrame>
    </p:spTree>
    <p:extLst>
      <p:ext uri="{BB962C8B-B14F-4D97-AF65-F5344CB8AC3E}">
        <p14:creationId xmlns:p14="http://schemas.microsoft.com/office/powerpoint/2010/main" val="972810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23</a:t>
            </a:fld>
            <a:endParaRPr lang="zh-TW" altLang="en-US"/>
          </a:p>
        </p:txBody>
      </p:sp>
      <p:graphicFrame>
        <p:nvGraphicFramePr>
          <p:cNvPr id="5" name="表格 4"/>
          <p:cNvGraphicFramePr>
            <a:graphicFrameLocks noGrp="1"/>
          </p:cNvGraphicFramePr>
          <p:nvPr>
            <p:extLst>
              <p:ext uri="{D42A27DB-BD31-4B8C-83A1-F6EECF244321}">
                <p14:modId xmlns:p14="http://schemas.microsoft.com/office/powerpoint/2010/main" val="2241109427"/>
              </p:ext>
            </p:extLst>
          </p:nvPr>
        </p:nvGraphicFramePr>
        <p:xfrm>
          <a:off x="2810933" y="2133601"/>
          <a:ext cx="3276600" cy="2912530"/>
        </p:xfrm>
        <a:graphic>
          <a:graphicData uri="http://schemas.openxmlformats.org/drawingml/2006/table">
            <a:tbl>
              <a:tblPr firstRow="1" bandRow="1">
                <a:tableStyleId>{5940675A-B579-460E-94D1-54222C63F5DA}</a:tableStyleId>
              </a:tblPr>
              <a:tblGrid>
                <a:gridCol w="655320"/>
                <a:gridCol w="655320"/>
                <a:gridCol w="655320"/>
                <a:gridCol w="655320"/>
                <a:gridCol w="655320"/>
              </a:tblGrid>
              <a:tr h="582506">
                <a:tc>
                  <a:txBody>
                    <a:bodyPr/>
                    <a:lstStyle/>
                    <a:p>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r>
              <a:tr h="582506">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r>
              <a:tr h="582506">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a:latin typeface="Courier New" panose="02070309020205020404" pitchFamily="49" charset="0"/>
                        <a:cs typeface="Courier New" panose="02070309020205020404" pitchFamily="49" charset="0"/>
                      </a:endParaRPr>
                    </a:p>
                  </a:txBody>
                  <a:tcPr/>
                </a:tc>
              </a:tr>
              <a:tr h="582506">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r>
                        <a:rPr lang="en-US" altLang="zh-TW" sz="2400" dirty="0" smtClean="0">
                          <a:latin typeface="Courier New" panose="02070309020205020404" pitchFamily="49" charset="0"/>
                          <a:cs typeface="Courier New" panose="02070309020205020404" pitchFamily="49" charset="0"/>
                        </a:rPr>
                        <a:t>4</a:t>
                      </a:r>
                    </a:p>
                  </a:txBody>
                  <a:tcPr>
                    <a:solidFill>
                      <a:srgbClr val="FFFF00"/>
                    </a:solidFill>
                  </a:tcPr>
                </a:tc>
                <a:tc>
                  <a:txBody>
                    <a:bodyPr/>
                    <a:lstStyle/>
                    <a:p>
                      <a:endParaRPr lang="zh-TW" altLang="en-US" sz="2400" dirty="0">
                        <a:latin typeface="Courier New" panose="02070309020205020404" pitchFamily="49" charset="0"/>
                        <a:cs typeface="Courier New" panose="02070309020205020404" pitchFamily="49" charset="0"/>
                      </a:endParaRPr>
                    </a:p>
                  </a:txBody>
                  <a:tcPr>
                    <a:solidFill>
                      <a:srgbClr val="92D050"/>
                    </a:solidFill>
                  </a:tcPr>
                </a:tc>
              </a:tr>
              <a:tr h="582506">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tc>
                <a:tc>
                  <a:txBody>
                    <a:bodyPr/>
                    <a:lstStyle/>
                    <a:p>
                      <a:endParaRPr lang="zh-TW" altLang="en-US" sz="2400" dirty="0">
                        <a:latin typeface="Courier New" panose="02070309020205020404" pitchFamily="49" charset="0"/>
                        <a:cs typeface="Courier New" panose="02070309020205020404" pitchFamily="49" charset="0"/>
                      </a:endParaRPr>
                    </a:p>
                  </a:txBody>
                  <a:tcPr>
                    <a:solidFill>
                      <a:srgbClr val="92D050"/>
                    </a:solidFill>
                  </a:tcPr>
                </a:tc>
                <a:tc>
                  <a:txBody>
                    <a:bodyPr/>
                    <a:lstStyle/>
                    <a:p>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r>
            </a:tbl>
          </a:graphicData>
        </a:graphic>
      </p:graphicFrame>
      <p:sp>
        <p:nvSpPr>
          <p:cNvPr id="11" name="矩形 10"/>
          <p:cNvSpPr/>
          <p:nvPr/>
        </p:nvSpPr>
        <p:spPr>
          <a:xfrm>
            <a:off x="1529680" y="2015068"/>
            <a:ext cx="737702" cy="461665"/>
          </a:xfrm>
          <a:prstGeom prst="rect">
            <a:avLst/>
          </a:prstGeom>
        </p:spPr>
        <p:txBody>
          <a:bodyPr wrap="none">
            <a:spAutoFit/>
          </a:bodyPr>
          <a:lstStyle/>
          <a:p>
            <a:r>
              <a:rPr lang="en-US" altLang="zh-TW" sz="2400" dirty="0" smtClean="0">
                <a:latin typeface="Courier New" panose="02070309020205020404" pitchFamily="49" charset="0"/>
                <a:cs typeface="Courier New" panose="02070309020205020404" pitchFamily="49" charset="0"/>
              </a:rPr>
              <a:t>k=3</a:t>
            </a:r>
          </a:p>
        </p:txBody>
      </p:sp>
      <p:cxnSp>
        <p:nvCxnSpPr>
          <p:cNvPr id="13" name="直線單箭頭接點 12"/>
          <p:cNvCxnSpPr/>
          <p:nvPr/>
        </p:nvCxnSpPr>
        <p:spPr>
          <a:xfrm>
            <a:off x="4013200" y="3073400"/>
            <a:ext cx="1794934" cy="156633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a:off x="4999566" y="4361391"/>
            <a:ext cx="626534" cy="539749"/>
          </a:xfrm>
          <a:prstGeom prst="straightConnector1">
            <a:avLst/>
          </a:prstGeom>
          <a:ln w="38100">
            <a:solidFill>
              <a:srgbClr val="0099CC"/>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93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24</a:t>
            </a:fld>
            <a:endParaRPr lang="zh-TW" altLang="en-US"/>
          </a:p>
        </p:txBody>
      </p:sp>
      <p:graphicFrame>
        <p:nvGraphicFramePr>
          <p:cNvPr id="3" name="表格 2"/>
          <p:cNvGraphicFramePr>
            <a:graphicFrameLocks noGrp="1"/>
          </p:cNvGraphicFramePr>
          <p:nvPr>
            <p:extLst>
              <p:ext uri="{D42A27DB-BD31-4B8C-83A1-F6EECF244321}">
                <p14:modId xmlns:p14="http://schemas.microsoft.com/office/powerpoint/2010/main" val="4180476908"/>
              </p:ext>
            </p:extLst>
          </p:nvPr>
        </p:nvGraphicFramePr>
        <p:xfrm>
          <a:off x="990598" y="1690689"/>
          <a:ext cx="7162804" cy="4438098"/>
        </p:xfrm>
        <a:graphic>
          <a:graphicData uri="http://schemas.openxmlformats.org/drawingml/2006/table">
            <a:tbl>
              <a:tblPr firstRow="1" bandRow="1">
                <a:tableStyleId>{5940675A-B579-460E-94D1-54222C63F5DA}</a:tableStyleId>
              </a:tblPr>
              <a:tblGrid>
                <a:gridCol w="651164"/>
                <a:gridCol w="651164"/>
                <a:gridCol w="651164"/>
                <a:gridCol w="651164"/>
                <a:gridCol w="651164"/>
                <a:gridCol w="651164"/>
                <a:gridCol w="651164"/>
                <a:gridCol w="651164"/>
                <a:gridCol w="651164"/>
                <a:gridCol w="651164"/>
                <a:gridCol w="651164"/>
              </a:tblGrid>
              <a:tr h="493122">
                <a:tc gridSpan="3">
                  <a:txBody>
                    <a:bodyPr/>
                    <a:lstStyle/>
                    <a:p>
                      <a:pPr algn="l"/>
                      <a:r>
                        <a:rPr lang="en-US" altLang="zh-TW" sz="2400" dirty="0" smtClean="0">
                          <a:latin typeface="Courier New" panose="02070309020205020404" pitchFamily="49" charset="0"/>
                          <a:cs typeface="Courier New" panose="02070309020205020404" pitchFamily="49" charset="0"/>
                        </a:rPr>
                        <a:t>k=3</a:t>
                      </a:r>
                      <a:endParaRPr lang="zh-TW" altLang="en-US" sz="2400" dirty="0">
                        <a:latin typeface="Courier New" panose="02070309020205020404" pitchFamily="49" charset="0"/>
                        <a:cs typeface="Courier New" panose="02070309020205020404" pitchFamily="49" charset="0"/>
                      </a:endParaRPr>
                    </a:p>
                  </a:txBody>
                  <a:tcPr>
                    <a:lnB w="12700" cmpd="sng">
                      <a:noFill/>
                    </a:lnB>
                  </a:tcPr>
                </a:tc>
                <a:tc hMerge="1">
                  <a:txBody>
                    <a:bodyPr/>
                    <a:lstStyle/>
                    <a:p>
                      <a:endParaRPr lang="zh-TW" altLang="en-US" dirty="0"/>
                    </a:p>
                  </a:txBody>
                  <a:tcPr/>
                </a:tc>
                <a:tc hMerge="1">
                  <a:txBody>
                    <a:bodyPr/>
                    <a:lstStyle/>
                    <a:p>
                      <a:endParaRPr lang="zh-TW" altLang="en-US" dirty="0"/>
                    </a:p>
                  </a:txBody>
                  <a:tcPr/>
                </a:tc>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r>
              <a:tr h="493122">
                <a:tc gridSpan="2">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lnB w="12700" cmpd="sng">
                      <a:noFill/>
                    </a:lnB>
                  </a:tcPr>
                </a:tc>
                <a:tc hMerge="1">
                  <a:txBody>
                    <a:bodyPr/>
                    <a:lstStyle/>
                    <a:p>
                      <a:endParaRPr lang="zh-TW" altLang="en-US" dirty="0"/>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7</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8</a:t>
                      </a: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endParaRPr lang="zh-TW" altLang="en-US" sz="2400" dirty="0">
                        <a:latin typeface="Courier New" panose="02070309020205020404" pitchFamily="49" charset="0"/>
                        <a:cs typeface="Courier New" panose="02070309020205020404" pitchFamily="49" charset="0"/>
                      </a:endParaRPr>
                    </a:p>
                  </a:txBody>
                  <a:tcPr>
                    <a:lnT w="12700" cmpd="sng">
                      <a:noFill/>
                    </a:lnT>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a</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1</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solidFill>
                            <a:schemeClr val="tx1"/>
                          </a:solidFill>
                          <a:latin typeface="Courier New" panose="02070309020205020404" pitchFamily="49" charset="0"/>
                          <a:cs typeface="Courier New" panose="02070309020205020404" pitchFamily="49" charset="0"/>
                        </a:rPr>
                        <a:t>0</a:t>
                      </a:r>
                      <a:endParaRPr lang="zh-TW" altLang="en-US" sz="2400" dirty="0">
                        <a:solidFill>
                          <a:schemeClr val="tx1"/>
                        </a:solidFill>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b</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2</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c</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d</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p>
                  </a:txBody>
                  <a:tcPr>
                    <a:solidFill>
                      <a:srgbClr val="FFFF00"/>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e</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5</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p>
                  </a:txBody>
                  <a:tcPr>
                    <a:solidFill>
                      <a:schemeClr val="accent4"/>
                    </a:solidFill>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r>
              <a:tr h="493122">
                <a:tc>
                  <a:txBody>
                    <a:bodyPr/>
                    <a:lstStyle/>
                    <a:p>
                      <a:pPr algn="ctr"/>
                      <a:r>
                        <a:rPr lang="en-US" altLang="zh-TW" sz="2400" dirty="0" smtClean="0">
                          <a:latin typeface="Courier New" panose="02070309020205020404" pitchFamily="49" charset="0"/>
                          <a:cs typeface="Courier New" panose="02070309020205020404" pitchFamily="49" charset="0"/>
                        </a:rPr>
                        <a:t>f</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0</a:t>
                      </a:r>
                      <a:endParaRPr lang="zh-TW" altLang="en-US" sz="2400" dirty="0">
                        <a:latin typeface="Courier New" panose="02070309020205020404" pitchFamily="49" charset="0"/>
                        <a:cs typeface="Courier New" panose="02070309020205020404" pitchFamily="49" charset="0"/>
                      </a:endParaRPr>
                    </a:p>
                  </a:txBody>
                  <a:tcPr>
                    <a:solidFill>
                      <a:schemeClr val="bg1"/>
                    </a:solidFill>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3</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4</a:t>
                      </a:r>
                      <a:endParaRPr lang="zh-TW" altLang="en-US" sz="2400" dirty="0">
                        <a:latin typeface="Courier New" panose="02070309020205020404" pitchFamily="49" charset="0"/>
                        <a:cs typeface="Courier New" panose="02070309020205020404" pitchFamily="49" charset="0"/>
                      </a:endParaRPr>
                    </a:p>
                  </a:txBody>
                  <a:tcPr/>
                </a:tc>
                <a:tc>
                  <a:txBody>
                    <a:bodyPr/>
                    <a:lstStyle/>
                    <a:p>
                      <a:pPr algn="ctr"/>
                      <a:r>
                        <a:rPr lang="en-US" altLang="zh-TW" sz="2400" dirty="0" smtClean="0">
                          <a:latin typeface="Courier New" panose="02070309020205020404" pitchFamily="49" charset="0"/>
                          <a:cs typeface="Courier New" panose="02070309020205020404" pitchFamily="49" charset="0"/>
                        </a:rPr>
                        <a:t>6</a:t>
                      </a:r>
                      <a:endParaRPr lang="zh-TW" altLang="en-US" sz="2400" dirty="0">
                        <a:latin typeface="Courier New" panose="02070309020205020404" pitchFamily="49" charset="0"/>
                        <a:cs typeface="Courier New" panose="02070309020205020404" pitchFamily="49" charset="0"/>
                      </a:endParaRPr>
                    </a:p>
                  </a:txBody>
                  <a:tcPr>
                    <a:solidFill>
                      <a:schemeClr val="accent4"/>
                    </a:solidFill>
                  </a:tcPr>
                </a:tc>
              </a:tr>
            </a:tbl>
          </a:graphicData>
        </a:graphic>
      </p:graphicFrame>
      <mc:AlternateContent xmlns:mc="http://schemas.openxmlformats.org/markup-compatibility/2006" xmlns:a14="http://schemas.microsoft.com/office/drawing/2010/main">
        <mc:Choice Requires="a14">
          <p:sp>
            <p:nvSpPr>
              <p:cNvPr id="5" name="矩形 4"/>
              <p:cNvSpPr/>
              <p:nvPr/>
            </p:nvSpPr>
            <p:spPr>
              <a:xfrm>
                <a:off x="990598" y="6259811"/>
                <a:ext cx="3871573" cy="461665"/>
              </a:xfrm>
              <a:prstGeom prst="rect">
                <a:avLst/>
              </a:prstGeom>
            </p:spPr>
            <p:txBody>
              <a:bodyPr wrap="none">
                <a:spAutoFit/>
              </a:bodyPr>
              <a:lstStyle/>
              <a:p>
                <a14:m>
                  <m:oMath xmlns:m="http://schemas.openxmlformats.org/officeDocument/2006/math">
                    <m:r>
                      <a:rPr lang="en-US" altLang="zh-TW" sz="2400" i="1" dirty="0" smtClean="0">
                        <a:latin typeface="Cambria Math" panose="02040503050406030204" pitchFamily="18" charset="0"/>
                        <a:cs typeface="Courier New" panose="02070309020205020404" pitchFamily="49" charset="0"/>
                      </a:rPr>
                      <m:t>𝑂</m:t>
                    </m:r>
                    <m:r>
                      <a:rPr lang="en-US" altLang="zh-TW" sz="2400" i="1" dirty="0" smtClean="0">
                        <a:latin typeface="Cambria Math" panose="02040503050406030204" pitchFamily="18" charset="0"/>
                        <a:cs typeface="Courier New" panose="02070309020205020404" pitchFamily="49" charset="0"/>
                      </a:rPr>
                      <m:t>(</m:t>
                    </m:r>
                    <m:r>
                      <a:rPr lang="en-US" altLang="zh-TW" sz="2400" i="1" dirty="0" err="1" smtClean="0">
                        <a:latin typeface="Cambria Math" panose="02040503050406030204" pitchFamily="18" charset="0"/>
                        <a:cs typeface="Courier New" panose="02070309020205020404" pitchFamily="49" charset="0"/>
                      </a:rPr>
                      <m:t>𝑚𝑛</m:t>
                    </m:r>
                    <m:r>
                      <a:rPr lang="en-US" altLang="zh-TW" sz="2400" i="1" dirty="0" smtClean="0">
                        <a:latin typeface="Cambria Math" panose="02040503050406030204" pitchFamily="18" charset="0"/>
                        <a:cs typeface="Courier New" panose="02070309020205020404" pitchFamily="49" charset="0"/>
                      </a:rPr>
                      <m:t>)</m:t>
                    </m:r>
                  </m:oMath>
                </a14:m>
                <a:r>
                  <a:rPr lang="en-US" altLang="zh-TW" sz="2400" dirty="0" smtClean="0">
                    <a:latin typeface="Courier New" panose="02070309020205020404" pitchFamily="49" charset="0"/>
                    <a:cs typeface="Courier New" panose="02070309020205020404" pitchFamily="49" charset="0"/>
                  </a:rPr>
                  <a:t> time and space</a:t>
                </a:r>
              </a:p>
            </p:txBody>
          </p:sp>
        </mc:Choice>
        <mc:Fallback xmlns="">
          <p:sp>
            <p:nvSpPr>
              <p:cNvPr id="5" name="矩形 4"/>
              <p:cNvSpPr>
                <a:spLocks noRot="1" noChangeAspect="1" noMove="1" noResize="1" noEditPoints="1" noAdjustHandles="1" noChangeArrowheads="1" noChangeShapeType="1" noTextEdit="1"/>
              </p:cNvSpPr>
              <p:nvPr/>
            </p:nvSpPr>
            <p:spPr>
              <a:xfrm>
                <a:off x="990598" y="6259811"/>
                <a:ext cx="3871573" cy="461665"/>
              </a:xfrm>
              <a:prstGeom prst="rect">
                <a:avLst/>
              </a:prstGeom>
              <a:blipFill rotWithShape="0">
                <a:blip r:embed="rId2"/>
                <a:stretch>
                  <a:fillRect l="-314" t="-9211" r="-1101" b="-3026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9390218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op-</a:t>
            </a:r>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25</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r>
              <a:rPr lang="en-US" altLang="zh-TW" dirty="0" smtClean="0">
                <a:latin typeface="Courier New" panose="02070309020205020404" pitchFamily="49" charset="0"/>
                <a:cs typeface="Courier New" panose="02070309020205020404" pitchFamily="49" charset="0"/>
              </a:rPr>
              <a:t>X = (</a:t>
            </a:r>
            <a:r>
              <a:rPr lang="en-US" altLang="zh-TW" dirty="0" smtClean="0">
                <a:solidFill>
                  <a:srgbClr val="00B0F0"/>
                </a:solidFill>
                <a:latin typeface="Courier New" panose="02070309020205020404" pitchFamily="49" charset="0"/>
                <a:cs typeface="Courier New" panose="02070309020205020404" pitchFamily="49" charset="0"/>
              </a:rPr>
              <a:t>32,40,4,16,27</a:t>
            </a:r>
            <a:r>
              <a:rPr lang="en-US" altLang="zh-TW" dirty="0" smtClean="0">
                <a:latin typeface="Courier New" panose="02070309020205020404" pitchFamily="49" charset="0"/>
                <a:cs typeface="Courier New" panose="02070309020205020404" pitchFamily="49" charset="0"/>
              </a:rPr>
              <a:t>)</a:t>
            </a:r>
          </a:p>
          <a:p>
            <a:r>
              <a:rPr lang="en-US" altLang="zh-TW" dirty="0" smtClean="0">
                <a:latin typeface="Courier New" panose="02070309020205020404" pitchFamily="49" charset="0"/>
                <a:cs typeface="Courier New" panose="02070309020205020404" pitchFamily="49" charset="0"/>
              </a:rPr>
              <a:t>Y = (</a:t>
            </a:r>
            <a:r>
              <a:rPr lang="en-US" altLang="zh-TW" dirty="0" smtClean="0">
                <a:solidFill>
                  <a:srgbClr val="00B0F0"/>
                </a:solidFill>
                <a:latin typeface="Courier New" panose="02070309020205020404" pitchFamily="49" charset="0"/>
                <a:cs typeface="Courier New" panose="02070309020205020404" pitchFamily="49" charset="0"/>
              </a:rPr>
              <a:t>28,32,12,20,25</a:t>
            </a:r>
            <a:r>
              <a:rPr lang="en-US" altLang="zh-TW" dirty="0" smtClean="0">
                <a:latin typeface="Courier New" panose="02070309020205020404" pitchFamily="49" charset="0"/>
                <a:cs typeface="Courier New" panose="02070309020205020404" pitchFamily="49" charset="0"/>
              </a:rPr>
              <a:t>)</a:t>
            </a:r>
          </a:p>
          <a:p>
            <a:r>
              <a:rPr lang="en-US" altLang="zh-TW" dirty="0" smtClean="0">
                <a:latin typeface="Courier New" panose="02070309020205020404" pitchFamily="49" charset="0"/>
                <a:cs typeface="Courier New" panose="02070309020205020404" pitchFamily="49" charset="0"/>
              </a:rPr>
              <a:t>X’ = (32,40,</a:t>
            </a:r>
            <a:r>
              <a:rPr lang="en-US" altLang="zh-TW" dirty="0" smtClean="0">
                <a:solidFill>
                  <a:srgbClr val="FF0000"/>
                </a:solidFill>
                <a:latin typeface="Courier New" panose="02070309020205020404" pitchFamily="49" charset="0"/>
                <a:cs typeface="Courier New" panose="02070309020205020404" pitchFamily="49" charset="0"/>
              </a:rPr>
              <a:t>4,16,27,41</a:t>
            </a:r>
            <a:r>
              <a:rPr lang="en-US" altLang="zh-TW" dirty="0" smtClean="0">
                <a:latin typeface="Courier New" panose="02070309020205020404" pitchFamily="49" charset="0"/>
                <a:cs typeface="Courier New" panose="02070309020205020404" pitchFamily="49" charset="0"/>
              </a:rPr>
              <a:t>)</a:t>
            </a:r>
          </a:p>
          <a:p>
            <a:r>
              <a:rPr lang="en-US" altLang="zh-TW" dirty="0" smtClean="0">
                <a:latin typeface="Courier New" panose="02070309020205020404" pitchFamily="49" charset="0"/>
                <a:cs typeface="Courier New" panose="02070309020205020404" pitchFamily="49" charset="0"/>
              </a:rPr>
              <a:t>Y’ = (28,32,</a:t>
            </a:r>
            <a:r>
              <a:rPr lang="en-US" altLang="zh-TW" dirty="0" smtClean="0">
                <a:solidFill>
                  <a:srgbClr val="FF0000"/>
                </a:solidFill>
                <a:latin typeface="Courier New" panose="02070309020205020404" pitchFamily="49" charset="0"/>
                <a:cs typeface="Courier New" panose="02070309020205020404" pitchFamily="49" charset="0"/>
              </a:rPr>
              <a:t>12,20,25,26</a:t>
            </a:r>
            <a:r>
              <a:rPr lang="en-US" altLang="zh-TW" dirty="0" smtClean="0">
                <a:latin typeface="Courier New" panose="02070309020205020404" pitchFamily="49" charset="0"/>
                <a:cs typeface="Courier New" panose="02070309020205020404" pitchFamily="49" charset="0"/>
              </a:rPr>
              <a:t>)</a:t>
            </a:r>
          </a:p>
          <a:p>
            <a:endParaRPr lang="en-US" altLang="zh-TW" dirty="0" smtClean="0">
              <a:latin typeface="Courier New" panose="02070309020205020404" pitchFamily="49" charset="0"/>
              <a:cs typeface="Courier New" panose="02070309020205020404" pitchFamily="49" charset="0"/>
            </a:endParaRPr>
          </a:p>
          <a:p>
            <a:r>
              <a:rPr lang="en-US" altLang="zh-TW" dirty="0" smtClean="0">
                <a:latin typeface="Courier New" panose="02070309020205020404" pitchFamily="49" charset="0"/>
                <a:cs typeface="Courier New" panose="02070309020205020404" pitchFamily="49" charset="0"/>
              </a:rPr>
              <a:t>How to achieve this query?</a:t>
            </a:r>
          </a:p>
        </p:txBody>
      </p:sp>
    </p:spTree>
    <p:extLst>
      <p:ext uri="{BB962C8B-B14F-4D97-AF65-F5344CB8AC3E}">
        <p14:creationId xmlns:p14="http://schemas.microsoft.com/office/powerpoint/2010/main" val="20683060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Z-table</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26</a:t>
            </a:fld>
            <a:endParaRPr lang="zh-TW" altLang="en-US"/>
          </a:p>
        </p:txBody>
      </p:sp>
      <mc:AlternateContent xmlns:mc="http://schemas.openxmlformats.org/markup-compatibility/2006" xmlns:a14="http://schemas.microsoft.com/office/drawing/2010/main">
        <mc:Choice Requires="a14">
          <p:sp>
            <p:nvSpPr>
              <p:cNvPr id="5" name="內容版面配置區 4"/>
              <p:cNvSpPr>
                <a:spLocks noGrp="1"/>
              </p:cNvSpPr>
              <p:nvPr>
                <p:ph idx="1"/>
              </p:nvPr>
            </p:nvSpPr>
            <p:spPr>
              <a:xfrm>
                <a:off x="628650" y="1825624"/>
                <a:ext cx="7886700" cy="4732193"/>
              </a:xfrm>
            </p:spPr>
            <p:txBody>
              <a:bodyPr>
                <a:normAutofit/>
              </a:bodyPr>
              <a:lstStyle/>
              <a:p>
                <a14:m>
                  <m:oMath xmlns:m="http://schemas.openxmlformats.org/officeDocument/2006/math">
                    <m:r>
                      <a:rPr lang="en-US" altLang="zh-TW" i="1" dirty="0" smtClean="0">
                        <a:latin typeface="Cambria Math" panose="02040503050406030204" pitchFamily="18" charset="0"/>
                        <a:cs typeface="Courier New" panose="02070309020205020404" pitchFamily="49" charset="0"/>
                      </a:rPr>
                      <m:t>𝑂</m:t>
                    </m:r>
                    <m:r>
                      <a:rPr lang="en-US" altLang="zh-TW" i="1" dirty="0" smtClean="0">
                        <a:latin typeface="Cambria Math" panose="02040503050406030204" pitchFamily="18" charset="0"/>
                        <a:cs typeface="Courier New" panose="02070309020205020404" pitchFamily="49" charset="0"/>
                      </a:rPr>
                      <m:t>(</m:t>
                    </m:r>
                    <m:r>
                      <a:rPr lang="en-US" altLang="zh-TW" i="1" dirty="0" err="1" smtClean="0">
                        <a:latin typeface="Cambria Math" panose="02040503050406030204" pitchFamily="18" charset="0"/>
                        <a:cs typeface="Courier New" panose="02070309020205020404" pitchFamily="49" charset="0"/>
                      </a:rPr>
                      <m:t>𝑛</m:t>
                    </m:r>
                    <m:func>
                      <m:funcPr>
                        <m:ctrlPr>
                          <a:rPr lang="en-US" altLang="zh-TW" i="1" dirty="0" smtClean="0">
                            <a:latin typeface="Cambria Math" panose="02040503050406030204" pitchFamily="18" charset="0"/>
                            <a:cs typeface="Courier New" panose="02070309020205020404" pitchFamily="49" charset="0"/>
                          </a:rPr>
                        </m:ctrlPr>
                      </m:funcPr>
                      <m:fName>
                        <m:r>
                          <m:rPr>
                            <m:sty m:val="p"/>
                          </m:rPr>
                          <a:rPr lang="en-US" altLang="zh-TW" i="0" dirty="0" smtClean="0">
                            <a:latin typeface="Cambria Math" panose="02040503050406030204" pitchFamily="18" charset="0"/>
                            <a:cs typeface="Courier New" panose="02070309020205020404" pitchFamily="49" charset="0"/>
                          </a:rPr>
                          <m:t>log</m:t>
                        </m:r>
                      </m:fName>
                      <m:e>
                        <m:r>
                          <a:rPr lang="en-US" altLang="zh-TW" b="0" i="1" dirty="0" smtClean="0">
                            <a:latin typeface="Cambria Math" panose="02040503050406030204" pitchFamily="18" charset="0"/>
                            <a:cs typeface="Courier New" panose="02070309020205020404" pitchFamily="49" charset="0"/>
                          </a:rPr>
                          <m:t>𝑛</m:t>
                        </m:r>
                      </m:e>
                    </m:func>
                    <m:r>
                      <a:rPr lang="en-US" altLang="zh-TW" i="1" dirty="0" smtClean="0">
                        <a:latin typeface="Cambria Math" panose="02040503050406030204" pitchFamily="18" charset="0"/>
                        <a:cs typeface="Courier New" panose="02070309020205020404" pitchFamily="49" charset="0"/>
                      </a:rPr>
                      <m:t>)</m:t>
                    </m:r>
                  </m:oMath>
                </a14:m>
                <a:r>
                  <a:rPr lang="en-US" altLang="zh-TW" dirty="0" smtClean="0">
                    <a:latin typeface="Courier New" panose="02070309020205020404" pitchFamily="49" charset="0"/>
                    <a:cs typeface="Courier New" panose="02070309020205020404" pitchFamily="49" charset="0"/>
                  </a:rPr>
                  <a:t> time to compute</a:t>
                </a: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r>
                  <a:rPr lang="en-US" altLang="zh-TW" dirty="0" smtClean="0">
                    <a:latin typeface="Courier New" panose="02070309020205020404" pitchFamily="49" charset="0"/>
                    <a:cs typeface="Courier New" panose="02070309020205020404" pitchFamily="49" charset="0"/>
                  </a:rPr>
                  <a:t>total </a:t>
                </a:r>
                <a14:m>
                  <m:oMath xmlns:m="http://schemas.openxmlformats.org/officeDocument/2006/math">
                    <m:r>
                      <a:rPr lang="en-US" altLang="zh-TW" i="1" dirty="0">
                        <a:latin typeface="Cambria Math" panose="02040503050406030204" pitchFamily="18" charset="0"/>
                        <a:cs typeface="Courier New" panose="02070309020205020404" pitchFamily="49" charset="0"/>
                      </a:rPr>
                      <m:t>𝑂</m:t>
                    </m:r>
                    <m:r>
                      <a:rPr lang="en-US" altLang="zh-TW" i="1" dirty="0">
                        <a:latin typeface="Cambria Math" panose="02040503050406030204" pitchFamily="18" charset="0"/>
                        <a:cs typeface="Courier New" panose="02070309020205020404" pitchFamily="49" charset="0"/>
                      </a:rPr>
                      <m:t>(</m:t>
                    </m:r>
                    <m:sSup>
                      <m:sSupPr>
                        <m:ctrlPr>
                          <a:rPr lang="en-US" altLang="zh-TW" i="1" dirty="0" smtClean="0">
                            <a:latin typeface="Cambria Math" panose="02040503050406030204" pitchFamily="18" charset="0"/>
                            <a:cs typeface="Courier New" panose="02070309020205020404" pitchFamily="49" charset="0"/>
                          </a:rPr>
                        </m:ctrlPr>
                      </m:sSupPr>
                      <m:e>
                        <m:r>
                          <a:rPr lang="en-US" altLang="zh-TW" b="0" i="1" dirty="0" smtClean="0">
                            <a:latin typeface="Cambria Math" panose="02040503050406030204" pitchFamily="18" charset="0"/>
                            <a:cs typeface="Courier New" panose="02070309020205020404" pitchFamily="49" charset="0"/>
                          </a:rPr>
                          <m:t>𝑛</m:t>
                        </m:r>
                      </m:e>
                      <m:sup>
                        <m:r>
                          <a:rPr lang="en-US" altLang="zh-TW" b="0" i="1" dirty="0" smtClean="0">
                            <a:latin typeface="Cambria Math" panose="02040503050406030204" pitchFamily="18" charset="0"/>
                            <a:cs typeface="Courier New" panose="02070309020205020404" pitchFamily="49" charset="0"/>
                          </a:rPr>
                          <m:t>2</m:t>
                        </m:r>
                      </m:sup>
                    </m:sSup>
                    <m:func>
                      <m:funcPr>
                        <m:ctrlPr>
                          <a:rPr lang="en-US" altLang="zh-TW" i="1" dirty="0">
                            <a:latin typeface="Cambria Math" panose="02040503050406030204" pitchFamily="18" charset="0"/>
                            <a:cs typeface="Courier New" panose="02070309020205020404" pitchFamily="49" charset="0"/>
                          </a:rPr>
                        </m:ctrlPr>
                      </m:funcPr>
                      <m:fName>
                        <m:r>
                          <m:rPr>
                            <m:sty m:val="p"/>
                          </m:rPr>
                          <a:rPr lang="en-US" altLang="zh-TW" dirty="0">
                            <a:latin typeface="Cambria Math" panose="02040503050406030204" pitchFamily="18" charset="0"/>
                            <a:cs typeface="Courier New" panose="02070309020205020404" pitchFamily="49" charset="0"/>
                          </a:rPr>
                          <m:t>log</m:t>
                        </m:r>
                      </m:fName>
                      <m:e>
                        <m:r>
                          <a:rPr lang="en-US" altLang="zh-TW" i="1" dirty="0">
                            <a:latin typeface="Cambria Math" panose="02040503050406030204" pitchFamily="18" charset="0"/>
                            <a:cs typeface="Courier New" panose="02070309020205020404" pitchFamily="49" charset="0"/>
                          </a:rPr>
                          <m:t>𝑛</m:t>
                        </m:r>
                      </m:e>
                    </m:func>
                    <m:r>
                      <a:rPr lang="en-US" altLang="zh-TW" i="1" dirty="0">
                        <a:latin typeface="Cambria Math" panose="02040503050406030204" pitchFamily="18" charset="0"/>
                        <a:cs typeface="Courier New" panose="02070309020205020404" pitchFamily="49" charset="0"/>
                      </a:rPr>
                      <m:t>)</m:t>
                    </m:r>
                  </m:oMath>
                </a14:m>
                <a:r>
                  <a:rPr lang="en-US" altLang="zh-TW" dirty="0" smtClean="0">
                    <a:latin typeface="Courier New" panose="02070309020205020404" pitchFamily="49" charset="0"/>
                    <a:cs typeface="Courier New" panose="02070309020205020404" pitchFamily="49" charset="0"/>
                  </a:rPr>
                  <a:t> time for op-</a:t>
                </a:r>
                <a:r>
                  <a:rPr lang="en-US" altLang="zh-TW" dirty="0" err="1" smtClean="0">
                    <a:latin typeface="Courier New" panose="02070309020205020404" pitchFamily="49" charset="0"/>
                    <a:cs typeface="Courier New" panose="02070309020205020404" pitchFamily="49" charset="0"/>
                  </a:rPr>
                  <a:t>LCSk</a:t>
                </a:r>
                <a:r>
                  <a:rPr lang="en-US" altLang="zh-TW" dirty="0" smtClean="0">
                    <a:latin typeface="Courier New" panose="02070309020205020404" pitchFamily="49" charset="0"/>
                    <a:cs typeface="Courier New" panose="02070309020205020404" pitchFamily="49" charset="0"/>
                  </a:rPr>
                  <a:t>+</a:t>
                </a:r>
              </a:p>
              <a:p>
                <a:r>
                  <a:rPr lang="en-US" altLang="zh-TW" dirty="0">
                    <a:latin typeface="Courier New" panose="02070309020205020404" pitchFamily="49" charset="0"/>
                    <a:cs typeface="Courier New" panose="02070309020205020404" pitchFamily="49" charset="0"/>
                  </a:rPr>
                  <a:t>b</a:t>
                </a:r>
                <a:r>
                  <a:rPr lang="en-US" altLang="zh-TW" dirty="0" smtClean="0">
                    <a:latin typeface="Courier New" panose="02070309020205020404" pitchFamily="49" charset="0"/>
                    <a:cs typeface="Courier New" panose="02070309020205020404" pitchFamily="49" charset="0"/>
                  </a:rPr>
                  <a:t>y concatenate two strings. </a:t>
                </a:r>
              </a:p>
              <a:p>
                <a:endParaRPr lang="en-US" altLang="zh-TW" dirty="0" smtClean="0">
                  <a:latin typeface="Courier New" panose="02070309020205020404" pitchFamily="49" charset="0"/>
                  <a:cs typeface="Courier New" panose="02070309020205020404" pitchFamily="49" charset="0"/>
                </a:endParaRPr>
              </a:p>
            </p:txBody>
          </p:sp>
        </mc:Choice>
        <mc:Fallback xmlns="">
          <p:sp>
            <p:nvSpPr>
              <p:cNvPr id="5" name="內容版面配置區 4"/>
              <p:cNvSpPr>
                <a:spLocks noGrp="1" noRot="1" noChangeAspect="1" noMove="1" noResize="1" noEditPoints="1" noAdjustHandles="1" noChangeArrowheads="1" noChangeShapeType="1" noTextEdit="1"/>
              </p:cNvSpPr>
              <p:nvPr>
                <p:ph idx="1"/>
              </p:nvPr>
            </p:nvSpPr>
            <p:spPr>
              <a:xfrm>
                <a:off x="628650" y="1825624"/>
                <a:ext cx="7886700" cy="4732193"/>
              </a:xfrm>
              <a:blipFill rotWithShape="0">
                <a:blip r:embed="rId2"/>
                <a:stretch>
                  <a:fillRect l="-1391" t="-1931"/>
                </a:stretch>
              </a:blipFill>
            </p:spPr>
            <p:txBody>
              <a:bodyPr/>
              <a:lstStyle/>
              <a:p>
                <a:r>
                  <a:rPr lang="zh-TW" altLang="en-US">
                    <a:noFill/>
                  </a:rPr>
                  <a:t> </a:t>
                </a:r>
              </a:p>
            </p:txBody>
          </p:sp>
        </mc:Fallback>
      </mc:AlternateContent>
      <p:graphicFrame>
        <p:nvGraphicFramePr>
          <p:cNvPr id="3" name="表格 2"/>
          <p:cNvGraphicFramePr>
            <a:graphicFrameLocks noGrp="1"/>
          </p:cNvGraphicFramePr>
          <p:nvPr/>
        </p:nvGraphicFramePr>
        <p:xfrm>
          <a:off x="1540935" y="2544973"/>
          <a:ext cx="6062130" cy="1442721"/>
        </p:xfrm>
        <a:graphic>
          <a:graphicData uri="http://schemas.openxmlformats.org/drawingml/2006/table">
            <a:tbl>
              <a:tblPr firstRow="1" bandRow="1">
                <a:tableStyleId>{5940675A-B579-460E-94D1-54222C63F5DA}</a:tableStyleId>
              </a:tblPr>
              <a:tblGrid>
                <a:gridCol w="673570"/>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Z[</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p:spTree>
    <p:extLst>
      <p:ext uri="{BB962C8B-B14F-4D97-AF65-F5344CB8AC3E}">
        <p14:creationId xmlns:p14="http://schemas.microsoft.com/office/powerpoint/2010/main" val="1603628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Z-table</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27</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195169856"/>
                  </p:ext>
                </p:extLst>
              </p:nvPr>
            </p:nvGraphicFramePr>
            <p:xfrm>
              <a:off x="1380067" y="1553633"/>
              <a:ext cx="6222998" cy="2404535"/>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Z[</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next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195169856"/>
                  </p:ext>
                </p:extLst>
              </p:nvPr>
            </p:nvGraphicFramePr>
            <p:xfrm>
              <a:off x="1380067" y="1553633"/>
              <a:ext cx="6222998" cy="2404535"/>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Z[</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10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10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next</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406329" r="-699099" b="-5063"/>
                          </a:stretch>
                        </a:blipFill>
                      </a:tcPr>
                    </a:tc>
                    <a:tc>
                      <a:txBody>
                        <a:bodyPr/>
                        <a:lstStyle/>
                        <a:p>
                          <a:endParaRPr lang="zh-TW"/>
                        </a:p>
                      </a:txBody>
                      <a:tcPr>
                        <a:blipFill rotWithShape="0">
                          <a:blip r:embed="rId2"/>
                          <a:stretch>
                            <a:fillRect l="-226364" t="-406329" r="-605455" b="-5063"/>
                          </a:stretch>
                        </a:blipFill>
                      </a:tcPr>
                    </a:tc>
                    <a:tc>
                      <a:txBody>
                        <a:bodyPr/>
                        <a:lstStyle/>
                        <a:p>
                          <a:endParaRPr lang="zh-TW"/>
                        </a:p>
                      </a:txBody>
                      <a:tcPr>
                        <a:blipFill rotWithShape="0">
                          <a:blip r:embed="rId2"/>
                          <a:stretch>
                            <a:fillRect l="-323423" t="-406329" r="-500000" b="-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622523" t="-406329" r="-200901" b="-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sp>
        <p:nvSpPr>
          <p:cNvPr id="8" name="內容版面配置區 4"/>
          <p:cNvSpPr>
            <a:spLocks noGrp="1"/>
          </p:cNvSpPr>
          <p:nvPr>
            <p:ph idx="1"/>
          </p:nvPr>
        </p:nvSpPr>
        <p:spPr>
          <a:xfrm>
            <a:off x="628650" y="4240741"/>
            <a:ext cx="7886700" cy="2049992"/>
          </a:xfrm>
        </p:spPr>
        <p:txBody>
          <a:bodyPr>
            <a:normAutofit/>
          </a:bodyPr>
          <a:lstStyle/>
          <a:p>
            <a:r>
              <a:rPr lang="en-US" altLang="zh-TW" dirty="0" smtClean="0">
                <a:latin typeface="Courier New" panose="02070309020205020404" pitchFamily="49" charset="0"/>
                <a:cs typeface="Courier New" panose="02070309020205020404" pitchFamily="49" charset="0"/>
              </a:rPr>
              <a:t>with </a:t>
            </a:r>
            <a:r>
              <a:rPr lang="en-US" altLang="zh-TW" dirty="0" err="1" smtClean="0">
                <a:latin typeface="Courier New" panose="02070309020205020404" pitchFamily="49" charset="0"/>
                <a:cs typeface="Courier New" panose="02070309020205020404" pitchFamily="49" charset="0"/>
              </a:rPr>
              <a:t>prev</a:t>
            </a:r>
            <a:r>
              <a:rPr lang="en-US" altLang="zh-TW" dirty="0" smtClean="0">
                <a:latin typeface="Courier New" panose="02070309020205020404" pitchFamily="49" charset="0"/>
                <a:cs typeface="Courier New" panose="02070309020205020404" pitchFamily="49" charset="0"/>
              </a:rPr>
              <a:t> and next calculated, Z can be calculated in O(n) time.</a:t>
            </a:r>
          </a:p>
        </p:txBody>
      </p:sp>
    </p:spTree>
    <p:extLst>
      <p:ext uri="{BB962C8B-B14F-4D97-AF65-F5344CB8AC3E}">
        <p14:creationId xmlns:p14="http://schemas.microsoft.com/office/powerpoint/2010/main" val="33281681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28</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393367255"/>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393367255"/>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2862798696"/>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3978562322"/>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9993764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29</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437739668"/>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437739668"/>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1679479161"/>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767032545"/>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7</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656244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ea typeface="KaiTi" panose="02010609060101010101" pitchFamily="49" charset="-122"/>
                <a:cs typeface="Times New Roman" panose="02020603050405020304" pitchFamily="18" charset="0"/>
              </a:rPr>
              <a:t>Abstract(2/3)</a:t>
            </a:r>
            <a:endParaRPr lang="zh-TW" altLang="en-US"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50" y="1825625"/>
                <a:ext cx="7886700" cy="4713720"/>
              </a:xfrm>
            </p:spPr>
            <p:txBody>
              <a:bodyPr anchor="t" anchorCtr="0">
                <a:normAutofit/>
              </a:bodyPr>
              <a:lstStyle/>
              <a:p>
                <a:pPr marL="0" indent="0" algn="just">
                  <a:lnSpc>
                    <a:spcPct val="150000"/>
                  </a:lnSpc>
                  <a:buNone/>
                </a:pPr>
                <a:r>
                  <a:rPr lang="en-US" altLang="zh-TW" sz="2700" dirty="0" smtClean="0">
                    <a:latin typeface="Times New Roman" panose="02020603050405020304" pitchFamily="18" charset="0"/>
                    <a:cs typeface="Times New Roman" panose="02020603050405020304" pitchFamily="18" charset="0"/>
                  </a:rPr>
                  <a:t>Recently, Benson et al. defined a similarity metric named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𝐿𝐶𝑆𝑘</m:t>
                    </m:r>
                  </m:oMath>
                </a14:m>
                <a:r>
                  <a:rPr lang="en-US" altLang="zh-TW" sz="2700" dirty="0" smtClean="0">
                    <a:latin typeface="Times New Roman" panose="02020603050405020304" pitchFamily="18" charset="0"/>
                    <a:cs typeface="Times New Roman" panose="02020603050405020304" pitchFamily="18" charset="0"/>
                  </a:rPr>
                  <a:t>. By relaxing the requirement that the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𝑘</m:t>
                    </m:r>
                  </m:oMath>
                </a14:m>
                <a:r>
                  <a:rPr lang="en-US" altLang="zh-TW" sz="2700" dirty="0" smtClean="0">
                    <a:latin typeface="Times New Roman" panose="02020603050405020304" pitchFamily="18" charset="0"/>
                    <a:cs typeface="Times New Roman" panose="02020603050405020304" pitchFamily="18" charset="0"/>
                  </a:rPr>
                  <a:t>-length substrings should not overlap, we extend their definition into new metric. An efficient algorithm is presented which computes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𝐿𝐶</m:t>
                    </m:r>
                    <m:r>
                      <a:rPr lang="en-US" altLang="zh-TW" sz="2700" b="0" i="1" dirty="0" smtClean="0">
                        <a:latin typeface="Cambria Math" panose="02040503050406030204" pitchFamily="18" charset="0"/>
                        <a:cs typeface="Times New Roman" panose="02020603050405020304" pitchFamily="18" charset="0"/>
                      </a:rPr>
                      <m:t>𝑆</m:t>
                    </m:r>
                  </m:oMath>
                </a14:m>
                <a:r>
                  <a:rPr lang="en-US" altLang="zh-TW" sz="2700" dirty="0" smtClean="0">
                    <a:latin typeface="Times New Roman" panose="02020603050405020304" pitchFamily="18" charset="0"/>
                    <a:cs typeface="Times New Roman" panose="02020603050405020304" pitchFamily="18" charset="0"/>
                  </a:rPr>
                  <a:t>++ with complexity of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𝑂</m:t>
                    </m:r>
                    <m:r>
                      <a:rPr lang="en-US" altLang="zh-TW" sz="2700" i="1" dirty="0" smtClean="0">
                        <a:latin typeface="Cambria Math" panose="02040503050406030204" pitchFamily="18" charset="0"/>
                        <a:cs typeface="Times New Roman" panose="02020603050405020304" pitchFamily="18" charset="0"/>
                      </a:rPr>
                      <m:t>((|</m:t>
                    </m:r>
                    <m:r>
                      <a:rPr lang="en-US" altLang="zh-TW" sz="2700" i="1" dirty="0" smtClean="0">
                        <a:latin typeface="Cambria Math" panose="02040503050406030204" pitchFamily="18" charset="0"/>
                        <a:cs typeface="Times New Roman" panose="02020603050405020304" pitchFamily="18" charset="0"/>
                      </a:rPr>
                      <m:t>𝑋</m:t>
                    </m:r>
                    <m:r>
                      <a:rPr lang="en-US" altLang="zh-TW" sz="2700" i="1" dirty="0" smtClean="0">
                        <a:latin typeface="Cambria Math" panose="02040503050406030204" pitchFamily="18" charset="0"/>
                        <a:cs typeface="Times New Roman" panose="02020603050405020304" pitchFamily="18" charset="0"/>
                      </a:rPr>
                      <m:t>|+|</m:t>
                    </m:r>
                    <m:r>
                      <a:rPr lang="en-US" altLang="zh-TW" sz="2700" i="1" dirty="0" smtClean="0">
                        <a:latin typeface="Cambria Math" panose="02040503050406030204" pitchFamily="18" charset="0"/>
                        <a:cs typeface="Times New Roman" panose="02020603050405020304" pitchFamily="18" charset="0"/>
                      </a:rPr>
                      <m:t>𝑌</m:t>
                    </m:r>
                    <m:r>
                      <a:rPr lang="en-US" altLang="zh-TW" sz="2700" i="1" dirty="0" smtClean="0">
                        <a:latin typeface="Cambria Math" panose="02040503050406030204" pitchFamily="18" charset="0"/>
                        <a:cs typeface="Times New Roman" panose="02020603050405020304" pitchFamily="18" charset="0"/>
                      </a:rPr>
                      <m:t>|)</m:t>
                    </m:r>
                    <m:func>
                      <m:funcPr>
                        <m:ctrlPr>
                          <a:rPr lang="en-US" altLang="zh-TW" sz="2700" i="1" dirty="0" smtClean="0">
                            <a:latin typeface="Cambria Math" panose="02040503050406030204" pitchFamily="18" charset="0"/>
                            <a:cs typeface="Times New Roman" panose="02020603050405020304" pitchFamily="18" charset="0"/>
                          </a:rPr>
                        </m:ctrlPr>
                      </m:funcPr>
                      <m:fName>
                        <m:r>
                          <m:rPr>
                            <m:sty m:val="p"/>
                          </m:rPr>
                          <a:rPr lang="en-US" altLang="zh-TW" sz="2700" i="0" dirty="0" smtClean="0">
                            <a:latin typeface="Cambria Math" panose="02040503050406030204" pitchFamily="18" charset="0"/>
                            <a:cs typeface="Times New Roman" panose="02020603050405020304" pitchFamily="18" charset="0"/>
                          </a:rPr>
                          <m:t>log</m:t>
                        </m:r>
                      </m:fName>
                      <m:e>
                        <m:r>
                          <a:rPr lang="en-US" altLang="zh-TW" sz="2700" b="0" i="1" dirty="0" smtClean="0">
                            <a:latin typeface="Cambria Math" panose="02040503050406030204" pitchFamily="18" charset="0"/>
                            <a:cs typeface="Times New Roman" panose="02020603050405020304" pitchFamily="18" charset="0"/>
                          </a:rPr>
                          <m:t>(</m:t>
                        </m:r>
                        <m:d>
                          <m:dPr>
                            <m:begChr m:val="|"/>
                            <m:endChr m:val="|"/>
                            <m:ctrlPr>
                              <a:rPr lang="en-US" altLang="zh-TW" sz="2700" b="0" i="1" dirty="0" smtClean="0">
                                <a:latin typeface="Cambria Math" panose="02040503050406030204" pitchFamily="18" charset="0"/>
                                <a:cs typeface="Times New Roman" panose="02020603050405020304" pitchFamily="18" charset="0"/>
                              </a:rPr>
                            </m:ctrlPr>
                          </m:dPr>
                          <m:e>
                            <m:r>
                              <a:rPr lang="en-US" altLang="zh-TW" sz="2700" b="0" i="1" dirty="0" smtClean="0">
                                <a:latin typeface="Cambria Math" panose="02040503050406030204" pitchFamily="18" charset="0"/>
                                <a:cs typeface="Times New Roman" panose="02020603050405020304" pitchFamily="18" charset="0"/>
                              </a:rPr>
                              <m:t>𝑋</m:t>
                            </m:r>
                          </m:e>
                        </m:d>
                        <m:r>
                          <a:rPr lang="en-US" altLang="zh-TW" sz="2700" b="0" i="1" dirty="0" smtClean="0">
                            <a:latin typeface="Cambria Math" panose="02040503050406030204" pitchFamily="18" charset="0"/>
                            <a:cs typeface="Times New Roman" panose="02020603050405020304" pitchFamily="18" charset="0"/>
                          </a:rPr>
                          <m:t>+</m:t>
                        </m:r>
                        <m:d>
                          <m:dPr>
                            <m:begChr m:val="|"/>
                            <m:endChr m:val="|"/>
                            <m:ctrlPr>
                              <a:rPr lang="en-US" altLang="zh-TW" sz="2700" b="0" i="1" dirty="0" smtClean="0">
                                <a:latin typeface="Cambria Math" panose="02040503050406030204" pitchFamily="18" charset="0"/>
                                <a:cs typeface="Times New Roman" panose="02020603050405020304" pitchFamily="18" charset="0"/>
                              </a:rPr>
                            </m:ctrlPr>
                          </m:dPr>
                          <m:e>
                            <m:r>
                              <a:rPr lang="en-US" altLang="zh-TW" sz="2700" b="0" i="1" dirty="0" smtClean="0">
                                <a:latin typeface="Cambria Math" panose="02040503050406030204" pitchFamily="18" charset="0"/>
                                <a:cs typeface="Times New Roman" panose="02020603050405020304" pitchFamily="18" charset="0"/>
                              </a:rPr>
                              <m:t>𝑌</m:t>
                            </m:r>
                          </m:e>
                        </m:d>
                        <m:r>
                          <a:rPr lang="en-US" altLang="zh-TW" sz="2700" b="0" i="1" dirty="0" smtClean="0">
                            <a:latin typeface="Cambria Math" panose="02040503050406030204" pitchFamily="18" charset="0"/>
                            <a:cs typeface="Times New Roman" panose="02020603050405020304" pitchFamily="18" charset="0"/>
                          </a:rPr>
                          <m:t>)</m:t>
                        </m:r>
                      </m:e>
                    </m:func>
                    <m:r>
                      <a:rPr lang="en-US" altLang="zh-TW" sz="2700" i="1" dirty="0" smtClean="0">
                        <a:latin typeface="Cambria Math" panose="02040503050406030204" pitchFamily="18" charset="0"/>
                        <a:cs typeface="Times New Roman" panose="02020603050405020304" pitchFamily="18" charset="0"/>
                      </a:rPr>
                      <m:t>) </m:t>
                    </m:r>
                  </m:oMath>
                </a14:m>
                <a:r>
                  <a:rPr lang="en-US" altLang="zh-TW" sz="2700" dirty="0" smtClean="0">
                    <a:latin typeface="Times New Roman" panose="02020603050405020304" pitchFamily="18" charset="0"/>
                    <a:cs typeface="Times New Roman" panose="02020603050405020304" pitchFamily="18" charset="0"/>
                  </a:rPr>
                  <a:t>for strings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𝑋</m:t>
                    </m:r>
                  </m:oMath>
                </a14:m>
                <a:r>
                  <a:rPr lang="en-US" altLang="zh-TW" sz="2700" dirty="0" smtClean="0">
                    <a:latin typeface="Times New Roman" panose="02020603050405020304" pitchFamily="18" charset="0"/>
                    <a:cs typeface="Times New Roman" panose="02020603050405020304" pitchFamily="18" charset="0"/>
                  </a:rPr>
                  <a:t> and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𝑌</m:t>
                    </m:r>
                  </m:oMath>
                </a14:m>
                <a:r>
                  <a:rPr lang="en-US" altLang="zh-TW" sz="2700" dirty="0" smtClean="0">
                    <a:latin typeface="Times New Roman" panose="02020603050405020304" pitchFamily="18" charset="0"/>
                    <a:cs typeface="Times New Roman" panose="02020603050405020304" pitchFamily="18" charset="0"/>
                  </a:rPr>
                  <a:t> under a realistic random model. </a:t>
                </a: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50" y="1825625"/>
                <a:ext cx="7886700" cy="4713720"/>
              </a:xfrm>
              <a:blipFill rotWithShape="0">
                <a:blip r:embed="rId2"/>
                <a:stretch>
                  <a:fillRect l="-1468" r="-1468"/>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3</a:t>
            </a:fld>
            <a:endParaRPr lang="zh-TW" altLang="en-US"/>
          </a:p>
        </p:txBody>
      </p:sp>
    </p:spTree>
    <p:extLst>
      <p:ext uri="{BB962C8B-B14F-4D97-AF65-F5344CB8AC3E}">
        <p14:creationId xmlns:p14="http://schemas.microsoft.com/office/powerpoint/2010/main" val="40104676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30</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3798372277"/>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3798372277"/>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3080923251"/>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7</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841424408"/>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7591192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31</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1852156401"/>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1852156401"/>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2114063016"/>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414417596"/>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8</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6635696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32</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3691302754"/>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3691302754"/>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1346433280"/>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8</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444493738"/>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5046397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33</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941845908"/>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941845908"/>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988208968"/>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3585780459"/>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5</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4880057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34</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952068691"/>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952068691"/>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1823765906"/>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5</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628342900"/>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3</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8228730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err="1" smtClean="0">
                <a:latin typeface="Times New Roman" panose="02020603050405020304" pitchFamily="18" charset="0"/>
                <a:cs typeface="Times New Roman" panose="02020603050405020304" pitchFamily="18" charset="0"/>
              </a:rPr>
              <a:t>Prev</a:t>
            </a:r>
            <a:r>
              <a:rPr lang="en-US" altLang="zh-TW" dirty="0" smtClean="0">
                <a:latin typeface="Times New Roman" panose="02020603050405020304" pitchFamily="18" charset="0"/>
                <a:cs typeface="Times New Roman" panose="02020603050405020304" pitchFamily="18" charset="0"/>
              </a:rPr>
              <a:t> array</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35</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1485458850"/>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1485458850"/>
                  </p:ext>
                </p:extLst>
              </p:nvPr>
            </p:nvGraphicFramePr>
            <p:xfrm>
              <a:off x="1380067" y="1553633"/>
              <a:ext cx="6222998" cy="1923628"/>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sort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4</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rgbClr val="FFFF00"/>
                        </a:solidFill>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6329"/>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p:graphicFrame>
        <p:nvGraphicFramePr>
          <p:cNvPr id="5" name="表格 4"/>
          <p:cNvGraphicFramePr>
            <a:graphicFrameLocks noGrp="1"/>
          </p:cNvGraphicFramePr>
          <p:nvPr>
            <p:extLst>
              <p:ext uri="{D42A27DB-BD31-4B8C-83A1-F6EECF244321}">
                <p14:modId xmlns:p14="http://schemas.microsoft.com/office/powerpoint/2010/main" val="4234018982"/>
              </p:ext>
            </p:extLst>
          </p:nvPr>
        </p:nvGraphicFramePr>
        <p:xfrm>
          <a:off x="32173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3</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solidFill>
                      <a:srgbClr val="FFFF00"/>
                    </a:solidFill>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603487332"/>
              </p:ext>
            </p:extLst>
          </p:nvPr>
        </p:nvGraphicFramePr>
        <p:xfrm>
          <a:off x="5274732" y="3981238"/>
          <a:ext cx="677334" cy="1871136"/>
        </p:xfrm>
        <a:graphic>
          <a:graphicData uri="http://schemas.openxmlformats.org/drawingml/2006/table">
            <a:tbl>
              <a:tblPr firstRow="1" bandRow="1">
                <a:tableStyleId>{5940675A-B579-460E-94D1-54222C63F5DA}</a:tableStyleId>
              </a:tblPr>
              <a:tblGrid>
                <a:gridCol w="677334"/>
              </a:tblGrid>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6</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3</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2</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r h="467784">
                <a:tc>
                  <a:txBody>
                    <a:bodyPr/>
                    <a:lstStyle/>
                    <a:p>
                      <a:pPr marL="0" algn="ctr" defTabSz="914400" rtl="0" eaLnBrk="1" latinLnBrk="0" hangingPunct="1"/>
                      <a:r>
                        <a:rPr lang="en-US" altLang="zh-TW" sz="2000" kern="1200" dirty="0" smtClean="0">
                          <a:solidFill>
                            <a:schemeClr val="tx1"/>
                          </a:solidFill>
                          <a:latin typeface="Courier New" panose="02070309020205020404" pitchFamily="49" charset="0"/>
                          <a:ea typeface="+mn-ea"/>
                          <a:cs typeface="Courier New" panose="02070309020205020404" pitchFamily="49" charset="0"/>
                        </a:rPr>
                        <a:t>1</a:t>
                      </a:r>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r>
            </a:tbl>
          </a:graphicData>
        </a:graphic>
      </p:graphicFrame>
      <p:sp>
        <p:nvSpPr>
          <p:cNvPr id="7" name="向右箭號 6"/>
          <p:cNvSpPr/>
          <p:nvPr/>
        </p:nvSpPr>
        <p:spPr>
          <a:xfrm>
            <a:off x="4224867" y="4673600"/>
            <a:ext cx="855133" cy="5334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4818799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Z-table</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36</a:t>
            </a:fld>
            <a:endParaRPr lang="zh-TW" altLang="en-US"/>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nvGraphicFramePr>
            <p:xfrm>
              <a:off x="1380067" y="1553633"/>
              <a:ext cx="6222998" cy="2404535"/>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Z[</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algn="ctr" defTabSz="914400" rtl="0" eaLnBrk="1" latinLnBrk="0" hangingPunct="1"/>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next</a:t>
                          </a:r>
                          <a:endParaRPr lang="zh-TW" altLang="en-US" sz="2000" dirty="0">
                            <a:latin typeface="Courier New" panose="02070309020205020404" pitchFamily="49" charset="0"/>
                            <a:cs typeface="Courier New" panose="02070309020205020404" pitchFamily="49"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kern="1200" dirty="0">
                            <a:solidFill>
                              <a:schemeClr val="tx1"/>
                            </a:solidFill>
                            <a:latin typeface="Courier New" panose="02070309020205020404" pitchFamily="49" charset="0"/>
                            <a:ea typeface="+mn-ea"/>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zh-TW" altLang="en-US" sz="2000" kern="1200" smtClean="0">
                                    <a:solidFill>
                                      <a:schemeClr val="tx1"/>
                                    </a:solidFill>
                                    <a:latin typeface="Cambria Math" panose="02040503050406030204" pitchFamily="18" charset="0"/>
                                    <a:ea typeface="+mn-ea"/>
                                    <a:cs typeface="Courier New" panose="02070309020205020404" pitchFamily="49" charset="0"/>
                                  </a:rPr>
                                  <m:t>∞</m:t>
                                </m:r>
                              </m:oMath>
                            </m:oMathPara>
                          </a14:m>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Choice>
        <mc:Fallback xmlns="">
          <p:graphicFrame>
            <p:nvGraphicFramePr>
              <p:cNvPr id="3" name="表格 2"/>
              <p:cNvGraphicFramePr>
                <a:graphicFrameLocks noGrp="1"/>
              </p:cNvGraphicFramePr>
              <p:nvPr/>
            </p:nvGraphicFramePr>
            <p:xfrm>
              <a:off x="1380067" y="1553633"/>
              <a:ext cx="6222998" cy="2404535"/>
            </p:xfrm>
            <a:graphic>
              <a:graphicData uri="http://schemas.openxmlformats.org/drawingml/2006/table">
                <a:tbl>
                  <a:tblPr firstRow="1" bandRow="1">
                    <a:tableStyleId>{5940675A-B579-460E-94D1-54222C63F5DA}</a:tableStyleId>
                  </a:tblPr>
                  <a:tblGrid>
                    <a:gridCol w="834438"/>
                    <a:gridCol w="673570"/>
                    <a:gridCol w="673570"/>
                    <a:gridCol w="673570"/>
                    <a:gridCol w="673570"/>
                    <a:gridCol w="673570"/>
                    <a:gridCol w="673570"/>
                    <a:gridCol w="673570"/>
                    <a:gridCol w="673570"/>
                  </a:tblGrid>
                  <a:tr h="480907">
                    <a:tc>
                      <a:txBody>
                        <a:bodyPr/>
                        <a:lstStyle/>
                        <a:p>
                          <a:pPr algn="ctr"/>
                          <a:r>
                            <a:rPr lang="en-US" altLang="zh-TW" sz="2000" dirty="0" err="1" smtClean="0">
                              <a:latin typeface="Courier New" panose="02070309020205020404" pitchFamily="49" charset="0"/>
                              <a:cs typeface="Courier New" panose="02070309020205020404" pitchFamily="49" charset="0"/>
                            </a:rPr>
                            <a:t>i</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7</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c>
                      <a:txBody>
                        <a:bodyPr/>
                        <a:lstStyle/>
                        <a:p>
                          <a:pPr algn="ctr"/>
                          <a:r>
                            <a:rPr lang="en-US" altLang="zh-TW" sz="2000" dirty="0" smtClean="0">
                              <a:latin typeface="Courier New" panose="02070309020205020404" pitchFamily="49" charset="0"/>
                              <a:cs typeface="Courier New" panose="02070309020205020404" pitchFamily="49" charset="0"/>
                            </a:rPr>
                            <a:t>8</a:t>
                          </a:r>
                          <a:endParaRPr lang="zh-TW" altLang="en-US" sz="2000" dirty="0">
                            <a:latin typeface="Courier New" panose="02070309020205020404" pitchFamily="49" charset="0"/>
                            <a:cs typeface="Courier New" panose="02070309020205020404" pitchFamily="49" charset="0"/>
                          </a:endParaRPr>
                        </a:p>
                      </a:txBody>
                      <a:tcPr>
                        <a:solidFill>
                          <a:schemeClr val="bg1">
                            <a:lumMod val="85000"/>
                          </a:schemeClr>
                        </a:solidFill>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S[</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68</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77</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5</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16</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Z[</a:t>
                          </a:r>
                          <a:r>
                            <a:rPr lang="en-US" altLang="zh-TW" sz="2000" dirty="0" err="1" smtClean="0">
                              <a:latin typeface="Courier New" panose="02070309020205020404" pitchFamily="49" charset="0"/>
                              <a:cs typeface="Courier New" panose="02070309020205020404" pitchFamily="49" charset="0"/>
                            </a:rPr>
                            <a:t>i</a:t>
                          </a:r>
                          <a:r>
                            <a:rPr lang="en-US" altLang="zh-TW" sz="2000" dirty="0" smtClean="0">
                              <a:latin typeface="Courier New" panose="02070309020205020404" pitchFamily="49" charset="0"/>
                              <a:cs typeface="Courier New" panose="02070309020205020404" pitchFamily="49" charset="0"/>
                            </a:rPr>
                            <a:t>]</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6</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0</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err="1" smtClean="0">
                              <a:latin typeface="Courier New" panose="02070309020205020404" pitchFamily="49" charset="0"/>
                              <a:cs typeface="Courier New" panose="02070309020205020404" pitchFamily="49" charset="0"/>
                            </a:rPr>
                            <a:t>prev</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306329" r="-699099" b="-10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423423" t="-306329" r="-400000" b="-10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4</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r>
                  <a:tr h="480907">
                    <a:tc>
                      <a:txBody>
                        <a:bodyPr/>
                        <a:lstStyle/>
                        <a:p>
                          <a:pPr algn="ctr"/>
                          <a:r>
                            <a:rPr lang="en-US" altLang="zh-TW" sz="2000" dirty="0" smtClean="0">
                              <a:latin typeface="Courier New" panose="02070309020205020404" pitchFamily="49" charset="0"/>
                              <a:cs typeface="Courier New" panose="02070309020205020404" pitchFamily="49" charset="0"/>
                            </a:rPr>
                            <a:t>next</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124324" t="-406329" r="-699099" b="-5063"/>
                          </a:stretch>
                        </a:blipFill>
                      </a:tcPr>
                    </a:tc>
                    <a:tc>
                      <a:txBody>
                        <a:bodyPr/>
                        <a:lstStyle/>
                        <a:p>
                          <a:endParaRPr lang="zh-TW"/>
                        </a:p>
                      </a:txBody>
                      <a:tcPr>
                        <a:blipFill rotWithShape="0">
                          <a:blip r:embed="rId2"/>
                          <a:stretch>
                            <a:fillRect l="-226364" t="-406329" r="-605455" b="-5063"/>
                          </a:stretch>
                        </a:blipFill>
                      </a:tcPr>
                    </a:tc>
                    <a:tc>
                      <a:txBody>
                        <a:bodyPr/>
                        <a:lstStyle/>
                        <a:p>
                          <a:endParaRPr lang="zh-TW"/>
                        </a:p>
                      </a:txBody>
                      <a:tcPr>
                        <a:blipFill rotWithShape="0">
                          <a:blip r:embed="rId2"/>
                          <a:stretch>
                            <a:fillRect l="-323423" t="-406329" r="-500000" b="-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3</a:t>
                          </a:r>
                          <a:endParaRPr lang="zh-TW" altLang="en-US" sz="2000" dirty="0">
                            <a:latin typeface="Courier New" panose="02070309020205020404" pitchFamily="49" charset="0"/>
                            <a:cs typeface="Courier New" panose="02070309020205020404" pitchFamily="49" charset="0"/>
                          </a:endParaRPr>
                        </a:p>
                      </a:txBody>
                      <a:tcPr/>
                    </a:tc>
                    <a:tc>
                      <a:txBody>
                        <a:bodyPr/>
                        <a:lstStyle/>
                        <a:p>
                          <a:endParaRPr lang="zh-TW"/>
                        </a:p>
                      </a:txBody>
                      <a:tcPr>
                        <a:blipFill rotWithShape="0">
                          <a:blip r:embed="rId2"/>
                          <a:stretch>
                            <a:fillRect l="-622523" t="-406329" r="-200901" b="-5063"/>
                          </a:stretch>
                        </a:blipFill>
                      </a:tcPr>
                    </a:tc>
                    <a:tc>
                      <a:txBody>
                        <a:bodyPr/>
                        <a:lstStyle/>
                        <a:p>
                          <a:pPr algn="ctr"/>
                          <a:r>
                            <a:rPr lang="en-US" altLang="zh-TW" sz="2000" dirty="0" smtClean="0">
                              <a:latin typeface="Courier New" panose="02070309020205020404" pitchFamily="49" charset="0"/>
                              <a:cs typeface="Courier New" panose="02070309020205020404" pitchFamily="49" charset="0"/>
                            </a:rPr>
                            <a:t>1</a:t>
                          </a:r>
                          <a:endParaRPr lang="zh-TW" altLang="en-US" sz="2000" dirty="0">
                            <a:latin typeface="Courier New" panose="02070309020205020404" pitchFamily="49" charset="0"/>
                            <a:cs typeface="Courier New" panose="02070309020205020404" pitchFamily="49" charset="0"/>
                          </a:endParaRPr>
                        </a:p>
                      </a:txBody>
                      <a:tcPr/>
                    </a:tc>
                    <a:tc>
                      <a:txBody>
                        <a:bodyPr/>
                        <a:lstStyle/>
                        <a:p>
                          <a:pPr algn="ctr"/>
                          <a:r>
                            <a:rPr lang="en-US" altLang="zh-TW" sz="2000" dirty="0" smtClean="0">
                              <a:latin typeface="Courier New" panose="02070309020205020404" pitchFamily="49" charset="0"/>
                              <a:cs typeface="Courier New" panose="02070309020205020404" pitchFamily="49" charset="0"/>
                            </a:rPr>
                            <a:t>2</a:t>
                          </a:r>
                          <a:endParaRPr lang="zh-TW" altLang="en-US" sz="2000" dirty="0">
                            <a:latin typeface="Courier New" panose="02070309020205020404" pitchFamily="49" charset="0"/>
                            <a:cs typeface="Courier New" panose="02070309020205020404" pitchFamily="49" charset="0"/>
                          </a:endParaRPr>
                        </a:p>
                      </a:txBody>
                      <a:tcPr/>
                    </a:tc>
                  </a:tr>
                </a:tbl>
              </a:graphicData>
            </a:graphic>
          </p:graphicFrame>
        </mc:Fallback>
      </mc:AlternateContent>
      <mc:AlternateContent xmlns:mc="http://schemas.openxmlformats.org/markup-compatibility/2006" xmlns:a14="http://schemas.microsoft.com/office/drawing/2010/main">
        <mc:Choice Requires="a14">
          <p:sp>
            <p:nvSpPr>
              <p:cNvPr id="8" name="內容版面配置區 4"/>
              <p:cNvSpPr>
                <a:spLocks noGrp="1"/>
              </p:cNvSpPr>
              <p:nvPr>
                <p:ph idx="1"/>
              </p:nvPr>
            </p:nvSpPr>
            <p:spPr>
              <a:xfrm>
                <a:off x="628650" y="4240741"/>
                <a:ext cx="7886700" cy="2049992"/>
              </a:xfrm>
            </p:spPr>
            <p:txBody>
              <a:bodyPr>
                <a:normAutofit/>
              </a:bodyPr>
              <a:lstStyle/>
              <a:p>
                <a:r>
                  <a:rPr lang="en-US" altLang="zh-TW" dirty="0" smtClean="0">
                    <a:latin typeface="Courier New" panose="02070309020205020404" pitchFamily="49" charset="0"/>
                    <a:cs typeface="Courier New" panose="02070309020205020404" pitchFamily="49" charset="0"/>
                  </a:rPr>
                  <a:t>prev and next -</a:t>
                </a:r>
                <a14:m>
                  <m:oMath xmlns:m="http://schemas.openxmlformats.org/officeDocument/2006/math">
                    <m:r>
                      <a:rPr lang="en-US" altLang="zh-TW" b="0" i="0" dirty="0" smtClean="0">
                        <a:latin typeface="Cambria Math" panose="02040503050406030204" pitchFamily="18" charset="0"/>
                        <a:cs typeface="Courier New" panose="02070309020205020404" pitchFamily="49" charset="0"/>
                      </a:rPr>
                      <m:t> </m:t>
                    </m:r>
                    <m:r>
                      <a:rPr lang="en-US" altLang="zh-TW" i="1" dirty="0">
                        <a:latin typeface="Cambria Math" panose="02040503050406030204" pitchFamily="18" charset="0"/>
                        <a:cs typeface="Courier New" panose="02070309020205020404" pitchFamily="49" charset="0"/>
                      </a:rPr>
                      <m:t>𝑂</m:t>
                    </m:r>
                    <m:d>
                      <m:dPr>
                        <m:ctrlPr>
                          <a:rPr lang="en-US" altLang="zh-TW" i="1" dirty="0">
                            <a:latin typeface="Cambria Math" panose="02040503050406030204" pitchFamily="18" charset="0"/>
                            <a:cs typeface="Courier New" panose="02070309020205020404" pitchFamily="49" charset="0"/>
                          </a:rPr>
                        </m:ctrlPr>
                      </m:dPr>
                      <m:e>
                        <m:r>
                          <a:rPr lang="en-US" altLang="zh-TW" i="1" dirty="0">
                            <a:latin typeface="Cambria Math" panose="02040503050406030204" pitchFamily="18" charset="0"/>
                            <a:cs typeface="Courier New" panose="02070309020205020404" pitchFamily="49" charset="0"/>
                          </a:rPr>
                          <m:t>𝑛</m:t>
                        </m:r>
                        <m:func>
                          <m:funcPr>
                            <m:ctrlPr>
                              <a:rPr lang="en-US" altLang="zh-TW" i="1" dirty="0" smtClean="0">
                                <a:latin typeface="Cambria Math" panose="02040503050406030204" pitchFamily="18" charset="0"/>
                                <a:cs typeface="Courier New" panose="02070309020205020404" pitchFamily="49" charset="0"/>
                              </a:rPr>
                            </m:ctrlPr>
                          </m:funcPr>
                          <m:fName>
                            <m:r>
                              <m:rPr>
                                <m:sty m:val="p"/>
                              </m:rPr>
                              <a:rPr lang="en-US" altLang="zh-TW" i="0" dirty="0" smtClean="0">
                                <a:latin typeface="Cambria Math" panose="02040503050406030204" pitchFamily="18" charset="0"/>
                                <a:cs typeface="Courier New" panose="02070309020205020404" pitchFamily="49" charset="0"/>
                              </a:rPr>
                              <m:t>log</m:t>
                            </m:r>
                          </m:fName>
                          <m:e>
                            <m:r>
                              <a:rPr lang="en-US" altLang="zh-TW" b="0" i="1" dirty="0" smtClean="0">
                                <a:latin typeface="Cambria Math" panose="02040503050406030204" pitchFamily="18" charset="0"/>
                                <a:cs typeface="Courier New" panose="02070309020205020404" pitchFamily="49" charset="0"/>
                              </a:rPr>
                              <m:t>𝑛</m:t>
                            </m:r>
                          </m:e>
                        </m:func>
                      </m:e>
                    </m:d>
                    <m:r>
                      <a:rPr lang="en-US" altLang="zh-TW" b="0" i="1" dirty="0" smtClean="0">
                        <a:latin typeface="Cambria Math" panose="02040503050406030204" pitchFamily="18" charset="0"/>
                        <a:cs typeface="Courier New" panose="02070309020205020404" pitchFamily="49" charset="0"/>
                      </a:rPr>
                      <m:t> </m:t>
                    </m:r>
                  </m:oMath>
                </a14:m>
                <a:r>
                  <a:rPr lang="en-US" altLang="zh-TW" dirty="0" smtClean="0">
                    <a:latin typeface="Courier New" panose="02070309020205020404" pitchFamily="49" charset="0"/>
                    <a:cs typeface="Courier New" panose="02070309020205020404" pitchFamily="49" charset="0"/>
                  </a:rPr>
                  <a:t> preprocessing time and </a:t>
                </a:r>
                <a14:m>
                  <m:oMath xmlns:m="http://schemas.openxmlformats.org/officeDocument/2006/math">
                    <m:r>
                      <a:rPr lang="en-US" altLang="zh-TW" i="1" dirty="0">
                        <a:latin typeface="Cambria Math" panose="02040503050406030204" pitchFamily="18" charset="0"/>
                        <a:cs typeface="Courier New" panose="02070309020205020404" pitchFamily="49" charset="0"/>
                      </a:rPr>
                      <m:t>𝑂</m:t>
                    </m:r>
                    <m:r>
                      <a:rPr lang="en-US" altLang="zh-TW" i="1" dirty="0">
                        <a:latin typeface="Cambria Math" panose="02040503050406030204" pitchFamily="18" charset="0"/>
                        <a:cs typeface="Courier New" panose="02070309020205020404" pitchFamily="49" charset="0"/>
                      </a:rPr>
                      <m:t>(</m:t>
                    </m:r>
                    <m:r>
                      <a:rPr lang="en-US" altLang="zh-TW" i="1" dirty="0">
                        <a:latin typeface="Cambria Math" panose="02040503050406030204" pitchFamily="18" charset="0"/>
                        <a:cs typeface="Courier New" panose="02070309020205020404" pitchFamily="49" charset="0"/>
                      </a:rPr>
                      <m:t>𝑛</m:t>
                    </m:r>
                    <m:r>
                      <a:rPr lang="en-US" altLang="zh-TW" i="1" dirty="0">
                        <a:latin typeface="Cambria Math" panose="02040503050406030204" pitchFamily="18" charset="0"/>
                        <a:cs typeface="Courier New" panose="02070309020205020404" pitchFamily="49" charset="0"/>
                      </a:rPr>
                      <m:t>)</m:t>
                    </m:r>
                  </m:oMath>
                </a14:m>
                <a:r>
                  <a:rPr lang="en-US" altLang="zh-TW" dirty="0">
                    <a:latin typeface="Courier New" panose="02070309020205020404" pitchFamily="49" charset="0"/>
                    <a:cs typeface="Courier New" panose="02070309020205020404" pitchFamily="49" charset="0"/>
                  </a:rPr>
                  <a:t> </a:t>
                </a:r>
                <a:r>
                  <a:rPr lang="en-US" altLang="zh-TW" dirty="0" smtClean="0">
                    <a:latin typeface="Courier New" panose="02070309020205020404" pitchFamily="49" charset="0"/>
                    <a:cs typeface="Courier New" panose="02070309020205020404" pitchFamily="49" charset="0"/>
                  </a:rPr>
                  <a:t>time.</a:t>
                </a:r>
              </a:p>
              <a:p>
                <a:r>
                  <a:rPr lang="en-US" altLang="zh-TW" dirty="0">
                    <a:latin typeface="Courier New" panose="02070309020205020404" pitchFamily="49" charset="0"/>
                    <a:cs typeface="Courier New" panose="02070309020205020404" pitchFamily="49" charset="0"/>
                  </a:rPr>
                  <a:t>f</a:t>
                </a:r>
                <a:r>
                  <a:rPr lang="en-US" altLang="zh-TW" dirty="0" smtClean="0">
                    <a:latin typeface="Courier New" panose="02070309020205020404" pitchFamily="49" charset="0"/>
                    <a:cs typeface="Courier New" panose="02070309020205020404" pitchFamily="49" charset="0"/>
                  </a:rPr>
                  <a:t>or op-</a:t>
                </a:r>
                <a:r>
                  <a:rPr lang="en-US" altLang="zh-TW" dirty="0" err="1" smtClean="0">
                    <a:latin typeface="Courier New" panose="02070309020205020404" pitchFamily="49" charset="0"/>
                    <a:cs typeface="Courier New" panose="02070309020205020404" pitchFamily="49" charset="0"/>
                  </a:rPr>
                  <a:t>LCSk</a:t>
                </a:r>
                <a:r>
                  <a:rPr lang="en-US" altLang="zh-TW" dirty="0" smtClean="0">
                    <a:latin typeface="Courier New" panose="02070309020205020404" pitchFamily="49" charset="0"/>
                    <a:cs typeface="Courier New" panose="02070309020205020404" pitchFamily="49" charset="0"/>
                  </a:rPr>
                  <a:t>+ problem : </a:t>
                </a:r>
                <a14:m>
                  <m:oMath xmlns:m="http://schemas.openxmlformats.org/officeDocument/2006/math">
                    <m:r>
                      <a:rPr lang="en-US" altLang="zh-TW" i="1" dirty="0">
                        <a:latin typeface="Cambria Math" panose="02040503050406030204" pitchFamily="18" charset="0"/>
                        <a:cs typeface="Courier New" panose="02070309020205020404" pitchFamily="49" charset="0"/>
                      </a:rPr>
                      <m:t>𝑂</m:t>
                    </m:r>
                    <m:r>
                      <a:rPr lang="en-US" altLang="zh-TW" i="1" dirty="0">
                        <a:latin typeface="Cambria Math" panose="02040503050406030204" pitchFamily="18" charset="0"/>
                        <a:cs typeface="Courier New" panose="02070309020205020404" pitchFamily="49" charset="0"/>
                      </a:rPr>
                      <m:t>(</m:t>
                    </m:r>
                    <m:sSup>
                      <m:sSupPr>
                        <m:ctrlPr>
                          <a:rPr lang="en-US" altLang="zh-TW" i="1" dirty="0">
                            <a:latin typeface="Cambria Math" panose="02040503050406030204" pitchFamily="18" charset="0"/>
                            <a:cs typeface="Courier New" panose="02070309020205020404" pitchFamily="49" charset="0"/>
                          </a:rPr>
                        </m:ctrlPr>
                      </m:sSupPr>
                      <m:e>
                        <m:r>
                          <a:rPr lang="en-US" altLang="zh-TW" i="1" dirty="0">
                            <a:latin typeface="Cambria Math" panose="02040503050406030204" pitchFamily="18" charset="0"/>
                            <a:cs typeface="Courier New" panose="02070309020205020404" pitchFamily="49" charset="0"/>
                          </a:rPr>
                          <m:t>𝑛</m:t>
                        </m:r>
                      </m:e>
                      <m:sup>
                        <m:r>
                          <a:rPr lang="en-US" altLang="zh-TW" i="1" dirty="0">
                            <a:latin typeface="Cambria Math" panose="02040503050406030204" pitchFamily="18" charset="0"/>
                            <a:cs typeface="Courier New" panose="02070309020205020404" pitchFamily="49" charset="0"/>
                          </a:rPr>
                          <m:t>2</m:t>
                        </m:r>
                      </m:sup>
                    </m:sSup>
                    <m:r>
                      <a:rPr lang="en-US" altLang="zh-TW" i="1" dirty="0">
                        <a:latin typeface="Cambria Math" panose="02040503050406030204" pitchFamily="18" charset="0"/>
                        <a:cs typeface="Courier New" panose="02070309020205020404" pitchFamily="49" charset="0"/>
                      </a:rPr>
                      <m:t>)</m:t>
                    </m:r>
                  </m:oMath>
                </a14:m>
                <a:r>
                  <a:rPr lang="en-US" altLang="zh-TW" dirty="0">
                    <a:latin typeface="Courier New" panose="02070309020205020404" pitchFamily="49" charset="0"/>
                    <a:cs typeface="Courier New" panose="02070309020205020404" pitchFamily="49" charset="0"/>
                  </a:rPr>
                  <a:t> </a:t>
                </a:r>
                <a:r>
                  <a:rPr lang="en-US" altLang="zh-TW" dirty="0" smtClean="0">
                    <a:latin typeface="Courier New" panose="02070309020205020404" pitchFamily="49" charset="0"/>
                    <a:cs typeface="Courier New" panose="02070309020205020404" pitchFamily="49" charset="0"/>
                  </a:rPr>
                  <a:t>time.</a:t>
                </a:r>
                <a:endParaRPr lang="en-US" altLang="zh-TW" dirty="0">
                  <a:latin typeface="Courier New" panose="02070309020205020404" pitchFamily="49" charset="0"/>
                  <a:cs typeface="Courier New" panose="02070309020205020404" pitchFamily="49" charset="0"/>
                </a:endParaRPr>
              </a:p>
            </p:txBody>
          </p:sp>
        </mc:Choice>
        <mc:Fallback xmlns="">
          <p:sp>
            <p:nvSpPr>
              <p:cNvPr id="8" name="內容版面配置區 4"/>
              <p:cNvSpPr>
                <a:spLocks noGrp="1" noRot="1" noChangeAspect="1" noMove="1" noResize="1" noEditPoints="1" noAdjustHandles="1" noChangeArrowheads="1" noChangeShapeType="1" noTextEdit="1"/>
              </p:cNvSpPr>
              <p:nvPr>
                <p:ph idx="1"/>
              </p:nvPr>
            </p:nvSpPr>
            <p:spPr>
              <a:xfrm>
                <a:off x="628650" y="4240741"/>
                <a:ext cx="7886700" cy="2049992"/>
              </a:xfrm>
              <a:blipFill rotWithShape="0">
                <a:blip r:embed="rId3"/>
                <a:stretch>
                  <a:fillRect l="-1391" t="-476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77651636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op-</a:t>
            </a:r>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37</a:t>
            </a:fld>
            <a:endParaRPr lang="zh-TW" altLang="en-US"/>
          </a:p>
        </p:txBody>
      </p:sp>
      <mc:AlternateContent xmlns:mc="http://schemas.openxmlformats.org/markup-compatibility/2006" xmlns:a14="http://schemas.microsoft.com/office/drawing/2010/main">
        <mc:Choice Requires="a14">
          <p:sp>
            <p:nvSpPr>
              <p:cNvPr id="5" name="內容版面配置區 4"/>
              <p:cNvSpPr>
                <a:spLocks noGrp="1"/>
              </p:cNvSpPr>
              <p:nvPr>
                <p:ph idx="1"/>
              </p:nvPr>
            </p:nvSpPr>
            <p:spPr>
              <a:xfrm>
                <a:off x="628650" y="1825624"/>
                <a:ext cx="7886700" cy="4732193"/>
              </a:xfrm>
            </p:spPr>
            <p:txBody>
              <a:bodyPr>
                <a:normAutofit/>
              </a:bodyPr>
              <a:lstStyle/>
              <a:p>
                <a:r>
                  <a:rPr lang="en-US" altLang="zh-TW" dirty="0" smtClean="0">
                    <a:latin typeface="Courier New" panose="02070309020205020404" pitchFamily="49" charset="0"/>
                    <a:cs typeface="Courier New" panose="02070309020205020404" pitchFamily="49" charset="0"/>
                  </a:rPr>
                  <a:t>update and query : semi-dynamic range minimum query, total </a:t>
                </a:r>
                <a14:m>
                  <m:oMath xmlns:m="http://schemas.openxmlformats.org/officeDocument/2006/math">
                    <m:r>
                      <a:rPr lang="en-US" altLang="zh-TW" b="0" i="1" smtClean="0">
                        <a:latin typeface="Cambria Math" panose="02040503050406030204" pitchFamily="18" charset="0"/>
                        <a:cs typeface="Courier New" panose="02070309020205020404" pitchFamily="49" charset="0"/>
                      </a:rPr>
                      <m:t>𝑂</m:t>
                    </m:r>
                    <m:d>
                      <m:dPr>
                        <m:ctrlPr>
                          <a:rPr lang="en-US" altLang="zh-TW" b="0" i="1" smtClean="0">
                            <a:latin typeface="Cambria Math" panose="02040503050406030204" pitchFamily="18" charset="0"/>
                            <a:cs typeface="Courier New" panose="02070309020205020404" pitchFamily="49" charset="0"/>
                          </a:rPr>
                        </m:ctrlPr>
                      </m:dPr>
                      <m:e>
                        <m:sSup>
                          <m:sSupPr>
                            <m:ctrlPr>
                              <a:rPr lang="en-US" altLang="zh-TW" b="0" i="1" smtClean="0">
                                <a:latin typeface="Cambria Math" panose="02040503050406030204" pitchFamily="18" charset="0"/>
                                <a:cs typeface="Courier New" panose="02070309020205020404" pitchFamily="49" charset="0"/>
                              </a:rPr>
                            </m:ctrlPr>
                          </m:sSupPr>
                          <m:e>
                            <m:r>
                              <a:rPr lang="en-US" altLang="zh-TW" b="0" i="1" smtClean="0">
                                <a:latin typeface="Cambria Math" panose="02040503050406030204" pitchFamily="18" charset="0"/>
                                <a:cs typeface="Courier New" panose="02070309020205020404" pitchFamily="49" charset="0"/>
                              </a:rPr>
                              <m:t>𝑛</m:t>
                            </m:r>
                          </m:e>
                          <m:sup>
                            <m:r>
                              <a:rPr lang="en-US" altLang="zh-TW" b="0" i="1" smtClean="0">
                                <a:latin typeface="Cambria Math" panose="02040503050406030204" pitchFamily="18" charset="0"/>
                                <a:cs typeface="Courier New" panose="02070309020205020404" pitchFamily="49" charset="0"/>
                              </a:rPr>
                              <m:t>2</m:t>
                            </m:r>
                          </m:sup>
                        </m:sSup>
                      </m:e>
                    </m:d>
                  </m:oMath>
                </a14:m>
                <a:r>
                  <a:rPr lang="en-US" altLang="zh-TW" dirty="0" smtClean="0">
                    <a:latin typeface="Courier New" panose="02070309020205020404" pitchFamily="49" charset="0"/>
                    <a:cs typeface="Courier New" panose="02070309020205020404" pitchFamily="49" charset="0"/>
                  </a:rPr>
                  <a:t> time preprocessing.</a:t>
                </a:r>
              </a:p>
            </p:txBody>
          </p:sp>
        </mc:Choice>
        <mc:Fallback xmlns="">
          <p:sp>
            <p:nvSpPr>
              <p:cNvPr id="5" name="內容版面配置區 4"/>
              <p:cNvSpPr>
                <a:spLocks noGrp="1" noRot="1" noChangeAspect="1" noMove="1" noResize="1" noEditPoints="1" noAdjustHandles="1" noChangeArrowheads="1" noChangeShapeType="1" noTextEdit="1"/>
              </p:cNvSpPr>
              <p:nvPr>
                <p:ph idx="1"/>
              </p:nvPr>
            </p:nvSpPr>
            <p:spPr>
              <a:xfrm>
                <a:off x="628650" y="1825624"/>
                <a:ext cx="7886700" cy="4732193"/>
              </a:xfrm>
              <a:blipFill rotWithShape="0">
                <a:blip r:embed="rId2"/>
                <a:stretch>
                  <a:fillRect l="-1391" t="-2059"/>
                </a:stretch>
              </a:blipFill>
            </p:spPr>
            <p:txBody>
              <a:bodyPr/>
              <a:lstStyle/>
              <a:p>
                <a:r>
                  <a:rPr lang="zh-TW" altLang="en-US">
                    <a:noFill/>
                  </a:rPr>
                  <a:t> </a:t>
                </a:r>
              </a:p>
            </p:txBody>
          </p:sp>
        </mc:Fallback>
      </mc:AlternateContent>
      <p:pic>
        <p:nvPicPr>
          <p:cNvPr id="3" name="圖片 2"/>
          <p:cNvPicPr>
            <a:picLocks noChangeAspect="1"/>
          </p:cNvPicPr>
          <p:nvPr/>
        </p:nvPicPr>
        <p:blipFill>
          <a:blip r:embed="rId3"/>
          <a:stretch>
            <a:fillRect/>
          </a:stretch>
        </p:blipFill>
        <p:spPr>
          <a:xfrm>
            <a:off x="497416" y="3046480"/>
            <a:ext cx="8149167" cy="2920936"/>
          </a:xfrm>
          <a:prstGeom prst="rect">
            <a:avLst/>
          </a:prstGeom>
        </p:spPr>
      </p:pic>
    </p:spTree>
    <p:extLst>
      <p:ext uri="{BB962C8B-B14F-4D97-AF65-F5344CB8AC3E}">
        <p14:creationId xmlns:p14="http://schemas.microsoft.com/office/powerpoint/2010/main" val="35693773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op-</a:t>
            </a:r>
            <a:r>
              <a:rPr lang="en-US" altLang="zh-TW" dirty="0" err="1" smtClean="0">
                <a:latin typeface="Times New Roman" panose="02020603050405020304" pitchFamily="18" charset="0"/>
                <a:cs typeface="Times New Roman" panose="02020603050405020304" pitchFamily="18" charset="0"/>
              </a:rPr>
              <a:t>LCSk</a:t>
            </a:r>
            <a:r>
              <a:rPr lang="en-US" altLang="zh-TW" dirty="0" smtClean="0">
                <a:latin typeface="Times New Roman" panose="02020603050405020304" pitchFamily="18" charset="0"/>
                <a:cs typeface="Times New Roman" panose="02020603050405020304" pitchFamily="18" charset="0"/>
              </a:rPr>
              <a:t>+</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38</a:t>
            </a:fld>
            <a:endParaRPr lang="zh-TW" altLang="en-US"/>
          </a:p>
        </p:txBody>
      </p:sp>
      <p:pic>
        <p:nvPicPr>
          <p:cNvPr id="6" name="圖片 5"/>
          <p:cNvPicPr>
            <a:picLocks noChangeAspect="1"/>
          </p:cNvPicPr>
          <p:nvPr/>
        </p:nvPicPr>
        <p:blipFill>
          <a:blip r:embed="rId2"/>
          <a:stretch>
            <a:fillRect/>
          </a:stretch>
        </p:blipFill>
        <p:spPr>
          <a:xfrm>
            <a:off x="803539" y="1419069"/>
            <a:ext cx="7536921" cy="4831977"/>
          </a:xfrm>
          <a:prstGeom prst="rect">
            <a:avLst/>
          </a:prstGeom>
        </p:spPr>
      </p:pic>
      <p:sp>
        <p:nvSpPr>
          <p:cNvPr id="8" name="矩形 7"/>
          <p:cNvSpPr/>
          <p:nvPr/>
        </p:nvSpPr>
        <p:spPr>
          <a:xfrm>
            <a:off x="1693333" y="4478866"/>
            <a:ext cx="4191000" cy="711200"/>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mc:AlternateContent xmlns:mc="http://schemas.openxmlformats.org/markup-compatibility/2006" xmlns:a14="http://schemas.microsoft.com/office/drawing/2010/main">
        <mc:Choice Requires="a14">
          <p:sp>
            <p:nvSpPr>
              <p:cNvPr id="9" name="矩形 8"/>
              <p:cNvSpPr/>
              <p:nvPr/>
            </p:nvSpPr>
            <p:spPr>
              <a:xfrm>
                <a:off x="990598" y="6259811"/>
                <a:ext cx="3871573" cy="461665"/>
              </a:xfrm>
              <a:prstGeom prst="rect">
                <a:avLst/>
              </a:prstGeom>
            </p:spPr>
            <p:txBody>
              <a:bodyPr wrap="none">
                <a:spAutoFit/>
              </a:bodyPr>
              <a:lstStyle/>
              <a:p>
                <a14:m>
                  <m:oMath xmlns:m="http://schemas.openxmlformats.org/officeDocument/2006/math">
                    <m:r>
                      <a:rPr lang="en-US" altLang="zh-TW" sz="2400" i="1" dirty="0" smtClean="0">
                        <a:latin typeface="Cambria Math" panose="02040503050406030204" pitchFamily="18" charset="0"/>
                        <a:cs typeface="Courier New" panose="02070309020205020404" pitchFamily="49" charset="0"/>
                      </a:rPr>
                      <m:t>𝑂</m:t>
                    </m:r>
                    <m:r>
                      <a:rPr lang="en-US" altLang="zh-TW" sz="2400" i="1" dirty="0" smtClean="0">
                        <a:latin typeface="Cambria Math" panose="02040503050406030204" pitchFamily="18" charset="0"/>
                        <a:cs typeface="Courier New" panose="02070309020205020404" pitchFamily="49" charset="0"/>
                      </a:rPr>
                      <m:t>(</m:t>
                    </m:r>
                    <m:r>
                      <a:rPr lang="en-US" altLang="zh-TW" sz="2400" i="1" dirty="0" err="1" smtClean="0">
                        <a:latin typeface="Cambria Math" panose="02040503050406030204" pitchFamily="18" charset="0"/>
                        <a:cs typeface="Courier New" panose="02070309020205020404" pitchFamily="49" charset="0"/>
                      </a:rPr>
                      <m:t>𝑚𝑛</m:t>
                    </m:r>
                    <m:r>
                      <a:rPr lang="en-US" altLang="zh-TW" sz="2400" i="1" dirty="0" smtClean="0">
                        <a:latin typeface="Cambria Math" panose="02040503050406030204" pitchFamily="18" charset="0"/>
                        <a:cs typeface="Courier New" panose="02070309020205020404" pitchFamily="49" charset="0"/>
                      </a:rPr>
                      <m:t>)</m:t>
                    </m:r>
                  </m:oMath>
                </a14:m>
                <a:r>
                  <a:rPr lang="en-US" altLang="zh-TW" sz="2400" dirty="0" smtClean="0">
                    <a:latin typeface="Courier New" panose="02070309020205020404" pitchFamily="49" charset="0"/>
                    <a:cs typeface="Courier New" panose="02070309020205020404" pitchFamily="49" charset="0"/>
                  </a:rPr>
                  <a:t> time and space</a:t>
                </a:r>
              </a:p>
            </p:txBody>
          </p:sp>
        </mc:Choice>
        <mc:Fallback xmlns="">
          <p:sp>
            <p:nvSpPr>
              <p:cNvPr id="9" name="矩形 8"/>
              <p:cNvSpPr>
                <a:spLocks noRot="1" noChangeAspect="1" noMove="1" noResize="1" noEditPoints="1" noAdjustHandles="1" noChangeArrowheads="1" noChangeShapeType="1" noTextEdit="1"/>
              </p:cNvSpPr>
              <p:nvPr/>
            </p:nvSpPr>
            <p:spPr>
              <a:xfrm>
                <a:off x="990598" y="6259811"/>
                <a:ext cx="3871573" cy="461665"/>
              </a:xfrm>
              <a:prstGeom prst="rect">
                <a:avLst/>
              </a:prstGeom>
              <a:blipFill rotWithShape="0">
                <a:blip r:embed="rId3"/>
                <a:stretch>
                  <a:fillRect l="-314" t="-9211" r="-1101" b="-30263"/>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8786933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ea typeface="KaiTi" panose="02010609060101010101" pitchFamily="49" charset="-122"/>
                <a:cs typeface="Times New Roman" panose="02020603050405020304" pitchFamily="18" charset="0"/>
              </a:rPr>
              <a:t>Abstract(3/3)</a:t>
            </a:r>
            <a:endParaRPr lang="zh-TW" altLang="en-US" dirty="0">
              <a:latin typeface="Times New Roman" panose="02020603050405020304" pitchFamily="18" charset="0"/>
              <a:ea typeface="KaiTi" panose="02010609060101010101"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內容版面配置區 2"/>
              <p:cNvSpPr>
                <a:spLocks noGrp="1"/>
              </p:cNvSpPr>
              <p:nvPr>
                <p:ph idx="1"/>
              </p:nvPr>
            </p:nvSpPr>
            <p:spPr>
              <a:xfrm>
                <a:off x="628650" y="1825625"/>
                <a:ext cx="7886700" cy="4713720"/>
              </a:xfrm>
            </p:spPr>
            <p:txBody>
              <a:bodyPr anchor="t" anchorCtr="0">
                <a:normAutofit/>
              </a:bodyPr>
              <a:lstStyle/>
              <a:p>
                <a:pPr marL="0" indent="0" algn="just">
                  <a:lnSpc>
                    <a:spcPct val="150000"/>
                  </a:lnSpc>
                  <a:buNone/>
                </a:pPr>
                <a:r>
                  <a:rPr lang="en-US" altLang="zh-TW" sz="2700" dirty="0" smtClean="0">
                    <a:latin typeface="Times New Roman" panose="02020603050405020304" pitchFamily="18" charset="0"/>
                    <a:cs typeface="Times New Roman" panose="02020603050405020304" pitchFamily="18" charset="0"/>
                  </a:rPr>
                  <a:t>The algorithm has been designed with implementation simplicity in mind. Additionally, we describe how it can be adjusted to compute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𝐿𝐶𝑆𝑘</m:t>
                    </m:r>
                  </m:oMath>
                </a14:m>
                <a:r>
                  <a:rPr lang="en-US" altLang="zh-TW" sz="2700" dirty="0" smtClean="0">
                    <a:latin typeface="Times New Roman" panose="02020603050405020304" pitchFamily="18" charset="0"/>
                    <a:cs typeface="Times New Roman" panose="02020603050405020304" pitchFamily="18" charset="0"/>
                  </a:rPr>
                  <a:t> as well, which gives an improvement of the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𝑂</m:t>
                    </m:r>
                    <m:r>
                      <a:rPr lang="en-US" altLang="zh-TW" sz="2700" i="1" dirty="0" smtClean="0">
                        <a:latin typeface="Cambria Math" panose="02040503050406030204" pitchFamily="18" charset="0"/>
                        <a:cs typeface="Times New Roman" panose="02020603050405020304" pitchFamily="18" charset="0"/>
                      </a:rPr>
                      <m:t>(|</m:t>
                    </m:r>
                    <m:r>
                      <a:rPr lang="en-US" altLang="zh-TW" sz="2700" i="1" dirty="0" smtClean="0">
                        <a:latin typeface="Cambria Math" panose="02040503050406030204" pitchFamily="18" charset="0"/>
                        <a:cs typeface="Times New Roman" panose="02020603050405020304" pitchFamily="18" charset="0"/>
                      </a:rPr>
                      <m:t>𝑋</m:t>
                    </m:r>
                    <m:r>
                      <a:rPr lang="en-US" altLang="zh-TW" sz="2700" i="1" dirty="0" smtClean="0">
                        <a:latin typeface="Cambria Math" panose="02040503050406030204" pitchFamily="18" charset="0"/>
                        <a:cs typeface="Times New Roman" panose="02020603050405020304" pitchFamily="18" charset="0"/>
                      </a:rPr>
                      <m:t>||</m:t>
                    </m:r>
                    <m:r>
                      <a:rPr lang="en-US" altLang="zh-TW" sz="2700" i="1" dirty="0" smtClean="0">
                        <a:latin typeface="Cambria Math" panose="02040503050406030204" pitchFamily="18" charset="0"/>
                        <a:cs typeface="Times New Roman" panose="02020603050405020304" pitchFamily="18" charset="0"/>
                      </a:rPr>
                      <m:t>𝑌</m:t>
                    </m:r>
                    <m:r>
                      <a:rPr lang="en-US" altLang="zh-TW" sz="2700" i="1" dirty="0" smtClean="0">
                        <a:latin typeface="Cambria Math" panose="02040503050406030204" pitchFamily="18" charset="0"/>
                        <a:cs typeface="Times New Roman" panose="02020603050405020304" pitchFamily="18" charset="0"/>
                      </a:rPr>
                      <m:t>|) </m:t>
                    </m:r>
                  </m:oMath>
                </a14:m>
                <a:r>
                  <a:rPr lang="en-US" altLang="zh-TW" sz="2700" dirty="0" smtClean="0">
                    <a:latin typeface="Times New Roman" panose="02020603050405020304" pitchFamily="18" charset="0"/>
                    <a:cs typeface="Times New Roman" panose="02020603050405020304" pitchFamily="18" charset="0"/>
                  </a:rPr>
                  <a:t>algorithm presented in the original </a:t>
                </a:r>
                <a14:m>
                  <m:oMath xmlns:m="http://schemas.openxmlformats.org/officeDocument/2006/math">
                    <m:r>
                      <a:rPr lang="en-US" altLang="zh-TW" sz="2700" i="1" dirty="0" smtClean="0">
                        <a:latin typeface="Cambria Math" panose="02040503050406030204" pitchFamily="18" charset="0"/>
                        <a:cs typeface="Times New Roman" panose="02020603050405020304" pitchFamily="18" charset="0"/>
                      </a:rPr>
                      <m:t>𝐿𝐶𝑆𝑘</m:t>
                    </m:r>
                  </m:oMath>
                </a14:m>
                <a:r>
                  <a:rPr lang="en-US" altLang="zh-TW" sz="2700" dirty="0" smtClean="0">
                    <a:latin typeface="Times New Roman" panose="02020603050405020304" pitchFamily="18" charset="0"/>
                    <a:cs typeface="Times New Roman" panose="02020603050405020304" pitchFamily="18" charset="0"/>
                  </a:rPr>
                  <a:t> paper.</a:t>
                </a:r>
              </a:p>
            </p:txBody>
          </p:sp>
        </mc:Choice>
        <mc:Fallback xmlns="">
          <p:sp>
            <p:nvSpPr>
              <p:cNvPr id="3" name="內容版面配置區 2"/>
              <p:cNvSpPr>
                <a:spLocks noGrp="1" noRot="1" noChangeAspect="1" noMove="1" noResize="1" noEditPoints="1" noAdjustHandles="1" noChangeArrowheads="1" noChangeShapeType="1" noTextEdit="1"/>
              </p:cNvSpPr>
              <p:nvPr>
                <p:ph idx="1"/>
              </p:nvPr>
            </p:nvSpPr>
            <p:spPr>
              <a:xfrm>
                <a:off x="628650" y="1825625"/>
                <a:ext cx="7886700" cy="4713720"/>
              </a:xfrm>
              <a:blipFill rotWithShape="0">
                <a:blip r:embed="rId2"/>
                <a:stretch>
                  <a:fillRect l="-1468" r="-1468"/>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4</a:t>
            </a:fld>
            <a:endParaRPr lang="zh-TW" altLang="en-US"/>
          </a:p>
        </p:txBody>
      </p:sp>
    </p:spTree>
    <p:extLst>
      <p:ext uri="{BB962C8B-B14F-4D97-AF65-F5344CB8AC3E}">
        <p14:creationId xmlns:p14="http://schemas.microsoft.com/office/powerpoint/2010/main" val="1165554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標題 1"/>
              <p:cNvSpPr>
                <a:spLocks noGrp="1"/>
              </p:cNvSpPr>
              <p:nvPr>
                <p:ph type="title"/>
              </p:nvPr>
            </p:nvSpPr>
            <p:spPr/>
            <p:txBody>
              <a:bodyPr/>
              <a:lstStyle/>
              <a:p>
                <a:pPr/>
                <a14:m>
                  <m:oMathPara xmlns:m="http://schemas.openxmlformats.org/officeDocument/2006/math">
                    <m:oMathParaPr>
                      <m:jc m:val="left"/>
                    </m:oMathParaPr>
                    <m:oMath xmlns:m="http://schemas.openxmlformats.org/officeDocument/2006/math">
                      <m:r>
                        <a:rPr lang="en-US" altLang="zh-TW" i="1" dirty="0" smtClean="0">
                          <a:latin typeface="Cambria Math" panose="02040503050406030204" pitchFamily="18" charset="0"/>
                          <a:cs typeface="Times New Roman" panose="02020603050405020304" pitchFamily="18" charset="0"/>
                        </a:rPr>
                        <m:t>𝐿𝐶𝑆𝑘</m:t>
                      </m:r>
                    </m:oMath>
                  </m:oMathPara>
                </a14:m>
                <a:endParaRPr lang="zh-TW" altLang="en-US" dirty="0">
                  <a:latin typeface="Times New Roman" panose="02020603050405020304" pitchFamily="18" charset="0"/>
                  <a:cs typeface="Times New Roman" panose="02020603050405020304" pitchFamily="18" charset="0"/>
                </a:endParaRPr>
              </a:p>
            </p:txBody>
          </p:sp>
        </mc:Choice>
        <mc:Fallback xmlns="">
          <p:sp>
            <p:nvSpPr>
              <p:cNvPr id="2" name="標題 1"/>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5</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r>
              <a:rPr lang="en-US" altLang="zh-TW" dirty="0" smtClean="0">
                <a:latin typeface="Courier New" panose="02070309020205020404" pitchFamily="49" charset="0"/>
                <a:cs typeface="Courier New" panose="02070309020205020404" pitchFamily="49" charset="0"/>
              </a:rPr>
              <a:t>X = </a:t>
            </a:r>
            <a:r>
              <a:rPr lang="en-US" altLang="zh-TW" dirty="0" smtClean="0">
                <a:solidFill>
                  <a:srgbClr val="0099CC"/>
                </a:solidFill>
                <a:latin typeface="Courier New" panose="02070309020205020404" pitchFamily="49" charset="0"/>
                <a:cs typeface="Courier New" panose="02070309020205020404" pitchFamily="49" charset="0"/>
              </a:rPr>
              <a:t>ABC</a:t>
            </a:r>
            <a:r>
              <a:rPr lang="en-US" altLang="zh-TW" dirty="0" smtClean="0">
                <a:latin typeface="Courier New" panose="02070309020205020404" pitchFamily="49" charset="0"/>
                <a:cs typeface="Courier New" panose="02070309020205020404" pitchFamily="49" charset="0"/>
              </a:rPr>
              <a:t>CA</a:t>
            </a:r>
            <a:r>
              <a:rPr lang="en-US" altLang="zh-TW" dirty="0" smtClean="0">
                <a:solidFill>
                  <a:srgbClr val="FF0000"/>
                </a:solidFill>
                <a:latin typeface="Courier New" panose="02070309020205020404" pitchFamily="49" charset="0"/>
                <a:cs typeface="Courier New" panose="02070309020205020404" pitchFamily="49" charset="0"/>
              </a:rPr>
              <a:t>CAB</a:t>
            </a:r>
          </a:p>
          <a:p>
            <a:r>
              <a:rPr lang="en-US" altLang="zh-TW" dirty="0" smtClean="0">
                <a:latin typeface="Courier New" panose="02070309020205020404" pitchFamily="49" charset="0"/>
                <a:cs typeface="Courier New" panose="02070309020205020404" pitchFamily="49" charset="0"/>
              </a:rPr>
              <a:t>Y = B</a:t>
            </a:r>
            <a:r>
              <a:rPr lang="en-US" altLang="zh-TW" dirty="0" smtClean="0">
                <a:solidFill>
                  <a:srgbClr val="0099CC"/>
                </a:solidFill>
                <a:latin typeface="Courier New" panose="02070309020205020404" pitchFamily="49" charset="0"/>
                <a:cs typeface="Courier New" panose="02070309020205020404" pitchFamily="49" charset="0"/>
              </a:rPr>
              <a:t>ABC</a:t>
            </a:r>
            <a:r>
              <a:rPr lang="en-US" altLang="zh-TW" dirty="0" smtClean="0">
                <a:latin typeface="Courier New" panose="02070309020205020404" pitchFamily="49" charset="0"/>
                <a:cs typeface="Courier New" panose="02070309020205020404" pitchFamily="49" charset="0"/>
              </a:rPr>
              <a:t>C</a:t>
            </a:r>
            <a:r>
              <a:rPr lang="en-US" altLang="zh-TW" dirty="0" smtClean="0">
                <a:solidFill>
                  <a:srgbClr val="FF0000"/>
                </a:solidFill>
                <a:latin typeface="Courier New" panose="02070309020205020404" pitchFamily="49" charset="0"/>
                <a:cs typeface="Courier New" panose="02070309020205020404" pitchFamily="49" charset="0"/>
              </a:rPr>
              <a:t>CAB</a:t>
            </a:r>
          </a:p>
          <a:p>
            <a:r>
              <a:rPr lang="en-US" altLang="zh-TW" dirty="0" smtClean="0">
                <a:latin typeface="Courier New" panose="02070309020205020404" pitchFamily="49" charset="0"/>
                <a:cs typeface="Courier New" panose="02070309020205020404" pitchFamily="49" charset="0"/>
              </a:rPr>
              <a:t>LCS3(X,Y) = 2 ( ABC CAB )</a:t>
            </a:r>
          </a:p>
          <a:p>
            <a:r>
              <a:rPr lang="en-US" altLang="zh-TW" dirty="0" smtClean="0">
                <a:latin typeface="Courier New" panose="02070309020205020404" pitchFamily="49" charset="0"/>
                <a:cs typeface="Courier New" panose="02070309020205020404" pitchFamily="49" charset="0"/>
              </a:rPr>
              <a:t>---------------------------</a:t>
            </a:r>
            <a:endParaRPr lang="en-US" altLang="zh-TW" dirty="0">
              <a:latin typeface="Courier New" panose="02070309020205020404" pitchFamily="49" charset="0"/>
              <a:cs typeface="Courier New" panose="02070309020205020404" pitchFamily="49" charset="0"/>
            </a:endParaRPr>
          </a:p>
          <a:p>
            <a:r>
              <a:rPr lang="en-US" altLang="zh-TW" dirty="0" smtClean="0">
                <a:latin typeface="Courier New" panose="02070309020205020404" pitchFamily="49" charset="0"/>
                <a:cs typeface="Courier New" panose="02070309020205020404" pitchFamily="49" charset="0"/>
              </a:rPr>
              <a:t>X = ABCBA</a:t>
            </a:r>
          </a:p>
          <a:p>
            <a:r>
              <a:rPr lang="en-US" altLang="zh-TW" dirty="0" smtClean="0">
                <a:latin typeface="Courier New" panose="02070309020205020404" pitchFamily="49" charset="0"/>
                <a:cs typeface="Courier New" panose="02070309020205020404" pitchFamily="49" charset="0"/>
              </a:rPr>
              <a:t>Y = ABCBA</a:t>
            </a:r>
          </a:p>
          <a:p>
            <a:r>
              <a:rPr lang="en-US" altLang="zh-TW" dirty="0" smtClean="0">
                <a:latin typeface="Courier New" panose="02070309020205020404" pitchFamily="49" charset="0"/>
                <a:cs typeface="Courier New" panose="02070309020205020404" pitchFamily="49" charset="0"/>
              </a:rPr>
              <a:t>Z = ABCDE</a:t>
            </a:r>
          </a:p>
          <a:p>
            <a:r>
              <a:rPr lang="en-US" altLang="zh-TW" dirty="0" smtClean="0">
                <a:latin typeface="Courier New" panose="02070309020205020404" pitchFamily="49" charset="0"/>
                <a:cs typeface="Courier New" panose="02070309020205020404" pitchFamily="49" charset="0"/>
              </a:rPr>
              <a:t>LCS3(X,Y) = 1 ( ABC )</a:t>
            </a:r>
          </a:p>
          <a:p>
            <a:r>
              <a:rPr lang="en-US" altLang="zh-TW" dirty="0" smtClean="0">
                <a:latin typeface="Courier New" panose="02070309020205020404" pitchFamily="49" charset="0"/>
                <a:cs typeface="Courier New" panose="02070309020205020404" pitchFamily="49" charset="0"/>
              </a:rPr>
              <a:t>LCS3(X,Z) = 1 ( ABC )</a:t>
            </a: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510253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標題 1"/>
              <p:cNvSpPr>
                <a:spLocks noGrp="1"/>
              </p:cNvSpPr>
              <p:nvPr>
                <p:ph type="title"/>
              </p:nvPr>
            </p:nvSpPr>
            <p:spPr/>
            <p:txBody>
              <a:bodyPr/>
              <a:lstStyle/>
              <a:p>
                <a:pPr/>
                <a14:m>
                  <m:oMathPara xmlns:m="http://schemas.openxmlformats.org/officeDocument/2006/math">
                    <m:oMathParaPr>
                      <m:jc m:val="left"/>
                    </m:oMathParaPr>
                    <m:oMath xmlns:m="http://schemas.openxmlformats.org/officeDocument/2006/math">
                      <m:r>
                        <a:rPr lang="en-US" altLang="zh-TW" i="1" dirty="0" smtClean="0">
                          <a:latin typeface="Cambria Math" panose="02040503050406030204" pitchFamily="18" charset="0"/>
                          <a:cs typeface="Times New Roman" panose="02020603050405020304" pitchFamily="18" charset="0"/>
                        </a:rPr>
                        <m:t>𝐿𝐶𝑆𝑘</m:t>
                      </m:r>
                      <m:r>
                        <a:rPr lang="en-US" altLang="zh-TW" b="0" i="1" dirty="0" smtClean="0">
                          <a:latin typeface="Cambria Math" panose="02040503050406030204" pitchFamily="18" charset="0"/>
                          <a:cs typeface="Times New Roman" panose="02020603050405020304" pitchFamily="18" charset="0"/>
                        </a:rPr>
                        <m:t>++</m:t>
                      </m:r>
                    </m:oMath>
                  </m:oMathPara>
                </a14:m>
                <a:endParaRPr lang="zh-TW" altLang="en-US" dirty="0">
                  <a:latin typeface="Times New Roman" panose="02020603050405020304" pitchFamily="18" charset="0"/>
                  <a:cs typeface="Times New Roman" panose="02020603050405020304" pitchFamily="18" charset="0"/>
                </a:endParaRPr>
              </a:p>
            </p:txBody>
          </p:sp>
        </mc:Choice>
        <mc:Fallback xmlns="">
          <p:sp>
            <p:nvSpPr>
              <p:cNvPr id="2" name="標題 1"/>
              <p:cNvSpPr>
                <a:spLocks noGrp="1" noRot="1" noChangeAspect="1" noMove="1" noResize="1" noEditPoints="1" noAdjustHandles="1" noChangeArrowheads="1" noChangeShapeType="1" noTextEdit="1"/>
              </p:cNvSpPr>
              <p:nvPr>
                <p:ph type="title"/>
              </p:nvPr>
            </p:nvSpPr>
            <p:spPr>
              <a:blipFill rotWithShape="0">
                <a:blip r:embed="rId2"/>
                <a:stretch>
                  <a:fillRect/>
                </a:stretch>
              </a:blipFill>
            </p:spPr>
            <p:txBody>
              <a:bodyPr/>
              <a:lstStyle/>
              <a:p>
                <a:r>
                  <a:rPr lang="zh-TW" altLang="en-US">
                    <a:noFill/>
                  </a:rPr>
                  <a:t> </a:t>
                </a:r>
              </a:p>
            </p:txBody>
          </p:sp>
        </mc:Fallback>
      </mc:AlternateContent>
      <p:sp>
        <p:nvSpPr>
          <p:cNvPr id="4" name="投影片編號版面配置區 3"/>
          <p:cNvSpPr>
            <a:spLocks noGrp="1"/>
          </p:cNvSpPr>
          <p:nvPr>
            <p:ph type="sldNum" sz="quarter" idx="12"/>
          </p:nvPr>
        </p:nvSpPr>
        <p:spPr/>
        <p:txBody>
          <a:bodyPr/>
          <a:lstStyle/>
          <a:p>
            <a:fld id="{0C029359-40AB-419B-8FBB-45C7471E1ED3}" type="slidenum">
              <a:rPr lang="zh-TW" altLang="en-US" smtClean="0"/>
              <a:t>6</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r>
              <a:rPr lang="en-US" altLang="zh-TW" dirty="0" smtClean="0">
                <a:latin typeface="Courier New" panose="02070309020205020404" pitchFamily="49" charset="0"/>
                <a:cs typeface="Courier New" panose="02070309020205020404" pitchFamily="49" charset="0"/>
              </a:rPr>
              <a:t>X = </a:t>
            </a:r>
            <a:r>
              <a:rPr lang="en-US" altLang="zh-TW" dirty="0" smtClean="0">
                <a:solidFill>
                  <a:srgbClr val="0099CC"/>
                </a:solidFill>
                <a:latin typeface="Courier New" panose="02070309020205020404" pitchFamily="49" charset="0"/>
                <a:cs typeface="Courier New" panose="02070309020205020404" pitchFamily="49" charset="0"/>
              </a:rPr>
              <a:t>ABCC</a:t>
            </a:r>
            <a:r>
              <a:rPr lang="en-US" altLang="zh-TW" dirty="0" smtClean="0">
                <a:latin typeface="Courier New" panose="02070309020205020404" pitchFamily="49" charset="0"/>
                <a:cs typeface="Courier New" panose="02070309020205020404" pitchFamily="49" charset="0"/>
              </a:rPr>
              <a:t>A</a:t>
            </a:r>
            <a:r>
              <a:rPr lang="en-US" altLang="zh-TW" dirty="0" smtClean="0">
                <a:solidFill>
                  <a:srgbClr val="FF0000"/>
                </a:solidFill>
                <a:latin typeface="Courier New" panose="02070309020205020404" pitchFamily="49" charset="0"/>
                <a:cs typeface="Courier New" panose="02070309020205020404" pitchFamily="49" charset="0"/>
              </a:rPr>
              <a:t>CAB</a:t>
            </a:r>
          </a:p>
          <a:p>
            <a:r>
              <a:rPr lang="en-US" altLang="zh-TW" dirty="0" smtClean="0">
                <a:latin typeface="Courier New" panose="02070309020205020404" pitchFamily="49" charset="0"/>
                <a:cs typeface="Courier New" panose="02070309020205020404" pitchFamily="49" charset="0"/>
              </a:rPr>
              <a:t>Y = B</a:t>
            </a:r>
            <a:r>
              <a:rPr lang="en-US" altLang="zh-TW" dirty="0" smtClean="0">
                <a:solidFill>
                  <a:srgbClr val="0099CC"/>
                </a:solidFill>
                <a:latin typeface="Courier New" panose="02070309020205020404" pitchFamily="49" charset="0"/>
                <a:cs typeface="Courier New" panose="02070309020205020404" pitchFamily="49" charset="0"/>
              </a:rPr>
              <a:t>ABCC</a:t>
            </a:r>
            <a:r>
              <a:rPr lang="en-US" altLang="zh-TW" dirty="0" smtClean="0">
                <a:solidFill>
                  <a:srgbClr val="FF0000"/>
                </a:solidFill>
                <a:latin typeface="Courier New" panose="02070309020205020404" pitchFamily="49" charset="0"/>
                <a:cs typeface="Courier New" panose="02070309020205020404" pitchFamily="49" charset="0"/>
              </a:rPr>
              <a:t>CAB</a:t>
            </a:r>
          </a:p>
          <a:p>
            <a:r>
              <a:rPr lang="en-US" altLang="zh-TW" dirty="0" smtClean="0">
                <a:latin typeface="Courier New" panose="02070309020205020404" pitchFamily="49" charset="0"/>
                <a:cs typeface="Courier New" panose="02070309020205020404" pitchFamily="49" charset="0"/>
              </a:rPr>
              <a:t>LCS3++(X,Y) = 7 ( ABCC CAB )</a:t>
            </a:r>
          </a:p>
          <a:p>
            <a:r>
              <a:rPr lang="en-US" altLang="zh-TW" dirty="0">
                <a:latin typeface="Courier New" panose="02070309020205020404" pitchFamily="49" charset="0"/>
                <a:cs typeface="Courier New" panose="02070309020205020404" pitchFamily="49" charset="0"/>
              </a:rPr>
              <a:t>---------------------------</a:t>
            </a:r>
          </a:p>
          <a:p>
            <a:r>
              <a:rPr lang="en-US" altLang="zh-TW" dirty="0">
                <a:latin typeface="Courier New" panose="02070309020205020404" pitchFamily="49" charset="0"/>
                <a:cs typeface="Courier New" panose="02070309020205020404" pitchFamily="49" charset="0"/>
              </a:rPr>
              <a:t>X = ABCBA</a:t>
            </a:r>
          </a:p>
          <a:p>
            <a:r>
              <a:rPr lang="en-US" altLang="zh-TW" dirty="0">
                <a:latin typeface="Courier New" panose="02070309020205020404" pitchFamily="49" charset="0"/>
                <a:cs typeface="Courier New" panose="02070309020205020404" pitchFamily="49" charset="0"/>
              </a:rPr>
              <a:t>Y = ABCBA</a:t>
            </a:r>
          </a:p>
          <a:p>
            <a:r>
              <a:rPr lang="en-US" altLang="zh-TW" dirty="0">
                <a:latin typeface="Courier New" panose="02070309020205020404" pitchFamily="49" charset="0"/>
                <a:cs typeface="Courier New" panose="02070309020205020404" pitchFamily="49" charset="0"/>
              </a:rPr>
              <a:t>Z = ABCDE</a:t>
            </a:r>
          </a:p>
          <a:p>
            <a:r>
              <a:rPr lang="en-US" altLang="zh-TW" dirty="0" smtClean="0">
                <a:latin typeface="Courier New" panose="02070309020205020404" pitchFamily="49" charset="0"/>
                <a:cs typeface="Courier New" panose="02070309020205020404" pitchFamily="49" charset="0"/>
              </a:rPr>
              <a:t>LCS3++(</a:t>
            </a:r>
            <a:r>
              <a:rPr lang="en-US" altLang="zh-TW" dirty="0">
                <a:latin typeface="Courier New" panose="02070309020205020404" pitchFamily="49" charset="0"/>
                <a:cs typeface="Courier New" panose="02070309020205020404" pitchFamily="49" charset="0"/>
              </a:rPr>
              <a:t>X,Y) = </a:t>
            </a:r>
            <a:r>
              <a:rPr lang="en-US" altLang="zh-TW" dirty="0" smtClean="0">
                <a:latin typeface="Courier New" panose="02070309020205020404" pitchFamily="49" charset="0"/>
                <a:cs typeface="Courier New" panose="02070309020205020404" pitchFamily="49" charset="0"/>
              </a:rPr>
              <a:t>5 </a:t>
            </a:r>
            <a:r>
              <a:rPr lang="en-US" altLang="zh-TW" dirty="0">
                <a:latin typeface="Courier New" panose="02070309020205020404" pitchFamily="49" charset="0"/>
                <a:cs typeface="Courier New" panose="02070309020205020404" pitchFamily="49" charset="0"/>
              </a:rPr>
              <a:t>( </a:t>
            </a:r>
            <a:r>
              <a:rPr lang="en-US" altLang="zh-TW" dirty="0" smtClean="0">
                <a:latin typeface="Courier New" panose="02070309020205020404" pitchFamily="49" charset="0"/>
                <a:cs typeface="Courier New" panose="02070309020205020404" pitchFamily="49" charset="0"/>
              </a:rPr>
              <a:t>ABCDE </a:t>
            </a:r>
            <a:r>
              <a:rPr lang="en-US" altLang="zh-TW" dirty="0">
                <a:latin typeface="Courier New" panose="02070309020205020404" pitchFamily="49" charset="0"/>
                <a:cs typeface="Courier New" panose="02070309020205020404" pitchFamily="49" charset="0"/>
              </a:rPr>
              <a:t>)</a:t>
            </a:r>
          </a:p>
          <a:p>
            <a:r>
              <a:rPr lang="en-US" altLang="zh-TW" dirty="0" smtClean="0">
                <a:latin typeface="Courier New" panose="02070309020205020404" pitchFamily="49" charset="0"/>
                <a:cs typeface="Courier New" panose="02070309020205020404" pitchFamily="49" charset="0"/>
              </a:rPr>
              <a:t>LCS3++(</a:t>
            </a:r>
            <a:r>
              <a:rPr lang="en-US" altLang="zh-TW" dirty="0">
                <a:latin typeface="Courier New" panose="02070309020205020404" pitchFamily="49" charset="0"/>
                <a:cs typeface="Courier New" panose="02070309020205020404" pitchFamily="49" charset="0"/>
              </a:rPr>
              <a:t>X,Z) = </a:t>
            </a:r>
            <a:r>
              <a:rPr lang="en-US" altLang="zh-TW" dirty="0" smtClean="0">
                <a:latin typeface="Courier New" panose="02070309020205020404" pitchFamily="49" charset="0"/>
                <a:cs typeface="Courier New" panose="02070309020205020404" pitchFamily="49" charset="0"/>
              </a:rPr>
              <a:t>3 </a:t>
            </a:r>
            <a:r>
              <a:rPr lang="en-US" altLang="zh-TW" dirty="0">
                <a:latin typeface="Courier New" panose="02070309020205020404" pitchFamily="49" charset="0"/>
                <a:cs typeface="Courier New" panose="02070309020205020404" pitchFamily="49" charset="0"/>
              </a:rPr>
              <a:t>( ABC )</a:t>
            </a:r>
          </a:p>
          <a:p>
            <a:pPr marL="0" indent="0">
              <a:buNone/>
            </a:pPr>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513149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Basic dynamic programming</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7</a:t>
            </a:fld>
            <a:endParaRPr lang="zh-TW" altLang="en-US"/>
          </a:p>
        </p:txBody>
      </p:sp>
      <mc:AlternateContent xmlns:mc="http://schemas.openxmlformats.org/markup-compatibility/2006" xmlns:a14="http://schemas.microsoft.com/office/drawing/2010/main">
        <mc:Choice Requires="a14">
          <p:sp>
            <p:nvSpPr>
              <p:cNvPr id="5" name="內容版面配置區 4"/>
              <p:cNvSpPr>
                <a:spLocks noGrp="1"/>
              </p:cNvSpPr>
              <p:nvPr>
                <p:ph idx="1"/>
              </p:nvPr>
            </p:nvSpPr>
            <p:spPr>
              <a:xfrm>
                <a:off x="628650" y="1825624"/>
                <a:ext cx="7886700" cy="4732193"/>
              </a:xfrm>
            </p:spPr>
            <p:txBody>
              <a:bodyPr>
                <a:normAutofit/>
              </a:bodyPr>
              <a:lstStyle/>
              <a:p>
                <a14:m>
                  <m:oMath xmlns:m="http://schemas.openxmlformats.org/officeDocument/2006/math">
                    <m:r>
                      <a:rPr lang="en-US" altLang="zh-TW" i="1" dirty="0" smtClean="0">
                        <a:latin typeface="Cambria Math" panose="02040503050406030204" pitchFamily="18" charset="0"/>
                        <a:cs typeface="Courier New" panose="02070309020205020404" pitchFamily="49" charset="0"/>
                      </a:rPr>
                      <m:t>𝑂</m:t>
                    </m:r>
                    <m:r>
                      <a:rPr lang="en-US" altLang="zh-TW" i="1" dirty="0" smtClean="0">
                        <a:latin typeface="Cambria Math" panose="02040503050406030204" pitchFamily="18" charset="0"/>
                        <a:cs typeface="Courier New" panose="02070309020205020404" pitchFamily="49" charset="0"/>
                      </a:rPr>
                      <m:t>(</m:t>
                    </m:r>
                    <m:r>
                      <a:rPr lang="en-US" altLang="zh-TW" i="1" dirty="0" smtClean="0">
                        <a:latin typeface="Cambria Math" panose="02040503050406030204" pitchFamily="18" charset="0"/>
                        <a:cs typeface="Courier New" panose="02070309020205020404" pitchFamily="49" charset="0"/>
                      </a:rPr>
                      <m:t>𝑛𝑚</m:t>
                    </m:r>
                    <m:r>
                      <a:rPr lang="en-US" altLang="zh-TW" i="1" dirty="0">
                        <a:latin typeface="Cambria Math" panose="02040503050406030204" pitchFamily="18" charset="0"/>
                        <a:ea typeface="Cambria Math" panose="02040503050406030204" pitchFamily="18" charset="0"/>
                        <a:cs typeface="Courier New" panose="02070309020205020404" pitchFamily="49" charset="0"/>
                      </a:rPr>
                      <m:t>∙</m:t>
                    </m:r>
                    <m:r>
                      <m:rPr>
                        <m:sty m:val="p"/>
                      </m:rPr>
                      <a:rPr lang="en-US" altLang="zh-TW" i="1" dirty="0" smtClean="0">
                        <a:latin typeface="Cambria Math" panose="02040503050406030204" pitchFamily="18" charset="0"/>
                        <a:cs typeface="Courier New" panose="02070309020205020404" pitchFamily="49" charset="0"/>
                      </a:rPr>
                      <m:t>min</m:t>
                    </m:r>
                    <m:r>
                      <a:rPr lang="en-US" altLang="zh-TW" i="1" dirty="0" smtClean="0">
                        <a:latin typeface="Cambria Math" panose="02040503050406030204" pitchFamily="18" charset="0"/>
                        <a:cs typeface="Courier New" panose="02070309020205020404" pitchFamily="49" charset="0"/>
                      </a:rPr>
                      <m:t>⁡(</m:t>
                    </m:r>
                    <m:r>
                      <a:rPr lang="en-US" altLang="zh-TW" i="1" dirty="0" err="1" smtClean="0">
                        <a:latin typeface="Cambria Math" panose="02040503050406030204" pitchFamily="18" charset="0"/>
                        <a:cs typeface="Courier New" panose="02070309020205020404" pitchFamily="49" charset="0"/>
                      </a:rPr>
                      <m:t>𝑛</m:t>
                    </m:r>
                    <m:r>
                      <a:rPr lang="en-US" altLang="zh-TW" i="1" dirty="0" err="1" smtClean="0">
                        <a:latin typeface="Cambria Math" panose="02040503050406030204" pitchFamily="18" charset="0"/>
                        <a:cs typeface="Courier New" panose="02070309020205020404" pitchFamily="49" charset="0"/>
                      </a:rPr>
                      <m:t>,</m:t>
                    </m:r>
                    <m:r>
                      <a:rPr lang="en-US" altLang="zh-TW" i="1" dirty="0" err="1" smtClean="0">
                        <a:latin typeface="Cambria Math" panose="02040503050406030204" pitchFamily="18" charset="0"/>
                        <a:cs typeface="Courier New" panose="02070309020205020404" pitchFamily="49" charset="0"/>
                      </a:rPr>
                      <m:t>𝑚</m:t>
                    </m:r>
                    <m:r>
                      <a:rPr lang="en-US" altLang="zh-TW" i="1" dirty="0" smtClean="0">
                        <a:latin typeface="Cambria Math" panose="02040503050406030204" pitchFamily="18" charset="0"/>
                        <a:cs typeface="Courier New" panose="02070309020205020404" pitchFamily="49" charset="0"/>
                      </a:rPr>
                      <m:t>))</m:t>
                    </m:r>
                  </m:oMath>
                </a14:m>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mc:Choice>
        <mc:Fallback xmlns="">
          <p:sp>
            <p:nvSpPr>
              <p:cNvPr id="5" name="內容版面配置區 4"/>
              <p:cNvSpPr>
                <a:spLocks noGrp="1" noRot="1" noChangeAspect="1" noMove="1" noResize="1" noEditPoints="1" noAdjustHandles="1" noChangeArrowheads="1" noChangeShapeType="1" noTextEdit="1"/>
              </p:cNvSpPr>
              <p:nvPr>
                <p:ph idx="1"/>
              </p:nvPr>
            </p:nvSpPr>
            <p:spPr>
              <a:xfrm>
                <a:off x="628650" y="1825624"/>
                <a:ext cx="7886700" cy="4732193"/>
              </a:xfrm>
              <a:blipFill rotWithShape="0">
                <a:blip r:embed="rId2"/>
                <a:stretch>
                  <a:fillRect/>
                </a:stretch>
              </a:blipFill>
            </p:spPr>
            <p:txBody>
              <a:bodyPr/>
              <a:lstStyle/>
              <a:p>
                <a:r>
                  <a:rPr lang="zh-TW" altLang="en-US">
                    <a:noFill/>
                  </a:rPr>
                  <a:t> </a:t>
                </a:r>
              </a:p>
            </p:txBody>
          </p:sp>
        </mc:Fallback>
      </mc:AlternateContent>
      <p:pic>
        <p:nvPicPr>
          <p:cNvPr id="6" name="圖片 5"/>
          <p:cNvPicPr>
            <a:picLocks noChangeAspect="1"/>
          </p:cNvPicPr>
          <p:nvPr/>
        </p:nvPicPr>
        <p:blipFill>
          <a:blip r:embed="rId3"/>
          <a:stretch>
            <a:fillRect/>
          </a:stretch>
        </p:blipFill>
        <p:spPr>
          <a:xfrm>
            <a:off x="80962" y="2920471"/>
            <a:ext cx="8982075" cy="1609725"/>
          </a:xfrm>
          <a:prstGeom prst="rect">
            <a:avLst/>
          </a:prstGeom>
        </p:spPr>
      </p:pic>
    </p:spTree>
    <p:extLst>
      <p:ext uri="{BB962C8B-B14F-4D97-AF65-F5344CB8AC3E}">
        <p14:creationId xmlns:p14="http://schemas.microsoft.com/office/powerpoint/2010/main" val="18811500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8</a:t>
            </a:fld>
            <a:endParaRPr lang="zh-TW" altLang="en-US"/>
          </a:p>
        </p:txBody>
      </p:sp>
      <p:sp>
        <p:nvSpPr>
          <p:cNvPr id="5" name="內容版面配置區 4"/>
          <p:cNvSpPr>
            <a:spLocks noGrp="1"/>
          </p:cNvSpPr>
          <p:nvPr>
            <p:ph idx="1"/>
          </p:nvPr>
        </p:nvSpPr>
        <p:spPr>
          <a:xfrm>
            <a:off x="628650" y="1825624"/>
            <a:ext cx="7886700" cy="4732193"/>
          </a:xfrm>
        </p:spPr>
        <p:txBody>
          <a:bodyPr>
            <a:normAutofit lnSpcReduction="10000"/>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r>
              <a:rPr lang="en-US" altLang="zh-TW" dirty="0" smtClean="0">
                <a:latin typeface="Courier New" panose="02070309020205020404" pitchFamily="49" charset="0"/>
                <a:cs typeface="Courier New" panose="02070309020205020404" pitchFamily="49" charset="0"/>
              </a:rPr>
              <a:t>e precedes c</a:t>
            </a:r>
          </a:p>
          <a:p>
            <a:r>
              <a:rPr lang="en-US" altLang="zh-TW" dirty="0" smtClean="0">
                <a:latin typeface="Courier New" panose="02070309020205020404" pitchFamily="49" charset="0"/>
                <a:cs typeface="Courier New" panose="02070309020205020404" pitchFamily="49" charset="0"/>
              </a:rPr>
              <a:t>b continues a</a:t>
            </a: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500187" y="1418167"/>
            <a:ext cx="6143625" cy="3990975"/>
          </a:xfrm>
          <a:prstGeom prst="rect">
            <a:avLst/>
          </a:prstGeom>
        </p:spPr>
      </p:pic>
      <p:sp>
        <p:nvSpPr>
          <p:cNvPr id="6" name="矩形 5"/>
          <p:cNvSpPr/>
          <p:nvPr/>
        </p:nvSpPr>
        <p:spPr>
          <a:xfrm>
            <a:off x="2006600" y="1888067"/>
            <a:ext cx="3903133" cy="872066"/>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矩形 6"/>
          <p:cNvSpPr/>
          <p:nvPr/>
        </p:nvSpPr>
        <p:spPr>
          <a:xfrm>
            <a:off x="2446866" y="2895068"/>
            <a:ext cx="457200" cy="3810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27699713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anose="02020603050405020304" pitchFamily="18" charset="0"/>
                <a:cs typeface="Times New Roman" panose="02020603050405020304" pitchFamily="18" charset="0"/>
              </a:rPr>
              <a:t>Two types of match pairs</a:t>
            </a:r>
            <a:endParaRPr lang="zh-TW" altLang="en-US" dirty="0">
              <a:latin typeface="Times New Roman" panose="02020603050405020304" pitchFamily="18" charset="0"/>
              <a:cs typeface="Times New Roman" panose="02020603050405020304" pitchFamily="18" charset="0"/>
            </a:endParaRPr>
          </a:p>
        </p:txBody>
      </p:sp>
      <p:sp>
        <p:nvSpPr>
          <p:cNvPr id="4" name="投影片編號版面配置區 3"/>
          <p:cNvSpPr>
            <a:spLocks noGrp="1"/>
          </p:cNvSpPr>
          <p:nvPr>
            <p:ph type="sldNum" sz="quarter" idx="12"/>
          </p:nvPr>
        </p:nvSpPr>
        <p:spPr/>
        <p:txBody>
          <a:bodyPr/>
          <a:lstStyle/>
          <a:p>
            <a:fld id="{0C029359-40AB-419B-8FBB-45C7471E1ED3}" type="slidenum">
              <a:rPr lang="zh-TW" altLang="en-US" smtClean="0"/>
              <a:t>9</a:t>
            </a:fld>
            <a:endParaRPr lang="zh-TW" altLang="en-US"/>
          </a:p>
        </p:txBody>
      </p:sp>
      <p:sp>
        <p:nvSpPr>
          <p:cNvPr id="5" name="內容版面配置區 4"/>
          <p:cNvSpPr>
            <a:spLocks noGrp="1"/>
          </p:cNvSpPr>
          <p:nvPr>
            <p:ph idx="1"/>
          </p:nvPr>
        </p:nvSpPr>
        <p:spPr>
          <a:xfrm>
            <a:off x="628650" y="1825624"/>
            <a:ext cx="7886700" cy="4732193"/>
          </a:xfrm>
        </p:spPr>
        <p:txBody>
          <a:bodyPr>
            <a:normAutofit/>
          </a:bodyPr>
          <a:lstStyle/>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a:p>
            <a:endParaRPr lang="en-US" altLang="zh-TW" dirty="0">
              <a:latin typeface="Courier New" panose="02070309020205020404" pitchFamily="49" charset="0"/>
              <a:cs typeface="Courier New" panose="02070309020205020404" pitchFamily="49" charset="0"/>
            </a:endParaRPr>
          </a:p>
          <a:p>
            <a:pPr marL="0" indent="0">
              <a:buNone/>
            </a:pPr>
            <a:endParaRPr lang="en-US" altLang="zh-TW" dirty="0">
              <a:latin typeface="Courier New" panose="02070309020205020404" pitchFamily="49" charset="0"/>
              <a:cs typeface="Courier New" panose="02070309020205020404" pitchFamily="49" charset="0"/>
            </a:endParaRPr>
          </a:p>
          <a:p>
            <a:endParaRPr lang="en-US" altLang="zh-TW" dirty="0" smtClean="0">
              <a:latin typeface="Courier New" panose="02070309020205020404" pitchFamily="49" charset="0"/>
              <a:cs typeface="Courier New" panose="02070309020205020404" pitchFamily="49" charset="0"/>
            </a:endParaRPr>
          </a:p>
        </p:txBody>
      </p:sp>
      <p:pic>
        <p:nvPicPr>
          <p:cNvPr id="3" name="圖片 2"/>
          <p:cNvPicPr>
            <a:picLocks noChangeAspect="1"/>
          </p:cNvPicPr>
          <p:nvPr/>
        </p:nvPicPr>
        <p:blipFill>
          <a:blip r:embed="rId2"/>
          <a:stretch>
            <a:fillRect/>
          </a:stretch>
        </p:blipFill>
        <p:spPr>
          <a:xfrm>
            <a:off x="1500187" y="1418167"/>
            <a:ext cx="6143625" cy="3990975"/>
          </a:xfrm>
          <a:prstGeom prst="rect">
            <a:avLst/>
          </a:prstGeom>
        </p:spPr>
      </p:pic>
      <p:pic>
        <p:nvPicPr>
          <p:cNvPr id="8" name="圖片 7"/>
          <p:cNvPicPr>
            <a:picLocks noChangeAspect="1"/>
          </p:cNvPicPr>
          <p:nvPr/>
        </p:nvPicPr>
        <p:blipFill>
          <a:blip r:embed="rId3"/>
          <a:stretch>
            <a:fillRect/>
          </a:stretch>
        </p:blipFill>
        <p:spPr>
          <a:xfrm>
            <a:off x="1404937" y="5409142"/>
            <a:ext cx="6638925" cy="1266825"/>
          </a:xfrm>
          <a:prstGeom prst="rect">
            <a:avLst/>
          </a:prstGeom>
        </p:spPr>
      </p:pic>
      <p:sp>
        <p:nvSpPr>
          <p:cNvPr id="7" name="矩形 6"/>
          <p:cNvSpPr/>
          <p:nvPr/>
        </p:nvSpPr>
        <p:spPr>
          <a:xfrm>
            <a:off x="2006601" y="1888067"/>
            <a:ext cx="1879600" cy="2396066"/>
          </a:xfrm>
          <a:prstGeom prst="rect">
            <a:avLst/>
          </a:prstGeom>
          <a:noFill/>
          <a:ln w="635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35732106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8996</TotalTime>
  <Words>1483</Words>
  <Application>Microsoft Office PowerPoint</Application>
  <PresentationFormat>如螢幕大小 (4:3)</PresentationFormat>
  <Paragraphs>953</Paragraphs>
  <Slides>38</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38</vt:i4>
      </vt:variant>
    </vt:vector>
  </HeadingPairs>
  <TitlesOfParts>
    <vt:vector size="48" baseType="lpstr">
      <vt:lpstr>Arial Unicode MS</vt:lpstr>
      <vt:lpstr>KaiTi</vt:lpstr>
      <vt:lpstr>新細明體</vt:lpstr>
      <vt:lpstr>Arial</vt:lpstr>
      <vt:lpstr>Calibri</vt:lpstr>
      <vt:lpstr>Calibri Light</vt:lpstr>
      <vt:lpstr>Cambria Math</vt:lpstr>
      <vt:lpstr>Courier New</vt:lpstr>
      <vt:lpstr>Times New Roman</vt:lpstr>
      <vt:lpstr>Office 佈景主題</vt:lpstr>
      <vt:lpstr>PowerPoint 簡報</vt:lpstr>
      <vt:lpstr>Abstract(1/3)</vt:lpstr>
      <vt:lpstr>Abstract(2/3)</vt:lpstr>
      <vt:lpstr>Abstract(3/3)</vt:lpstr>
      <vt:lpstr>LCSk</vt:lpstr>
      <vt:lpstr>LCSk++</vt:lpstr>
      <vt:lpstr>Basic dynamic programming</vt:lpstr>
      <vt:lpstr>Two types of match pairs</vt:lpstr>
      <vt:lpstr>Two types of match pairs</vt:lpstr>
      <vt:lpstr>Two types of match pairs</vt:lpstr>
      <vt:lpstr>Two types of match pairs</vt:lpstr>
      <vt:lpstr>Two types of match pairs</vt:lpstr>
      <vt:lpstr>Two types of match pairs</vt:lpstr>
      <vt:lpstr>Two types of match pairs</vt:lpstr>
      <vt:lpstr>Algorithm</vt:lpstr>
      <vt:lpstr>PowerPoint 簡報</vt:lpstr>
      <vt:lpstr>Abstract(1/2)</vt:lpstr>
      <vt:lpstr>Abstract(2/2)</vt:lpstr>
      <vt:lpstr>op-LCSk+</vt:lpstr>
      <vt:lpstr>LCSk+</vt:lpstr>
      <vt:lpstr>LCSk+</vt:lpstr>
      <vt:lpstr>LCSk+</vt:lpstr>
      <vt:lpstr>LCSk+</vt:lpstr>
      <vt:lpstr>LCSk+</vt:lpstr>
      <vt:lpstr>op-LCSk+</vt:lpstr>
      <vt:lpstr>Z-table</vt:lpstr>
      <vt:lpstr>Z-table</vt:lpstr>
      <vt:lpstr>Prev array</vt:lpstr>
      <vt:lpstr>Prev array</vt:lpstr>
      <vt:lpstr>Prev array</vt:lpstr>
      <vt:lpstr>Prev array</vt:lpstr>
      <vt:lpstr>Prev array</vt:lpstr>
      <vt:lpstr>Prev array</vt:lpstr>
      <vt:lpstr>Prev array</vt:lpstr>
      <vt:lpstr>Prev array</vt:lpstr>
      <vt:lpstr>Z-table</vt:lpstr>
      <vt:lpstr>op-LCSk+</vt:lpstr>
      <vt:lpstr>op-LCSk+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Bebe</dc:creator>
  <cp:lastModifiedBy>pplab-class</cp:lastModifiedBy>
  <cp:revision>1007</cp:revision>
  <dcterms:created xsi:type="dcterms:W3CDTF">2015-06-30T03:57:49Z</dcterms:created>
  <dcterms:modified xsi:type="dcterms:W3CDTF">2017-02-21T13:30:35Z</dcterms:modified>
</cp:coreProperties>
</file>