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301" r:id="rId4"/>
    <p:sldId id="302" r:id="rId5"/>
    <p:sldId id="305" r:id="rId6"/>
    <p:sldId id="306" r:id="rId7"/>
    <p:sldId id="303" r:id="rId8"/>
    <p:sldId id="304" r:id="rId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7" autoAdjust="0"/>
    <p:restoredTop sz="95048" autoAdjust="0"/>
  </p:normalViewPr>
  <p:slideViewPr>
    <p:cSldViewPr snapToGrid="0">
      <p:cViewPr varScale="1">
        <p:scale>
          <a:sx n="68" d="100"/>
          <a:sy n="68" d="100"/>
        </p:scale>
        <p:origin x="9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D822E-287D-49A6-BB7D-CFD94BDB4C78}" type="datetimeFigureOut">
              <a:rPr lang="zh-TW" altLang="en-US" smtClean="0"/>
              <a:t>2018/3/13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C6E11E-5ACF-409F-8557-659632981D46}" type="slidenum">
              <a:rPr lang="zh-TW" altLang="en-US" smtClean="0"/>
              <a:t>‹#›</a:t>
            </a:fld>
            <a:endParaRPr lang="zh-TW" altLang="en-US"/>
          </a:p>
        </p:txBody>
      </p:sp>
    </p:spTree>
    <p:extLst>
      <p:ext uri="{BB962C8B-B14F-4D97-AF65-F5344CB8AC3E}">
        <p14:creationId xmlns:p14="http://schemas.microsoft.com/office/powerpoint/2010/main" val="315797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1</a:t>
            </a:fld>
            <a:endParaRPr lang="zh-TW" altLang="en-US"/>
          </a:p>
        </p:txBody>
      </p:sp>
    </p:spTree>
    <p:extLst>
      <p:ext uri="{BB962C8B-B14F-4D97-AF65-F5344CB8AC3E}">
        <p14:creationId xmlns:p14="http://schemas.microsoft.com/office/powerpoint/2010/main" val="1932379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D(k) is the day of week,</a:t>
            </a:r>
            <a:r>
              <a:rPr lang="en-US" altLang="zh-TW" baseline="0" dirty="0" smtClean="0"/>
              <a:t> y(k) is the stock price at time k</a:t>
            </a:r>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3</a:t>
            </a:fld>
            <a:endParaRPr lang="zh-TW" altLang="en-US"/>
          </a:p>
        </p:txBody>
      </p:sp>
    </p:spTree>
    <p:extLst>
      <p:ext uri="{BB962C8B-B14F-4D97-AF65-F5344CB8AC3E}">
        <p14:creationId xmlns:p14="http://schemas.microsoft.com/office/powerpoint/2010/main" val="179561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4</a:t>
            </a:fld>
            <a:endParaRPr lang="zh-TW" altLang="en-US"/>
          </a:p>
        </p:txBody>
      </p:sp>
    </p:spTree>
    <p:extLst>
      <p:ext uri="{BB962C8B-B14F-4D97-AF65-F5344CB8AC3E}">
        <p14:creationId xmlns:p14="http://schemas.microsoft.com/office/powerpoint/2010/main" val="1607245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5</a:t>
            </a:fld>
            <a:endParaRPr lang="zh-TW" altLang="en-US"/>
          </a:p>
        </p:txBody>
      </p:sp>
    </p:spTree>
    <p:extLst>
      <p:ext uri="{BB962C8B-B14F-4D97-AF65-F5344CB8AC3E}">
        <p14:creationId xmlns:p14="http://schemas.microsoft.com/office/powerpoint/2010/main" val="173538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Validation</a:t>
            </a:r>
            <a:r>
              <a:rPr lang="en-US" altLang="zh-TW" baseline="0" dirty="0" smtClean="0"/>
              <a:t> was considered to select the optimized architecture of network</a:t>
            </a:r>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6</a:t>
            </a:fld>
            <a:endParaRPr lang="zh-TW" altLang="en-US"/>
          </a:p>
        </p:txBody>
      </p:sp>
    </p:spTree>
    <p:extLst>
      <p:ext uri="{BB962C8B-B14F-4D97-AF65-F5344CB8AC3E}">
        <p14:creationId xmlns:p14="http://schemas.microsoft.com/office/powerpoint/2010/main" val="1848936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7</a:t>
            </a:fld>
            <a:endParaRPr lang="zh-TW" altLang="en-US"/>
          </a:p>
        </p:txBody>
      </p:sp>
    </p:spTree>
    <p:extLst>
      <p:ext uri="{BB962C8B-B14F-4D97-AF65-F5344CB8AC3E}">
        <p14:creationId xmlns:p14="http://schemas.microsoft.com/office/powerpoint/2010/main" val="769246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0C6E11E-5ACF-409F-8557-659632981D46}" type="slidenum">
              <a:rPr lang="zh-TW" altLang="en-US" smtClean="0"/>
              <a:t>8</a:t>
            </a:fld>
            <a:endParaRPr lang="zh-TW" altLang="en-US"/>
          </a:p>
        </p:txBody>
      </p:sp>
    </p:spTree>
    <p:extLst>
      <p:ext uri="{BB962C8B-B14F-4D97-AF65-F5344CB8AC3E}">
        <p14:creationId xmlns:p14="http://schemas.microsoft.com/office/powerpoint/2010/main" val="3322231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292210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178938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2233407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349095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2290611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3306913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3336473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2793976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140109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40627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E5C1F2B-1D51-40D0-A135-9C9D0A35B8E2}" type="datetimeFigureOut">
              <a:rPr lang="zh-TW" altLang="en-US" smtClean="0"/>
              <a:t>2018/3/13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2378141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C1F2B-1D51-40D0-A135-9C9D0A35B8E2}" type="datetimeFigureOut">
              <a:rPr lang="zh-TW" altLang="en-US" smtClean="0"/>
              <a:t>2018/3/13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488090-0EBF-4484-8627-106C69134698}" type="slidenum">
              <a:rPr lang="zh-TW" altLang="en-US" smtClean="0"/>
              <a:t>‹#›</a:t>
            </a:fld>
            <a:endParaRPr lang="zh-TW" altLang="en-US"/>
          </a:p>
        </p:txBody>
      </p:sp>
    </p:spTree>
    <p:extLst>
      <p:ext uri="{BB962C8B-B14F-4D97-AF65-F5344CB8AC3E}">
        <p14:creationId xmlns:p14="http://schemas.microsoft.com/office/powerpoint/2010/main" val="4001110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623" y="783697"/>
            <a:ext cx="12299245" cy="2387600"/>
          </a:xfrm>
        </p:spPr>
        <p:txBody>
          <a:bodyPr>
            <a:normAutofit/>
          </a:bodyPr>
          <a:lstStyle/>
          <a:p>
            <a:r>
              <a:rPr lang="en-US" altLang="zh-TW" dirty="0">
                <a:latin typeface="Times New Roman" panose="02020603050405020304" pitchFamily="18" charset="0"/>
                <a:cs typeface="Times New Roman" panose="02020603050405020304" pitchFamily="18" charset="0"/>
              </a:rPr>
              <a:t>Stock market index prediction using artificial neural network</a:t>
            </a:r>
            <a:endParaRPr lang="zh-TW" altLang="en-US"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1871132" y="3669771"/>
            <a:ext cx="8449734" cy="2719740"/>
          </a:xfrm>
        </p:spPr>
        <p:txBody>
          <a:bodyPr>
            <a:normAutofit/>
          </a:bodyPr>
          <a:lstStyle/>
          <a:p>
            <a:r>
              <a:rPr lang="en-US" altLang="zh-TW" dirty="0">
                <a:latin typeface="Times New Roman" panose="02020603050405020304" pitchFamily="18" charset="0"/>
                <a:cs typeface="Times New Roman" panose="02020603050405020304" pitchFamily="18" charset="0"/>
              </a:rPr>
              <a:t> Amin </a:t>
            </a:r>
            <a:r>
              <a:rPr lang="en-US" altLang="zh-TW" dirty="0" err="1" smtClean="0">
                <a:latin typeface="Times New Roman" panose="02020603050405020304" pitchFamily="18" charset="0"/>
                <a:cs typeface="Times New Roman" panose="02020603050405020304" pitchFamily="18" charset="0"/>
              </a:rPr>
              <a:t>Hedayati</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Moghaddam</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Moein</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Hedayati</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Moghaddam</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Morteza</a:t>
            </a:r>
            <a:r>
              <a:rPr lang="en-US" altLang="zh-TW" dirty="0" smtClean="0">
                <a:latin typeface="Times New Roman" panose="02020603050405020304" pitchFamily="18" charset="0"/>
                <a:cs typeface="Times New Roman" panose="02020603050405020304" pitchFamily="18" charset="0"/>
              </a:rPr>
              <a:t> </a:t>
            </a:r>
            <a:r>
              <a:rPr lang="en-US" altLang="zh-TW" smtClean="0">
                <a:latin typeface="Times New Roman" panose="02020603050405020304" pitchFamily="18" charset="0"/>
                <a:cs typeface="Times New Roman" panose="02020603050405020304" pitchFamily="18" charset="0"/>
              </a:rPr>
              <a:t>Esfandyari</a:t>
            </a:r>
            <a:endParaRPr lang="en-US" altLang="zh-TW" dirty="0" smtClean="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Journal </a:t>
            </a:r>
            <a:r>
              <a:rPr lang="en-US" altLang="zh-TW" dirty="0">
                <a:latin typeface="Times New Roman" panose="02020603050405020304" pitchFamily="18" charset="0"/>
                <a:cs typeface="Times New Roman" panose="02020603050405020304" pitchFamily="18" charset="0"/>
              </a:rPr>
              <a:t>of Economics, Finance and Administrative </a:t>
            </a:r>
            <a:r>
              <a:rPr lang="en-US" altLang="zh-TW" dirty="0" smtClean="0">
                <a:latin typeface="Times New Roman" panose="02020603050405020304" pitchFamily="18" charset="0"/>
                <a:cs typeface="Times New Roman" panose="02020603050405020304" pitchFamily="18" charset="0"/>
              </a:rPr>
              <a:t>Science Volume </a:t>
            </a:r>
            <a:r>
              <a:rPr lang="en-US" altLang="zh-TW" dirty="0">
                <a:latin typeface="Times New Roman" panose="02020603050405020304" pitchFamily="18" charset="0"/>
                <a:cs typeface="Times New Roman" panose="02020603050405020304" pitchFamily="18" charset="0"/>
              </a:rPr>
              <a:t>21, Issue </a:t>
            </a:r>
            <a:r>
              <a:rPr lang="en-US" altLang="zh-TW" dirty="0" smtClean="0">
                <a:latin typeface="Times New Roman" panose="02020603050405020304" pitchFamily="18" charset="0"/>
                <a:cs typeface="Times New Roman" panose="02020603050405020304" pitchFamily="18" charset="0"/>
              </a:rPr>
              <a:t>41, December </a:t>
            </a:r>
            <a:r>
              <a:rPr lang="en-US" altLang="zh-TW" dirty="0">
                <a:latin typeface="Times New Roman" panose="02020603050405020304" pitchFamily="18" charset="0"/>
                <a:cs typeface="Times New Roman" panose="02020603050405020304" pitchFamily="18" charset="0"/>
              </a:rPr>
              <a:t>2016, Pages 89-93</a:t>
            </a:r>
            <a:endParaRPr lang="en-US" altLang="zh-TW" dirty="0" smtClean="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Presenter: Cheng-Han Wu</a:t>
            </a:r>
          </a:p>
          <a:p>
            <a:r>
              <a:rPr lang="en-US" altLang="zh-TW" dirty="0" smtClean="0">
                <a:latin typeface="Times New Roman" panose="02020603050405020304" pitchFamily="18" charset="0"/>
                <a:cs typeface="Times New Roman" panose="02020603050405020304" pitchFamily="18" charset="0"/>
              </a:rPr>
              <a:t>Date:2018/3/13</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684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latin typeface="Times New Roman" panose="02020603050405020304" pitchFamily="18" charset="0"/>
                <a:cs typeface="Times New Roman" panose="02020603050405020304" pitchFamily="18" charset="0"/>
              </a:rPr>
              <a:t>Abstract</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838200" y="1825625"/>
            <a:ext cx="11071578" cy="4595054"/>
          </a:xfrm>
        </p:spPr>
        <p:txBody>
          <a:bodyPr>
            <a:normAutofit/>
          </a:bodyPr>
          <a:lstStyle/>
          <a:p>
            <a:pPr marL="0" indent="0">
              <a:buNone/>
            </a:pPr>
            <a:r>
              <a:rPr lang="en-US" altLang="zh-TW" dirty="0">
                <a:latin typeface="Times New Roman" panose="02020603050405020304" pitchFamily="18" charset="0"/>
                <a:cs typeface="Times New Roman" panose="02020603050405020304" pitchFamily="18" charset="0"/>
              </a:rPr>
              <a:t>In this study the ability of artificial neural network (ANN) in forecasting the daily NASDAQ stock exchange rate was investigated. Several feed forward ANNs that were trained by the back propagation algorithm have been assessed. The methodology used in this study considered the short-term historical stock prices as well as the day of week as inputs. Daily stock exchange rates of NASDAQ from January 28, 2015 to 18 June, 2015 are used to develop a robust model. First 70 days (January 28 to March 7) are selected as training dataset and the last 29 days are used for testing the model prediction ability. Networks for NASDAQ index prediction for two type of input dataset (four prior days and nine prior days) were developed and validated.</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666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latin typeface="Times New Roman" panose="02020603050405020304" pitchFamily="18" charset="0"/>
                <a:cs typeface="Times New Roman" panose="02020603050405020304" pitchFamily="18" charset="0"/>
              </a:rPr>
              <a:t>Artificial </a:t>
            </a:r>
            <a:r>
              <a:rPr lang="en-US" altLang="zh-TW" dirty="0">
                <a:latin typeface="Times New Roman" panose="02020603050405020304" pitchFamily="18" charset="0"/>
                <a:cs typeface="Times New Roman" panose="02020603050405020304" pitchFamily="18" charset="0"/>
              </a:rPr>
              <a:t>n</a:t>
            </a:r>
            <a:r>
              <a:rPr lang="en-US" altLang="zh-TW" dirty="0" smtClean="0">
                <a:latin typeface="Times New Roman" panose="02020603050405020304" pitchFamily="18" charset="0"/>
                <a:cs typeface="Times New Roman" panose="02020603050405020304" pitchFamily="18" charset="0"/>
              </a:rPr>
              <a:t>eural network</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838200" y="1825625"/>
                <a:ext cx="5822244" cy="4595054"/>
              </a:xfrm>
            </p:spPr>
            <p:txBody>
              <a:bodyPr>
                <a:normAutofit/>
              </a:bodyPr>
              <a:lstStyle/>
              <a:p>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𝑢</m:t>
                        </m:r>
                      </m:e>
                      <m:sub>
                        <m:r>
                          <a:rPr lang="en-US" altLang="zh-TW" b="0" i="1" smtClean="0">
                            <a:latin typeface="Cambria Math" panose="02040503050406030204" pitchFamily="18" charset="0"/>
                            <a:cs typeface="Times New Roman" panose="02020603050405020304" pitchFamily="18" charset="0"/>
                          </a:rPr>
                          <m:t>𝑃</m:t>
                        </m:r>
                      </m:sub>
                    </m:sSub>
                    <m:r>
                      <a:rPr lang="en-US" altLang="zh-TW" b="0" i="1" smtClean="0">
                        <a:latin typeface="Cambria Math" panose="02040503050406030204" pitchFamily="18" charset="0"/>
                        <a:cs typeface="Times New Roman" panose="02020603050405020304" pitchFamily="18" charset="0"/>
                      </a:rPr>
                      <m:t>=</m:t>
                    </m:r>
                    <m:nary>
                      <m:naryPr>
                        <m:chr m:val="∑"/>
                        <m:ctrlPr>
                          <a:rPr lang="en-US" altLang="zh-TW" b="0" i="1" smtClean="0">
                            <a:latin typeface="Cambria Math" panose="02040503050406030204" pitchFamily="18" charset="0"/>
                            <a:cs typeface="Times New Roman" panose="02020603050405020304" pitchFamily="18" charset="0"/>
                          </a:rPr>
                        </m:ctrlPr>
                      </m:naryPr>
                      <m:sub>
                        <m:r>
                          <m:rPr>
                            <m:brk m:alnAt="23"/>
                          </m:rPr>
                          <a:rPr lang="en-US" altLang="zh-TW" b="0" i="1" smtClean="0">
                            <a:latin typeface="Cambria Math" panose="02040503050406030204" pitchFamily="18" charset="0"/>
                            <a:cs typeface="Times New Roman" panose="02020603050405020304" pitchFamily="18" charset="0"/>
                          </a:rPr>
                          <m:t>𝑖</m:t>
                        </m:r>
                        <m:r>
                          <a:rPr lang="en-US" altLang="zh-TW" b="0" i="1" smtClean="0">
                            <a:latin typeface="Cambria Math" panose="02040503050406030204" pitchFamily="18" charset="0"/>
                            <a:cs typeface="Times New Roman" panose="02020603050405020304" pitchFamily="18" charset="0"/>
                          </a:rPr>
                          <m:t>=</m:t>
                        </m:r>
                        <m:r>
                          <m:rPr>
                            <m:brk m:alnAt="23"/>
                          </m:rPr>
                          <a:rPr lang="en-US" altLang="zh-TW" b="0" i="1" smtClean="0">
                            <a:latin typeface="Cambria Math" panose="02040503050406030204" pitchFamily="18" charset="0"/>
                            <a:cs typeface="Times New Roman" panose="02020603050405020304" pitchFamily="18" charset="0"/>
                          </a:rPr>
                          <m:t>1</m:t>
                        </m:r>
                      </m:sub>
                      <m:sup>
                        <m:r>
                          <a:rPr lang="en-US" altLang="zh-TW" b="0" i="1" smtClean="0">
                            <a:latin typeface="Cambria Math" panose="02040503050406030204" pitchFamily="18" charset="0"/>
                            <a:cs typeface="Times New Roman" panose="02020603050405020304" pitchFamily="18" charset="0"/>
                          </a:rPr>
                          <m:t>𝑛</m:t>
                        </m:r>
                      </m:sup>
                      <m:e>
                        <m:sSub>
                          <m:sSubPr>
                            <m:ctrlPr>
                              <a:rPr lang="en-US" altLang="zh-TW" b="0" i="1" smtClean="0">
                                <a:latin typeface="Cambria Math" panose="02040503050406030204" pitchFamily="18" charset="0"/>
                                <a:cs typeface="Times New Roman" panose="02020603050405020304" pitchFamily="18" charset="0"/>
                              </a:rPr>
                            </m:ctrlPr>
                          </m:sSub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𝑤</m:t>
                                </m:r>
                              </m:e>
                              <m:sub>
                                <m:r>
                                  <a:rPr lang="en-US" altLang="zh-TW" b="0" i="1" smtClean="0">
                                    <a:latin typeface="Cambria Math" panose="02040503050406030204" pitchFamily="18" charset="0"/>
                                    <a:cs typeface="Times New Roman" panose="02020603050405020304" pitchFamily="18" charset="0"/>
                                  </a:rPr>
                                  <m:t>𝑃</m:t>
                                </m:r>
                              </m:sub>
                            </m:sSub>
                          </m:e>
                          <m:sub>
                            <m:r>
                              <a:rPr lang="en-US" altLang="zh-TW" b="0" i="1" smtClean="0">
                                <a:latin typeface="Cambria Math" panose="02040503050406030204" pitchFamily="18" charset="0"/>
                                <a:cs typeface="Times New Roman" panose="02020603050405020304" pitchFamily="18" charset="0"/>
                              </a:rPr>
                              <m:t>𝑖</m:t>
                            </m:r>
                          </m:sub>
                        </m:sSub>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𝑥</m:t>
                            </m:r>
                          </m:e>
                          <m:sub>
                            <m:r>
                              <a:rPr lang="en-US" altLang="zh-TW" b="0" i="1" smtClean="0">
                                <a:latin typeface="Cambria Math" panose="02040503050406030204" pitchFamily="18" charset="0"/>
                                <a:cs typeface="Times New Roman" panose="02020603050405020304" pitchFamily="18" charset="0"/>
                              </a:rPr>
                              <m:t>𝑖</m:t>
                            </m:r>
                          </m:sub>
                        </m:sSub>
                      </m:e>
                    </m:nary>
                  </m:oMath>
                </a14:m>
                <a:endParaRPr lang="en-US" altLang="zh-TW" b="0" dirty="0" smtClean="0">
                  <a:latin typeface="Times New Roman" panose="02020603050405020304" pitchFamily="18" charset="0"/>
                  <a:cs typeface="Times New Roman" panose="02020603050405020304" pitchFamily="18" charset="0"/>
                </a:endParaRPr>
              </a:p>
              <a:p>
                <a:endParaRPr lang="en-US" altLang="zh-TW" b="0" dirty="0" smtClean="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𝑃</m:t>
                        </m:r>
                      </m:sub>
                    </m:sSub>
                    <m:r>
                      <a:rPr lang="en-US" altLang="zh-TW" b="0" i="1" smtClean="0">
                        <a:latin typeface="Cambria Math" panose="02040503050406030204" pitchFamily="18" charset="0"/>
                        <a:cs typeface="Times New Roman" panose="02020603050405020304" pitchFamily="18" charset="0"/>
                      </a:rPr>
                      <m:t>=</m:t>
                    </m:r>
                    <m:r>
                      <a:rPr lang="zh-TW" altLang="en-US" b="0" i="1" smtClean="0">
                        <a:latin typeface="Cambria Math" panose="02040503050406030204" pitchFamily="18" charset="0"/>
                        <a:cs typeface="Times New Roman" panose="02020603050405020304" pitchFamily="18" charset="0"/>
                      </a:rPr>
                      <m:t>𝜑</m:t>
                    </m:r>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𝑢</m:t>
                        </m:r>
                      </m:e>
                      <m:sub>
                        <m:r>
                          <a:rPr lang="en-US" altLang="zh-TW" b="0" i="1" smtClean="0">
                            <a:latin typeface="Cambria Math" panose="02040503050406030204" pitchFamily="18" charset="0"/>
                            <a:cs typeface="Times New Roman" panose="02020603050405020304" pitchFamily="18" charset="0"/>
                          </a:rPr>
                          <m:t>𝑃</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𝑏</m:t>
                        </m:r>
                      </m:e>
                      <m:sub>
                        <m:r>
                          <a:rPr lang="en-US" altLang="zh-TW" b="0" i="1" smtClean="0">
                            <a:latin typeface="Cambria Math" panose="02040503050406030204" pitchFamily="18" charset="0"/>
                            <a:cs typeface="Times New Roman" panose="02020603050405020304" pitchFamily="18" charset="0"/>
                          </a:rPr>
                          <m:t>𝑃</m:t>
                        </m:r>
                      </m:sub>
                    </m:sSub>
                    <m:r>
                      <a:rPr lang="en-US" altLang="zh-TW" b="0" i="1" smtClean="0">
                        <a:latin typeface="Cambria Math" panose="02040503050406030204" pitchFamily="18" charset="0"/>
                        <a:cs typeface="Times New Roman" panose="02020603050405020304" pitchFamily="18" charset="0"/>
                      </a:rPr>
                      <m:t>)</m:t>
                    </m:r>
                  </m:oMath>
                </a14:m>
                <a:endParaRPr lang="en-US" altLang="zh-TW" dirty="0" smtClean="0">
                  <a:latin typeface="Times New Roman" panose="02020603050405020304" pitchFamily="18" charset="0"/>
                  <a:cs typeface="Times New Roman" panose="02020603050405020304" pitchFamily="18" charset="0"/>
                </a:endParaRPr>
              </a:p>
              <a:p>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r>
                      <a:rPr lang="en-US" altLang="zh-TW" i="1">
                        <a:latin typeface="Cambria Math" panose="02040503050406030204" pitchFamily="18" charset="0"/>
                        <a:cs typeface="Times New Roman" panose="02020603050405020304" pitchFamily="18" charset="0"/>
                      </a:rPr>
                      <m:t>𝑦</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𝑘</m:t>
                        </m:r>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𝑓</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𝑦</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−1</m:t>
                        </m:r>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𝑦</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−2</m:t>
                        </m:r>
                      </m:e>
                    </m:d>
                    <m:r>
                      <a:rPr lang="en-US" altLang="zh-TW" i="1">
                        <a:latin typeface="Cambria Math" panose="02040503050406030204" pitchFamily="18" charset="0"/>
                        <a:cs typeface="Times New Roman" panose="02020603050405020304" pitchFamily="18" charset="0"/>
                      </a:rPr>
                      <m:t>,</m:t>
                    </m:r>
                  </m:oMath>
                </a14:m>
                <a:endParaRPr lang="en-US" altLang="zh-TW" i="1" dirty="0" smtClean="0">
                  <a:latin typeface="Cambria Math" panose="020405030504060302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cs typeface="Times New Roman" panose="02020603050405020304" pitchFamily="18" charset="0"/>
                        </a:rPr>
                        <m:t>𝑦</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−3</m:t>
                          </m:r>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𝑦</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𝑛</m:t>
                          </m:r>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𝐷</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m:t>
                      </m:r>
                    </m:oMath>
                  </m:oMathPara>
                </a14:m>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   from 2015/1/28~2015/6/18</a:t>
                </a:r>
              </a:p>
              <a:p>
                <a:endParaRPr lang="en-US" altLang="zh-TW" dirty="0">
                  <a:latin typeface="Times New Roman" panose="02020603050405020304" pitchFamily="18" charset="0"/>
                  <a:cs typeface="Times New Roman" panose="02020603050405020304" pitchFamily="18" charset="0"/>
                </a:endParaRP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838200" y="1825625"/>
                <a:ext cx="5822244" cy="4595054"/>
              </a:xfrm>
              <a:blipFill rotWithShape="0">
                <a:blip r:embed="rId3"/>
                <a:stretch>
                  <a:fillRect/>
                </a:stretch>
              </a:blipFill>
            </p:spPr>
            <p:txBody>
              <a:bodyPr/>
              <a:lstStyle/>
              <a:p>
                <a:r>
                  <a:rPr lang="zh-TW" altLang="en-US">
                    <a:noFill/>
                  </a:rPr>
                  <a:t> </a:t>
                </a:r>
              </a:p>
            </p:txBody>
          </p:sp>
        </mc:Fallback>
      </mc:AlternateContent>
      <p:pic>
        <p:nvPicPr>
          <p:cNvPr id="4" name="圖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39347" y="1904647"/>
            <a:ext cx="4314453" cy="3551128"/>
          </a:xfrm>
          <a:prstGeom prst="rect">
            <a:avLst/>
          </a:prstGeom>
        </p:spPr>
      </p:pic>
    </p:spTree>
    <p:extLst>
      <p:ext uri="{BB962C8B-B14F-4D97-AF65-F5344CB8AC3E}">
        <p14:creationId xmlns:p14="http://schemas.microsoft.com/office/powerpoint/2010/main" val="2151159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latin typeface="Times New Roman" panose="02020603050405020304" pitchFamily="18" charset="0"/>
                <a:cs typeface="Times New Roman" panose="02020603050405020304" pitchFamily="18" charset="0"/>
              </a:rPr>
              <a:t>Predicting NASDAQ index</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838200" y="1825625"/>
                <a:ext cx="10515600" cy="4595054"/>
              </a:xfrm>
            </p:spPr>
            <p:txBody>
              <a:bodyPr>
                <a:normAutofit/>
              </a:bodyPr>
              <a:lstStyle/>
              <a:p>
                <a:r>
                  <a:rPr lang="en-US" altLang="zh-TW" dirty="0" smtClean="0">
                    <a:latin typeface="Times New Roman" panose="02020603050405020304" pitchFamily="18" charset="0"/>
                    <a:cs typeface="Times New Roman" panose="02020603050405020304" pitchFamily="18" charset="0"/>
                  </a:rPr>
                  <a:t>Determination coefficient : </a:t>
                </a:r>
                <a14:m>
                  <m:oMath xmlns:m="http://schemas.openxmlformats.org/officeDocument/2006/math">
                    <m:sSup>
                      <m:sSupPr>
                        <m:ctrlPr>
                          <a:rPr lang="en-US" altLang="zh-TW" b="0" i="1" smtClean="0">
                            <a:latin typeface="Cambria Math" panose="02040503050406030204" pitchFamily="18" charset="0"/>
                            <a:cs typeface="Times New Roman" panose="02020603050405020304" pitchFamily="18" charset="0"/>
                          </a:rPr>
                        </m:ctrlPr>
                      </m:sSupPr>
                      <m:e>
                        <m:r>
                          <a:rPr lang="en-US" altLang="zh-TW" b="0" i="1" smtClean="0">
                            <a:latin typeface="Cambria Math" panose="02040503050406030204" pitchFamily="18" charset="0"/>
                            <a:cs typeface="Times New Roman" panose="02020603050405020304" pitchFamily="18" charset="0"/>
                          </a:rPr>
                          <m:t>𝑅</m:t>
                        </m:r>
                      </m:e>
                      <m:sup>
                        <m:r>
                          <a:rPr lang="en-US" altLang="zh-TW" b="0" i="1" smtClean="0">
                            <a:latin typeface="Cambria Math" panose="02040503050406030204" pitchFamily="18" charset="0"/>
                            <a:cs typeface="Times New Roman" panose="02020603050405020304" pitchFamily="18" charset="0"/>
                          </a:rPr>
                          <m:t>2</m:t>
                        </m:r>
                      </m:sup>
                    </m:sSup>
                    <m:r>
                      <a:rPr lang="en-US" altLang="zh-TW" b="0" i="1" smtClean="0">
                        <a:latin typeface="Cambria Math" panose="02040503050406030204" pitchFamily="18" charset="0"/>
                        <a:cs typeface="Times New Roman" panose="02020603050405020304" pitchFamily="18" charset="0"/>
                      </a:rPr>
                      <m:t>=1−</m:t>
                    </m:r>
                    <m:f>
                      <m:fPr>
                        <m:ctrlPr>
                          <a:rPr lang="en-US" altLang="zh-TW" b="0" i="1" smtClean="0">
                            <a:latin typeface="Cambria Math" panose="02040503050406030204" pitchFamily="18" charset="0"/>
                            <a:cs typeface="Times New Roman" panose="02020603050405020304" pitchFamily="18" charset="0"/>
                          </a:rPr>
                        </m:ctrlPr>
                      </m:fPr>
                      <m:num>
                        <m:nary>
                          <m:naryPr>
                            <m:chr m:val="∑"/>
                            <m:subHide m:val="on"/>
                            <m:supHide m:val="on"/>
                            <m:ctrlPr>
                              <a:rPr lang="en-US" altLang="zh-TW" b="0" i="1" smtClean="0">
                                <a:latin typeface="Cambria Math" panose="02040503050406030204" pitchFamily="18" charset="0"/>
                                <a:cs typeface="Times New Roman" panose="02020603050405020304" pitchFamily="18" charset="0"/>
                              </a:rPr>
                            </m:ctrlPr>
                          </m:naryPr>
                          <m:sub/>
                          <m:sup/>
                          <m:e>
                            <m:sSup>
                              <m:sSupPr>
                                <m:ctrlPr>
                                  <a:rPr lang="en-US" altLang="zh-TW" b="0" i="1" smtClean="0">
                                    <a:latin typeface="Cambria Math" panose="02040503050406030204" pitchFamily="18" charset="0"/>
                                    <a:cs typeface="Times New Roman" panose="02020603050405020304" pitchFamily="18" charset="0"/>
                                  </a:rPr>
                                </m:ctrlPr>
                              </m:sSupPr>
                              <m:e>
                                <m:d>
                                  <m:dPr>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𝑒𝑥𝑝</m:t>
                                        </m:r>
                                        <m:r>
                                          <a:rPr lang="en-US" altLang="zh-TW" b="0" i="1" smtClean="0">
                                            <a:latin typeface="Cambria Math" panose="02040503050406030204" pitchFamily="18" charset="0"/>
                                            <a:cs typeface="Times New Roman" panose="02020603050405020304" pitchFamily="18" charset="0"/>
                                          </a:rPr>
                                          <m:t>.</m:t>
                                        </m:r>
                                      </m:sub>
                                    </m:sSub>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𝑝𝑟𝑒𝑑</m:t>
                                        </m:r>
                                        <m:r>
                                          <a:rPr lang="en-US" altLang="zh-TW" b="0" i="1" smtClean="0">
                                            <a:latin typeface="Cambria Math" panose="02040503050406030204" pitchFamily="18" charset="0"/>
                                            <a:cs typeface="Times New Roman" panose="02020603050405020304" pitchFamily="18" charset="0"/>
                                          </a:rPr>
                                          <m:t>.</m:t>
                                        </m:r>
                                      </m:sub>
                                    </m:sSub>
                                  </m:e>
                                </m:d>
                              </m:e>
                              <m:sup>
                                <m:r>
                                  <a:rPr lang="en-US" altLang="zh-TW" b="0" i="1" smtClean="0">
                                    <a:latin typeface="Cambria Math" panose="02040503050406030204" pitchFamily="18" charset="0"/>
                                    <a:cs typeface="Times New Roman" panose="02020603050405020304" pitchFamily="18" charset="0"/>
                                  </a:rPr>
                                  <m:t>2</m:t>
                                </m:r>
                              </m:sup>
                            </m:sSup>
                          </m:e>
                        </m:nary>
                      </m:num>
                      <m:den>
                        <m:nary>
                          <m:naryPr>
                            <m:chr m:val="∑"/>
                            <m:subHide m:val="on"/>
                            <m:supHide m:val="on"/>
                            <m:ctrlPr>
                              <a:rPr lang="en-US" altLang="zh-TW" b="0" i="1" smtClean="0">
                                <a:latin typeface="Cambria Math" panose="02040503050406030204" pitchFamily="18" charset="0"/>
                                <a:cs typeface="Times New Roman" panose="02020603050405020304" pitchFamily="18" charset="0"/>
                              </a:rPr>
                            </m:ctrlPr>
                          </m:naryPr>
                          <m:sub/>
                          <m:sup/>
                          <m:e>
                            <m:sSup>
                              <m:sSupPr>
                                <m:ctrlPr>
                                  <a:rPr lang="en-US" altLang="zh-TW" b="0" i="1" smtClean="0">
                                    <a:latin typeface="Cambria Math" panose="02040503050406030204" pitchFamily="18" charset="0"/>
                                    <a:cs typeface="Times New Roman" panose="02020603050405020304" pitchFamily="18" charset="0"/>
                                  </a:rPr>
                                </m:ctrlPr>
                              </m:sSupPr>
                              <m:e>
                                <m:d>
                                  <m:dPr>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𝑦</m:t>
                                        </m:r>
                                      </m:e>
                                      <m:sub>
                                        <m:r>
                                          <a:rPr lang="en-US" altLang="zh-TW" b="0" i="1" smtClean="0">
                                            <a:latin typeface="Cambria Math" panose="02040503050406030204" pitchFamily="18" charset="0"/>
                                            <a:cs typeface="Times New Roman" panose="02020603050405020304" pitchFamily="18" charset="0"/>
                                          </a:rPr>
                                          <m:t>𝑒𝑥𝑝</m:t>
                                        </m:r>
                                        <m:r>
                                          <a:rPr lang="en-US" altLang="zh-TW" b="0" i="1" smtClean="0">
                                            <a:latin typeface="Cambria Math" panose="02040503050406030204" pitchFamily="18" charset="0"/>
                                            <a:cs typeface="Times New Roman" panose="02020603050405020304" pitchFamily="18" charset="0"/>
                                          </a:rPr>
                                          <m:t>.</m:t>
                                        </m:r>
                                      </m:sub>
                                    </m:sSub>
                                    <m:r>
                                      <a:rPr lang="en-US" altLang="zh-TW" b="0" i="1" smtClean="0">
                                        <a:latin typeface="Cambria Math" panose="02040503050406030204" pitchFamily="18" charset="0"/>
                                        <a:cs typeface="Times New Roman" panose="02020603050405020304" pitchFamily="18" charset="0"/>
                                      </a:rPr>
                                      <m:t>−</m:t>
                                    </m:r>
                                    <m:acc>
                                      <m:accPr>
                                        <m:chr m:val="̅"/>
                                        <m:ctrlPr>
                                          <a:rPr lang="en-US" altLang="zh-TW" b="0" i="1" smtClean="0">
                                            <a:latin typeface="Cambria Math" panose="02040503050406030204" pitchFamily="18" charset="0"/>
                                            <a:cs typeface="Times New Roman" panose="02020603050405020304" pitchFamily="18" charset="0"/>
                                          </a:rPr>
                                        </m:ctrlPr>
                                      </m:accPr>
                                      <m:e>
                                        <m:r>
                                          <a:rPr lang="en-US" altLang="zh-TW" b="0" i="1" smtClean="0">
                                            <a:latin typeface="Cambria Math" panose="02040503050406030204" pitchFamily="18" charset="0"/>
                                            <a:cs typeface="Times New Roman" panose="02020603050405020304" pitchFamily="18" charset="0"/>
                                          </a:rPr>
                                          <m:t>𝑦</m:t>
                                        </m:r>
                                      </m:e>
                                    </m:acc>
                                  </m:e>
                                </m:d>
                              </m:e>
                              <m:sup>
                                <m:r>
                                  <a:rPr lang="en-US" altLang="zh-TW" b="0" i="1" smtClean="0">
                                    <a:latin typeface="Cambria Math" panose="02040503050406030204" pitchFamily="18" charset="0"/>
                                    <a:cs typeface="Times New Roman" panose="02020603050405020304" pitchFamily="18" charset="0"/>
                                  </a:rPr>
                                  <m:t>2</m:t>
                                </m:r>
                              </m:sup>
                            </m:sSup>
                          </m:e>
                        </m:nary>
                      </m:den>
                    </m:f>
                  </m:oMath>
                </a14:m>
                <a:endParaRPr lang="en-US" altLang="zh-TW" dirty="0" smtClean="0">
                  <a:latin typeface="Times New Roman" panose="02020603050405020304" pitchFamily="18" charset="0"/>
                  <a:cs typeface="Times New Roman" panose="02020603050405020304" pitchFamily="18" charset="0"/>
                </a:endParaRPr>
              </a:p>
              <a:p>
                <a:pPr marL="0" indent="0">
                  <a:buNone/>
                </a:pPr>
                <a:endParaRPr lang="en-US" altLang="zh-TW" dirty="0" smtClean="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Mean square error : </a:t>
                </a:r>
                <a14:m>
                  <m:oMath xmlns:m="http://schemas.openxmlformats.org/officeDocument/2006/math">
                    <m:r>
                      <m:rPr>
                        <m:sty m:val="p"/>
                      </m:rPr>
                      <a:rPr lang="en-US" altLang="zh-TW" b="0" i="0" smtClean="0">
                        <a:latin typeface="Cambria Math" panose="02040503050406030204" pitchFamily="18" charset="0"/>
                        <a:cs typeface="Times New Roman" panose="02020603050405020304" pitchFamily="18" charset="0"/>
                      </a:rPr>
                      <m:t>MSE</m:t>
                    </m:r>
                    <m:r>
                      <a:rPr lang="en-US" altLang="zh-TW" i="1">
                        <a:latin typeface="Cambria Math" panose="02040503050406030204" pitchFamily="18" charset="0"/>
                        <a:cs typeface="Times New Roman" panose="02020603050405020304" pitchFamily="18" charset="0"/>
                      </a:rPr>
                      <m:t>=</m:t>
                    </m:r>
                    <m:f>
                      <m:fPr>
                        <m:ctrlPr>
                          <a:rPr lang="en-US" altLang="zh-TW" i="1">
                            <a:latin typeface="Cambria Math" panose="02040503050406030204" pitchFamily="18" charset="0"/>
                            <a:cs typeface="Times New Roman" panose="02020603050405020304" pitchFamily="18" charset="0"/>
                          </a:rPr>
                        </m:ctrlPr>
                      </m:fPr>
                      <m:num>
                        <m:nary>
                          <m:naryPr>
                            <m:chr m:val="∑"/>
                            <m:subHide m:val="on"/>
                            <m:supHide m:val="on"/>
                            <m:ctrlPr>
                              <a:rPr lang="en-US" altLang="zh-TW" i="1">
                                <a:latin typeface="Cambria Math" panose="02040503050406030204" pitchFamily="18" charset="0"/>
                                <a:cs typeface="Times New Roman" panose="02020603050405020304" pitchFamily="18" charset="0"/>
                              </a:rPr>
                            </m:ctrlPr>
                          </m:naryPr>
                          <m:sub/>
                          <m:sup/>
                          <m:e>
                            <m:sSup>
                              <m:sSupPr>
                                <m:ctrlPr>
                                  <a:rPr lang="en-US" altLang="zh-TW" i="1">
                                    <a:latin typeface="Cambria Math" panose="02040503050406030204" pitchFamily="18" charset="0"/>
                                    <a:cs typeface="Times New Roman" panose="02020603050405020304" pitchFamily="18" charset="0"/>
                                  </a:rPr>
                                </m:ctrlPr>
                              </m:sSupPr>
                              <m:e>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𝑝𝑟𝑒𝑑</m:t>
                                        </m:r>
                                        <m:r>
                                          <a:rPr lang="en-US" altLang="zh-TW" i="1">
                                            <a:latin typeface="Cambria Math" panose="02040503050406030204" pitchFamily="18" charset="0"/>
                                            <a:cs typeface="Times New Roman" panose="02020603050405020304" pitchFamily="18" charset="0"/>
                                          </a:rPr>
                                          <m:t>.</m:t>
                                        </m:r>
                                      </m:sub>
                                    </m:sSub>
                                    <m:sSub>
                                      <m:sSubPr>
                                        <m:ctrlPr>
                                          <a:rPr lang="en-US" altLang="zh-TW" i="1">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𝑦</m:t>
                                        </m:r>
                                      </m:e>
                                      <m:sub>
                                        <m:r>
                                          <a:rPr lang="en-US" altLang="zh-TW" i="1">
                                            <a:latin typeface="Cambria Math" panose="02040503050406030204" pitchFamily="18" charset="0"/>
                                            <a:cs typeface="Times New Roman" panose="02020603050405020304" pitchFamily="18" charset="0"/>
                                          </a:rPr>
                                          <m:t>𝑒𝑥𝑝</m:t>
                                        </m:r>
                                        <m:r>
                                          <a:rPr lang="en-US" altLang="zh-TW" i="1">
                                            <a:latin typeface="Cambria Math" panose="02040503050406030204" pitchFamily="18" charset="0"/>
                                            <a:cs typeface="Times New Roman" panose="02020603050405020304" pitchFamily="18" charset="0"/>
                                          </a:rPr>
                                          <m:t>.</m:t>
                                        </m:r>
                                      </m:sub>
                                    </m:sSub>
                                  </m:e>
                                </m:d>
                              </m:e>
                              <m:sup>
                                <m:r>
                                  <a:rPr lang="en-US" altLang="zh-TW" i="1">
                                    <a:latin typeface="Cambria Math" panose="02040503050406030204" pitchFamily="18" charset="0"/>
                                    <a:cs typeface="Times New Roman" panose="02020603050405020304" pitchFamily="18" charset="0"/>
                                  </a:rPr>
                                  <m:t>2</m:t>
                                </m:r>
                              </m:sup>
                            </m:sSup>
                          </m:e>
                        </m:nary>
                      </m:num>
                      <m:den>
                        <m:r>
                          <a:rPr lang="en-US" altLang="zh-TW" b="0" i="1" smtClean="0">
                            <a:latin typeface="Cambria Math" panose="02040503050406030204" pitchFamily="18" charset="0"/>
                            <a:cs typeface="Times New Roman" panose="02020603050405020304" pitchFamily="18" charset="0"/>
                          </a:rPr>
                          <m:t>𝑀</m:t>
                        </m:r>
                      </m:den>
                    </m:f>
                  </m:oMath>
                </a14:m>
                <a:r>
                  <a:rPr lang="en-US" altLang="zh-TW" dirty="0" smtClean="0">
                    <a:latin typeface="Times New Roman" panose="02020603050405020304" pitchFamily="18" charset="0"/>
                    <a:cs typeface="Times New Roman" panose="02020603050405020304" pitchFamily="18" charset="0"/>
                  </a:rPr>
                  <a:t>, </a:t>
                </a:r>
                <a14:m>
                  <m:oMath xmlns:m="http://schemas.openxmlformats.org/officeDocument/2006/math">
                    <m:r>
                      <a:rPr lang="en-US" altLang="zh-TW" i="1" dirty="0" smtClean="0">
                        <a:latin typeface="Cambria Math" panose="02040503050406030204" pitchFamily="18" charset="0"/>
                        <a:cs typeface="Times New Roman" panose="02020603050405020304" pitchFamily="18" charset="0"/>
                      </a:rPr>
                      <m:t>𝑀</m:t>
                    </m:r>
                  </m:oMath>
                </a14:m>
                <a:r>
                  <a:rPr lang="en-US" altLang="zh-TW" dirty="0" smtClean="0">
                    <a:latin typeface="Times New Roman" panose="02020603050405020304" pitchFamily="18" charset="0"/>
                    <a:cs typeface="Times New Roman" panose="02020603050405020304" pitchFamily="18" charset="0"/>
                  </a:rPr>
                  <a:t> is total number of data</a:t>
                </a:r>
                <a:endParaRPr lang="en-US" altLang="zh-TW" dirty="0">
                  <a:latin typeface="Times New Roman" panose="02020603050405020304" pitchFamily="18" charset="0"/>
                  <a:cs typeface="Times New Roman" panose="02020603050405020304" pitchFamily="18" charset="0"/>
                </a:endParaRP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838200" y="1825625"/>
                <a:ext cx="10515600" cy="4595054"/>
              </a:xfrm>
              <a:blipFill rotWithShape="0">
                <a:blip r:embed="rId3"/>
                <a:stretch>
                  <a:fillRect l="-104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494445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latin typeface="Times New Roman" panose="02020603050405020304" pitchFamily="18" charset="0"/>
                <a:cs typeface="Times New Roman" panose="02020603050405020304" pitchFamily="18" charset="0"/>
              </a:rPr>
              <a:t>Result</a:t>
            </a:r>
            <a:endParaRPr lang="zh-TW" altLang="en-US" dirty="0">
              <a:latin typeface="Times New Roman" panose="02020603050405020304" pitchFamily="18" charset="0"/>
              <a:cs typeface="Times New Roman" panose="02020603050405020304" pitchFamily="18" charset="0"/>
            </a:endParaRPr>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181324" y="1663643"/>
            <a:ext cx="7220958" cy="2591162"/>
          </a:xfrm>
        </p:spPr>
      </p:pic>
      <p:pic>
        <p:nvPicPr>
          <p:cNvPr id="5" name="內容版面配置區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6179" y="4393158"/>
            <a:ext cx="2767208" cy="2108349"/>
          </a:xfrm>
          <a:prstGeom prst="rect">
            <a:avLst/>
          </a:prstGeom>
        </p:spPr>
      </p:pic>
      <p:pic>
        <p:nvPicPr>
          <p:cNvPr id="6" name="圖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40414" y="4281850"/>
            <a:ext cx="2606675" cy="2219658"/>
          </a:xfrm>
          <a:prstGeom prst="rect">
            <a:avLst/>
          </a:prstGeom>
        </p:spPr>
      </p:pic>
      <p:pic>
        <p:nvPicPr>
          <p:cNvPr id="7" name="圖片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11111" y="4335940"/>
            <a:ext cx="2770213" cy="1971811"/>
          </a:xfrm>
          <a:prstGeom prst="rect">
            <a:avLst/>
          </a:prstGeom>
        </p:spPr>
      </p:pic>
      <p:sp>
        <p:nvSpPr>
          <p:cNvPr id="8" name="文字方塊 7"/>
          <p:cNvSpPr txBox="1"/>
          <p:nvPr/>
        </p:nvSpPr>
        <p:spPr>
          <a:xfrm>
            <a:off x="696736" y="2418748"/>
            <a:ext cx="3039886" cy="369332"/>
          </a:xfrm>
          <a:prstGeom prst="rect">
            <a:avLst/>
          </a:prstGeom>
          <a:noFill/>
        </p:spPr>
        <p:txBody>
          <a:bodyPr wrap="square" rtlCol="0">
            <a:spAutoFit/>
          </a:bodyPr>
          <a:lstStyle/>
          <a:p>
            <a:r>
              <a:rPr lang="en-US" altLang="zh-TW" dirty="0" err="1" smtClean="0">
                <a:latin typeface="Times New Roman" panose="02020603050405020304" pitchFamily="18" charset="0"/>
                <a:cs typeface="Times New Roman" panose="02020603050405020304" pitchFamily="18" charset="0"/>
              </a:rPr>
              <a:t>Levenberg</a:t>
            </a:r>
            <a:r>
              <a:rPr lang="en-US" altLang="zh-TW" dirty="0" smtClean="0">
                <a:latin typeface="Times New Roman" panose="02020603050405020304" pitchFamily="18" charset="0"/>
                <a:cs typeface="Times New Roman" panose="02020603050405020304" pitchFamily="18" charset="0"/>
              </a:rPr>
              <a:t>-Marquardt (LM)</a:t>
            </a:r>
            <a:endParaRPr lang="zh-TW" altLang="en-US" dirty="0">
              <a:latin typeface="Times New Roman" panose="02020603050405020304" pitchFamily="18" charset="0"/>
              <a:cs typeface="Times New Roman" panose="02020603050405020304" pitchFamily="18" charset="0"/>
            </a:endParaRPr>
          </a:p>
        </p:txBody>
      </p:sp>
      <p:sp>
        <p:nvSpPr>
          <p:cNvPr id="9" name="文字方塊 8"/>
          <p:cNvSpPr txBox="1"/>
          <p:nvPr/>
        </p:nvSpPr>
        <p:spPr>
          <a:xfrm>
            <a:off x="696736" y="2684549"/>
            <a:ext cx="2249664" cy="369332"/>
          </a:xfrm>
          <a:prstGeom prst="rect">
            <a:avLst/>
          </a:prstGeom>
          <a:noFill/>
        </p:spPr>
        <p:txBody>
          <a:bodyPr wrap="square" rtlCol="0">
            <a:spAutoFit/>
          </a:bodyPr>
          <a:lstStyle/>
          <a:p>
            <a:r>
              <a:rPr lang="en-US" altLang="zh-TW" dirty="0" smtClean="0">
                <a:latin typeface="Times New Roman" panose="02020603050405020304" pitchFamily="18" charset="0"/>
                <a:cs typeface="Times New Roman" panose="02020603050405020304" pitchFamily="18" charset="0"/>
              </a:rPr>
              <a:t>One Step Secant (OSS)</a:t>
            </a:r>
            <a:endParaRPr lang="zh-TW" altLang="en-US" dirty="0">
              <a:latin typeface="Times New Roman" panose="02020603050405020304" pitchFamily="18" charset="0"/>
              <a:cs typeface="Times New Roman" panose="02020603050405020304" pitchFamily="18" charset="0"/>
            </a:endParaRPr>
          </a:p>
        </p:txBody>
      </p:sp>
      <p:sp>
        <p:nvSpPr>
          <p:cNvPr id="3" name="矩形 2"/>
          <p:cNvSpPr/>
          <p:nvPr/>
        </p:nvSpPr>
        <p:spPr>
          <a:xfrm>
            <a:off x="696736" y="3145692"/>
            <a:ext cx="2881841" cy="646331"/>
          </a:xfrm>
          <a:prstGeom prst="rect">
            <a:avLst/>
          </a:prstGeom>
        </p:spPr>
        <p:txBody>
          <a:bodyPr wrap="square">
            <a:spAutoFit/>
          </a:bodyPr>
          <a:lstStyle/>
          <a:p>
            <a:r>
              <a:rPr lang="en-US" altLang="zh-TW" dirty="0">
                <a:latin typeface="Times New Roman" panose="02020603050405020304" pitchFamily="18" charset="0"/>
                <a:cs typeface="Times New Roman" panose="02020603050405020304" pitchFamily="18" charset="0"/>
              </a:rPr>
              <a:t>Gradient Descent </a:t>
            </a:r>
            <a:r>
              <a:rPr lang="en-US" altLang="zh-TW" dirty="0" smtClean="0">
                <a:latin typeface="Times New Roman" panose="02020603050405020304" pitchFamily="18" charset="0"/>
                <a:cs typeface="Times New Roman" panose="02020603050405020304" pitchFamily="18" charset="0"/>
              </a:rPr>
              <a:t>with- </a:t>
            </a:r>
            <a:r>
              <a:rPr lang="en-US" altLang="zh-TW" dirty="0">
                <a:latin typeface="Times New Roman" panose="02020603050405020304" pitchFamily="18" charset="0"/>
                <a:cs typeface="Times New Roman" panose="02020603050405020304" pitchFamily="18" charset="0"/>
              </a:rPr>
              <a:t>adaptive learning </a:t>
            </a:r>
            <a:r>
              <a:rPr lang="en-US" altLang="zh-TW" dirty="0" smtClean="0">
                <a:latin typeface="Times New Roman" panose="02020603050405020304" pitchFamily="18" charset="0"/>
                <a:cs typeface="Times New Roman" panose="02020603050405020304" pitchFamily="18" charset="0"/>
              </a:rPr>
              <a:t>rate (GDA)</a:t>
            </a:r>
            <a:endParaRPr lang="en-US" altLang="zh-TW" dirty="0">
              <a:latin typeface="Times New Roman" panose="02020603050405020304" pitchFamily="18" charset="0"/>
              <a:cs typeface="Times New Roman" panose="02020603050405020304" pitchFamily="18" charset="0"/>
            </a:endParaRPr>
          </a:p>
        </p:txBody>
      </p:sp>
      <p:sp>
        <p:nvSpPr>
          <p:cNvPr id="10" name="甜甜圈 9"/>
          <p:cNvSpPr/>
          <p:nvPr/>
        </p:nvSpPr>
        <p:spPr>
          <a:xfrm>
            <a:off x="10028231" y="3735579"/>
            <a:ext cx="203200" cy="203200"/>
          </a:xfrm>
          <a:prstGeom prst="don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2666551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latin typeface="Times New Roman" panose="02020603050405020304" pitchFamily="18" charset="0"/>
                <a:cs typeface="Times New Roman" panose="02020603050405020304" pitchFamily="18" charset="0"/>
              </a:rPr>
              <a:t>Result</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2232555"/>
            <a:ext cx="5208459" cy="3492975"/>
          </a:xfrm>
        </p:spPr>
      </p:pic>
      <p:pic>
        <p:nvPicPr>
          <p:cNvPr id="6" name="圖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7675" y="2232555"/>
            <a:ext cx="5421387" cy="3492975"/>
          </a:xfrm>
          <a:prstGeom prst="rect">
            <a:avLst/>
          </a:prstGeom>
        </p:spPr>
      </p:pic>
      <p:sp>
        <p:nvSpPr>
          <p:cNvPr id="7" name="甜甜圈 6"/>
          <p:cNvSpPr/>
          <p:nvPr/>
        </p:nvSpPr>
        <p:spPr>
          <a:xfrm>
            <a:off x="5068711" y="3900020"/>
            <a:ext cx="203200" cy="203200"/>
          </a:xfrm>
          <a:prstGeom prst="don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甜甜圈 7"/>
          <p:cNvSpPr/>
          <p:nvPr/>
        </p:nvSpPr>
        <p:spPr>
          <a:xfrm>
            <a:off x="10662355" y="4735398"/>
            <a:ext cx="197556" cy="197556"/>
          </a:xfrm>
          <a:prstGeom prst="don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 name="文字方塊 2"/>
          <p:cNvSpPr txBox="1"/>
          <p:nvPr/>
        </p:nvSpPr>
        <p:spPr>
          <a:xfrm>
            <a:off x="2253932" y="1690688"/>
            <a:ext cx="2376994" cy="523220"/>
          </a:xfrm>
          <a:prstGeom prst="rect">
            <a:avLst/>
          </a:prstGeom>
          <a:noFill/>
        </p:spPr>
        <p:txBody>
          <a:bodyPr wrap="square" rtlCol="0">
            <a:spAutoFit/>
          </a:bodyPr>
          <a:lstStyle/>
          <a:p>
            <a:r>
              <a:rPr lang="en-US" altLang="zh-TW" sz="2800" dirty="0" smtClean="0">
                <a:latin typeface="Times New Roman" panose="02020603050405020304" pitchFamily="18" charset="0"/>
                <a:cs typeface="Times New Roman" panose="02020603050405020304" pitchFamily="18" charset="0"/>
              </a:rPr>
              <a:t>Four prior days</a:t>
            </a:r>
            <a:endParaRPr lang="zh-TW" altLang="en-US" sz="2800" dirty="0">
              <a:latin typeface="Times New Roman" panose="02020603050405020304" pitchFamily="18" charset="0"/>
              <a:cs typeface="Times New Roman" panose="02020603050405020304" pitchFamily="18" charset="0"/>
            </a:endParaRPr>
          </a:p>
        </p:txBody>
      </p:sp>
      <p:sp>
        <p:nvSpPr>
          <p:cNvPr id="9" name="文字方塊 8"/>
          <p:cNvSpPr txBox="1"/>
          <p:nvPr/>
        </p:nvSpPr>
        <p:spPr>
          <a:xfrm>
            <a:off x="7867796" y="1690688"/>
            <a:ext cx="2401143" cy="523220"/>
          </a:xfrm>
          <a:prstGeom prst="rect">
            <a:avLst/>
          </a:prstGeom>
          <a:noFill/>
        </p:spPr>
        <p:txBody>
          <a:bodyPr wrap="square" rtlCol="0">
            <a:spAutoFit/>
          </a:bodyPr>
          <a:lstStyle/>
          <a:p>
            <a:r>
              <a:rPr lang="en-US" altLang="zh-TW" sz="2800" dirty="0" smtClean="0">
                <a:latin typeface="Times New Roman" panose="02020603050405020304" pitchFamily="18" charset="0"/>
                <a:cs typeface="Times New Roman" panose="02020603050405020304" pitchFamily="18" charset="0"/>
              </a:rPr>
              <a:t>Nine prior days</a:t>
            </a:r>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280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endParaRPr lang="zh-TW" altLang="en-US" dirty="0">
              <a:latin typeface="Times New Roman" panose="02020603050405020304" pitchFamily="18" charset="0"/>
              <a:cs typeface="Times New Roman" panose="02020603050405020304" pitchFamily="18" charset="0"/>
            </a:endParaRPr>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51093" y="486039"/>
            <a:ext cx="6020373" cy="5958732"/>
          </a:xfrm>
        </p:spPr>
      </p:pic>
    </p:spTree>
    <p:extLst>
      <p:ext uri="{BB962C8B-B14F-4D97-AF65-F5344CB8AC3E}">
        <p14:creationId xmlns:p14="http://schemas.microsoft.com/office/powerpoint/2010/main" val="2077330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endParaRPr lang="zh-TW" altLang="en-US" dirty="0">
              <a:latin typeface="Times New Roman" panose="02020603050405020304" pitchFamily="18" charset="0"/>
              <a:cs typeface="Times New Roman" panose="02020603050405020304" pitchFamily="18" charset="0"/>
            </a:endParaRPr>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095" y="1880367"/>
            <a:ext cx="4697506" cy="3498143"/>
          </a:xfrm>
          <a:prstGeom prst="rect">
            <a:avLst/>
          </a:prstGeom>
        </p:spPr>
      </p:pic>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866" y="1880368"/>
            <a:ext cx="6213596" cy="3498143"/>
          </a:xfrm>
          <a:prstGeom prst="rect">
            <a:avLst/>
          </a:prstGeom>
        </p:spPr>
      </p:pic>
      <p:sp>
        <p:nvSpPr>
          <p:cNvPr id="6" name="文字方塊 5"/>
          <p:cNvSpPr txBox="1"/>
          <p:nvPr/>
        </p:nvSpPr>
        <p:spPr>
          <a:xfrm>
            <a:off x="2393895" y="1167468"/>
            <a:ext cx="2471538" cy="523220"/>
          </a:xfrm>
          <a:prstGeom prst="rect">
            <a:avLst/>
          </a:prstGeom>
          <a:noFill/>
        </p:spPr>
        <p:txBody>
          <a:bodyPr wrap="square" rtlCol="0">
            <a:spAutoFit/>
          </a:bodyPr>
          <a:lstStyle/>
          <a:p>
            <a:r>
              <a:rPr lang="en-US" altLang="zh-TW" sz="2800" dirty="0" smtClean="0">
                <a:latin typeface="Times New Roman" panose="02020603050405020304" pitchFamily="18" charset="0"/>
                <a:cs typeface="Times New Roman" panose="02020603050405020304" pitchFamily="18" charset="0"/>
              </a:rPr>
              <a:t>Four prior days</a:t>
            </a:r>
            <a:endParaRPr lang="zh-TW" altLang="en-US" sz="2800" dirty="0">
              <a:latin typeface="Times New Roman" panose="02020603050405020304" pitchFamily="18" charset="0"/>
              <a:cs typeface="Times New Roman" panose="02020603050405020304" pitchFamily="18" charset="0"/>
            </a:endParaRPr>
          </a:p>
        </p:txBody>
      </p:sp>
      <p:sp>
        <p:nvSpPr>
          <p:cNvPr id="7" name="文字方塊 6"/>
          <p:cNvSpPr txBox="1"/>
          <p:nvPr/>
        </p:nvSpPr>
        <p:spPr>
          <a:xfrm>
            <a:off x="8091694" y="1167468"/>
            <a:ext cx="2436307" cy="523220"/>
          </a:xfrm>
          <a:prstGeom prst="rect">
            <a:avLst/>
          </a:prstGeom>
          <a:noFill/>
        </p:spPr>
        <p:txBody>
          <a:bodyPr wrap="square" rtlCol="0">
            <a:spAutoFit/>
          </a:bodyPr>
          <a:lstStyle/>
          <a:p>
            <a:r>
              <a:rPr lang="en-US" altLang="zh-TW" sz="2800" dirty="0">
                <a:latin typeface="Times New Roman" panose="02020603050405020304" pitchFamily="18" charset="0"/>
                <a:cs typeface="Times New Roman" panose="02020603050405020304" pitchFamily="18" charset="0"/>
              </a:rPr>
              <a:t>N</a:t>
            </a:r>
            <a:r>
              <a:rPr lang="en-US" altLang="zh-TW" sz="2800" dirty="0" smtClean="0">
                <a:latin typeface="Times New Roman" panose="02020603050405020304" pitchFamily="18" charset="0"/>
                <a:cs typeface="Times New Roman" panose="02020603050405020304" pitchFamily="18" charset="0"/>
              </a:rPr>
              <a:t>ine prior days</a:t>
            </a:r>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5010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10436</TotalTime>
  <Words>259</Words>
  <Application>Microsoft Office PowerPoint</Application>
  <PresentationFormat>寬螢幕</PresentationFormat>
  <Paragraphs>37</Paragraphs>
  <Slides>8</Slides>
  <Notes>7</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8</vt:i4>
      </vt:variant>
    </vt:vector>
  </HeadingPairs>
  <TitlesOfParts>
    <vt:vector size="15" baseType="lpstr">
      <vt:lpstr>新細明體</vt:lpstr>
      <vt:lpstr>Arial</vt:lpstr>
      <vt:lpstr>Calibri</vt:lpstr>
      <vt:lpstr>Calibri Light</vt:lpstr>
      <vt:lpstr>Cambria Math</vt:lpstr>
      <vt:lpstr>Times New Roman</vt:lpstr>
      <vt:lpstr>Office 佈景主題</vt:lpstr>
      <vt:lpstr>Stock market index prediction using artificial neural network</vt:lpstr>
      <vt:lpstr>Abstract</vt:lpstr>
      <vt:lpstr>Artificial neural network</vt:lpstr>
      <vt:lpstr>Predicting NASDAQ index</vt:lpstr>
      <vt:lpstr>Result</vt:lpstr>
      <vt:lpstr>Result</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Selectivity and Backup Operators in Monte-Carlo Tree Search</dc:title>
  <dc:creator>Trixie</dc:creator>
  <cp:lastModifiedBy>pplab-class</cp:lastModifiedBy>
  <cp:revision>456</cp:revision>
  <dcterms:created xsi:type="dcterms:W3CDTF">2017-09-07T05:36:32Z</dcterms:created>
  <dcterms:modified xsi:type="dcterms:W3CDTF">2018-03-13T11:45:43Z</dcterms:modified>
</cp:coreProperties>
</file>