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876" autoAdjust="0"/>
  </p:normalViewPr>
  <p:slideViewPr>
    <p:cSldViewPr snapToGrid="0">
      <p:cViewPr varScale="1">
        <p:scale>
          <a:sx n="113" d="100"/>
          <a:sy n="113" d="100"/>
        </p:scale>
        <p:origin x="1338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B409-2DA1-4BCA-B435-C6D650D60C53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0565-5FB6-414C-A160-5E7695D65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423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DEB75-3589-4D32-B44A-E0772C0D15C5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D5DF-B2A2-41B1-A94F-55B40B4E1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70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D5DF-B2A2-41B1-A94F-55B40B4E12B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79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D5DF-B2A2-41B1-A94F-55B40B4E12B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55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7AD2-AD46-4F9C-9DB9-311BC9C511FB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00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2DB6-053F-4534-9F02-C898C0154A73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1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CD7D-FFB8-45BA-8DA5-BBC396FFB252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EA7-3B33-4CFB-BDA8-CB4ED22BDFA6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2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9E7C-A5F4-4E44-A0D0-D8D823ED55EC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13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9CB-B913-4CE8-9656-48ED378732FA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1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4B2C-81A9-40B9-8191-4AFF6A362158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3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2B90-13AF-4EA9-8E1C-B6AB9BFE2FEA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651D-9550-4C8E-A2AF-E9628836D6AE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1AE1-4A31-4B16-8CF5-B0A0C6DC12AA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6643-C3C1-4791-B485-3954350756FB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64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BB84-2B8D-4741-B97A-9F882A8CC49B}" type="datetime1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4E80-5859-4E39-A40B-ED9B772D8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55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8899" y="578841"/>
            <a:ext cx="8905101" cy="1531822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Palindromic Subsequence Automata 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Palindromic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Subsequence</a:t>
            </a:r>
            <a:endParaRPr lang="en-US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317" y="2599144"/>
            <a:ext cx="8547366" cy="3573055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Md. </a:t>
            </a:r>
            <a:r>
              <a:rPr lang="en-US" altLang="zh-TW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Mahbubul</a:t>
            </a:r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Hasan, A. S. M. </a:t>
            </a:r>
            <a:r>
              <a:rPr lang="en-US" altLang="zh-TW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Sohidull</a:t>
            </a:r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Islam,</a:t>
            </a:r>
            <a:r>
              <a:rPr lang="zh-TW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M. </a:t>
            </a:r>
            <a:r>
              <a:rPr lang="en-US" altLang="zh-TW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Sohel</a:t>
            </a:r>
            <a:r>
              <a:rPr lang="zh-TW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Rahman and </a:t>
            </a:r>
            <a:r>
              <a:rPr lang="en-US" altLang="zh-TW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Ayon</a:t>
            </a:r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Sen</a:t>
            </a:r>
            <a:endParaRPr lang="en-US" altLang="zh-TW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Mathematics in Computer Science (2017</a:t>
            </a:r>
            <a:r>
              <a:rPr lang="fr-FR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</a:t>
            </a:r>
          </a:p>
          <a:p>
            <a:r>
              <a:rPr lang="fr-FR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Volume 11, Issue 2, pp 219-232</a:t>
            </a:r>
          </a:p>
          <a:p>
            <a:endParaRPr lang="en-US" altLang="zh-TW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Presenter: Ting-Wei Liang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Date: 2018/07/17</a:t>
            </a:r>
            <a:endParaRPr lang="zh-TW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0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9007F95-AA8A-40D1-B4AB-88D5CE9E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97" y="1326060"/>
            <a:ext cx="4949403" cy="43413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8F7F9D9-BD0F-476D-B888-24330B40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0" y="5771557"/>
            <a:ext cx="8019875" cy="4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700B693-4405-46E9-A91B-7DCE64DC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38" y="1327213"/>
            <a:ext cx="5232715" cy="440009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1FC006D-0EA6-4942-AB6A-51EAAB0B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5" y="5855516"/>
            <a:ext cx="8429557" cy="5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7E18FFA-2118-40FB-904E-53D427A9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" y="2232319"/>
            <a:ext cx="9144000" cy="27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3EDA352-6DEB-4283-A0C6-60BB0617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10" y="1318604"/>
            <a:ext cx="5097986" cy="422079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624A6C3-7C3C-4798-B75D-359B6674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9" y="5722955"/>
            <a:ext cx="8355959" cy="6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771EE00-5606-4477-880E-8EE33D02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53" y="1244161"/>
            <a:ext cx="5104931" cy="43696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D0E719D-59EB-4F60-919E-399EDF57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9" y="5769533"/>
            <a:ext cx="8355959" cy="5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1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1C38917-146D-435F-8CE7-2444EBA8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47" y="1300292"/>
            <a:ext cx="5379315" cy="45616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468CD2D-39B7-4560-8109-28B3FB9A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" y="5971233"/>
            <a:ext cx="8858774" cy="4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151" y="1690689"/>
            <a:ext cx="7609339" cy="441494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present a novel weighted finite automaton called palindromic subsequence automaton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(PSA) that is a compact representation of all the palindromic subsequences of a string. Then we use PSA to solve the longest common palindromic subsequence problem. Our automata based algorithms are efficient both in theory and in practice.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0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Palindromic Subsequence Automata</a:t>
            </a:r>
            <a:b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E861882-5D2B-43C6-B2AB-9748E7DC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7C9102C-A675-4913-B816-1ACC8D8B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5" y="1953900"/>
            <a:ext cx="6627305" cy="4486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xmlns="" id="{A087C9B9-19D3-4571-AB94-2F3E10AE0BD2}"/>
                  </a:ext>
                </a:extLst>
              </p:cNvPr>
              <p:cNvSpPr txBox="1"/>
              <p:nvPr/>
            </p:nvSpPr>
            <p:spPr>
              <a:xfrm>
                <a:off x="1040149" y="1864395"/>
                <a:ext cx="1960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𝑎𝑏𝑎𝑐𝑏𝑐𝑎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087C9B9-19D3-4571-AB94-2F3E10AE0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49" y="1864395"/>
                <a:ext cx="19609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="" id="{41129091-B883-4FB5-AB96-96F28ED39BC1}"/>
                  </a:ext>
                </a:extLst>
              </p:cNvPr>
              <p:cNvSpPr txBox="1"/>
              <p:nvPr/>
            </p:nvSpPr>
            <p:spPr>
              <a:xfrm>
                <a:off x="863980" y="2358505"/>
                <a:ext cx="21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𝑎𝑐𝑏𝑐𝑎𝑏𝑎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1129091-B883-4FB5-AB96-96F28ED3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80" y="2358505"/>
                <a:ext cx="21377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4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Match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E861882-5D2B-43C6-B2AB-9748E7DC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xmlns="" id="{A087C9B9-19D3-4571-AB94-2F3E10AE0BD2}"/>
                  </a:ext>
                </a:extLst>
              </p:cNvPr>
              <p:cNvSpPr txBox="1"/>
              <p:nvPr/>
            </p:nvSpPr>
            <p:spPr>
              <a:xfrm>
                <a:off x="1112939" y="1434812"/>
                <a:ext cx="1960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𝑎𝑏𝑎𝑐𝑏𝑐𝑎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087C9B9-19D3-4571-AB94-2F3E10AE0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39" y="1434812"/>
                <a:ext cx="196092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1C8A0B0B-78A4-4DDD-AA58-78561F624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93213"/>
              </p:ext>
            </p:extLst>
          </p:nvPr>
        </p:nvGraphicFramePr>
        <p:xfrm>
          <a:off x="755008" y="1964811"/>
          <a:ext cx="7826928" cy="421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488">
                  <a:extLst>
                    <a:ext uri="{9D8B030D-6E8A-4147-A177-3AD203B41FA5}">
                      <a16:colId xmlns:a16="http://schemas.microsoft.com/office/drawing/2014/main" xmlns="" val="1353043333"/>
                    </a:ext>
                  </a:extLst>
                </a:gridCol>
                <a:gridCol w="1304488">
                  <a:extLst>
                    <a:ext uri="{9D8B030D-6E8A-4147-A177-3AD203B41FA5}">
                      <a16:colId xmlns:a16="http://schemas.microsoft.com/office/drawing/2014/main" xmlns="" val="3761607074"/>
                    </a:ext>
                  </a:extLst>
                </a:gridCol>
                <a:gridCol w="1304488">
                  <a:extLst>
                    <a:ext uri="{9D8B030D-6E8A-4147-A177-3AD203B41FA5}">
                      <a16:colId xmlns:a16="http://schemas.microsoft.com/office/drawing/2014/main" xmlns="" val="613293936"/>
                    </a:ext>
                  </a:extLst>
                </a:gridCol>
                <a:gridCol w="1304488">
                  <a:extLst>
                    <a:ext uri="{9D8B030D-6E8A-4147-A177-3AD203B41FA5}">
                      <a16:colId xmlns:a16="http://schemas.microsoft.com/office/drawing/2014/main" xmlns="" val="4167257082"/>
                    </a:ext>
                  </a:extLst>
                </a:gridCol>
                <a:gridCol w="1304488">
                  <a:extLst>
                    <a:ext uri="{9D8B030D-6E8A-4147-A177-3AD203B41FA5}">
                      <a16:colId xmlns:a16="http://schemas.microsoft.com/office/drawing/2014/main" xmlns="" val="3912971127"/>
                    </a:ext>
                  </a:extLst>
                </a:gridCol>
                <a:gridCol w="1304488">
                  <a:extLst>
                    <a:ext uri="{9D8B030D-6E8A-4147-A177-3AD203B41FA5}">
                      <a16:colId xmlns:a16="http://schemas.microsoft.com/office/drawing/2014/main" xmlns="" val="3623615049"/>
                    </a:ext>
                  </a:extLst>
                </a:gridCol>
              </a:tblGrid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/>
                        <a:t>i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S[</a:t>
                      </a:r>
                      <a:r>
                        <a:rPr lang="en-US" altLang="zh-TW" sz="2800" dirty="0" err="1"/>
                        <a:t>i</a:t>
                      </a:r>
                      <a:r>
                        <a:rPr lang="en-US" altLang="zh-TW" sz="2800" dirty="0"/>
                        <a:t>]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NP[</a:t>
                      </a:r>
                      <a:r>
                        <a:rPr lang="en-US" altLang="zh-TW" sz="2800" dirty="0" err="1"/>
                        <a:t>i</a:t>
                      </a:r>
                      <a:r>
                        <a:rPr lang="en-US" altLang="zh-TW" sz="2800" dirty="0"/>
                        <a:t>]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SP[a]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SP[b]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SP[c]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00310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7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731257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7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6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43158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i="1" dirty="0"/>
                        <a:t>null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7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5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6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815408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6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7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5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4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1347076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7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3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5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4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09372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5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3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2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4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424086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3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1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2</a:t>
                      </a:r>
                      <a:endParaRPr lang="zh-TW" alt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i="1" dirty="0"/>
                        <a:t>4</a:t>
                      </a:r>
                      <a:endParaRPr lang="zh-TW" alt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14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3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 Construction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17CB8B8-5314-409E-99ED-0B6FB621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35" y="3254358"/>
            <a:ext cx="4788173" cy="324134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6A5B744-0E47-4B72-807F-88C5F7AC9664}"/>
              </a:ext>
            </a:extLst>
          </p:cNvPr>
          <p:cNvSpPr/>
          <p:nvPr/>
        </p:nvSpPr>
        <p:spPr>
          <a:xfrm>
            <a:off x="484549" y="2784004"/>
            <a:ext cx="991914" cy="363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0,0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A562196-9D65-42A6-B949-4748C5AD6220}"/>
              </a:ext>
            </a:extLst>
          </p:cNvPr>
          <p:cNvSpPr/>
          <p:nvPr/>
        </p:nvSpPr>
        <p:spPr>
          <a:xfrm>
            <a:off x="484549" y="1523661"/>
            <a:ext cx="991914" cy="1260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xmlns="" id="{F4793468-6BBF-455F-B65D-B1C8F5A34C5A}"/>
              </a:ext>
            </a:extLst>
          </p:cNvPr>
          <p:cNvSpPr/>
          <p:nvPr/>
        </p:nvSpPr>
        <p:spPr>
          <a:xfrm>
            <a:off x="1828800" y="2213119"/>
            <a:ext cx="1203653" cy="19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0AF3284-718F-4E07-8927-C5B394E9EB1A}"/>
              </a:ext>
            </a:extLst>
          </p:cNvPr>
          <p:cNvSpPr txBox="1"/>
          <p:nvPr/>
        </p:nvSpPr>
        <p:spPr>
          <a:xfrm>
            <a:off x="1744921" y="173862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Dequeue (0,0)</a:t>
            </a:r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xmlns="" id="{2B921035-0155-4550-AE5A-AA2ACF2D5C34}"/>
              </a:ext>
            </a:extLst>
          </p:cNvPr>
          <p:cNvSpPr/>
          <p:nvPr/>
        </p:nvSpPr>
        <p:spPr>
          <a:xfrm>
            <a:off x="3598878" y="1562347"/>
            <a:ext cx="679508" cy="66762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1,1(a)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2D8FD54C-FF16-4754-8CFD-A558C6E05312}"/>
              </a:ext>
            </a:extLst>
          </p:cNvPr>
          <p:cNvSpPr/>
          <p:nvPr/>
        </p:nvSpPr>
        <p:spPr>
          <a:xfrm>
            <a:off x="3598878" y="2350542"/>
            <a:ext cx="679508" cy="66762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2,3(b)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ABCDD9F3-1652-44B6-8314-261195314D85}"/>
                  </a:ext>
                </a:extLst>
              </p:cNvPr>
              <p:cNvSpPr txBox="1"/>
              <p:nvPr/>
            </p:nvSpPr>
            <p:spPr>
              <a:xfrm>
                <a:off x="1491234" y="2512779"/>
                <a:ext cx="1824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Find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dirty="0"/>
                  <a:t> extends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BCDD9F3-1652-44B6-8314-26119531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34" y="2512779"/>
                <a:ext cx="1824089" cy="369332"/>
              </a:xfrm>
              <a:prstGeom prst="rect">
                <a:avLst/>
              </a:prstGeom>
              <a:blipFill>
                <a:blip r:embed="rId3"/>
                <a:stretch>
                  <a:fillRect l="-3010" t="-8197" r="-26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A89150FE-B055-46C2-AC2E-1591F0B2DC1D}"/>
              </a:ext>
            </a:extLst>
          </p:cNvPr>
          <p:cNvSpPr/>
          <p:nvPr/>
        </p:nvSpPr>
        <p:spPr>
          <a:xfrm>
            <a:off x="3598878" y="3095189"/>
            <a:ext cx="679508" cy="66762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4,2(c)</a:t>
            </a:r>
            <a:endParaRPr lang="zh-TW" altLang="en-US" dirty="0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xmlns="" id="{1FF57C39-7D01-4ABD-B410-602B4DB4CF60}"/>
              </a:ext>
            </a:extLst>
          </p:cNvPr>
          <p:cNvSpPr/>
          <p:nvPr/>
        </p:nvSpPr>
        <p:spPr>
          <a:xfrm>
            <a:off x="4674353" y="2208875"/>
            <a:ext cx="1203653" cy="19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A7A16A7-494B-4337-9581-67F65A36B730}"/>
              </a:ext>
            </a:extLst>
          </p:cNvPr>
          <p:cNvSpPr/>
          <p:nvPr/>
        </p:nvSpPr>
        <p:spPr>
          <a:xfrm>
            <a:off x="6175951" y="2771800"/>
            <a:ext cx="991914" cy="363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1,1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AB877E8-BDE0-422A-B007-AFD54056B05F}"/>
              </a:ext>
            </a:extLst>
          </p:cNvPr>
          <p:cNvSpPr txBox="1"/>
          <p:nvPr/>
        </p:nvSpPr>
        <p:spPr>
          <a:xfrm>
            <a:off x="4319802" y="173512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Enqueue extends 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C2A653E-673E-4A59-B64B-2E95EEC5E092}"/>
              </a:ext>
            </a:extLst>
          </p:cNvPr>
          <p:cNvSpPr/>
          <p:nvPr/>
        </p:nvSpPr>
        <p:spPr>
          <a:xfrm>
            <a:off x="6175951" y="2408351"/>
            <a:ext cx="991914" cy="363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2,3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A6C287F3-F185-4E48-A4FD-B8E578FC6FFE}"/>
              </a:ext>
            </a:extLst>
          </p:cNvPr>
          <p:cNvSpPr/>
          <p:nvPr/>
        </p:nvSpPr>
        <p:spPr>
          <a:xfrm>
            <a:off x="6175951" y="2048244"/>
            <a:ext cx="991914" cy="363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4,2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DB5A499-FF68-4780-A627-F2D8DF0F3EE4}"/>
              </a:ext>
            </a:extLst>
          </p:cNvPr>
          <p:cNvSpPr/>
          <p:nvPr/>
        </p:nvSpPr>
        <p:spPr>
          <a:xfrm>
            <a:off x="6175951" y="1511459"/>
            <a:ext cx="991914" cy="533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xmlns="" id="{2A0E9B9D-2D97-4655-B8BF-CCE25EEF3C96}"/>
              </a:ext>
            </a:extLst>
          </p:cNvPr>
          <p:cNvSpPr/>
          <p:nvPr/>
        </p:nvSpPr>
        <p:spPr>
          <a:xfrm>
            <a:off x="7455798" y="2206256"/>
            <a:ext cx="1203653" cy="19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BF4567BE-35EE-4546-B800-9CC721E4176E}"/>
              </a:ext>
            </a:extLst>
          </p:cNvPr>
          <p:cNvSpPr txBox="1"/>
          <p:nvPr/>
        </p:nvSpPr>
        <p:spPr>
          <a:xfrm>
            <a:off x="7295236" y="173862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Dequeue (1,1)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xmlns="" id="{7F84CD31-AB57-41C1-957D-EE742A9876B5}"/>
                  </a:ext>
                </a:extLst>
              </p:cNvPr>
              <p:cNvSpPr txBox="1"/>
              <p:nvPr/>
            </p:nvSpPr>
            <p:spPr>
              <a:xfrm>
                <a:off x="7195210" y="2429105"/>
                <a:ext cx="1824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Find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dirty="0"/>
                  <a:t> extends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F84CD31-AB57-41C1-957D-EE742A98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10" y="2429105"/>
                <a:ext cx="1824089" cy="369332"/>
              </a:xfrm>
              <a:prstGeom prst="rect">
                <a:avLst/>
              </a:prstGeom>
              <a:blipFill>
                <a:blip r:embed="rId4"/>
                <a:stretch>
                  <a:fillRect l="-2667" t="-8197" r="-2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9C416996-CA4E-438C-9A16-8ACE2586C16E}"/>
              </a:ext>
            </a:extLst>
          </p:cNvPr>
          <p:cNvSpPr txBox="1"/>
          <p:nvPr/>
        </p:nvSpPr>
        <p:spPr>
          <a:xfrm>
            <a:off x="8749979" y="1968358"/>
            <a:ext cx="68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xmlns="" id="{0367A119-DB90-47AF-B7C7-A5DE45CE290A}"/>
                  </a:ext>
                </a:extLst>
              </p:cNvPr>
              <p:cNvSpPr txBox="1"/>
              <p:nvPr/>
            </p:nvSpPr>
            <p:spPr>
              <a:xfrm>
                <a:off x="579944" y="4138277"/>
                <a:ext cx="1960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𝑎𝑏𝑎𝑐𝑏𝑐𝑎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367A119-DB90-47AF-B7C7-A5DE45CE2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4" y="4138277"/>
                <a:ext cx="196092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7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Palindromic Subsequence Automata 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E861882-5D2B-43C6-B2AB-9748E7DC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2A5E9EA-9019-4E2F-85C3-858D3B7D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49" y="3721628"/>
            <a:ext cx="5528345" cy="310894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B2FA0679-7F31-4A2D-B9AE-D34A1007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4" y="2332272"/>
            <a:ext cx="2088853" cy="53191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F8BEB15-3640-4560-B4CD-A66B35C79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249" y="1562347"/>
            <a:ext cx="5528345" cy="189600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8EADCC16-130E-4282-AED1-42DD6F410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93" y="4200658"/>
            <a:ext cx="2088853" cy="5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4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Palindromic Subsequence Automata (CPSA)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E861882-5D2B-43C6-B2AB-9748E7DC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8AB5FC16-148D-41FE-A025-019E368D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4" y="2390863"/>
            <a:ext cx="8250434" cy="284622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68C5EA9-F13B-444A-A6DA-289DFDF2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7" y="2024179"/>
            <a:ext cx="3976328" cy="7333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81EAD27-F90B-4841-AFE1-9D7AF9970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14" y="4246751"/>
            <a:ext cx="44466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xmlns="" id="{5E861882-5D2B-43C6-B2AB-9748E7DC46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𝐶𝑜𝑛𝑠𝑡𝑟𝑢𝑐𝑡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𝑃𝑆𝐴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TW" altLang="en-US" dirty="0"/>
                  <a:t> </a:t>
                </a:r>
                <a:endParaRPr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𝐶𝑜𝑛𝑠𝑡𝑟𝑢𝑐𝑡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𝐶𝑃𝑆𝐴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𝐶𝑜𝑚𝑝𝑢𝑡𝑖𝑛𝑔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𝐿𝐶𝑃𝑆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altLang="zh-TW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id="{5E861882-5D2B-43C6-B2AB-9748E7DC4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8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05308C-FFCE-47D4-A8B1-350B0D4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0" y="302004"/>
            <a:ext cx="8355959" cy="126034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Experiments(PSA)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631806-7307-49D5-85A8-F0F518F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E80-5859-4E39-A40B-ED9B772D8B0F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C3E2E22E-5116-4566-A522-578D06C81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76" y="2122415"/>
            <a:ext cx="9006245" cy="31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39045</TotalTime>
  <Words>252</Words>
  <Application>Microsoft Office PowerPoint</Application>
  <PresentationFormat>如螢幕大小 (4:3)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  Palindromic Subsequence Automata  and  Longest Common Palindromic Subsequence</vt:lpstr>
      <vt:lpstr>Abstract</vt:lpstr>
      <vt:lpstr>Palindromic Subsequence Automata (PSA)</vt:lpstr>
      <vt:lpstr>Next Match</vt:lpstr>
      <vt:lpstr>PSA Construction</vt:lpstr>
      <vt:lpstr>Common Palindromic Subsequence Automata (CPSA)</vt:lpstr>
      <vt:lpstr>Common Palindromic Subsequence Automata (CPSA)</vt:lpstr>
      <vt:lpstr>Time Complexity</vt:lpstr>
      <vt:lpstr>Experiments(PSA)</vt:lpstr>
      <vt:lpstr>Experiments(PSA)</vt:lpstr>
      <vt:lpstr>Experiments(PSA)</vt:lpstr>
      <vt:lpstr>Experiments(CPSA)</vt:lpstr>
      <vt:lpstr>Experiments(CPSA)</vt:lpstr>
      <vt:lpstr>Experiments(CPSA)</vt:lpstr>
      <vt:lpstr>Experiments(CPSA)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Association Rules in Big Data for E-healthcare Information System</dc:title>
  <dc:creator>muchmuch</dc:creator>
  <cp:lastModifiedBy>Bebe</cp:lastModifiedBy>
  <cp:revision>497</cp:revision>
  <dcterms:created xsi:type="dcterms:W3CDTF">2016-04-23T07:31:56Z</dcterms:created>
  <dcterms:modified xsi:type="dcterms:W3CDTF">2018-07-17T07:36:00Z</dcterms:modified>
</cp:coreProperties>
</file>