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0" r:id="rId17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淺色樣式 3 - 輔色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69" autoAdjust="0"/>
    <p:restoredTop sz="78307" autoAdjust="0"/>
  </p:normalViewPr>
  <p:slideViewPr>
    <p:cSldViewPr snapToGrid="0">
      <p:cViewPr varScale="1">
        <p:scale>
          <a:sx n="73" d="100"/>
          <a:sy n="73" d="100"/>
        </p:scale>
        <p:origin x="96" y="7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01CE27-751F-48D9-A3E6-37B85B410D4A}" type="datetimeFigureOut">
              <a:rPr lang="zh-TW" altLang="en-US" smtClean="0"/>
              <a:t>2018/7/24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22EB79-9C15-4368-B725-BB8D0D1C7B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52302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2EB79-9C15-4368-B725-BB8D0D1C7B15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8478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0FA826C-B827-48E7-923C-08C27A6D02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5EF732A0-EAAC-46F4-A2BD-7894166D67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65000"/>
                  </a:schemeClr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zh-TW" altLang="en-US" dirty="0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0E00B3F-FCF3-43A8-BA3C-83E3D27FD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63CDD-1571-4D07-AD50-27DEDA2DAB08}" type="datetime1">
              <a:rPr lang="zh-TW" altLang="en-US" smtClean="0"/>
              <a:t>2018/7/24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7DEB773-BC7F-471F-AAA2-C6E648DF1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B0BCD83-5310-40C3-8583-4562F7663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CD063-7F18-423D-A692-CC9D343FD360}" type="slidenum">
              <a:rPr lang="zh-TW" altLang="en-US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45978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70126FA-CD86-4406-B2A6-385B5925E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1266ECCF-61AA-4623-A519-B8C19CE7C8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EF64FCF-DA26-41B4-8919-89C752F28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B9CA-F34A-4005-B66B-4638821FBB36}" type="datetime1">
              <a:rPr lang="zh-TW" altLang="en-US" smtClean="0"/>
              <a:t>2018/7/24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DB90C5E-07BB-4BDE-A6DE-837D4B32E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E20F850-672A-48DC-883D-883166667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CD063-7F18-423D-A692-CC9D343FD3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67062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8F3BBB3C-AD7C-461A-B4F6-E1D3B7F36C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9B38A6C4-FFF1-480E-A653-69B9EA56AB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253E183-339D-4996-9336-DF360AFA8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2FA3D-57A8-4A36-8AB7-98D4B7F81A6B}" type="datetime1">
              <a:rPr lang="zh-TW" altLang="en-US" smtClean="0"/>
              <a:t>2018/7/24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F8900FD-C0EE-4957-AD7C-2F848F091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F7F8627-2565-4288-8ACC-D27B03944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CD063-7F18-423D-A692-CC9D343FD3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19511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98FC2AA-8240-4810-8FED-A3DD62B53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54AF7A4-3700-4BCA-8788-5F4FBE9852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dirty="0"/>
              <a:t>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4D63DA6-083D-4C87-B46F-4639F5BAD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90CF3-7BCB-4E41-A4BC-7F7C7D47433D}" type="datetime1">
              <a:rPr lang="zh-TW" altLang="en-US" smtClean="0"/>
              <a:t>2018/7/24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FA96B28-A6B2-4CCD-A0A0-0FC8A9F24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2F41030-E2A0-4DD7-A077-C86BB9D1F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CD063-7F18-423D-A692-CC9D343FD3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9509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359C8D0-3EEB-43FA-AB9E-D0910F9C8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56C8DA04-C654-4A32-81E1-D1990594B0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67C9000-9E5A-4894-8CE5-D814ED1F8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863AD-E347-426A-B227-78A9B42781C3}" type="datetime1">
              <a:rPr lang="zh-TW" altLang="en-US" smtClean="0"/>
              <a:t>2018/7/24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B87D9EE-8E3C-41CA-841E-E125FA877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B02431B-5153-4936-B0EE-CABE36F7C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CD063-7F18-423D-A692-CC9D343FD3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58174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3A66F51-D3F0-406D-AAC3-01300BB0D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1FBDAEA-0EC9-4BFC-B4DC-9A02E134EE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30943015-4729-44AB-B601-E3BFA2BA75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19E55BE4-DE58-4CB4-A138-82C7FA95E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E8F46-57F3-4B32-B3C0-034060244659}" type="datetime1">
              <a:rPr lang="zh-TW" altLang="en-US" smtClean="0"/>
              <a:t>2018/7/24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2E94F790-01BB-4A74-B31E-9E0181378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311A38C2-FB38-4EF1-BEE9-C6127183E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CD063-7F18-423D-A692-CC9D343FD3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9885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FB86871-0575-4B21-9333-0B96E286C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35CE8BC1-3B30-4676-AAB2-794442C2DB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DED19164-1E96-40EE-9246-AA1E659997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DA06F7C1-0AF6-46DF-8CF5-44E8DBBE2D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9F3B69BF-E2A2-49C3-B1F9-786966B063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81164490-F37E-4BF2-B792-E41261B07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E6354-929A-48E4-A569-5065F8787DBB}" type="datetime1">
              <a:rPr lang="zh-TW" altLang="en-US" smtClean="0"/>
              <a:t>2018/7/24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2AD5587A-E829-42C8-831F-99414F496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29B54927-CA1D-4379-9562-EFDFDA5D8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CD063-7F18-423D-A692-CC9D343FD3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29502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639C19A-DE44-4713-BF93-3D9F1FCBE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A067B964-A9EE-448C-A903-DF032F75B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7B07A-C303-4A11-829E-75A08D84F791}" type="datetime1">
              <a:rPr lang="zh-TW" altLang="en-US" smtClean="0"/>
              <a:t>2018/7/24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89FBDCDA-948D-4D74-A9CB-BF0FDF289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6BF2C7E3-47A7-4611-B686-B56505F1B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CD063-7F18-423D-A692-CC9D343FD3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56072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005DC494-3175-4D2C-8019-6DC804B30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C0FAA-EAB9-46FF-9B2E-6C03EFE0E627}" type="datetime1">
              <a:rPr lang="zh-TW" altLang="en-US" smtClean="0"/>
              <a:t>2018/7/24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A61414F2-4AAB-4D3D-9B55-6D611E2C5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D327B6FE-1D54-44CF-9B02-7D4B222A7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CD063-7F18-423D-A692-CC9D343FD3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01405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A1337AC-5890-4658-9633-0789FDA95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E22CC54-BC45-47EE-96B0-B43A1D1BC3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5C769566-CB0F-43CF-9358-EBC2CC4FB3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CE19407D-C528-4858-9191-402D0B2E4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15960-3F62-4BA7-8DEF-58213E9FC750}" type="datetime1">
              <a:rPr lang="zh-TW" altLang="en-US" smtClean="0"/>
              <a:t>2018/7/24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876CEE8D-E284-4A31-91E6-DED43608B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9E8B0B4B-C516-4AA2-BB4B-78EB6C78A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CD063-7F18-423D-A692-CC9D343FD3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0831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D41F1C9-4A33-41F9-9A6C-C2CA32C42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DE938834-CF9D-43C8-A12C-17090FA2F8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5533F49C-9EA4-4A17-8CB9-8793107C09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93917929-FFD5-45C6-AB7C-0A03F71D1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95139-73A5-4D37-9F65-42DD6EFCB362}" type="datetime1">
              <a:rPr lang="zh-TW" altLang="en-US" smtClean="0"/>
              <a:t>2018/7/24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7957C9B4-23F7-4ED4-B3ED-8BA7DAFFB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0C8198A6-61AE-471E-87FA-7AAA5711C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CD063-7F18-423D-A692-CC9D343FD3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0696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47278959-5364-4351-AC95-0854CBC4D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B7FD0B26-27BA-4591-876F-81883746EF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2AEA749-A752-40EF-9A2F-1D5D321BDD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ECB9FC-3C71-41FD-914C-6EDD2F45F0F9}" type="datetime1">
              <a:rPr lang="zh-TW" altLang="en-US" smtClean="0"/>
              <a:t>2018/7/24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0EBD8A3-AFAC-4E16-BF90-054E8ED749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B23ABFF-0703-422A-93E4-68B89B878C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CCD063-7F18-423D-A692-CC9D343FD360}" type="slidenum">
              <a:rPr lang="zh-TW" altLang="en-US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46122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5600E22-8B2D-44A2-B529-2D5C521DF6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4441" y="542567"/>
            <a:ext cx="11123113" cy="1786671"/>
          </a:xfrm>
        </p:spPr>
        <p:txBody>
          <a:bodyPr>
            <a:noAutofit/>
          </a:bodyPr>
          <a:lstStyle/>
          <a:p>
            <a:r>
              <a:rPr lang="en-US" altLang="zh-TW" sz="4400" dirty="0"/>
              <a:t>Selecting local constraint for</a:t>
            </a:r>
            <a:r>
              <a:rPr lang="zh-TW" altLang="en-US" sz="4400" dirty="0"/>
              <a:t> </a:t>
            </a:r>
            <a:r>
              <a:rPr lang="en-US" altLang="zh-TW" sz="4400" dirty="0"/>
              <a:t>alignment of batch process data</a:t>
            </a:r>
            <a:r>
              <a:rPr lang="zh-TW" altLang="en-US" sz="4400" dirty="0"/>
              <a:t> </a:t>
            </a:r>
            <a:r>
              <a:rPr lang="en-US" altLang="zh-TW" sz="4400" dirty="0"/>
              <a:t>with dynamic</a:t>
            </a:r>
            <a:r>
              <a:rPr lang="zh-TW" altLang="en-US" sz="4400" dirty="0"/>
              <a:t> </a:t>
            </a:r>
            <a:r>
              <a:rPr lang="en-US" altLang="zh-TW" sz="4400" dirty="0"/>
              <a:t>time warping</a:t>
            </a:r>
            <a:endParaRPr lang="zh-TW" altLang="en-US" sz="4400" dirty="0">
              <a:latin typeface="Tw Cen MT" panose="020B0602020104020603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E1F7DB53-5192-4070-9ADE-B5C85E35C2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31679" y="2800963"/>
            <a:ext cx="8928639" cy="618404"/>
          </a:xfrm>
        </p:spPr>
        <p:txBody>
          <a:bodyPr>
            <a:noAutofit/>
          </a:bodyPr>
          <a:lstStyle/>
          <a:p>
            <a:r>
              <a:rPr lang="en-US" altLang="zh-TW" dirty="0"/>
              <a:t>Max Spooner, David </a:t>
            </a:r>
            <a:r>
              <a:rPr lang="en-US" altLang="zh-TW" dirty="0" err="1"/>
              <a:t>Kold</a:t>
            </a:r>
            <a:r>
              <a:rPr lang="en-US" altLang="zh-TW" dirty="0"/>
              <a:t>, Murat </a:t>
            </a:r>
            <a:r>
              <a:rPr lang="en-US" altLang="zh-TW" dirty="0" err="1"/>
              <a:t>Kulahci</a:t>
            </a:r>
            <a:endParaRPr lang="zh-TW" altLang="en-US" sz="2600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F20F7494-AC7E-43FC-B731-082CA109D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54568" y="6485003"/>
            <a:ext cx="2743200" cy="365125"/>
          </a:xfrm>
        </p:spPr>
        <p:txBody>
          <a:bodyPr/>
          <a:lstStyle/>
          <a:p>
            <a:fld id="{8DCCD063-7F18-423D-A692-CC9D343FD360}" type="slidenum">
              <a:rPr lang="zh-TW" altLang="en-US" smtClean="0"/>
              <a:t>1</a:t>
            </a:fld>
            <a:endParaRPr lang="zh-TW" altLang="en-US" dirty="0"/>
          </a:p>
        </p:txBody>
      </p:sp>
      <p:sp>
        <p:nvSpPr>
          <p:cNvPr id="5" name="副標題 2">
            <a:extLst>
              <a:ext uri="{FF2B5EF4-FFF2-40B4-BE49-F238E27FC236}">
                <a16:creationId xmlns:a16="http://schemas.microsoft.com/office/drawing/2014/main" id="{CC60B4B8-BDE3-427A-B56B-7314F1C4CCA4}"/>
              </a:ext>
            </a:extLst>
          </p:cNvPr>
          <p:cNvSpPr txBox="1">
            <a:spLocks/>
          </p:cNvSpPr>
          <p:nvPr/>
        </p:nvSpPr>
        <p:spPr>
          <a:xfrm>
            <a:off x="1048428" y="3891090"/>
            <a:ext cx="10095142" cy="9027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dirty="0">
                <a:solidFill>
                  <a:schemeClr val="tx1"/>
                </a:solidFill>
              </a:rPr>
              <a:t>Chemometrics and Intelligent Laboratory Systems</a:t>
            </a:r>
          </a:p>
          <a:p>
            <a:r>
              <a:rPr lang="en-US" altLang="zh-TW" sz="2200" dirty="0">
                <a:solidFill>
                  <a:schemeClr val="tx1"/>
                </a:solidFill>
              </a:rPr>
              <a:t>Vol. 167, 2017, Pages 161-170</a:t>
            </a:r>
            <a:endParaRPr lang="zh-TW" altLang="en-US" sz="2200" dirty="0">
              <a:solidFill>
                <a:schemeClr val="tx1"/>
              </a:solidFill>
            </a:endParaRPr>
          </a:p>
        </p:txBody>
      </p:sp>
      <p:sp>
        <p:nvSpPr>
          <p:cNvPr id="6" name="副標題 2">
            <a:extLst>
              <a:ext uri="{FF2B5EF4-FFF2-40B4-BE49-F238E27FC236}">
                <a16:creationId xmlns:a16="http://schemas.microsoft.com/office/drawing/2014/main" id="{F161951C-063C-40D4-A802-0FD8D23F3044}"/>
              </a:ext>
            </a:extLst>
          </p:cNvPr>
          <p:cNvSpPr txBox="1">
            <a:spLocks/>
          </p:cNvSpPr>
          <p:nvPr/>
        </p:nvSpPr>
        <p:spPr>
          <a:xfrm>
            <a:off x="1192823" y="5265553"/>
            <a:ext cx="9806355" cy="9027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dirty="0">
                <a:solidFill>
                  <a:schemeClr val="tx1"/>
                </a:solidFill>
              </a:rPr>
              <a:t>Presenter: Shan-Ru Liu</a:t>
            </a:r>
          </a:p>
          <a:p>
            <a:r>
              <a:rPr lang="en-US" altLang="zh-TW" dirty="0">
                <a:solidFill>
                  <a:schemeClr val="tx1"/>
                </a:solidFill>
              </a:rPr>
              <a:t>Date: 2018/07/24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191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60020E8-9DE9-4C44-9514-60E162C01B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Local constraint</a:t>
            </a:r>
            <a:endParaRPr lang="zh-TW" altLang="en-US" dirty="0"/>
          </a:p>
        </p:txBody>
      </p:sp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8CC56687-668F-4E25-8E42-2993660ED4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4047" y="2027963"/>
            <a:ext cx="8414497" cy="4260640"/>
          </a:xfrm>
          <a:prstGeom prst="rect">
            <a:avLst/>
          </a:prstGeom>
        </p:spPr>
      </p:pic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05500CB-2740-4060-AFD7-C40D524AE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CD063-7F18-423D-A692-CC9D343FD360}" type="slidenum">
              <a:rPr lang="zh-TW" altLang="en-US" smtClean="0"/>
              <a:t>10</a:t>
            </a:fld>
            <a:endParaRPr lang="zh-TW" altLang="en-US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CCE411FF-B3DD-479F-B42E-ED0146CE1B5F}"/>
              </a:ext>
            </a:extLst>
          </p:cNvPr>
          <p:cNvSpPr txBox="1"/>
          <p:nvPr/>
        </p:nvSpPr>
        <p:spPr>
          <a:xfrm>
            <a:off x="6032361" y="1027908"/>
            <a:ext cx="42460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600" dirty="0" err="1">
                <a:solidFill>
                  <a:srgbClr val="FF0000"/>
                </a:solidFill>
              </a:rPr>
              <a:t>Itakura</a:t>
            </a:r>
            <a:r>
              <a:rPr lang="en-US" altLang="zh-TW" sz="3600" dirty="0">
                <a:solidFill>
                  <a:srgbClr val="FF0000"/>
                </a:solidFill>
              </a:rPr>
              <a:t> parallelogram</a:t>
            </a:r>
            <a:endParaRPr lang="zh-TW" alt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1652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A7DFBF5-BAEA-4E42-B4C1-3C8914F9A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Data</a:t>
            </a:r>
            <a:endParaRPr lang="zh-TW" altLang="en-US" dirty="0"/>
          </a:p>
        </p:txBody>
      </p:sp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7581F8E3-EB6C-43BD-911D-30EDAED7DF7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72740" y="319086"/>
            <a:ext cx="8585043" cy="6173787"/>
          </a:xfrm>
          <a:prstGeom prst="rect">
            <a:avLst/>
          </a:prstGeom>
        </p:spPr>
      </p:pic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C056C9F9-544A-431D-8B54-3A8D0E6ED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CD063-7F18-423D-A692-CC9D343FD360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104626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118B72-AEF1-4FAE-93CE-A9861103F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397" y="365127"/>
            <a:ext cx="11294771" cy="1325563"/>
          </a:xfrm>
        </p:spPr>
        <p:txBody>
          <a:bodyPr/>
          <a:lstStyle/>
          <a:p>
            <a:r>
              <a:rPr lang="en-US" altLang="zh-TW" dirty="0"/>
              <a:t>Processing data and selecting reference batch</a:t>
            </a:r>
            <a:endParaRPr lang="zh-TW" altLang="en-US" dirty="0"/>
          </a:p>
        </p:txBody>
      </p:sp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3CEAA2E4-A490-4803-BA94-A8EDF905BB9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59432" y="1668278"/>
            <a:ext cx="7073136" cy="5053199"/>
          </a:xfrm>
          <a:prstGeom prst="rect">
            <a:avLst/>
          </a:prstGeom>
        </p:spPr>
      </p:pic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BCAA7A9-D56C-413D-B488-F106A9933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CD063-7F18-423D-A692-CC9D343FD360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25178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0BE6802-B9C0-4C9D-A812-F029F0AC3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Variable weights</a:t>
            </a:r>
            <a:endParaRPr lang="zh-TW" altLang="en-US" dirty="0"/>
          </a:p>
        </p:txBody>
      </p:sp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04A2B9B3-7EDE-4495-A445-106A5E93C02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0500"/>
          <a:stretch/>
        </p:blipFill>
        <p:spPr>
          <a:xfrm>
            <a:off x="838200" y="1688837"/>
            <a:ext cx="5826253" cy="4669368"/>
          </a:xfrm>
          <a:prstGeom prst="rect">
            <a:avLst/>
          </a:prstGeom>
        </p:spPr>
      </p:pic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DA95A92F-94C8-47D9-9F1F-3CEA7F2D1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CD063-7F18-423D-A692-CC9D343FD360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66786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94FB846-36B5-4D4C-9CE2-63EE79FF9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Selecting local constraint</a:t>
            </a:r>
            <a:endParaRPr lang="zh-TW" altLang="en-US" dirty="0"/>
          </a:p>
        </p:txBody>
      </p:sp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0E03EC17-BA8D-4239-BC51-F668D05FE2E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449715"/>
            <a:ext cx="7977877" cy="5043158"/>
          </a:xfrm>
          <a:prstGeom prst="rect">
            <a:avLst/>
          </a:prstGeom>
        </p:spPr>
      </p:pic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EF11AC46-7279-4D66-BC1D-0BC6A43F5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CD063-7F18-423D-A692-CC9D343FD360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89861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00310E6-3F2B-4306-B035-123F39D19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Selecting local constraint</a:t>
            </a:r>
            <a:endParaRPr lang="zh-TW" altLang="en-US" dirty="0"/>
          </a:p>
        </p:txBody>
      </p:sp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81D36CE4-71C5-4781-B0C1-98ED5397038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52512" y="1915319"/>
            <a:ext cx="10086975" cy="4171950"/>
          </a:xfrm>
          <a:prstGeom prst="rect">
            <a:avLst/>
          </a:prstGeom>
        </p:spPr>
      </p:pic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E7CA16F6-87A7-4635-B87A-96CD1BA4E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CD063-7F18-423D-A692-CC9D343FD360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84640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E13F23B-351A-4B97-AF2B-834A5D9B0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Comparison to DTW with global constraint</a:t>
            </a:r>
            <a:endParaRPr lang="zh-TW" altLang="en-US" dirty="0"/>
          </a:p>
        </p:txBody>
      </p:sp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763EF4EC-67EC-48EB-BB8E-265D09C37A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81401" y="1556437"/>
            <a:ext cx="4774083" cy="4982477"/>
          </a:xfrm>
          <a:prstGeom prst="rect">
            <a:avLst/>
          </a:prstGeom>
        </p:spPr>
      </p:pic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FF7B9D1D-F4CE-4912-9DBE-D1BB5A378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CD063-7F18-423D-A692-CC9D343FD360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4302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51E4FEA-D504-4984-8169-77A8B62C8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Abstract (1/2)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8A7BC5F-5DB6-4B6E-A263-D2C31A7AB8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0825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dirty="0"/>
              <a:t>There are two key reasons for aligning batch process data. The first is to obtain same-length batches so that</a:t>
            </a:r>
            <a:r>
              <a:rPr lang="zh-TW" altLang="en-US" dirty="0"/>
              <a:t> </a:t>
            </a:r>
            <a:r>
              <a:rPr lang="en-US" altLang="zh-TW" dirty="0"/>
              <a:t>standard methods of analysis may be applied, whilst the second reason is to </a:t>
            </a:r>
            <a:r>
              <a:rPr lang="en-US" altLang="zh-TW" dirty="0" err="1"/>
              <a:t>synchronise</a:t>
            </a:r>
            <a:r>
              <a:rPr lang="en-US" altLang="zh-TW" dirty="0"/>
              <a:t> events that take place</a:t>
            </a:r>
            <a:r>
              <a:rPr lang="zh-TW" altLang="en-US" dirty="0"/>
              <a:t> </a:t>
            </a:r>
            <a:r>
              <a:rPr lang="en-US" altLang="zh-TW" dirty="0"/>
              <a:t>during each batch so that the same event is associated with the same observation number for every batch. Dynamic</a:t>
            </a:r>
            <a:r>
              <a:rPr lang="zh-TW" altLang="en-US" dirty="0"/>
              <a:t> </a:t>
            </a:r>
            <a:r>
              <a:rPr lang="en-US" altLang="zh-TW" dirty="0"/>
              <a:t>time warping has been shown to be an effective method for meeting these objectives. This is based on a</a:t>
            </a:r>
            <a:r>
              <a:rPr lang="zh-TW" altLang="en-US" dirty="0"/>
              <a:t> </a:t>
            </a:r>
            <a:r>
              <a:rPr lang="en-US" altLang="zh-TW" dirty="0"/>
              <a:t>dynamic programming algorithm that aligns a batch to a reference batch, by stretching and compressing its local</a:t>
            </a:r>
            <a:r>
              <a:rPr lang="zh-TW" altLang="en-US" dirty="0"/>
              <a:t> </a:t>
            </a:r>
            <a:r>
              <a:rPr lang="en-US" altLang="zh-TW" dirty="0"/>
              <a:t>time dimension. The resulting ”warping function” may be interpreted as a progress signature of the batch which</a:t>
            </a:r>
            <a:r>
              <a:rPr lang="zh-TW" altLang="en-US" dirty="0"/>
              <a:t> </a:t>
            </a:r>
            <a:r>
              <a:rPr lang="en-US" altLang="zh-TW" dirty="0"/>
              <a:t>may be appended to the aligned data for further analysis. </a:t>
            </a:r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8A8B9C12-508D-4AC0-A402-645B6EC72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CD063-7F18-423D-A692-CC9D343FD360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79220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51E4FEA-D504-4984-8169-77A8B62C8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Abstract (2/2)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8A7BC5F-5DB6-4B6E-A263-D2C31A7AB8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0500"/>
            <a:ext cx="10515600" cy="50323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/>
              <a:t>For the warping function to be a realistic reflection of</a:t>
            </a:r>
            <a:r>
              <a:rPr lang="zh-TW" altLang="en-US" dirty="0"/>
              <a:t> </a:t>
            </a:r>
            <a:r>
              <a:rPr lang="en-US" altLang="zh-TW" dirty="0"/>
              <a:t>the progress of a batch, it is necessary to impose some constraints on the dynamic time warping algorithm, to</a:t>
            </a:r>
            <a:r>
              <a:rPr lang="zh-TW" altLang="en-US" dirty="0"/>
              <a:t> </a:t>
            </a:r>
            <a:r>
              <a:rPr lang="en-US" altLang="zh-TW" dirty="0"/>
              <a:t>avoid an alignment which is too aggressive and which contains pathological warping. Previous work has focused</a:t>
            </a:r>
            <a:r>
              <a:rPr lang="zh-TW" altLang="en-US" dirty="0"/>
              <a:t> </a:t>
            </a:r>
            <a:r>
              <a:rPr lang="en-US" altLang="zh-TW" dirty="0"/>
              <a:t>on addressing this issue using global constraints. In this work, we investigate the use of local constraints in dynamic</a:t>
            </a:r>
            <a:r>
              <a:rPr lang="zh-TW" altLang="en-US" dirty="0"/>
              <a:t> </a:t>
            </a:r>
            <a:r>
              <a:rPr lang="en-US" altLang="zh-TW" dirty="0"/>
              <a:t>time warping and define criteria for evaluating the degree of time distortion and variable </a:t>
            </a:r>
            <a:r>
              <a:rPr lang="en-US" altLang="zh-TW" dirty="0" err="1"/>
              <a:t>synchronisation</a:t>
            </a:r>
            <a:r>
              <a:rPr lang="zh-TW" altLang="en-US" dirty="0"/>
              <a:t> </a:t>
            </a:r>
            <a:r>
              <a:rPr lang="en-US" altLang="zh-TW" dirty="0"/>
              <a:t>obtained. A local constraint scheme is extended to include constraints not previously considered, and a novel</a:t>
            </a:r>
            <a:r>
              <a:rPr lang="zh-TW" altLang="en-US" dirty="0"/>
              <a:t> </a:t>
            </a:r>
            <a:r>
              <a:rPr lang="en-US" altLang="zh-TW" dirty="0"/>
              <a:t>method for selecting the optimal local constraint with respect to the two criteria is proposed. For illustration, the</a:t>
            </a:r>
            <a:r>
              <a:rPr lang="zh-TW" altLang="en-US" dirty="0"/>
              <a:t> </a:t>
            </a:r>
            <a:r>
              <a:rPr lang="en-US" altLang="zh-TW" dirty="0"/>
              <a:t>method is applied to real data from an industrial bacteria fermentation process.</a:t>
            </a:r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8A8B9C12-508D-4AC0-A402-645B6EC72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CD063-7F18-423D-A692-CC9D343FD360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13286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0BFC189-B3FC-4552-96F6-04192A571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DTW</a:t>
            </a:r>
            <a:endParaRPr lang="zh-TW" altLang="en-US" dirty="0"/>
          </a:p>
        </p:txBody>
      </p:sp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47BBD2A3-EDAF-4BCE-AE6A-B2B76ABA9E1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7697" y="2420478"/>
            <a:ext cx="10916605" cy="3658349"/>
          </a:xfrm>
          <a:prstGeom prst="rect">
            <a:avLst/>
          </a:prstGeom>
        </p:spPr>
      </p:pic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119E7701-CFCC-485F-B0F1-0CC526D42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CD063-7F18-423D-A692-CC9D343FD360}" type="slidenum">
              <a:rPr lang="zh-TW" altLang="en-US" smtClean="0"/>
              <a:t>4</a:t>
            </a:fld>
            <a:endParaRPr lang="zh-TW" altLang="en-US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8E8C1E5E-EF21-43D5-958F-89819E732B17}"/>
              </a:ext>
            </a:extLst>
          </p:cNvPr>
          <p:cNvSpPr txBox="1"/>
          <p:nvPr/>
        </p:nvSpPr>
        <p:spPr>
          <a:xfrm>
            <a:off x="4579397" y="855255"/>
            <a:ext cx="303320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600" dirty="0">
                <a:solidFill>
                  <a:srgbClr val="FF0000"/>
                </a:solidFill>
              </a:rPr>
              <a:t>X: 2,3,4,6,4,1</a:t>
            </a:r>
          </a:p>
          <a:p>
            <a:r>
              <a:rPr lang="en-US" altLang="zh-TW" sz="3600" dirty="0">
                <a:solidFill>
                  <a:srgbClr val="FF0000"/>
                </a:solidFill>
              </a:rPr>
              <a:t>R: 1,2,2,4,5,4,2</a:t>
            </a:r>
            <a:endParaRPr lang="zh-TW" alt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5899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C1D89C5-2608-4B0E-832E-5DB9801DF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Local constraint</a:t>
            </a:r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E225E955-C1F9-4D21-A2C1-50FDFB401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CD063-7F18-423D-A692-CC9D343FD360}" type="slidenum">
              <a:rPr lang="zh-TW" altLang="en-US" smtClean="0"/>
              <a:t>5</a:t>
            </a:fld>
            <a:endParaRPr lang="zh-TW" altLang="en-US"/>
          </a:p>
        </p:txBody>
      </p:sp>
      <p:pic>
        <p:nvPicPr>
          <p:cNvPr id="8" name="內容版面配置區 7">
            <a:extLst>
              <a:ext uri="{FF2B5EF4-FFF2-40B4-BE49-F238E27FC236}">
                <a16:creationId xmlns:a16="http://schemas.microsoft.com/office/drawing/2014/main" id="{0D00730C-1EDF-4222-87A2-8592B2733DD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6221" y="2012587"/>
            <a:ext cx="8860664" cy="4008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9149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C1D89C5-2608-4B0E-832E-5DB9801DF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Local constraint</a:t>
            </a:r>
            <a:endParaRPr lang="zh-TW" altLang="en-US" dirty="0"/>
          </a:p>
        </p:txBody>
      </p:sp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7B437F28-B83C-43EC-9A6B-3BB60DA1FC7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07585" y="1386822"/>
            <a:ext cx="9320420" cy="5106051"/>
          </a:xfrm>
          <a:prstGeom prst="rect">
            <a:avLst/>
          </a:prstGeom>
        </p:spPr>
      </p:pic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E225E955-C1F9-4D21-A2C1-50FDFB401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CD063-7F18-423D-A692-CC9D343FD360}" type="slidenum">
              <a:rPr lang="zh-TW" altLang="en-US" smtClean="0"/>
              <a:t>6</a:t>
            </a:fld>
            <a:endParaRPr lang="zh-TW" altLang="en-US"/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D72716CF-3FC9-44F8-8CD2-2EEB50F10784}"/>
              </a:ext>
            </a:extLst>
          </p:cNvPr>
          <p:cNvSpPr txBox="1"/>
          <p:nvPr/>
        </p:nvSpPr>
        <p:spPr>
          <a:xfrm>
            <a:off x="6096000" y="511887"/>
            <a:ext cx="33861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600" dirty="0" err="1">
                <a:solidFill>
                  <a:srgbClr val="FF0000"/>
                </a:solidFill>
              </a:rPr>
              <a:t>Sakoe</a:t>
            </a:r>
            <a:r>
              <a:rPr lang="en-US" altLang="zh-TW" sz="3600" dirty="0">
                <a:solidFill>
                  <a:srgbClr val="FF0000"/>
                </a:solidFill>
              </a:rPr>
              <a:t> and Chiba</a:t>
            </a:r>
            <a:endParaRPr lang="zh-TW" alt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8858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C1D89C5-2608-4B0E-832E-5DB9801DF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Local constraint</a:t>
            </a:r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E225E955-C1F9-4D21-A2C1-50FDFB401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CD063-7F18-423D-A692-CC9D343FD360}" type="slidenum">
              <a:rPr lang="zh-TW" altLang="en-US" smtClean="0"/>
              <a:t>7</a:t>
            </a:fld>
            <a:endParaRPr lang="zh-TW" altLang="en-US"/>
          </a:p>
        </p:txBody>
      </p:sp>
      <p:pic>
        <p:nvPicPr>
          <p:cNvPr id="7" name="內容版面配置區 6">
            <a:extLst>
              <a:ext uri="{FF2B5EF4-FFF2-40B4-BE49-F238E27FC236}">
                <a16:creationId xmlns:a16="http://schemas.microsoft.com/office/drawing/2014/main" id="{62758C15-A66C-48F8-A65B-60515C869E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5650" y="2588572"/>
            <a:ext cx="10900700" cy="3294501"/>
          </a:xfrm>
          <a:prstGeom prst="rect">
            <a:avLst/>
          </a:prstGeom>
        </p:spPr>
      </p:pic>
      <p:pic>
        <p:nvPicPr>
          <p:cNvPr id="3" name="圖片 2">
            <a:extLst>
              <a:ext uri="{FF2B5EF4-FFF2-40B4-BE49-F238E27FC236}">
                <a16:creationId xmlns:a16="http://schemas.microsoft.com/office/drawing/2014/main" id="{7955360E-CF1E-4244-B371-2E0C35B1E6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9948" y="1027907"/>
            <a:ext cx="4106646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8211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C1D89C5-2608-4B0E-832E-5DB9801DF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Local constraint</a:t>
            </a:r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E225E955-C1F9-4D21-A2C1-50FDFB401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CD063-7F18-423D-A692-CC9D343FD360}" type="slidenum">
              <a:rPr lang="zh-TW" altLang="en-US" smtClean="0"/>
              <a:t>8</a:t>
            </a:fld>
            <a:endParaRPr lang="zh-TW" altLang="en-US"/>
          </a:p>
        </p:txBody>
      </p:sp>
      <p:pic>
        <p:nvPicPr>
          <p:cNvPr id="6" name="內容版面配置區 5">
            <a:extLst>
              <a:ext uri="{FF2B5EF4-FFF2-40B4-BE49-F238E27FC236}">
                <a16:creationId xmlns:a16="http://schemas.microsoft.com/office/drawing/2014/main" id="{C4F1472A-1665-44C6-85C1-4ED84E54F9A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952788"/>
            <a:ext cx="2138082" cy="1051322"/>
          </a:xfrm>
          <a:prstGeom prst="rect">
            <a:avLst/>
          </a:prstGeom>
        </p:spPr>
      </p:pic>
      <p:pic>
        <p:nvPicPr>
          <p:cNvPr id="8" name="圖片 7">
            <a:extLst>
              <a:ext uri="{FF2B5EF4-FFF2-40B4-BE49-F238E27FC236}">
                <a16:creationId xmlns:a16="http://schemas.microsoft.com/office/drawing/2014/main" id="{B654F2ED-E89C-478E-A47D-E33BEF9301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199" y="3266208"/>
            <a:ext cx="9364857" cy="1284888"/>
          </a:xfrm>
          <a:prstGeom prst="rect">
            <a:avLst/>
          </a:prstGeom>
        </p:spPr>
      </p:pic>
      <p:pic>
        <p:nvPicPr>
          <p:cNvPr id="9" name="圖片 8">
            <a:extLst>
              <a:ext uri="{FF2B5EF4-FFF2-40B4-BE49-F238E27FC236}">
                <a16:creationId xmlns:a16="http://schemas.microsoft.com/office/drawing/2014/main" id="{F531E9B1-7E52-44D1-92A3-B4F1B81C0DD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199" y="4579628"/>
            <a:ext cx="6442559" cy="1150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4625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C1D89C5-2608-4B0E-832E-5DB9801DF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Local constraint</a:t>
            </a:r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E225E955-C1F9-4D21-A2C1-50FDFB401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CD063-7F18-423D-A692-CC9D343FD360}" type="slidenum">
              <a:rPr lang="zh-TW" altLang="en-US" smtClean="0"/>
              <a:t>9</a:t>
            </a:fld>
            <a:endParaRPr lang="zh-TW" altLang="en-US"/>
          </a:p>
        </p:txBody>
      </p:sp>
      <p:pic>
        <p:nvPicPr>
          <p:cNvPr id="7" name="內容版面配置區 6">
            <a:extLst>
              <a:ext uri="{FF2B5EF4-FFF2-40B4-BE49-F238E27FC236}">
                <a16:creationId xmlns:a16="http://schemas.microsoft.com/office/drawing/2014/main" id="{B58EA96E-4BBB-4A26-AA15-824FCD2508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793105"/>
            <a:ext cx="8649075" cy="4563247"/>
          </a:xfrm>
          <a:prstGeom prst="rect">
            <a:avLst/>
          </a:prstGeom>
        </p:spPr>
      </p:pic>
      <p:pic>
        <p:nvPicPr>
          <p:cNvPr id="10" name="圖片 9">
            <a:extLst>
              <a:ext uri="{FF2B5EF4-FFF2-40B4-BE49-F238E27FC236}">
                <a16:creationId xmlns:a16="http://schemas.microsoft.com/office/drawing/2014/main" id="{A041E8B6-D664-471D-8A09-BFB2961893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43900" y="988708"/>
            <a:ext cx="5452888" cy="701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185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per">
      <a:majorFont>
        <a:latin typeface="Tw Cen MT"/>
        <a:ea typeface="微軟正黑體"/>
        <a:cs typeface=""/>
      </a:majorFont>
      <a:minorFont>
        <a:latin typeface="Tw Cen MT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12094</TotalTime>
  <Words>374</Words>
  <Application>Microsoft Office PowerPoint</Application>
  <PresentationFormat>寬螢幕</PresentationFormat>
  <Paragraphs>44</Paragraphs>
  <Slides>16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3" baseType="lpstr">
      <vt:lpstr>微軟正黑體</vt:lpstr>
      <vt:lpstr>新細明體</vt:lpstr>
      <vt:lpstr>Arial</vt:lpstr>
      <vt:lpstr>Calibri</vt:lpstr>
      <vt:lpstr>Times New Roman</vt:lpstr>
      <vt:lpstr>Tw Cen MT</vt:lpstr>
      <vt:lpstr>Office 佈景主題</vt:lpstr>
      <vt:lpstr>Selecting local constraint for alignment of batch process data with dynamic time warping</vt:lpstr>
      <vt:lpstr>Abstract (1/2)</vt:lpstr>
      <vt:lpstr>Abstract (2/2)</vt:lpstr>
      <vt:lpstr>DTW</vt:lpstr>
      <vt:lpstr>Local constraint</vt:lpstr>
      <vt:lpstr>Local constraint</vt:lpstr>
      <vt:lpstr>Local constraint</vt:lpstr>
      <vt:lpstr>Local constraint</vt:lpstr>
      <vt:lpstr>Local constraint</vt:lpstr>
      <vt:lpstr>Local constraint</vt:lpstr>
      <vt:lpstr>Data</vt:lpstr>
      <vt:lpstr>Processing data and selecting reference batch</vt:lpstr>
      <vt:lpstr>Variable weights</vt:lpstr>
      <vt:lpstr>Selecting local constraint</vt:lpstr>
      <vt:lpstr>Selecting local constraint</vt:lpstr>
      <vt:lpstr>Comparison to DTW with global constraint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 series for blind biosignal classification model</dc:title>
  <dc:creator>喵owo</dc:creator>
  <cp:lastModifiedBy> </cp:lastModifiedBy>
  <cp:revision>385</cp:revision>
  <dcterms:created xsi:type="dcterms:W3CDTF">2017-10-09T09:38:00Z</dcterms:created>
  <dcterms:modified xsi:type="dcterms:W3CDTF">2018-07-24T10:16:15Z</dcterms:modified>
</cp:coreProperties>
</file>