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69" autoAdjust="0"/>
    <p:restoredTop sz="78307" autoAdjust="0"/>
  </p:normalViewPr>
  <p:slideViewPr>
    <p:cSldViewPr snapToGrid="0">
      <p:cViewPr varScale="1">
        <p:scale>
          <a:sx n="73" d="100"/>
          <a:sy n="73" d="100"/>
        </p:scale>
        <p:origin x="96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1CE27-751F-48D9-A3E6-37B85B410D4A}" type="datetimeFigureOut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2EB79-9C15-4368-B725-BB8D0D1C7B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30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2EB79-9C15-4368-B725-BB8D0D1C7B1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47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A826C-B827-48E7-923C-08C27A6D0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F732A0-EAAC-46F4-A2BD-7894166D6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E00B3F-FCF3-43A8-BA3C-83E3D27F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3CDD-1571-4D07-AD50-27DEDA2DAB08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DEB773-BC7F-471F-AAA2-C6E648DF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0BCD83-5310-40C3-8583-4562F766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597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0126FA-CD86-4406-B2A6-385B5925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66ECCF-61AA-4623-A519-B8C19CE7C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F64FCF-DA26-41B4-8919-89C752F2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9CA-F34A-4005-B66B-4638821FBB36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B90C5E-07BB-4BDE-A6DE-837D4B32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20F850-672A-48DC-883D-88316666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706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F3BBB3C-AD7C-461A-B4F6-E1D3B7F36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B38A6C4-FFF1-480E-A653-69B9EA56A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53E183-339D-4996-9336-DF360AFA8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FA3D-57A8-4A36-8AB7-98D4B7F81A6B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8900FD-C0EE-4957-AD7C-2F848F0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7F8627-2565-4288-8ACC-D27B0394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51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8FC2AA-8240-4810-8FED-A3DD62B5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4AF7A4-3700-4BCA-8788-5F4FBE985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D63DA6-083D-4C87-B46F-4639F5BA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0CF3-7BCB-4E41-A4BC-7F7C7D47433D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A96B28-A6B2-4CCD-A0A0-0FC8A9F2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F41030-E2A0-4DD7-A077-C86BB9D1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50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59C8D0-3EEB-43FA-AB9E-D0910F9C8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C8DA04-C654-4A32-81E1-D1990594B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7C9000-9E5A-4894-8CE5-D814ED1F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63AD-E347-426A-B227-78A9B42781C3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87D9EE-8E3C-41CA-841E-E125FA87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02431B-5153-4936-B0EE-CABE36F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1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A66F51-D3F0-406D-AAC3-01300BB0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FBDAEA-0EC9-4BFC-B4DC-9A02E134E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0943015-4729-44AB-B601-E3BFA2BA7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E55BE4-DE58-4CB4-A138-82C7FA95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8F46-57F3-4B32-B3C0-034060244659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E94F790-01BB-4A74-B31E-9E018137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11A38C2-FB38-4EF1-BEE9-C6127183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8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B86871-0575-4B21-9333-0B96E286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CE8BC1-3B30-4676-AAB2-794442C2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ED19164-1E96-40EE-9246-AA1E65999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A06F7C1-0AF6-46DF-8CF5-44E8DBBE2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F3B69BF-E2A2-49C3-B1F9-786966B06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1164490-F37E-4BF2-B792-E41261B0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E6354-929A-48E4-A569-5065F8787DBB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AD5587A-E829-42C8-831F-99414F49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9B54927-CA1D-4379-9562-EFDFDA5D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50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39C19A-DE44-4713-BF93-3D9F1FCB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067B964-A9EE-448C-A903-DF032F75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B07A-C303-4A11-829E-75A08D84F791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9FBDCDA-948D-4D74-A9CB-BF0FDF28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BF2C7E3-47A7-4611-B686-B56505F1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07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05DC494-3175-4D2C-8019-6DC804B3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0FAA-EAB9-46FF-9B2E-6C03EFE0E627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61414F2-4AAB-4D3D-9B55-6D611E2C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327B6FE-1D54-44CF-9B02-7D4B222A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40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1337AC-5890-4658-9633-0789FDA9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22CC54-BC45-47EE-96B0-B43A1D1BC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C769566-CB0F-43CF-9358-EBC2CC4FB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19407D-C528-4858-9191-402D0B2E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5960-3F62-4BA7-8DEF-58213E9FC750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6CEE8D-E284-4A31-91E6-DED43608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8B0B4B-C516-4AA2-BB4B-78EB6C78A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8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41F1C9-4A33-41F9-9A6C-C2CA32C4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E938834-CF9D-43C8-A12C-17090FA2F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533F49C-9EA4-4A17-8CB9-8793107C0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3917929-FFD5-45C6-AB7C-0A03F71D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5139-73A5-4D37-9F65-42DD6EFCB362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957C9B4-23F7-4ED4-B3ED-8BA7DAFF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C8198A6-61AE-471E-87FA-7AAA5711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69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7278959-5364-4351-AC95-0854CBC4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7FD0B26-27BA-4591-876F-81883746E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AEA749-A752-40EF-9A2F-1D5D321BD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CB9FC-3C71-41FD-914C-6EDD2F45F0F9}" type="datetime1">
              <a:rPr lang="zh-TW" altLang="en-US" smtClean="0"/>
              <a:t>2018/7/24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EBD8A3-AFAC-4E16-BF90-054E8ED74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23ABFF-0703-422A-93E4-68B89B878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CD063-7F18-423D-A692-CC9D343FD36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61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600E22-8B2D-44A2-B529-2D5C521DF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41" y="542567"/>
            <a:ext cx="11123113" cy="1786671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Selecting local constraint for</a:t>
            </a:r>
            <a:r>
              <a:rPr lang="zh-TW" altLang="en-US" sz="4400" dirty="0"/>
              <a:t> </a:t>
            </a:r>
            <a:r>
              <a:rPr lang="en-US" altLang="zh-TW" sz="4400" dirty="0"/>
              <a:t>alignment of batch process data</a:t>
            </a:r>
            <a:r>
              <a:rPr lang="zh-TW" altLang="en-US" sz="4400" dirty="0"/>
              <a:t> </a:t>
            </a:r>
            <a:r>
              <a:rPr lang="en-US" altLang="zh-TW" sz="4400" dirty="0"/>
              <a:t>with dynamic</a:t>
            </a:r>
            <a:r>
              <a:rPr lang="zh-TW" altLang="en-US" sz="4400" dirty="0"/>
              <a:t> </a:t>
            </a:r>
            <a:r>
              <a:rPr lang="en-US" altLang="zh-TW" sz="4400" dirty="0"/>
              <a:t>time warping</a:t>
            </a:r>
            <a:endParaRPr lang="zh-TW" altLang="en-US" sz="44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F7DB53-5192-4070-9ADE-B5C85E35C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679" y="2800963"/>
            <a:ext cx="8928639" cy="618404"/>
          </a:xfrm>
        </p:spPr>
        <p:txBody>
          <a:bodyPr>
            <a:noAutofit/>
          </a:bodyPr>
          <a:lstStyle/>
          <a:p>
            <a:r>
              <a:rPr lang="en-US" altLang="zh-TW" dirty="0"/>
              <a:t>Max Spooner, David </a:t>
            </a:r>
            <a:r>
              <a:rPr lang="en-US" altLang="zh-TW" dirty="0" err="1"/>
              <a:t>Kold</a:t>
            </a:r>
            <a:r>
              <a:rPr lang="en-US" altLang="zh-TW" dirty="0"/>
              <a:t>, Murat </a:t>
            </a:r>
            <a:r>
              <a:rPr lang="en-US" altLang="zh-TW" dirty="0" err="1"/>
              <a:t>Kulahci</a:t>
            </a:r>
            <a:endParaRPr lang="zh-TW" altLang="en-US" sz="2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20F7494-AC7E-43FC-B731-082CA109D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4568" y="6485003"/>
            <a:ext cx="2743200" cy="365125"/>
          </a:xfrm>
        </p:spPr>
        <p:txBody>
          <a:bodyPr/>
          <a:lstStyle/>
          <a:p>
            <a:fld id="{8DCCD063-7F18-423D-A692-CC9D343FD360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CC60B4B8-BDE3-427A-B56B-7314F1C4CCA4}"/>
              </a:ext>
            </a:extLst>
          </p:cNvPr>
          <p:cNvSpPr txBox="1">
            <a:spLocks/>
          </p:cNvSpPr>
          <p:nvPr/>
        </p:nvSpPr>
        <p:spPr>
          <a:xfrm>
            <a:off x="1048428" y="3891090"/>
            <a:ext cx="10095142" cy="902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solidFill>
                  <a:schemeClr val="tx1"/>
                </a:solidFill>
              </a:rPr>
              <a:t>Chemometrics and Intelligent Laboratory Systems</a:t>
            </a:r>
          </a:p>
          <a:p>
            <a:r>
              <a:rPr lang="en-US" altLang="zh-TW" sz="2200" dirty="0">
                <a:solidFill>
                  <a:schemeClr val="tx1"/>
                </a:solidFill>
              </a:rPr>
              <a:t>Vol. 167, 2017, Pages 161-170</a:t>
            </a:r>
            <a:endParaRPr lang="zh-TW" altLang="en-US" sz="2200" dirty="0">
              <a:solidFill>
                <a:schemeClr val="tx1"/>
              </a:solidFill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F161951C-063C-40D4-A802-0FD8D23F3044}"/>
              </a:ext>
            </a:extLst>
          </p:cNvPr>
          <p:cNvSpPr txBox="1">
            <a:spLocks/>
          </p:cNvSpPr>
          <p:nvPr/>
        </p:nvSpPr>
        <p:spPr>
          <a:xfrm>
            <a:off x="1192823" y="5265553"/>
            <a:ext cx="9806355" cy="902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solidFill>
                  <a:schemeClr val="tx1"/>
                </a:solidFill>
              </a:rPr>
              <a:t>Presenter: Shan-Ru Liu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Date: 2018/07/24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91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0020E8-9DE9-4C44-9514-60E162C0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CC56687-668F-4E25-8E42-2993660ED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4047" y="2027963"/>
            <a:ext cx="8414497" cy="4260640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5500CB-2740-4060-AFD7-C40D524A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CE411FF-B3DD-479F-B42E-ED0146CE1B5F}"/>
              </a:ext>
            </a:extLst>
          </p:cNvPr>
          <p:cNvSpPr txBox="1"/>
          <p:nvPr/>
        </p:nvSpPr>
        <p:spPr>
          <a:xfrm>
            <a:off x="6032361" y="1027908"/>
            <a:ext cx="4246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rgbClr val="FF0000"/>
                </a:solidFill>
              </a:rPr>
              <a:t>Itakura</a:t>
            </a:r>
            <a:r>
              <a:rPr lang="en-US" altLang="zh-TW" sz="3600" dirty="0">
                <a:solidFill>
                  <a:srgbClr val="FF0000"/>
                </a:solidFill>
              </a:rPr>
              <a:t> parallelogram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16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7DFBF5-BAEA-4E42-B4C1-3C8914F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581F8E3-EB6C-43BD-911D-30EDAED7DF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2740" y="319086"/>
            <a:ext cx="8585043" cy="6173787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56C9F9-544A-431D-8B54-3A8D0E6E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462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118B72-AEF1-4FAE-93CE-A9861103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97" y="365127"/>
            <a:ext cx="11294771" cy="1325563"/>
          </a:xfrm>
        </p:spPr>
        <p:txBody>
          <a:bodyPr/>
          <a:lstStyle/>
          <a:p>
            <a:r>
              <a:rPr lang="en-US" altLang="zh-TW" dirty="0"/>
              <a:t>Processing data and selecting reference batch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CEAA2E4-A490-4803-BA94-A8EDF905B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9432" y="1668278"/>
            <a:ext cx="7073136" cy="5053199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BCAA7A9-D56C-413D-B488-F106A993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517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BE6802-B9C0-4C9D-A812-F029F0AC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Variable weights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4A2B9B3-7EDE-4495-A445-106A5E93C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500"/>
          <a:stretch/>
        </p:blipFill>
        <p:spPr>
          <a:xfrm>
            <a:off x="838200" y="1688837"/>
            <a:ext cx="5826253" cy="4669368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A95A92F-94C8-47D9-9F1F-3CEA7F2D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678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4FB846-36B5-4D4C-9CE2-63EE79FF9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Selecting local constraint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E03EC17-BA8D-4239-BC51-F668D05FE2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9715"/>
            <a:ext cx="7977877" cy="5043158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11AC46-7279-4D66-BC1D-0BC6A43F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8986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0310E6-3F2B-4306-B035-123F39D19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Selecting local constraint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1D36CE4-71C5-4781-B0C1-98ED53970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512" y="1915319"/>
            <a:ext cx="10086975" cy="4171950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7CA16F6-87A7-4635-B87A-96CD1BA4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464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13F23B-351A-4B97-AF2B-834A5D9B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Comparison to DTW with global constraint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63EF4EC-67EC-48EB-BB8E-265D09C37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1" y="1556437"/>
            <a:ext cx="4774083" cy="4982477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F7B9D1D-F4CE-4912-9DBE-D1BB5A37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30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E4FEA-D504-4984-8169-77A8B62C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 (1/2)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A7BC5F-5DB6-4B6E-A263-D2C31A7AB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/>
              <a:t>There are two key reasons for aligning batch process data. The first is to obtain same-length batches so that</a:t>
            </a:r>
            <a:r>
              <a:rPr lang="zh-TW" altLang="en-US" dirty="0"/>
              <a:t> </a:t>
            </a:r>
            <a:r>
              <a:rPr lang="en-US" altLang="zh-TW" dirty="0"/>
              <a:t>standard methods of analysis may be applied, whilst the second reason is to </a:t>
            </a:r>
            <a:r>
              <a:rPr lang="en-US" altLang="zh-TW" dirty="0" err="1"/>
              <a:t>synchronise</a:t>
            </a:r>
            <a:r>
              <a:rPr lang="en-US" altLang="zh-TW" dirty="0"/>
              <a:t> events that take place</a:t>
            </a:r>
            <a:r>
              <a:rPr lang="zh-TW" altLang="en-US" dirty="0"/>
              <a:t> </a:t>
            </a:r>
            <a:r>
              <a:rPr lang="en-US" altLang="zh-TW" dirty="0"/>
              <a:t>during each batch so that the same event is associated with the same observation number for every batch. Dynamic</a:t>
            </a:r>
            <a:r>
              <a:rPr lang="zh-TW" altLang="en-US" dirty="0"/>
              <a:t> </a:t>
            </a:r>
            <a:r>
              <a:rPr lang="en-US" altLang="zh-TW" dirty="0"/>
              <a:t>time warping has been shown to be an effective method for meeting these objectives. This is based on a</a:t>
            </a:r>
            <a:r>
              <a:rPr lang="zh-TW" altLang="en-US" dirty="0"/>
              <a:t> </a:t>
            </a:r>
            <a:r>
              <a:rPr lang="en-US" altLang="zh-TW" dirty="0"/>
              <a:t>dynamic programming algorithm that aligns a batch to a reference batch, by stretching and compressing its local</a:t>
            </a:r>
            <a:r>
              <a:rPr lang="zh-TW" altLang="en-US" dirty="0"/>
              <a:t> </a:t>
            </a:r>
            <a:r>
              <a:rPr lang="en-US" altLang="zh-TW" dirty="0"/>
              <a:t>time dimension. The resulting ”warping function” may be interpreted as a progress signature of the batch which</a:t>
            </a:r>
            <a:r>
              <a:rPr lang="zh-TW" altLang="en-US" dirty="0"/>
              <a:t> </a:t>
            </a:r>
            <a:r>
              <a:rPr lang="en-US" altLang="zh-TW" dirty="0"/>
              <a:t>may be appended to the aligned data for further analysis. 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A8B9C12-508D-4AC0-A402-645B6EC7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22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E4FEA-D504-4984-8169-77A8B62C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 (2/2)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A7BC5F-5DB6-4B6E-A263-D2C31A7AB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For the warping function to be a realistic reflection of</a:t>
            </a:r>
            <a:r>
              <a:rPr lang="zh-TW" altLang="en-US" dirty="0"/>
              <a:t> </a:t>
            </a:r>
            <a:r>
              <a:rPr lang="en-US" altLang="zh-TW" dirty="0"/>
              <a:t>the progress of a batch, it is necessary to impose some constraints on the dynamic time warping algorithm, to</a:t>
            </a:r>
            <a:r>
              <a:rPr lang="zh-TW" altLang="en-US" dirty="0"/>
              <a:t> </a:t>
            </a:r>
            <a:r>
              <a:rPr lang="en-US" altLang="zh-TW" dirty="0"/>
              <a:t>avoid an alignment which is too aggressive and which contains pathological warping. Previous work has focused</a:t>
            </a:r>
            <a:r>
              <a:rPr lang="zh-TW" altLang="en-US" dirty="0"/>
              <a:t> </a:t>
            </a:r>
            <a:r>
              <a:rPr lang="en-US" altLang="zh-TW" dirty="0"/>
              <a:t>on addressing this issue using global constraints. In this work, we investigate the use of local constraints in dynamic</a:t>
            </a:r>
            <a:r>
              <a:rPr lang="zh-TW" altLang="en-US" dirty="0"/>
              <a:t> </a:t>
            </a:r>
            <a:r>
              <a:rPr lang="en-US" altLang="zh-TW" dirty="0"/>
              <a:t>time warping and define criteria for evaluating the degree of time distortion and variable </a:t>
            </a:r>
            <a:r>
              <a:rPr lang="en-US" altLang="zh-TW" dirty="0" err="1"/>
              <a:t>synchronisation</a:t>
            </a:r>
            <a:r>
              <a:rPr lang="zh-TW" altLang="en-US" dirty="0"/>
              <a:t> </a:t>
            </a:r>
            <a:r>
              <a:rPr lang="en-US" altLang="zh-TW" dirty="0"/>
              <a:t>obtained. A local constraint scheme is extended to include constraints not previously considered, and a novel</a:t>
            </a:r>
            <a:r>
              <a:rPr lang="zh-TW" altLang="en-US" dirty="0"/>
              <a:t> </a:t>
            </a:r>
            <a:r>
              <a:rPr lang="en-US" altLang="zh-TW" dirty="0"/>
              <a:t>method for selecting the optimal local constraint with respect to the two criteria is proposed. For illustration, the</a:t>
            </a:r>
            <a:r>
              <a:rPr lang="zh-TW" altLang="en-US" dirty="0"/>
              <a:t> </a:t>
            </a:r>
            <a:r>
              <a:rPr lang="en-US" altLang="zh-TW" dirty="0"/>
              <a:t>method is applied to real data from an industrial bacteria fermentation process.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A8B9C12-508D-4AC0-A402-645B6EC7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28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BFC189-B3FC-4552-96F6-04192A57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DTW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7BBD2A3-EDAF-4BCE-AE6A-B2B76ABA9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7697" y="2420478"/>
            <a:ext cx="10916605" cy="3658349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19E7701-CFCC-485F-B0F1-0CC526D4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E8C1E5E-EF21-43D5-958F-89819E732B17}"/>
              </a:ext>
            </a:extLst>
          </p:cNvPr>
          <p:cNvSpPr txBox="1"/>
          <p:nvPr/>
        </p:nvSpPr>
        <p:spPr>
          <a:xfrm>
            <a:off x="4579397" y="855255"/>
            <a:ext cx="30332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solidFill>
                  <a:srgbClr val="FF0000"/>
                </a:solidFill>
              </a:rPr>
              <a:t>X: 2,3,4,6,4,1</a:t>
            </a:r>
          </a:p>
          <a:p>
            <a:r>
              <a:rPr lang="en-US" altLang="zh-TW" sz="3600" dirty="0">
                <a:solidFill>
                  <a:srgbClr val="FF0000"/>
                </a:solidFill>
              </a:rPr>
              <a:t>R: 1,2,2,4,5,4,2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89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D89C5-2608-4B0E-832E-5DB9801D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25E955-C1F9-4D21-A2C1-50FDFB40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0D00730C-1EDF-4222-87A2-8592B2733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6221" y="2012587"/>
            <a:ext cx="8860664" cy="400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4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D89C5-2608-4B0E-832E-5DB9801D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B437F28-B83C-43EC-9A6B-3BB60DA1F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7585" y="1386822"/>
            <a:ext cx="9320420" cy="5106051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25E955-C1F9-4D21-A2C1-50FDFB40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72716CF-3FC9-44F8-8CD2-2EEB50F10784}"/>
              </a:ext>
            </a:extLst>
          </p:cNvPr>
          <p:cNvSpPr txBox="1"/>
          <p:nvPr/>
        </p:nvSpPr>
        <p:spPr>
          <a:xfrm>
            <a:off x="6096000" y="511887"/>
            <a:ext cx="3386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rgbClr val="FF0000"/>
                </a:solidFill>
              </a:rPr>
              <a:t>Sakoe</a:t>
            </a:r>
            <a:r>
              <a:rPr lang="en-US" altLang="zh-TW" sz="3600" dirty="0">
                <a:solidFill>
                  <a:srgbClr val="FF0000"/>
                </a:solidFill>
              </a:rPr>
              <a:t> and Chiba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D89C5-2608-4B0E-832E-5DB9801D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25E955-C1F9-4D21-A2C1-50FDFB40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62758C15-A66C-48F8-A65B-60515C869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5650" y="2588572"/>
            <a:ext cx="10900700" cy="3294501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7955360E-CF1E-4244-B371-2E0C35B1E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948" y="1027907"/>
            <a:ext cx="410664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2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D89C5-2608-4B0E-832E-5DB9801D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25E955-C1F9-4D21-A2C1-50FDFB40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C4F1472A-1665-44C6-85C1-4ED84E54F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52788"/>
            <a:ext cx="2138082" cy="105132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654F2ED-E89C-478E-A47D-E33BEF930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3266208"/>
            <a:ext cx="9364857" cy="1284888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F531E9B1-7E52-44D1-92A3-B4F1B81C0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4579628"/>
            <a:ext cx="6442559" cy="115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6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D89C5-2608-4B0E-832E-5DB9801D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Local constraint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25E955-C1F9-4D21-A2C1-50FDFB40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D063-7F18-423D-A692-CC9D343FD360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B58EA96E-4BBB-4A26-AA15-824FCD250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3105"/>
            <a:ext cx="8649075" cy="456324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A041E8B6-D664-471D-8A09-BFB296189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900" y="988708"/>
            <a:ext cx="5452888" cy="70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8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per">
      <a:majorFont>
        <a:latin typeface="Tw Cen MT"/>
        <a:ea typeface="微軟正黑體"/>
        <a:cs typeface=""/>
      </a:majorFont>
      <a:minorFont>
        <a:latin typeface="Tw Cen MT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12094</TotalTime>
  <Words>374</Words>
  <Application>Microsoft Office PowerPoint</Application>
  <PresentationFormat>寬螢幕</PresentationFormat>
  <Paragraphs>44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微軟正黑體</vt:lpstr>
      <vt:lpstr>新細明體</vt:lpstr>
      <vt:lpstr>Arial</vt:lpstr>
      <vt:lpstr>Calibri</vt:lpstr>
      <vt:lpstr>Times New Roman</vt:lpstr>
      <vt:lpstr>Tw Cen MT</vt:lpstr>
      <vt:lpstr>Office 佈景主題</vt:lpstr>
      <vt:lpstr>Selecting local constraint for alignment of batch process data with dynamic time warping</vt:lpstr>
      <vt:lpstr>Abstract (1/2)</vt:lpstr>
      <vt:lpstr>Abstract (2/2)</vt:lpstr>
      <vt:lpstr>DTW</vt:lpstr>
      <vt:lpstr>Local constraint</vt:lpstr>
      <vt:lpstr>Local constraint</vt:lpstr>
      <vt:lpstr>Local constraint</vt:lpstr>
      <vt:lpstr>Local constraint</vt:lpstr>
      <vt:lpstr>Local constraint</vt:lpstr>
      <vt:lpstr>Local constraint</vt:lpstr>
      <vt:lpstr>Data</vt:lpstr>
      <vt:lpstr>Processing data and selecting reference batch</vt:lpstr>
      <vt:lpstr>Variable weights</vt:lpstr>
      <vt:lpstr>Selecting local constraint</vt:lpstr>
      <vt:lpstr>Selecting local constraint</vt:lpstr>
      <vt:lpstr>Comparison to DTW with global constraint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for blind biosignal classification model</dc:title>
  <dc:creator>喵owo</dc:creator>
  <cp:lastModifiedBy> </cp:lastModifiedBy>
  <cp:revision>385</cp:revision>
  <dcterms:created xsi:type="dcterms:W3CDTF">2017-10-09T09:38:00Z</dcterms:created>
  <dcterms:modified xsi:type="dcterms:W3CDTF">2018-07-24T10:16:15Z</dcterms:modified>
</cp:coreProperties>
</file>