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70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88876" autoAdjust="0"/>
  </p:normalViewPr>
  <p:slideViewPr>
    <p:cSldViewPr snapToGrid="0">
      <p:cViewPr varScale="1">
        <p:scale>
          <a:sx n="75" d="100"/>
          <a:sy n="75" d="100"/>
        </p:scale>
        <p:origin x="852" y="60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B409-2DA1-4BCA-B435-C6D650D60C53}" type="datetimeFigureOut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F0565-5FB6-414C-A160-5E7695D65A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423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DEB75-3589-4D32-B44A-E0772C0D15C5}" type="datetimeFigureOut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0D5DF-B2A2-41B1-A94F-55B40B4E1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70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795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075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191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09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49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600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330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831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260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55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791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901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0855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031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526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657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91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7AD2-AD46-4F9C-9DB9-311BC9C511FB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00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2DB6-053F-4534-9F02-C898C0154A73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41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CD7D-FFB8-45BA-8DA5-BBC396FFB252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EA7-3B33-4CFB-BDA8-CB4ED22BDFA6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9E7C-A5F4-4E44-A0D0-D8D823ED55EC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13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09CB-B913-4CE8-9656-48ED378732FA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12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4B2C-81A9-40B9-8191-4AFF6A362158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32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2B90-13AF-4EA9-8E1C-B6AB9BFE2FEA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651D-9550-4C8E-A2AF-E9628836D6AE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1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1AE1-4A31-4B16-8CF5-B0A0C6DC12AA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6643-C3C1-4791-B485-3954350756FB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6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CBB84-2B8D-4741-B97A-9F882A8CC49B}" type="datetime1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55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29.png"/><Relationship Id="rId5" Type="http://schemas.openxmlformats.org/officeDocument/2006/relationships/image" Target="../media/image25.png"/><Relationship Id="rId10" Type="http://schemas.openxmlformats.org/officeDocument/2006/relationships/image" Target="../media/image28.png"/><Relationship Id="rId4" Type="http://schemas.openxmlformats.org/officeDocument/2006/relationships/image" Target="../media/image19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9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529" y="189782"/>
            <a:ext cx="8905101" cy="1160546"/>
          </a:xfrm>
        </p:spPr>
        <p:txBody>
          <a:bodyPr>
            <a:noAutofit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Palindrome pattern matching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0379" y="1971921"/>
            <a:ext cx="8353402" cy="3573055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Tomohiro 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I, </a:t>
            </a:r>
            <a:r>
              <a:rPr lang="en-US" altLang="zh-TW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Shunsuke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Inenaga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and 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Masayuki Takeda </a:t>
            </a:r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Department of Informatics, Kyushu University, 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Japan</a:t>
            </a:r>
          </a:p>
          <a:p>
            <a:endParaRPr lang="en-US" altLang="zh-TW" sz="2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altLang="zh-TW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fr-FR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Theoretical Computer </a:t>
            </a:r>
            <a:r>
              <a:rPr lang="fr-FR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Science, Vol. 483, pp. 162-170, 2014</a:t>
            </a:r>
          </a:p>
          <a:p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Presenter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Ting-Wei Liang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Date:2018/12/17</a:t>
            </a:r>
            <a:endParaRPr lang="zh-TW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54681"/>
              </p:ext>
            </p:extLst>
          </p:nvPr>
        </p:nvGraphicFramePr>
        <p:xfrm>
          <a:off x="2719915" y="1324364"/>
          <a:ext cx="3495888" cy="109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762"/>
                <a:gridCol w="463021"/>
                <a:gridCol w="463021"/>
                <a:gridCol w="463021"/>
                <a:gridCol w="463021"/>
                <a:gridCol w="463021"/>
                <a:gridCol w="463021"/>
              </a:tblGrid>
              <a:tr h="3499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92009" y="16240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2444059" y="3069764"/>
                <a:ext cx="1199174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059" y="3069764"/>
                <a:ext cx="1199174" cy="390748"/>
              </a:xfrm>
              <a:prstGeom prst="rect">
                <a:avLst/>
              </a:prstGeom>
              <a:blipFill rotWithShape="0">
                <a:blip r:embed="rId4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2444059" y="2649927"/>
                <a:ext cx="13837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 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059" y="2649927"/>
                <a:ext cx="138377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55887"/>
              </p:ext>
            </p:extLst>
          </p:nvPr>
        </p:nvGraphicFramePr>
        <p:xfrm>
          <a:off x="403225" y="1980144"/>
          <a:ext cx="1721907" cy="4400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969"/>
                <a:gridCol w="573969"/>
                <a:gridCol w="573969"/>
              </a:tblGrid>
              <a:tr h="341358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表格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726771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表格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726771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6"/>
                          <a:stretch>
                            <a:fillRect l="-101053" t="-6250" r="-2105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  <a:blipFill rotWithShape="0">
                <a:blip r:embed="rId7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34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08856"/>
              </p:ext>
            </p:extLst>
          </p:nvPr>
        </p:nvGraphicFramePr>
        <p:xfrm>
          <a:off x="2719915" y="1324364"/>
          <a:ext cx="3495888" cy="109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762"/>
                <a:gridCol w="463021"/>
                <a:gridCol w="463021"/>
                <a:gridCol w="463021"/>
                <a:gridCol w="463021"/>
                <a:gridCol w="463021"/>
                <a:gridCol w="463021"/>
              </a:tblGrid>
              <a:tr h="3499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527952"/>
              </p:ext>
            </p:extLst>
          </p:nvPr>
        </p:nvGraphicFramePr>
        <p:xfrm>
          <a:off x="403225" y="1980144"/>
          <a:ext cx="1721907" cy="4400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969"/>
                <a:gridCol w="573969"/>
                <a:gridCol w="573969"/>
              </a:tblGrid>
              <a:tr h="341358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92009" y="16240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2500172" y="2762457"/>
                <a:ext cx="3935373" cy="620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0, 2−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2762457"/>
                <a:ext cx="3935373" cy="620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761265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761265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l="-101053" t="-6250" r="-2105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矩形 4"/>
          <p:cNvSpPr/>
          <p:nvPr/>
        </p:nvSpPr>
        <p:spPr>
          <a:xfrm>
            <a:off x="2500172" y="4034363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[0+1] = 1 = 2*(2-2) + 1</a:t>
            </a:r>
            <a:endParaRPr lang="zh-TW" alt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2491356" y="3537029"/>
                <a:ext cx="8771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2.5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356" y="3537029"/>
                <a:ext cx="87716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250" t="-8197" r="-4861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2500195" y="4587004"/>
                <a:ext cx="186358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+1=</m:t>
                    </m:r>
                  </m:oMath>
                </a14:m>
                <a:r>
                  <a:rPr lang="en-US" altLang="zh-TW" dirty="0" smtClean="0"/>
                  <a:t>1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95" y="4587004"/>
                <a:ext cx="1863587" cy="390748"/>
              </a:xfrm>
              <a:prstGeom prst="rect">
                <a:avLst/>
              </a:prstGeom>
              <a:blipFill rotWithShape="0">
                <a:blip r:embed="rId7"/>
                <a:stretch>
                  <a:fillRect l="-980" t="-6154" r="-1961" b="-1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  <a:blipFill rotWithShape="0">
                <a:blip r:embed="rId8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7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78776"/>
              </p:ext>
            </p:extLst>
          </p:nvPr>
        </p:nvGraphicFramePr>
        <p:xfrm>
          <a:off x="2719915" y="1324364"/>
          <a:ext cx="3495888" cy="109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762"/>
                <a:gridCol w="463021"/>
                <a:gridCol w="463021"/>
                <a:gridCol w="463021"/>
                <a:gridCol w="463021"/>
                <a:gridCol w="463021"/>
                <a:gridCol w="463021"/>
              </a:tblGrid>
              <a:tr h="3499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964865"/>
              </p:ext>
            </p:extLst>
          </p:nvPr>
        </p:nvGraphicFramePr>
        <p:xfrm>
          <a:off x="403225" y="1980144"/>
          <a:ext cx="1721907" cy="4400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969"/>
                <a:gridCol w="573969"/>
                <a:gridCol w="573969"/>
              </a:tblGrid>
              <a:tr h="341358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92009" y="16240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5683805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5683805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l="-101053" t="-6250" r="-2105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2491356" y="3537029"/>
                <a:ext cx="8771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2.5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356" y="3537029"/>
                <a:ext cx="87716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250" t="-8197" r="-4861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  <a:blipFill rotWithShape="0">
                <a:blip r:embed="rId7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448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78776"/>
              </p:ext>
            </p:extLst>
          </p:nvPr>
        </p:nvGraphicFramePr>
        <p:xfrm>
          <a:off x="2719915" y="1324364"/>
          <a:ext cx="3495888" cy="109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762"/>
                <a:gridCol w="463021"/>
                <a:gridCol w="463021"/>
                <a:gridCol w="463021"/>
                <a:gridCol w="463021"/>
                <a:gridCol w="463021"/>
                <a:gridCol w="463021"/>
              </a:tblGrid>
              <a:tr h="3499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584108"/>
              </p:ext>
            </p:extLst>
          </p:nvPr>
        </p:nvGraphicFramePr>
        <p:xfrm>
          <a:off x="403225" y="1980144"/>
          <a:ext cx="1721907" cy="4400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969"/>
                <a:gridCol w="573969"/>
                <a:gridCol w="573969"/>
              </a:tblGrid>
              <a:tr h="341358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92009" y="16240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3152475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3152475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l="-101053" t="-6250" r="-2105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2500172" y="3537029"/>
                <a:ext cx="28000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2.5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=3,    3.5&gt;3</m:t>
                    </m:r>
                  </m:oMath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3537029"/>
                <a:ext cx="2800062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307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  <a:blipFill rotWithShape="0">
                <a:blip r:embed="rId7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2500172" y="4060250"/>
                <a:ext cx="3262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Lpal</a:t>
                </a:r>
                <a:r>
                  <a:rPr lang="en-US" altLang="zh-TW" i="1" baseline="-25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[1+1] = 2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2*(3-3) + 1 = 1</a:t>
                </a:r>
                <a:endParaRPr lang="zh-TW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4060250"/>
                <a:ext cx="326243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121" t="-8197" r="-1121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2500172" y="4583471"/>
                <a:ext cx="1546962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4583471"/>
                <a:ext cx="1546962" cy="390748"/>
              </a:xfrm>
              <a:prstGeom prst="rect">
                <a:avLst/>
              </a:prstGeom>
              <a:blipFill rotWithShape="0">
                <a:blip r:embed="rId9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06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78776"/>
              </p:ext>
            </p:extLst>
          </p:nvPr>
        </p:nvGraphicFramePr>
        <p:xfrm>
          <a:off x="2719915" y="1324364"/>
          <a:ext cx="3495888" cy="109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762"/>
                <a:gridCol w="463021"/>
                <a:gridCol w="463021"/>
                <a:gridCol w="463021"/>
                <a:gridCol w="463021"/>
                <a:gridCol w="463021"/>
                <a:gridCol w="463021"/>
              </a:tblGrid>
              <a:tr h="3499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584108"/>
              </p:ext>
            </p:extLst>
          </p:nvPr>
        </p:nvGraphicFramePr>
        <p:xfrm>
          <a:off x="403225" y="1980144"/>
          <a:ext cx="1721907" cy="4400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969"/>
                <a:gridCol w="573969"/>
                <a:gridCol w="573969"/>
              </a:tblGrid>
              <a:tr h="341358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92009" y="16240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4607914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4607914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l="-101053" t="-6250" r="-2105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2500172" y="3537029"/>
                <a:ext cx="28000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2.5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=3,    3.5&gt;3</m:t>
                    </m:r>
                  </m:oMath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3537029"/>
                <a:ext cx="2800062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307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  <a:blipFill rotWithShape="0">
                <a:blip r:embed="rId7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2500172" y="4060250"/>
                <a:ext cx="3262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Lpal</a:t>
                </a:r>
                <a:r>
                  <a:rPr lang="en-US" altLang="zh-TW" i="1" baseline="-25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[1+1] = 2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2*(3-3) + 1 = 1</a:t>
                </a:r>
                <a:endParaRPr lang="zh-TW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4060250"/>
                <a:ext cx="326243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121" t="-8197" r="-1121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2500172" y="4583471"/>
                <a:ext cx="3894463" cy="620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  <m:r>
                        <a:rPr lang="en-US" altLang="zh-TW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3−</m:t>
                          </m:r>
                          <m:f>
                            <m:f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4583471"/>
                <a:ext cx="3894463" cy="620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2500172" y="5358043"/>
                <a:ext cx="3262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Lpal</a:t>
                </a:r>
                <a:r>
                  <a:rPr lang="en-US" altLang="zh-TW" i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[0+1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= 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2*(3-3) + 1 = 1</a:t>
                </a:r>
                <a:endParaRPr lang="zh-TW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5358043"/>
                <a:ext cx="3262432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1121" t="-9836" r="-1121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2500172" y="5881264"/>
                <a:ext cx="2031454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[3]=0+1=1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5881264"/>
                <a:ext cx="2031454" cy="390748"/>
              </a:xfrm>
              <a:prstGeom prst="rect">
                <a:avLst/>
              </a:prstGeom>
              <a:blipFill rotWithShape="0">
                <a:blip r:embed="rId11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2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478858"/>
              </p:ext>
            </p:extLst>
          </p:nvPr>
        </p:nvGraphicFramePr>
        <p:xfrm>
          <a:off x="2719915" y="1324364"/>
          <a:ext cx="3495888" cy="109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762"/>
                <a:gridCol w="463021"/>
                <a:gridCol w="463021"/>
                <a:gridCol w="463021"/>
                <a:gridCol w="463021"/>
                <a:gridCol w="463021"/>
                <a:gridCol w="463021"/>
              </a:tblGrid>
              <a:tr h="3499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92227"/>
              </p:ext>
            </p:extLst>
          </p:nvPr>
        </p:nvGraphicFramePr>
        <p:xfrm>
          <a:off x="403225" y="1980144"/>
          <a:ext cx="1721907" cy="4400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969"/>
                <a:gridCol w="573969"/>
                <a:gridCol w="573969"/>
              </a:tblGrid>
              <a:tr h="341358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c+r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92009" y="16240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3, 4−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2762457"/>
                <a:ext cx="4111703" cy="620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2275637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2275637"/>
                  </p:ext>
                </p:extLst>
              </p:nvPr>
            </p:nvGraphicFramePr>
            <p:xfrm>
              <a:off x="7698316" y="1854024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l="-101053" t="-6250" r="-2105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285" y="1444669"/>
                <a:ext cx="691343" cy="390748"/>
              </a:xfrm>
              <a:prstGeom prst="rect">
                <a:avLst/>
              </a:prstGeom>
              <a:blipFill rotWithShape="0">
                <a:blip r:embed="rId6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2500172" y="3495670"/>
                <a:ext cx="8771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6.5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3495670"/>
                <a:ext cx="877163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5556" t="-8197" r="-5556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2413610" y="4060250"/>
                <a:ext cx="34355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Lpal</a:t>
                </a:r>
                <a:r>
                  <a:rPr lang="en-US" altLang="zh-TW" i="1" baseline="-25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[1+1] = 2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2*(4-3.5) + 1 = 2</a:t>
                </a:r>
                <a:endParaRPr lang="zh-TW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610" y="4060250"/>
                <a:ext cx="3435556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064" t="-8197" r="-88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2500172" y="4598089"/>
                <a:ext cx="199182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TW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</m:t>
                      </m:r>
                      <m:r>
                        <a:rPr lang="en-US" altLang="zh-TW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72" y="4598089"/>
                <a:ext cx="1991827" cy="390748"/>
              </a:xfrm>
              <a:prstGeom prst="rect">
                <a:avLst/>
              </a:prstGeom>
              <a:blipFill rotWithShape="0">
                <a:blip r:embed="rId9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文字方塊 17"/>
          <p:cNvSpPr txBox="1"/>
          <p:nvPr/>
        </p:nvSpPr>
        <p:spPr>
          <a:xfrm>
            <a:off x="3823611" y="5240867"/>
            <a:ext cx="615553" cy="4514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TW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algorithm for computing</a:t>
            </a:r>
            <a:r>
              <a:rPr lang="en-US" altLang="zh-TW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palindrome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matching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267" y="1495147"/>
            <a:ext cx="6919635" cy="469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algorithm for computing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palindrome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matching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17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23997"/>
              </p:ext>
            </p:extLst>
          </p:nvPr>
        </p:nvGraphicFramePr>
        <p:xfrm>
          <a:off x="2076447" y="1254126"/>
          <a:ext cx="6330955" cy="1760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4279"/>
                <a:gridCol w="467223"/>
                <a:gridCol w="467223"/>
                <a:gridCol w="467223"/>
                <a:gridCol w="467223"/>
                <a:gridCol w="467223"/>
                <a:gridCol w="467223"/>
                <a:gridCol w="467223"/>
                <a:gridCol w="467223"/>
                <a:gridCol w="467223"/>
                <a:gridCol w="467223"/>
                <a:gridCol w="467223"/>
                <a:gridCol w="467223"/>
              </a:tblGrid>
              <a:tr h="293974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4881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t=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4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Lpal</a:t>
                      </a:r>
                      <a:r>
                        <a:rPr lang="en-US" altLang="zh-TW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514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表格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5980860"/>
                  </p:ext>
                </p:extLst>
              </p:nvPr>
            </p:nvGraphicFramePr>
            <p:xfrm>
              <a:off x="7833433" y="3699757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41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[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表格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5980860"/>
                  </p:ext>
                </p:extLst>
              </p:nvPr>
            </p:nvGraphicFramePr>
            <p:xfrm>
              <a:off x="7833433" y="3699757"/>
              <a:ext cx="1147938" cy="25877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73969"/>
                    <a:gridCol w="573969"/>
                  </a:tblGrid>
                  <a:tr h="3869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zh-TW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103191" t="-4688" r="-2128" b="-589063"/>
                          </a:stretch>
                        </a:blipFill>
                      </a:tcPr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668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/>
              <p:cNvSpPr/>
              <p:nvPr/>
            </p:nvSpPr>
            <p:spPr>
              <a:xfrm>
                <a:off x="8407402" y="3290402"/>
                <a:ext cx="691343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1" name="矩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7402" y="3290402"/>
                <a:ext cx="691343" cy="390748"/>
              </a:xfrm>
              <a:prstGeom prst="rect">
                <a:avLst/>
              </a:prstGeom>
              <a:blipFill rotWithShape="0">
                <a:blip r:embed="rId4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/>
          <p:cNvSpPr/>
          <p:nvPr/>
        </p:nvSpPr>
        <p:spPr>
          <a:xfrm>
            <a:off x="313267" y="3948402"/>
            <a:ext cx="66259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{(1, 0.5), (1.5, 1), (2, 0.5), (2.5, 0), (3, 0.5), (3.5, 3), 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(4, 0.5), (4.5, 0), (5, 0.5), (5.5, 1), (6, 0.5), (6.5, 0),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(7, 0.5), (7.5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(8.5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(9.5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3), 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(10.5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(11.5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(12.5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13267" y="3290402"/>
            <a:ext cx="3228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=</a:t>
            </a:r>
            <a:r>
              <a:rPr lang="en-US" altLang="zh-TW" dirty="0"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cs typeface="Times New Roman" panose="02020603050405020304" pitchFamily="18" charset="0"/>
              </a:rPr>
              <a:t>aabbaaccddcc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p = </a:t>
            </a:r>
            <a:r>
              <a:rPr lang="en-US" altLang="zh-TW" dirty="0" err="1" smtClean="0">
                <a:cs typeface="Times New Roman" panose="02020603050405020304" pitchFamily="18" charset="0"/>
              </a:rPr>
              <a:t>aabbaa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028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75345"/>
            <a:ext cx="78867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30402"/>
            <a:ext cx="7886700" cy="435133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palindrome is a string that reads the same forward and backward. For a string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let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all maximal palindromes of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each maximal palindrome in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encoded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pair (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of its center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its radius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Given a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length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length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palindrome pattern matching problem is to compute all positions 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− 1]). We present linear-time algorithms to solve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problem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5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365126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Center-distinct maximal palindromes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endParaRPr lang="en-US" altLang="zh-TW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>
              <a:buNone/>
            </a:pP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aabbaa</a:t>
            </a:r>
            <a:endParaRPr lang="en-US" altLang="zh-TW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Pals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{(1, 0.5), (1.5, 1), (2, 0.5), (2.5, 0), (3, 0.5),</a:t>
            </a:r>
          </a:p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(3.5, 3), (4, 0.5), (4.5, 0), (5, 0.5), (5.5, 1), (6, 0.5)}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870077"/>
            <a:ext cx="9144000" cy="90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Palindrome matching pattern problem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:r>
                  <a:rPr lang="en-US" altLang="zh-TW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aabbaa</a:t>
                </a:r>
                <a:r>
                  <a:rPr lang="en-US" altLang="zh-TW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cckkcc</a:t>
                </a:r>
                <a:endParaRPr lang="en-US" altLang="zh-TW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aabbaa</a:t>
                </a:r>
                <a:endParaRPr lang="en-US" altLang="zh-TW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[1..6]) =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[7..12])    //pal-equivalent</a:t>
                </a:r>
              </a:p>
              <a:p>
                <a:pPr>
                  <a:buNone/>
                </a:pPr>
                <a:endParaRPr lang="en-US" altLang="zh-TW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 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 positions 1 &amp; 7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 rotWithShape="0">
                <a:blip r:embed="rId3"/>
                <a:stretch>
                  <a:fillRect l="-11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0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sz="36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zh-TW" alt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abbacabbba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1, 1, 2, 4, 1, 3, 5, 7, 3, 5</a:t>
            </a:r>
          </a:p>
          <a:p>
            <a:pPr>
              <a:buNone/>
            </a:pPr>
            <a:endParaRPr lang="en-US" altLang="zh-TW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Lemma: </a:t>
            </a:r>
          </a:p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70077"/>
            <a:ext cx="9144000" cy="79040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408" y="5638312"/>
            <a:ext cx="7706856" cy="53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55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Pal-Borders 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endParaRPr lang="zh-TW" altLang="en-US" sz="36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  The set of pal-borders of 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aabbaa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is {4, 2, 1, 0}.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aabb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bbaa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(aa) =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(aa), </a:t>
                </a:r>
              </a:p>
              <a:p>
                <a:pPr marL="457200" lvl="1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 =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(a),</a:t>
                </a:r>
              </a:p>
              <a:p>
                <a:pPr marL="457200" lvl="1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altLang="zh-TW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en-US" altLang="zh-TW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AutoNum type="arabicPeriod" startAt="2"/>
                </a:pP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aabbaa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[0, 1, 1, 2, 3, 4]</a:t>
                </a:r>
              </a:p>
              <a:p>
                <a:pPr marL="0" indent="0"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= 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Pal_Border</a:t>
                </a:r>
                <a:r>
                  <a:rPr lang="en-US" altLang="zh-TW" sz="2400" i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</a:t>
                </a:r>
                <a:r>
                  <a:rPr lang="en-US" altLang="zh-TW" sz="2400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:i</a:t>
                </a:r>
                <a:r>
                  <a:rPr lang="en-US" altLang="zh-TW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zh-TW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 rotWithShape="0">
                <a:blip r:embed="rId4"/>
                <a:stretch>
                  <a:fillRect l="-1159" t="-19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80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algorithm computing </a:t>
            </a:r>
            <a:r>
              <a:rPr lang="en-US" altLang="zh-TW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sz="36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+ 1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TW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+1] =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1     , 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57" y="1439334"/>
            <a:ext cx="8878285" cy="310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9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algorithm computing </a:t>
            </a:r>
            <a:r>
              <a:rPr lang="en-US" altLang="zh-TW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Lpal</a:t>
            </a:r>
            <a:r>
              <a:rPr lang="en-US" altLang="zh-TW" sz="36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Pals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sz="2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Lpal</a:t>
                </a:r>
                <a:r>
                  <a:rPr lang="en-US" altLang="zh-TW" sz="24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zh-TW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+ 1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Lpal</a:t>
                </a:r>
                <a:r>
                  <a:rPr lang="en-US" altLang="zh-TW" sz="2400" i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zh-TW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zh-TW" sz="2400" i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altLang="zh-TW" sz="2400" i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en-US" altLang="zh-TW" sz="2400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+1] =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</a:t>
                </a:r>
                <a:r>
                  <a:rPr lang="en-US" altLang="zh-TW" sz="24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</a:t>
                </a:r>
                <a:r>
                  <a:rPr lang="en-US" altLang="zh-TW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</a:t>
                </a:r>
                <a:r>
                  <a:rPr lang="en-US" altLang="zh-TW" sz="2400" i="1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</a:t>
                </a:r>
                <a:r>
                  <a:rPr lang="en-US" altLang="zh-TW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AC</a:t>
                </a:r>
                <a:r>
                  <a:rPr lang="en-US" altLang="zh-TW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s’, </a:t>
                </a:r>
                <a:r>
                  <a:rPr lang="en-US" altLang="zh-TW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pPr marL="0" indent="0"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 rotWithShape="0">
                <a:blip r:embed="rId3"/>
                <a:stretch>
                  <a:fillRect l="-1159" b="-72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857" y="1439334"/>
            <a:ext cx="8878285" cy="310712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793999" y="15947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86650" y="1594792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0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algorithm for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TW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65126"/>
                <a:ext cx="91440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08691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1625520"/>
            <a:ext cx="7754117" cy="509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36869</TotalTime>
  <Words>929</Words>
  <Application>Microsoft Office PowerPoint</Application>
  <PresentationFormat>如螢幕大小 (4:3)</PresentationFormat>
  <Paragraphs>630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Cambria Math</vt:lpstr>
      <vt:lpstr>Times New Roman</vt:lpstr>
      <vt:lpstr>Office 佈景主題</vt:lpstr>
      <vt:lpstr>Palindrome pattern matching</vt:lpstr>
      <vt:lpstr>Abstract</vt:lpstr>
      <vt:lpstr>Center-distinct maximal palindromes (Pals(w)) </vt:lpstr>
      <vt:lpstr>Palindrome matching pattern problem</vt:lpstr>
      <vt:lpstr>Lpalw</vt:lpstr>
      <vt:lpstr>Pal-Borders &amp; β_p</vt:lpstr>
      <vt:lpstr>O(n) algorithm computing Lpalw from Pals(w)  </vt:lpstr>
      <vt:lpstr>O(n) algorithm computing Lpalw from Pals(w)  </vt:lpstr>
      <vt:lpstr>Linear algorithm for computing β_p </vt:lpstr>
      <vt:lpstr>Linear algorithm for computing β_p </vt:lpstr>
      <vt:lpstr>Linear algorithm for computing β_p </vt:lpstr>
      <vt:lpstr>Linear algorithm for computing β_p </vt:lpstr>
      <vt:lpstr>Linear algorithm for computing β_p </vt:lpstr>
      <vt:lpstr>Linear algorithm for computing β_p </vt:lpstr>
      <vt:lpstr>Linear algorithm for computing β_p </vt:lpstr>
      <vt:lpstr>Linear algorithm for computing palindrome pattern matching</vt:lpstr>
      <vt:lpstr>Linear algorithm for computing palindrome pattern matching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Association Rules in Big Data for E-healthcare Information System</dc:title>
  <dc:creator>muchmuch</dc:creator>
  <cp:lastModifiedBy>pplab-class</cp:lastModifiedBy>
  <cp:revision>441</cp:revision>
  <dcterms:created xsi:type="dcterms:W3CDTF">2016-04-23T07:31:56Z</dcterms:created>
  <dcterms:modified xsi:type="dcterms:W3CDTF">2018-12-17T11:23:50Z</dcterms:modified>
</cp:coreProperties>
</file>