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6" r:id="rId3"/>
    <p:sldId id="278" r:id="rId4"/>
    <p:sldId id="279" r:id="rId5"/>
    <p:sldId id="285" r:id="rId6"/>
    <p:sldId id="280" r:id="rId7"/>
    <p:sldId id="281" r:id="rId8"/>
    <p:sldId id="282" r:id="rId9"/>
    <p:sldId id="283" r:id="rId10"/>
    <p:sldId id="284"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33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佈景主題樣式 2 - 輔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69" autoAdjust="0"/>
    <p:restoredTop sz="78307" autoAdjust="0"/>
  </p:normalViewPr>
  <p:slideViewPr>
    <p:cSldViewPr snapToGrid="0">
      <p:cViewPr varScale="1">
        <p:scale>
          <a:sx n="115" d="100"/>
          <a:sy n="115" d="100"/>
        </p:scale>
        <p:origin x="70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01CE27-751F-48D9-A3E6-37B85B410D4A}" type="datetimeFigureOut">
              <a:rPr lang="zh-TW" altLang="en-US" smtClean="0"/>
              <a:t>2019/3/5</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22EB79-9C15-4368-B725-BB8D0D1C7B15}" type="slidenum">
              <a:rPr lang="zh-TW" altLang="en-US" smtClean="0"/>
              <a:t>‹#›</a:t>
            </a:fld>
            <a:endParaRPr lang="zh-TW" altLang="en-US"/>
          </a:p>
        </p:txBody>
      </p:sp>
    </p:spTree>
    <p:extLst>
      <p:ext uri="{BB962C8B-B14F-4D97-AF65-F5344CB8AC3E}">
        <p14:creationId xmlns:p14="http://schemas.microsoft.com/office/powerpoint/2010/main" val="355230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C22EB79-9C15-4368-B725-BB8D0D1C7B15}" type="slidenum">
              <a:rPr lang="zh-TW" altLang="en-US" smtClean="0"/>
              <a:t>1</a:t>
            </a:fld>
            <a:endParaRPr lang="zh-TW" altLang="en-US"/>
          </a:p>
        </p:txBody>
      </p:sp>
    </p:spTree>
    <p:extLst>
      <p:ext uri="{BB962C8B-B14F-4D97-AF65-F5344CB8AC3E}">
        <p14:creationId xmlns:p14="http://schemas.microsoft.com/office/powerpoint/2010/main" val="1498478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FA826C-B827-48E7-923C-08C27A6D0205}"/>
              </a:ext>
            </a:extLst>
          </p:cNvPr>
          <p:cNvSpPr>
            <a:spLocks noGrp="1"/>
          </p:cNvSpPr>
          <p:nvPr>
            <p:ph type="ctrTitle"/>
          </p:nvPr>
        </p:nvSpPr>
        <p:spPr>
          <a:xfrm>
            <a:off x="1524000" y="1122363"/>
            <a:ext cx="9144000" cy="2387600"/>
          </a:xfrm>
        </p:spPr>
        <p:txBody>
          <a:bodyPr anchor="b"/>
          <a:lstStyle>
            <a:lvl1pPr algn="ctr">
              <a:defRPr sz="6000" b="1"/>
            </a:lvl1pPr>
          </a:lstStyle>
          <a:p>
            <a:r>
              <a:rPr lang="zh-TW" altLang="en-US" dirty="0"/>
              <a:t>按一下以編輯母片標題樣式</a:t>
            </a:r>
          </a:p>
        </p:txBody>
      </p:sp>
      <p:sp>
        <p:nvSpPr>
          <p:cNvPr id="3" name="副標題 2">
            <a:extLst>
              <a:ext uri="{FF2B5EF4-FFF2-40B4-BE49-F238E27FC236}">
                <a16:creationId xmlns:a16="http://schemas.microsoft.com/office/drawing/2014/main" id="{5EF732A0-EAAC-46F4-A2BD-7894166D673F}"/>
              </a:ext>
            </a:extLst>
          </p:cNvPr>
          <p:cNvSpPr>
            <a:spLocks noGrp="1"/>
          </p:cNvSpPr>
          <p:nvPr>
            <p:ph type="subTitle" idx="1"/>
          </p:nvPr>
        </p:nvSpPr>
        <p:spPr>
          <a:xfrm>
            <a:off x="1524000" y="3602038"/>
            <a:ext cx="9144000" cy="1655762"/>
          </a:xfrm>
        </p:spPr>
        <p:txBody>
          <a:bodyPr/>
          <a:lstStyle>
            <a:lvl1pPr marL="0" indent="0" algn="ctr">
              <a:buNone/>
              <a:defRPr sz="2400">
                <a:solidFill>
                  <a:schemeClr val="bg1">
                    <a:lumMod val="6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TW" altLang="en-US" dirty="0"/>
              <a:t>按一下以編輯母片子標題樣式</a:t>
            </a:r>
          </a:p>
        </p:txBody>
      </p:sp>
      <p:sp>
        <p:nvSpPr>
          <p:cNvPr id="4" name="日期版面配置區 3">
            <a:extLst>
              <a:ext uri="{FF2B5EF4-FFF2-40B4-BE49-F238E27FC236}">
                <a16:creationId xmlns:a16="http://schemas.microsoft.com/office/drawing/2014/main" id="{50E00B3F-FCF3-43A8-BA3C-83E3D27FDB5E}"/>
              </a:ext>
            </a:extLst>
          </p:cNvPr>
          <p:cNvSpPr>
            <a:spLocks noGrp="1"/>
          </p:cNvSpPr>
          <p:nvPr>
            <p:ph type="dt" sz="half" idx="10"/>
          </p:nvPr>
        </p:nvSpPr>
        <p:spPr/>
        <p:txBody>
          <a:bodyPr/>
          <a:lstStyle/>
          <a:p>
            <a:fld id="{4B163CDD-1571-4D07-AD50-27DEDA2DAB08}"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B7DEB773-BC7F-471F-AAA2-C6E648DF122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B0BCD83-5310-40C3-8583-4562F7663092}"/>
              </a:ext>
            </a:extLst>
          </p:cNvPr>
          <p:cNvSpPr>
            <a:spLocks noGrp="1"/>
          </p:cNvSpPr>
          <p:nvPr>
            <p:ph type="sldNum" sz="quarter" idx="12"/>
          </p:nvPr>
        </p:nvSpPr>
        <p:spPr/>
        <p:txBody>
          <a:bodyPr/>
          <a:lstStyle/>
          <a:p>
            <a:fld id="{8DCCD063-7F18-423D-A692-CC9D343FD360}" type="slidenum">
              <a:rPr lang="zh-TW" altLang="en-US" smtClean="0"/>
              <a:t>‹#›</a:t>
            </a:fld>
            <a:endParaRPr lang="zh-TW" altLang="en-US" dirty="0"/>
          </a:p>
        </p:txBody>
      </p:sp>
    </p:spTree>
    <p:extLst>
      <p:ext uri="{BB962C8B-B14F-4D97-AF65-F5344CB8AC3E}">
        <p14:creationId xmlns:p14="http://schemas.microsoft.com/office/powerpoint/2010/main" val="254597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0126FA-CD86-4406-B2A6-385B5925E9B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1266ECCF-61AA-4623-A519-B8C19CE7C88A}"/>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EF64FCF-DA26-41B4-8919-89C752F28E4F}"/>
              </a:ext>
            </a:extLst>
          </p:cNvPr>
          <p:cNvSpPr>
            <a:spLocks noGrp="1"/>
          </p:cNvSpPr>
          <p:nvPr>
            <p:ph type="dt" sz="half" idx="10"/>
          </p:nvPr>
        </p:nvSpPr>
        <p:spPr/>
        <p:txBody>
          <a:bodyPr/>
          <a:lstStyle/>
          <a:p>
            <a:fld id="{F65DB9CA-F34A-4005-B66B-4638821FBB36}"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0DB90C5E-07BB-4BDE-A6DE-837D4B32EE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E20F850-672A-48DC-883D-883166667216}"/>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1867062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F3BBB3C-AD7C-461A-B4F6-E1D3B7F36C83}"/>
              </a:ext>
            </a:extLst>
          </p:cNvPr>
          <p:cNvSpPr>
            <a:spLocks noGrp="1"/>
          </p:cNvSpPr>
          <p:nvPr>
            <p:ph type="title" orient="vert"/>
          </p:nvPr>
        </p:nvSpPr>
        <p:spPr>
          <a:xfrm>
            <a:off x="8724901"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9B38A6C4-FFF1-480E-A653-69B9EA56ABA4}"/>
              </a:ext>
            </a:extLst>
          </p:cNvPr>
          <p:cNvSpPr>
            <a:spLocks noGrp="1"/>
          </p:cNvSpPr>
          <p:nvPr>
            <p:ph type="body" orient="vert" idx="1"/>
          </p:nvPr>
        </p:nvSpPr>
        <p:spPr>
          <a:xfrm>
            <a:off x="838201"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253E183-339D-4996-9336-DF360AFA83CE}"/>
              </a:ext>
            </a:extLst>
          </p:cNvPr>
          <p:cNvSpPr>
            <a:spLocks noGrp="1"/>
          </p:cNvSpPr>
          <p:nvPr>
            <p:ph type="dt" sz="half" idx="10"/>
          </p:nvPr>
        </p:nvSpPr>
        <p:spPr/>
        <p:txBody>
          <a:bodyPr/>
          <a:lstStyle/>
          <a:p>
            <a:fld id="{9112FA3D-57A8-4A36-8AB7-98D4B7F81A6B}"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BF8900FD-C0EE-4957-AD7C-2F848F09144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F7F8627-2565-4288-8ACC-D27B03944509}"/>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261951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8FC2AA-8240-4810-8FED-A3DD62B5345C}"/>
              </a:ext>
            </a:extLst>
          </p:cNvPr>
          <p:cNvSpPr>
            <a:spLocks noGrp="1"/>
          </p:cNvSpPr>
          <p:nvPr>
            <p:ph type="title"/>
          </p:nvPr>
        </p:nvSpPr>
        <p:spPr/>
        <p:txBody>
          <a:bodyPr/>
          <a:lstStyle>
            <a:lvl1pPr>
              <a:defRPr b="1"/>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654AF7A4-3700-4BCA-8788-5F4FBE9852E0}"/>
              </a:ext>
            </a:extLst>
          </p:cNvPr>
          <p:cNvSpPr>
            <a:spLocks noGrp="1"/>
          </p:cNvSpPr>
          <p:nvPr>
            <p:ph idx="1"/>
          </p:nvPr>
        </p:nvSpPr>
        <p:spPr/>
        <p:txBody>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id="{84D63DA6-083D-4C87-B46F-4639F5BADD1D}"/>
              </a:ext>
            </a:extLst>
          </p:cNvPr>
          <p:cNvSpPr>
            <a:spLocks noGrp="1"/>
          </p:cNvSpPr>
          <p:nvPr>
            <p:ph type="dt" sz="half" idx="10"/>
          </p:nvPr>
        </p:nvSpPr>
        <p:spPr/>
        <p:txBody>
          <a:bodyPr/>
          <a:lstStyle/>
          <a:p>
            <a:fld id="{45E90CF3-7BCB-4E41-A4BC-7F7C7D47433D}"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3FA96B28-A6B2-4CCD-A0A0-0FC8A9F244A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2F41030-E2A0-4DD7-A077-C86BB9D1F485}"/>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192950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59C8D0-3EEB-43FA-AB9E-D0910F9C8F7C}"/>
              </a:ext>
            </a:extLst>
          </p:cNvPr>
          <p:cNvSpPr>
            <a:spLocks noGrp="1"/>
          </p:cNvSpPr>
          <p:nvPr>
            <p:ph type="title"/>
          </p:nvPr>
        </p:nvSpPr>
        <p:spPr>
          <a:xfrm>
            <a:off x="831851" y="1709740"/>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56C8DA04-C654-4A32-81E1-D1990594B0BF}"/>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F67C9000-9E5A-4894-8CE5-D814ED1F8837}"/>
              </a:ext>
            </a:extLst>
          </p:cNvPr>
          <p:cNvSpPr>
            <a:spLocks noGrp="1"/>
          </p:cNvSpPr>
          <p:nvPr>
            <p:ph type="dt" sz="half" idx="10"/>
          </p:nvPr>
        </p:nvSpPr>
        <p:spPr/>
        <p:txBody>
          <a:bodyPr/>
          <a:lstStyle/>
          <a:p>
            <a:fld id="{939863AD-E347-426A-B227-78A9B42781C3}"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BB87D9EE-8E3C-41CA-841E-E125FA8770C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B02431B-5153-4936-B0EE-CABE36F7C2C4}"/>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315817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3A66F51-D3F0-406D-AAC3-01300BB0D94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1FBDAEA-0EC9-4BFC-B4DC-9A02E134EEF0}"/>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0943015-4729-44AB-B601-E3BFA2BA7599}"/>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19E55BE4-DE58-4CB4-A138-82C7FA95E005}"/>
              </a:ext>
            </a:extLst>
          </p:cNvPr>
          <p:cNvSpPr>
            <a:spLocks noGrp="1"/>
          </p:cNvSpPr>
          <p:nvPr>
            <p:ph type="dt" sz="half" idx="10"/>
          </p:nvPr>
        </p:nvSpPr>
        <p:spPr/>
        <p:txBody>
          <a:bodyPr/>
          <a:lstStyle/>
          <a:p>
            <a:fld id="{98EE8F46-57F3-4B32-B3C0-034060244659}" type="datetime1">
              <a:rPr lang="zh-TW" altLang="en-US" smtClean="0"/>
              <a:t>2019/3/5</a:t>
            </a:fld>
            <a:endParaRPr lang="zh-TW" altLang="en-US"/>
          </a:p>
        </p:txBody>
      </p:sp>
      <p:sp>
        <p:nvSpPr>
          <p:cNvPr id="6" name="頁尾版面配置區 5">
            <a:extLst>
              <a:ext uri="{FF2B5EF4-FFF2-40B4-BE49-F238E27FC236}">
                <a16:creationId xmlns:a16="http://schemas.microsoft.com/office/drawing/2014/main" id="{2E94F790-01BB-4A74-B31E-9E0181378F8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11A38C2-FB38-4EF1-BEE9-C6127183E77F}"/>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210988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FB86871-0575-4B21-9333-0B96E286CBA3}"/>
              </a:ext>
            </a:extLst>
          </p:cNvPr>
          <p:cNvSpPr>
            <a:spLocks noGrp="1"/>
          </p:cNvSpPr>
          <p:nvPr>
            <p:ph type="title"/>
          </p:nvPr>
        </p:nvSpPr>
        <p:spPr>
          <a:xfrm>
            <a:off x="839788" y="365127"/>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5CE8BC1-3B30-4676-AAB2-794442C2DB64}"/>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ED19164-1E96-40EE-9246-AA1E6599974F}"/>
              </a:ext>
            </a:extLst>
          </p:cNvPr>
          <p:cNvSpPr>
            <a:spLocks noGrp="1"/>
          </p:cNvSpPr>
          <p:nvPr>
            <p:ph sz="half" idx="2"/>
          </p:nvPr>
        </p:nvSpPr>
        <p:spPr>
          <a:xfrm>
            <a:off x="839789"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DA06F7C1-0AF6-46DF-8CF5-44E8DBBE2DD5}"/>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9F3B69BF-E2A2-49C3-B1F9-786966B06347}"/>
              </a:ext>
            </a:extLst>
          </p:cNvPr>
          <p:cNvSpPr>
            <a:spLocks noGrp="1"/>
          </p:cNvSpPr>
          <p:nvPr>
            <p:ph sz="quarter" idx="4"/>
          </p:nvPr>
        </p:nvSpPr>
        <p:spPr>
          <a:xfrm>
            <a:off x="6172201"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1164490-F37E-4BF2-B792-E41261B07B22}"/>
              </a:ext>
            </a:extLst>
          </p:cNvPr>
          <p:cNvSpPr>
            <a:spLocks noGrp="1"/>
          </p:cNvSpPr>
          <p:nvPr>
            <p:ph type="dt" sz="half" idx="10"/>
          </p:nvPr>
        </p:nvSpPr>
        <p:spPr/>
        <p:txBody>
          <a:bodyPr/>
          <a:lstStyle/>
          <a:p>
            <a:fld id="{25BE6354-929A-48E4-A569-5065F8787DBB}" type="datetime1">
              <a:rPr lang="zh-TW" altLang="en-US" smtClean="0"/>
              <a:t>2019/3/5</a:t>
            </a:fld>
            <a:endParaRPr lang="zh-TW" altLang="en-US"/>
          </a:p>
        </p:txBody>
      </p:sp>
      <p:sp>
        <p:nvSpPr>
          <p:cNvPr id="8" name="頁尾版面配置區 7">
            <a:extLst>
              <a:ext uri="{FF2B5EF4-FFF2-40B4-BE49-F238E27FC236}">
                <a16:creationId xmlns:a16="http://schemas.microsoft.com/office/drawing/2014/main" id="{2AD5587A-E829-42C8-831F-99414F4962BA}"/>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29B54927-CA1D-4379-9562-EFDFDA5D89FA}"/>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222950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39C19A-DE44-4713-BF93-3D9F1FCBE75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067B964-A9EE-448C-A903-DF032F75B54E}"/>
              </a:ext>
            </a:extLst>
          </p:cNvPr>
          <p:cNvSpPr>
            <a:spLocks noGrp="1"/>
          </p:cNvSpPr>
          <p:nvPr>
            <p:ph type="dt" sz="half" idx="10"/>
          </p:nvPr>
        </p:nvSpPr>
        <p:spPr/>
        <p:txBody>
          <a:bodyPr/>
          <a:lstStyle/>
          <a:p>
            <a:fld id="{9347B07A-C303-4A11-829E-75A08D84F791}" type="datetime1">
              <a:rPr lang="zh-TW" altLang="en-US" smtClean="0"/>
              <a:t>2019/3/5</a:t>
            </a:fld>
            <a:endParaRPr lang="zh-TW" altLang="en-US"/>
          </a:p>
        </p:txBody>
      </p:sp>
      <p:sp>
        <p:nvSpPr>
          <p:cNvPr id="4" name="頁尾版面配置區 3">
            <a:extLst>
              <a:ext uri="{FF2B5EF4-FFF2-40B4-BE49-F238E27FC236}">
                <a16:creationId xmlns:a16="http://schemas.microsoft.com/office/drawing/2014/main" id="{89FBDCDA-948D-4D74-A9CB-BF0FDF2891D3}"/>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6BF2C7E3-47A7-4611-B686-B56505F1B326}"/>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19560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05DC494-3175-4D2C-8019-6DC804B304DE}"/>
              </a:ext>
            </a:extLst>
          </p:cNvPr>
          <p:cNvSpPr>
            <a:spLocks noGrp="1"/>
          </p:cNvSpPr>
          <p:nvPr>
            <p:ph type="dt" sz="half" idx="10"/>
          </p:nvPr>
        </p:nvSpPr>
        <p:spPr/>
        <p:txBody>
          <a:bodyPr/>
          <a:lstStyle/>
          <a:p>
            <a:fld id="{818C0FAA-EAB9-46FF-9B2E-6C03EFE0E627}" type="datetime1">
              <a:rPr lang="zh-TW" altLang="en-US" smtClean="0"/>
              <a:t>2019/3/5</a:t>
            </a:fld>
            <a:endParaRPr lang="zh-TW" altLang="en-US"/>
          </a:p>
        </p:txBody>
      </p:sp>
      <p:sp>
        <p:nvSpPr>
          <p:cNvPr id="3" name="頁尾版面配置區 2">
            <a:extLst>
              <a:ext uri="{FF2B5EF4-FFF2-40B4-BE49-F238E27FC236}">
                <a16:creationId xmlns:a16="http://schemas.microsoft.com/office/drawing/2014/main" id="{A61414F2-4AAB-4D3D-9B55-6D611E2C51BF}"/>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D327B6FE-1D54-44CF-9B02-7D4B222A733F}"/>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330140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A1337AC-5890-4658-9633-0789FDA9573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6E22CC54-BC45-47EE-96B0-B43A1D1BC316}"/>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C769566-CB0F-43CF-9358-EBC2CC4FB396}"/>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CE19407D-C528-4858-9191-402D0B2E4E7A}"/>
              </a:ext>
            </a:extLst>
          </p:cNvPr>
          <p:cNvSpPr>
            <a:spLocks noGrp="1"/>
          </p:cNvSpPr>
          <p:nvPr>
            <p:ph type="dt" sz="half" idx="10"/>
          </p:nvPr>
        </p:nvSpPr>
        <p:spPr/>
        <p:txBody>
          <a:bodyPr/>
          <a:lstStyle/>
          <a:p>
            <a:fld id="{6F615960-3F62-4BA7-8DEF-58213E9FC750}" type="datetime1">
              <a:rPr lang="zh-TW" altLang="en-US" smtClean="0"/>
              <a:t>2019/3/5</a:t>
            </a:fld>
            <a:endParaRPr lang="zh-TW" altLang="en-US"/>
          </a:p>
        </p:txBody>
      </p:sp>
      <p:sp>
        <p:nvSpPr>
          <p:cNvPr id="6" name="頁尾版面配置區 5">
            <a:extLst>
              <a:ext uri="{FF2B5EF4-FFF2-40B4-BE49-F238E27FC236}">
                <a16:creationId xmlns:a16="http://schemas.microsoft.com/office/drawing/2014/main" id="{876CEE8D-E284-4A31-91E6-DED43608B81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E8B0B4B-C516-4AA2-BB4B-78EB6C78AB16}"/>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133083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41F1C9-4A33-41F9-9A6C-C2CA32C4241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E938834-CF9D-43C8-A12C-17090FA2F8B1}"/>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zh-TW" altLang="en-US"/>
          </a:p>
        </p:txBody>
      </p:sp>
      <p:sp>
        <p:nvSpPr>
          <p:cNvPr id="4" name="文字版面配置區 3">
            <a:extLst>
              <a:ext uri="{FF2B5EF4-FFF2-40B4-BE49-F238E27FC236}">
                <a16:creationId xmlns:a16="http://schemas.microsoft.com/office/drawing/2014/main" id="{5533F49C-9EA4-4A17-8CB9-8793107C0947}"/>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93917929-FFD5-45C6-AB7C-0A03F71D13FE}"/>
              </a:ext>
            </a:extLst>
          </p:cNvPr>
          <p:cNvSpPr>
            <a:spLocks noGrp="1"/>
          </p:cNvSpPr>
          <p:nvPr>
            <p:ph type="dt" sz="half" idx="10"/>
          </p:nvPr>
        </p:nvSpPr>
        <p:spPr/>
        <p:txBody>
          <a:bodyPr/>
          <a:lstStyle/>
          <a:p>
            <a:fld id="{BA495139-73A5-4D37-9F65-42DD6EFCB362}" type="datetime1">
              <a:rPr lang="zh-TW" altLang="en-US" smtClean="0"/>
              <a:t>2019/3/5</a:t>
            </a:fld>
            <a:endParaRPr lang="zh-TW" altLang="en-US"/>
          </a:p>
        </p:txBody>
      </p:sp>
      <p:sp>
        <p:nvSpPr>
          <p:cNvPr id="6" name="頁尾版面配置區 5">
            <a:extLst>
              <a:ext uri="{FF2B5EF4-FFF2-40B4-BE49-F238E27FC236}">
                <a16:creationId xmlns:a16="http://schemas.microsoft.com/office/drawing/2014/main" id="{7957C9B4-23F7-4ED4-B3ED-8BA7DAFFBCC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C8198A6-61AE-471E-87FA-7AAA5711C591}"/>
              </a:ext>
            </a:extLst>
          </p:cNvPr>
          <p:cNvSpPr>
            <a:spLocks noGrp="1"/>
          </p:cNvSpPr>
          <p:nvPr>
            <p:ph type="sldNum" sz="quarter" idx="12"/>
          </p:nvPr>
        </p:nvSpPr>
        <p:spPr/>
        <p:txBody>
          <a:bodyPr/>
          <a:lstStyle/>
          <a:p>
            <a:fld id="{8DCCD063-7F18-423D-A692-CC9D343FD360}" type="slidenum">
              <a:rPr lang="zh-TW" altLang="en-US" smtClean="0"/>
              <a:t>‹#›</a:t>
            </a:fld>
            <a:endParaRPr lang="zh-TW" altLang="en-US"/>
          </a:p>
        </p:txBody>
      </p:sp>
    </p:spTree>
    <p:extLst>
      <p:ext uri="{BB962C8B-B14F-4D97-AF65-F5344CB8AC3E}">
        <p14:creationId xmlns:p14="http://schemas.microsoft.com/office/powerpoint/2010/main" val="308069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7278959-5364-4351-AC95-0854CBC4DE11}"/>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7FD0B26-27BA-4591-876F-81883746EF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2AEA749-A752-40EF-9A2F-1D5D321BDD00}"/>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CB9FC-3C71-41FD-914C-6EDD2F45F0F9}" type="datetime1">
              <a:rPr lang="zh-TW" altLang="en-US" smtClean="0"/>
              <a:t>2019/3/5</a:t>
            </a:fld>
            <a:endParaRPr lang="zh-TW" altLang="en-US"/>
          </a:p>
        </p:txBody>
      </p:sp>
      <p:sp>
        <p:nvSpPr>
          <p:cNvPr id="5" name="頁尾版面配置區 4">
            <a:extLst>
              <a:ext uri="{FF2B5EF4-FFF2-40B4-BE49-F238E27FC236}">
                <a16:creationId xmlns:a16="http://schemas.microsoft.com/office/drawing/2014/main" id="{D0EBD8A3-AFAC-4E16-BF90-054E8ED749D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9B23ABFF-0703-422A-93E4-68B89B878C29}"/>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CD063-7F18-423D-A692-CC9D343FD360}" type="slidenum">
              <a:rPr lang="zh-TW" altLang="en-US" smtClean="0"/>
              <a:t>‹#›</a:t>
            </a:fld>
            <a:endParaRPr lang="zh-TW" altLang="en-US" dirty="0"/>
          </a:p>
        </p:txBody>
      </p:sp>
    </p:spTree>
    <p:extLst>
      <p:ext uri="{BB962C8B-B14F-4D97-AF65-F5344CB8AC3E}">
        <p14:creationId xmlns:p14="http://schemas.microsoft.com/office/powerpoint/2010/main" val="1246122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maps/place/%E7%BE%8E%E5%9C%8B%E8%8F%AF%E7%9B%9B%E9%A0%93%E8%A5%BF%E9%9B%85%E5%9C%96/@47.6649178,-121.7237941,5.71z/data=!4m5!3m4!1s0x5490102c93e83355:0x102565466944d59a!8m2!3d47.6062095!4d-122.332070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5600E22-8B2D-44A2-B529-2D5C521DF6EC}"/>
              </a:ext>
            </a:extLst>
          </p:cNvPr>
          <p:cNvSpPr>
            <a:spLocks noGrp="1"/>
          </p:cNvSpPr>
          <p:nvPr>
            <p:ph type="ctrTitle"/>
          </p:nvPr>
        </p:nvSpPr>
        <p:spPr>
          <a:xfrm>
            <a:off x="640552" y="588673"/>
            <a:ext cx="10910887" cy="1356957"/>
          </a:xfrm>
        </p:spPr>
        <p:txBody>
          <a:bodyPr>
            <a:noAutofit/>
          </a:bodyPr>
          <a:lstStyle/>
          <a:p>
            <a:r>
              <a:rPr lang="en-US" altLang="zh-TW" sz="4000" dirty="0"/>
              <a:t>Segmentation of Time Series in</a:t>
            </a:r>
            <a:br>
              <a:rPr lang="en-US" altLang="zh-TW" sz="4000" dirty="0"/>
            </a:br>
            <a:r>
              <a:rPr lang="en-US" altLang="zh-TW" sz="4000" dirty="0"/>
              <a:t>Improving Dynamic Time Warping</a:t>
            </a:r>
            <a:endParaRPr lang="zh-TW" altLang="en-US" sz="4000" dirty="0">
              <a:latin typeface="Tw Cen MT" panose="020B0602020104020603" pitchFamily="34" charset="0"/>
              <a:cs typeface="Times New Roman" panose="02020603050405020304" pitchFamily="18" charset="0"/>
            </a:endParaRPr>
          </a:p>
        </p:txBody>
      </p:sp>
      <p:sp>
        <p:nvSpPr>
          <p:cNvPr id="3" name="副標題 2">
            <a:extLst>
              <a:ext uri="{FF2B5EF4-FFF2-40B4-BE49-F238E27FC236}">
                <a16:creationId xmlns:a16="http://schemas.microsoft.com/office/drawing/2014/main" id="{E1F7DB53-5192-4070-9ADE-B5C85E35C2CC}"/>
              </a:ext>
            </a:extLst>
          </p:cNvPr>
          <p:cNvSpPr>
            <a:spLocks noGrp="1"/>
          </p:cNvSpPr>
          <p:nvPr>
            <p:ph type="subTitle" idx="1"/>
          </p:nvPr>
        </p:nvSpPr>
        <p:spPr>
          <a:xfrm>
            <a:off x="383332" y="2810596"/>
            <a:ext cx="11425330" cy="489557"/>
          </a:xfrm>
        </p:spPr>
        <p:txBody>
          <a:bodyPr>
            <a:noAutofit/>
          </a:bodyPr>
          <a:lstStyle/>
          <a:p>
            <a:r>
              <a:rPr lang="en-US" altLang="zh-TW" dirty="0"/>
              <a:t> </a:t>
            </a:r>
            <a:r>
              <a:rPr lang="en-US" altLang="zh-TW" dirty="0" err="1"/>
              <a:t>Ruizhe</a:t>
            </a:r>
            <a:r>
              <a:rPr lang="en-US" altLang="zh-TW" dirty="0"/>
              <a:t> Ma, Azim </a:t>
            </a:r>
            <a:r>
              <a:rPr lang="en-US" altLang="zh-TW" dirty="0" err="1"/>
              <a:t>Ahmadzadeh</a:t>
            </a:r>
            <a:r>
              <a:rPr lang="en-US" altLang="zh-TW" dirty="0"/>
              <a:t>, </a:t>
            </a:r>
            <a:r>
              <a:rPr lang="en-US" altLang="zh-TW" dirty="0" err="1"/>
              <a:t>Soukaina</a:t>
            </a:r>
            <a:r>
              <a:rPr lang="en-US" altLang="zh-TW" dirty="0"/>
              <a:t> </a:t>
            </a:r>
            <a:r>
              <a:rPr lang="en-US" altLang="zh-TW" dirty="0" err="1"/>
              <a:t>Filali</a:t>
            </a:r>
            <a:r>
              <a:rPr lang="en-US" altLang="zh-TW" dirty="0"/>
              <a:t> </a:t>
            </a:r>
            <a:r>
              <a:rPr lang="en-US" altLang="zh-TW" dirty="0" err="1"/>
              <a:t>Boubrahimi</a:t>
            </a:r>
            <a:r>
              <a:rPr lang="en-US" altLang="zh-TW" dirty="0"/>
              <a:t>, </a:t>
            </a:r>
            <a:r>
              <a:rPr lang="en-US" altLang="zh-TW" dirty="0" err="1"/>
              <a:t>Rafal</a:t>
            </a:r>
            <a:r>
              <a:rPr lang="en-US" altLang="zh-TW" dirty="0"/>
              <a:t> A. </a:t>
            </a:r>
            <a:r>
              <a:rPr lang="en-US" altLang="zh-TW" dirty="0" err="1"/>
              <a:t>Angryk</a:t>
            </a:r>
            <a:br>
              <a:rPr lang="en-US" altLang="zh-TW" dirty="0"/>
            </a:br>
            <a:endParaRPr lang="zh-TW" altLang="en-US" sz="2600" dirty="0"/>
          </a:p>
        </p:txBody>
      </p:sp>
      <p:sp>
        <p:nvSpPr>
          <p:cNvPr id="4" name="投影片編號版面配置區 3">
            <a:extLst>
              <a:ext uri="{FF2B5EF4-FFF2-40B4-BE49-F238E27FC236}">
                <a16:creationId xmlns:a16="http://schemas.microsoft.com/office/drawing/2014/main" id="{F20F7494-AC7E-43FC-B731-082CA109D2FA}"/>
              </a:ext>
            </a:extLst>
          </p:cNvPr>
          <p:cNvSpPr>
            <a:spLocks noGrp="1"/>
          </p:cNvSpPr>
          <p:nvPr>
            <p:ph type="sldNum" sz="quarter" idx="12"/>
          </p:nvPr>
        </p:nvSpPr>
        <p:spPr>
          <a:xfrm>
            <a:off x="8354568" y="6485003"/>
            <a:ext cx="2743200" cy="365125"/>
          </a:xfrm>
        </p:spPr>
        <p:txBody>
          <a:bodyPr/>
          <a:lstStyle/>
          <a:p>
            <a:fld id="{8DCCD063-7F18-423D-A692-CC9D343FD360}" type="slidenum">
              <a:rPr lang="zh-TW" altLang="en-US" smtClean="0"/>
              <a:t>1</a:t>
            </a:fld>
            <a:endParaRPr lang="zh-TW" altLang="en-US" dirty="0"/>
          </a:p>
        </p:txBody>
      </p:sp>
      <p:sp>
        <p:nvSpPr>
          <p:cNvPr id="5" name="副標題 2">
            <a:extLst>
              <a:ext uri="{FF2B5EF4-FFF2-40B4-BE49-F238E27FC236}">
                <a16:creationId xmlns:a16="http://schemas.microsoft.com/office/drawing/2014/main" id="{CC60B4B8-BDE3-427A-B56B-7314F1C4CCA4}"/>
              </a:ext>
            </a:extLst>
          </p:cNvPr>
          <p:cNvSpPr txBox="1">
            <a:spLocks/>
          </p:cNvSpPr>
          <p:nvPr/>
        </p:nvSpPr>
        <p:spPr>
          <a:xfrm>
            <a:off x="526942" y="3584718"/>
            <a:ext cx="11138108" cy="13078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lumMod val="6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TW" sz="2800" b="1" dirty="0">
                <a:solidFill>
                  <a:schemeClr val="tx1"/>
                </a:solidFill>
              </a:rPr>
              <a:t>Proceeding of IEEE International Conference on Big Data </a:t>
            </a:r>
          </a:p>
          <a:p>
            <a:r>
              <a:rPr lang="en-US" altLang="zh-TW" sz="2800" b="1" dirty="0">
                <a:solidFill>
                  <a:schemeClr val="tx1"/>
                </a:solidFill>
              </a:rPr>
              <a:t>Seattle, WA, USA, 10-13 Dec. 2018</a:t>
            </a:r>
          </a:p>
        </p:txBody>
      </p:sp>
      <p:sp>
        <p:nvSpPr>
          <p:cNvPr id="6" name="副標題 2">
            <a:extLst>
              <a:ext uri="{FF2B5EF4-FFF2-40B4-BE49-F238E27FC236}">
                <a16:creationId xmlns:a16="http://schemas.microsoft.com/office/drawing/2014/main" id="{F161951C-063C-40D4-A802-0FD8D23F3044}"/>
              </a:ext>
            </a:extLst>
          </p:cNvPr>
          <p:cNvSpPr txBox="1">
            <a:spLocks/>
          </p:cNvSpPr>
          <p:nvPr/>
        </p:nvSpPr>
        <p:spPr>
          <a:xfrm>
            <a:off x="1192823" y="5265553"/>
            <a:ext cx="9806355" cy="9027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lumMod val="6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TW" sz="2800" dirty="0">
                <a:solidFill>
                  <a:schemeClr val="tx1"/>
                </a:solidFill>
              </a:rPr>
              <a:t>Presenter: Shan-Ru Liu</a:t>
            </a:r>
          </a:p>
          <a:p>
            <a:r>
              <a:rPr lang="en-US" altLang="zh-TW" sz="2800" dirty="0">
                <a:solidFill>
                  <a:schemeClr val="tx1"/>
                </a:solidFill>
              </a:rPr>
              <a:t>Date: March 5, 2019</a:t>
            </a:r>
            <a:endParaRPr lang="zh-TW" altLang="en-US" sz="2800" dirty="0">
              <a:solidFill>
                <a:schemeClr val="tx1"/>
              </a:solidFill>
            </a:endParaRPr>
          </a:p>
        </p:txBody>
      </p:sp>
      <p:sp>
        <p:nvSpPr>
          <p:cNvPr id="7" name="橢圓 6">
            <a:hlinkClick r:id="rId3"/>
            <a:extLst>
              <a:ext uri="{FF2B5EF4-FFF2-40B4-BE49-F238E27FC236}">
                <a16:creationId xmlns:a16="http://schemas.microsoft.com/office/drawing/2014/main" id="{CA19A7D4-A392-4E08-897C-D5FDD1F9C84C}"/>
              </a:ext>
            </a:extLst>
          </p:cNvPr>
          <p:cNvSpPr/>
          <p:nvPr/>
        </p:nvSpPr>
        <p:spPr>
          <a:xfrm>
            <a:off x="806336" y="5926975"/>
            <a:ext cx="357446" cy="3574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28191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5D24DA-9404-4171-B1AB-4848C3C85F38}"/>
              </a:ext>
            </a:extLst>
          </p:cNvPr>
          <p:cNvSpPr>
            <a:spLocks noGrp="1"/>
          </p:cNvSpPr>
          <p:nvPr>
            <p:ph type="title"/>
          </p:nvPr>
        </p:nvSpPr>
        <p:spPr/>
        <p:txBody>
          <a:bodyPr/>
          <a:lstStyle/>
          <a:p>
            <a:r>
              <a:rPr lang="en-US" altLang="zh-TW" dirty="0"/>
              <a:t>Results (3/3)</a:t>
            </a:r>
            <a:endParaRPr lang="zh-TW" altLang="en-US" dirty="0"/>
          </a:p>
        </p:txBody>
      </p:sp>
      <p:pic>
        <p:nvPicPr>
          <p:cNvPr id="5" name="內容版面配置區 4">
            <a:extLst>
              <a:ext uri="{FF2B5EF4-FFF2-40B4-BE49-F238E27FC236}">
                <a16:creationId xmlns:a16="http://schemas.microsoft.com/office/drawing/2014/main" id="{22D7A650-18BD-44C0-9406-2A54950745FB}"/>
              </a:ext>
            </a:extLst>
          </p:cNvPr>
          <p:cNvPicPr>
            <a:picLocks noGrp="1" noChangeAspect="1"/>
          </p:cNvPicPr>
          <p:nvPr>
            <p:ph idx="1"/>
          </p:nvPr>
        </p:nvPicPr>
        <p:blipFill>
          <a:blip r:embed="rId2"/>
          <a:stretch>
            <a:fillRect/>
          </a:stretch>
        </p:blipFill>
        <p:spPr>
          <a:xfrm>
            <a:off x="2618904" y="1545663"/>
            <a:ext cx="6954191" cy="4947210"/>
          </a:xfrm>
          <a:prstGeom prst="rect">
            <a:avLst/>
          </a:prstGeom>
        </p:spPr>
      </p:pic>
      <p:sp>
        <p:nvSpPr>
          <p:cNvPr id="4" name="投影片編號版面配置區 3">
            <a:extLst>
              <a:ext uri="{FF2B5EF4-FFF2-40B4-BE49-F238E27FC236}">
                <a16:creationId xmlns:a16="http://schemas.microsoft.com/office/drawing/2014/main" id="{5332E581-EA42-42A4-917E-2EF3BB44E424}"/>
              </a:ext>
            </a:extLst>
          </p:cNvPr>
          <p:cNvSpPr>
            <a:spLocks noGrp="1"/>
          </p:cNvSpPr>
          <p:nvPr>
            <p:ph type="sldNum" sz="quarter" idx="12"/>
          </p:nvPr>
        </p:nvSpPr>
        <p:spPr/>
        <p:txBody>
          <a:bodyPr/>
          <a:lstStyle/>
          <a:p>
            <a:fld id="{8DCCD063-7F18-423D-A692-CC9D343FD360}" type="slidenum">
              <a:rPr lang="zh-TW" altLang="en-US" smtClean="0"/>
              <a:t>10</a:t>
            </a:fld>
            <a:endParaRPr lang="zh-TW" altLang="en-US"/>
          </a:p>
        </p:txBody>
      </p:sp>
      <p:sp>
        <p:nvSpPr>
          <p:cNvPr id="6" name="文字方塊 5">
            <a:extLst>
              <a:ext uri="{FF2B5EF4-FFF2-40B4-BE49-F238E27FC236}">
                <a16:creationId xmlns:a16="http://schemas.microsoft.com/office/drawing/2014/main" id="{F9DF8F0E-815E-4498-9513-A94C2DBEE161}"/>
              </a:ext>
            </a:extLst>
          </p:cNvPr>
          <p:cNvSpPr txBox="1"/>
          <p:nvPr/>
        </p:nvSpPr>
        <p:spPr>
          <a:xfrm>
            <a:off x="7789026" y="427743"/>
            <a:ext cx="2798908" cy="1200329"/>
          </a:xfrm>
          <a:prstGeom prst="rect">
            <a:avLst/>
          </a:prstGeom>
          <a:noFill/>
        </p:spPr>
        <p:txBody>
          <a:bodyPr wrap="none" rtlCol="0">
            <a:spAutoFit/>
          </a:bodyPr>
          <a:lstStyle/>
          <a:p>
            <a:r>
              <a:rPr lang="en-US" altLang="zh-TW" sz="2400" dirty="0"/>
              <a:t>Q1: the first quartile</a:t>
            </a:r>
          </a:p>
          <a:p>
            <a:r>
              <a:rPr lang="en-US" altLang="zh-TW" sz="2400" dirty="0"/>
              <a:t>M:   median</a:t>
            </a:r>
          </a:p>
          <a:p>
            <a:r>
              <a:rPr lang="en-US" altLang="zh-TW" sz="2400" dirty="0"/>
              <a:t>Q3: the third quartile</a:t>
            </a:r>
            <a:endParaRPr lang="zh-TW" altLang="en-US" sz="2400" dirty="0"/>
          </a:p>
        </p:txBody>
      </p:sp>
    </p:spTree>
    <p:extLst>
      <p:ext uri="{BB962C8B-B14F-4D97-AF65-F5344CB8AC3E}">
        <p14:creationId xmlns:p14="http://schemas.microsoft.com/office/powerpoint/2010/main" val="103761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1E4FEA-D504-4984-8169-77A8B62C8DAA}"/>
              </a:ext>
            </a:extLst>
          </p:cNvPr>
          <p:cNvSpPr>
            <a:spLocks noGrp="1"/>
          </p:cNvSpPr>
          <p:nvPr>
            <p:ph type="title"/>
          </p:nvPr>
        </p:nvSpPr>
        <p:spPr/>
        <p:txBody>
          <a:bodyPr/>
          <a:lstStyle/>
          <a:p>
            <a:r>
              <a:rPr lang="en-US" altLang="zh-TW" dirty="0"/>
              <a:t>Abstract (1/2)</a:t>
            </a:r>
            <a:endParaRPr lang="zh-TW" altLang="en-US" dirty="0"/>
          </a:p>
        </p:txBody>
      </p:sp>
      <p:sp>
        <p:nvSpPr>
          <p:cNvPr id="3" name="內容版面配置區 2">
            <a:extLst>
              <a:ext uri="{FF2B5EF4-FFF2-40B4-BE49-F238E27FC236}">
                <a16:creationId xmlns:a16="http://schemas.microsoft.com/office/drawing/2014/main" id="{48A7BC5F-5DB6-4B6E-A263-D2C31A7AB884}"/>
              </a:ext>
            </a:extLst>
          </p:cNvPr>
          <p:cNvSpPr>
            <a:spLocks noGrp="1"/>
          </p:cNvSpPr>
          <p:nvPr>
            <p:ph idx="1"/>
          </p:nvPr>
        </p:nvSpPr>
        <p:spPr>
          <a:xfrm>
            <a:off x="838200" y="1568950"/>
            <a:ext cx="10109886" cy="4787402"/>
          </a:xfrm>
        </p:spPr>
        <p:txBody>
          <a:bodyPr>
            <a:noAutofit/>
          </a:bodyPr>
          <a:lstStyle/>
          <a:p>
            <a:pPr marL="0" indent="0" algn="just">
              <a:buNone/>
            </a:pPr>
            <a:r>
              <a:rPr lang="en-US" altLang="zh-TW" dirty="0"/>
              <a:t>Since its introduction to the computer science community, the Dynamic Time Warping (DTW) algorithm has demonstrated good performance with time series data. While this elastic measure is known for its effectiveness with time series sequence comparisons, the possibility of pathological warping paths weakens the algorithms potential considerably. Techniques centering on pruning off impossible mappings or lowering data dimensions such as windowing, slope weighting, step pattern, and approximation have been proposed over the years to reduce the possibility of pathological warping paths with Dynamic Time Warping. However, because the current DTW improvement techniques are mostly global methods, they are either limited in effect or limit the warping path excessively. </a:t>
            </a:r>
            <a:endParaRPr lang="zh-TW" altLang="en-US" dirty="0"/>
          </a:p>
        </p:txBody>
      </p:sp>
      <p:sp>
        <p:nvSpPr>
          <p:cNvPr id="4" name="投影片編號版面配置區 3">
            <a:extLst>
              <a:ext uri="{FF2B5EF4-FFF2-40B4-BE49-F238E27FC236}">
                <a16:creationId xmlns:a16="http://schemas.microsoft.com/office/drawing/2014/main" id="{8A8B9C12-508D-4AC0-A402-645B6EC72699}"/>
              </a:ext>
            </a:extLst>
          </p:cNvPr>
          <p:cNvSpPr>
            <a:spLocks noGrp="1"/>
          </p:cNvSpPr>
          <p:nvPr>
            <p:ph type="sldNum" sz="quarter" idx="12"/>
          </p:nvPr>
        </p:nvSpPr>
        <p:spPr/>
        <p:txBody>
          <a:bodyPr/>
          <a:lstStyle/>
          <a:p>
            <a:fld id="{8DCCD063-7F18-423D-A692-CC9D343FD360}" type="slidenum">
              <a:rPr lang="zh-TW" altLang="en-US" smtClean="0"/>
              <a:t>2</a:t>
            </a:fld>
            <a:endParaRPr lang="zh-TW" altLang="en-US"/>
          </a:p>
        </p:txBody>
      </p:sp>
    </p:spTree>
    <p:extLst>
      <p:ext uri="{BB962C8B-B14F-4D97-AF65-F5344CB8AC3E}">
        <p14:creationId xmlns:p14="http://schemas.microsoft.com/office/powerpoint/2010/main" val="167922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1E4FEA-D504-4984-8169-77A8B62C8DAA}"/>
              </a:ext>
            </a:extLst>
          </p:cNvPr>
          <p:cNvSpPr>
            <a:spLocks noGrp="1"/>
          </p:cNvSpPr>
          <p:nvPr>
            <p:ph type="title"/>
          </p:nvPr>
        </p:nvSpPr>
        <p:spPr/>
        <p:txBody>
          <a:bodyPr/>
          <a:lstStyle/>
          <a:p>
            <a:r>
              <a:rPr lang="en-US" altLang="zh-TW" dirty="0"/>
              <a:t>Abstract (2/2)</a:t>
            </a:r>
            <a:endParaRPr lang="zh-TW" altLang="en-US" dirty="0"/>
          </a:p>
        </p:txBody>
      </p:sp>
      <p:sp>
        <p:nvSpPr>
          <p:cNvPr id="3" name="內容版面配置區 2">
            <a:extLst>
              <a:ext uri="{FF2B5EF4-FFF2-40B4-BE49-F238E27FC236}">
                <a16:creationId xmlns:a16="http://schemas.microsoft.com/office/drawing/2014/main" id="{48A7BC5F-5DB6-4B6E-A263-D2C31A7AB884}"/>
              </a:ext>
            </a:extLst>
          </p:cNvPr>
          <p:cNvSpPr>
            <a:spLocks noGrp="1"/>
          </p:cNvSpPr>
          <p:nvPr>
            <p:ph idx="1"/>
          </p:nvPr>
        </p:nvSpPr>
        <p:spPr>
          <a:xfrm>
            <a:off x="838199" y="1568950"/>
            <a:ext cx="10309167" cy="4446839"/>
          </a:xfrm>
        </p:spPr>
        <p:txBody>
          <a:bodyPr>
            <a:noAutofit/>
          </a:bodyPr>
          <a:lstStyle/>
          <a:p>
            <a:pPr marL="0" indent="0" algn="just">
              <a:buNone/>
            </a:pPr>
            <a:r>
              <a:rPr lang="en-US" altLang="zh-TW" dirty="0"/>
              <a:t>We believe segmenting time series at significant feature points will alleviate some of the pathological </a:t>
            </a:r>
            <a:r>
              <a:rPr lang="en-US" altLang="zh-TW" dirty="0" err="1"/>
              <a:t>warpings</a:t>
            </a:r>
            <a:r>
              <a:rPr lang="en-US" altLang="zh-TW" dirty="0"/>
              <a:t>, and at the same time allowing us to obtain more intuitive </a:t>
            </a:r>
            <a:r>
              <a:rPr lang="en-US" altLang="zh-TW" dirty="0" err="1"/>
              <a:t>warpings</a:t>
            </a:r>
            <a:r>
              <a:rPr lang="en-US" altLang="zh-TW" dirty="0"/>
              <a:t>. Our heuristic approaches the problem from the human perspective of sequence comparison: by identifying global similarity before local similarities. We use easily identifiable peaks as the significant feature. The final distance is the DTW distance sum of all segments of time series. In this paper, we explore the impact of different peak identification parameters on Dynamic Time Warping and demonstrate how segmentation can help to avoid pathological </a:t>
            </a:r>
            <a:r>
              <a:rPr lang="en-US" altLang="zh-TW" dirty="0" err="1"/>
              <a:t>warpings</a:t>
            </a:r>
            <a:r>
              <a:rPr lang="en-US" altLang="zh-TW" dirty="0"/>
              <a:t>.</a:t>
            </a:r>
            <a:endParaRPr lang="zh-TW" altLang="en-US" dirty="0"/>
          </a:p>
        </p:txBody>
      </p:sp>
      <p:sp>
        <p:nvSpPr>
          <p:cNvPr id="4" name="投影片編號版面配置區 3">
            <a:extLst>
              <a:ext uri="{FF2B5EF4-FFF2-40B4-BE49-F238E27FC236}">
                <a16:creationId xmlns:a16="http://schemas.microsoft.com/office/drawing/2014/main" id="{8A8B9C12-508D-4AC0-A402-645B6EC72699}"/>
              </a:ext>
            </a:extLst>
          </p:cNvPr>
          <p:cNvSpPr>
            <a:spLocks noGrp="1"/>
          </p:cNvSpPr>
          <p:nvPr>
            <p:ph type="sldNum" sz="quarter" idx="12"/>
          </p:nvPr>
        </p:nvSpPr>
        <p:spPr/>
        <p:txBody>
          <a:bodyPr/>
          <a:lstStyle/>
          <a:p>
            <a:fld id="{8DCCD063-7F18-423D-A692-CC9D343FD360}" type="slidenum">
              <a:rPr lang="zh-TW" altLang="en-US" smtClean="0"/>
              <a:t>3</a:t>
            </a:fld>
            <a:endParaRPr lang="zh-TW" altLang="en-US"/>
          </a:p>
        </p:txBody>
      </p:sp>
    </p:spTree>
    <p:extLst>
      <p:ext uri="{BB962C8B-B14F-4D97-AF65-F5344CB8AC3E}">
        <p14:creationId xmlns:p14="http://schemas.microsoft.com/office/powerpoint/2010/main" val="307163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B3BC88-B522-454B-A07E-6793DBAF058B}"/>
              </a:ext>
            </a:extLst>
          </p:cNvPr>
          <p:cNvSpPr>
            <a:spLocks noGrp="1"/>
          </p:cNvSpPr>
          <p:nvPr>
            <p:ph type="title"/>
          </p:nvPr>
        </p:nvSpPr>
        <p:spPr/>
        <p:txBody>
          <a:bodyPr/>
          <a:lstStyle/>
          <a:p>
            <a:r>
              <a:rPr lang="en-US" altLang="zh-TW" dirty="0"/>
              <a:t>Segmentation of Time Series</a:t>
            </a:r>
            <a:endParaRPr lang="zh-TW" altLang="en-US" dirty="0"/>
          </a:p>
        </p:txBody>
      </p:sp>
      <p:pic>
        <p:nvPicPr>
          <p:cNvPr id="5" name="內容版面配置區 4">
            <a:extLst>
              <a:ext uri="{FF2B5EF4-FFF2-40B4-BE49-F238E27FC236}">
                <a16:creationId xmlns:a16="http://schemas.microsoft.com/office/drawing/2014/main" id="{441ADB5D-E97E-41C4-92B7-19CEC1E2A5E4}"/>
              </a:ext>
            </a:extLst>
          </p:cNvPr>
          <p:cNvPicPr>
            <a:picLocks noGrp="1" noChangeAspect="1"/>
          </p:cNvPicPr>
          <p:nvPr>
            <p:ph idx="1"/>
          </p:nvPr>
        </p:nvPicPr>
        <p:blipFill>
          <a:blip r:embed="rId2"/>
          <a:stretch>
            <a:fillRect/>
          </a:stretch>
        </p:blipFill>
        <p:spPr>
          <a:xfrm>
            <a:off x="104775" y="1777208"/>
            <a:ext cx="5708883" cy="4351338"/>
          </a:xfrm>
          <a:prstGeom prst="rect">
            <a:avLst/>
          </a:prstGeom>
        </p:spPr>
      </p:pic>
      <p:sp>
        <p:nvSpPr>
          <p:cNvPr id="4" name="投影片編號版面配置區 3">
            <a:extLst>
              <a:ext uri="{FF2B5EF4-FFF2-40B4-BE49-F238E27FC236}">
                <a16:creationId xmlns:a16="http://schemas.microsoft.com/office/drawing/2014/main" id="{412477D5-2465-4F41-B240-5829C82646C3}"/>
              </a:ext>
            </a:extLst>
          </p:cNvPr>
          <p:cNvSpPr>
            <a:spLocks noGrp="1"/>
          </p:cNvSpPr>
          <p:nvPr>
            <p:ph type="sldNum" sz="quarter" idx="12"/>
          </p:nvPr>
        </p:nvSpPr>
        <p:spPr/>
        <p:txBody>
          <a:bodyPr/>
          <a:lstStyle/>
          <a:p>
            <a:fld id="{8DCCD063-7F18-423D-A692-CC9D343FD360}" type="slidenum">
              <a:rPr lang="zh-TW" altLang="en-US" smtClean="0"/>
              <a:t>4</a:t>
            </a:fld>
            <a:endParaRPr lang="zh-TW" altLang="en-US"/>
          </a:p>
        </p:txBody>
      </p:sp>
      <p:pic>
        <p:nvPicPr>
          <p:cNvPr id="6" name="圖片 5">
            <a:extLst>
              <a:ext uri="{FF2B5EF4-FFF2-40B4-BE49-F238E27FC236}">
                <a16:creationId xmlns:a16="http://schemas.microsoft.com/office/drawing/2014/main" id="{83771673-2804-4368-A7E2-4A25A64C9A79}"/>
              </a:ext>
            </a:extLst>
          </p:cNvPr>
          <p:cNvPicPr>
            <a:picLocks noChangeAspect="1"/>
          </p:cNvPicPr>
          <p:nvPr/>
        </p:nvPicPr>
        <p:blipFill>
          <a:blip r:embed="rId3"/>
          <a:stretch>
            <a:fillRect/>
          </a:stretch>
        </p:blipFill>
        <p:spPr>
          <a:xfrm>
            <a:off x="5979621" y="1690690"/>
            <a:ext cx="5991225" cy="4524375"/>
          </a:xfrm>
          <a:prstGeom prst="rect">
            <a:avLst/>
          </a:prstGeom>
        </p:spPr>
      </p:pic>
    </p:spTree>
    <p:extLst>
      <p:ext uri="{BB962C8B-B14F-4D97-AF65-F5344CB8AC3E}">
        <p14:creationId xmlns:p14="http://schemas.microsoft.com/office/powerpoint/2010/main" val="270222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85D2EA-0036-450E-96E1-0ECBB506788F}"/>
              </a:ext>
            </a:extLst>
          </p:cNvPr>
          <p:cNvSpPr>
            <a:spLocks noGrp="1"/>
          </p:cNvSpPr>
          <p:nvPr>
            <p:ph type="title"/>
          </p:nvPr>
        </p:nvSpPr>
        <p:spPr/>
        <p:txBody>
          <a:bodyPr/>
          <a:lstStyle/>
          <a:p>
            <a:r>
              <a:rPr lang="en-US" altLang="zh-TW" dirty="0"/>
              <a:t>DTW</a:t>
            </a:r>
            <a:endParaRPr lang="zh-TW" altLang="en-US" dirty="0"/>
          </a:p>
        </p:txBody>
      </p:sp>
      <p:sp>
        <p:nvSpPr>
          <p:cNvPr id="3" name="內容版面配置區 2">
            <a:extLst>
              <a:ext uri="{FF2B5EF4-FFF2-40B4-BE49-F238E27FC236}">
                <a16:creationId xmlns:a16="http://schemas.microsoft.com/office/drawing/2014/main" id="{C91B531C-3C69-4CE1-9BF7-51454527315E}"/>
              </a:ext>
            </a:extLst>
          </p:cNvPr>
          <p:cNvSpPr>
            <a:spLocks noGrp="1"/>
          </p:cNvSpPr>
          <p:nvPr>
            <p:ph idx="1"/>
          </p:nvPr>
        </p:nvSpPr>
        <p:spPr>
          <a:xfrm>
            <a:off x="838200" y="1858876"/>
            <a:ext cx="10515600" cy="4351338"/>
          </a:xfrm>
        </p:spPr>
        <p:txBody>
          <a:bodyPr/>
          <a:lstStyle/>
          <a:p>
            <a:pPr marL="514350" indent="-514350">
              <a:buAutoNum type="arabicPeriod"/>
            </a:pPr>
            <a:r>
              <a:rPr lang="en-US" altLang="zh-TW" dirty="0"/>
              <a:t>Global Warping Constraints:</a:t>
            </a:r>
          </a:p>
          <a:p>
            <a:pPr marL="457189" lvl="1" indent="0">
              <a:buNone/>
            </a:pPr>
            <a:r>
              <a:rPr lang="en-US" altLang="zh-TW" dirty="0" err="1"/>
              <a:t>Sakoe</a:t>
            </a:r>
            <a:r>
              <a:rPr lang="en-US" altLang="zh-TW" dirty="0"/>
              <a:t>-Chiba band, </a:t>
            </a:r>
            <a:r>
              <a:rPr lang="en-US" altLang="zh-TW" dirty="0" err="1"/>
              <a:t>Itakura</a:t>
            </a:r>
            <a:r>
              <a:rPr lang="en-US" altLang="zh-TW" dirty="0"/>
              <a:t> parallelogram</a:t>
            </a:r>
          </a:p>
          <a:p>
            <a:pPr marL="457189" lvl="1" indent="0">
              <a:buNone/>
            </a:pPr>
            <a:endParaRPr lang="en-US" altLang="zh-TW" dirty="0"/>
          </a:p>
          <a:p>
            <a:pPr marL="514350" indent="-514350">
              <a:buAutoNum type="arabicPeriod"/>
            </a:pPr>
            <a:r>
              <a:rPr lang="en-US" altLang="zh-TW" dirty="0"/>
              <a:t>Lower Bounding:</a:t>
            </a:r>
          </a:p>
          <a:p>
            <a:pPr marL="457189" lvl="1" indent="0">
              <a:buNone/>
            </a:pPr>
            <a:r>
              <a:rPr lang="en-US" altLang="zh-TW" dirty="0" err="1"/>
              <a:t>LB_Kim</a:t>
            </a:r>
            <a:r>
              <a:rPr lang="en-US" altLang="zh-TW" dirty="0"/>
              <a:t>, </a:t>
            </a:r>
            <a:r>
              <a:rPr lang="en-US" altLang="zh-TW" dirty="0" err="1"/>
              <a:t>LB_Yi</a:t>
            </a:r>
            <a:r>
              <a:rPr lang="en-US" altLang="zh-TW" dirty="0"/>
              <a:t>, </a:t>
            </a:r>
            <a:r>
              <a:rPr lang="en-US" altLang="zh-TW" dirty="0" err="1"/>
              <a:t>LB_Keogh</a:t>
            </a:r>
            <a:r>
              <a:rPr lang="en-US" altLang="zh-TW" dirty="0"/>
              <a:t> </a:t>
            </a:r>
          </a:p>
          <a:p>
            <a:pPr marL="514350" indent="-514350">
              <a:buAutoNum type="arabicPeriod"/>
            </a:pPr>
            <a:endParaRPr lang="en-US" altLang="zh-TW" dirty="0"/>
          </a:p>
        </p:txBody>
      </p:sp>
      <p:sp>
        <p:nvSpPr>
          <p:cNvPr id="4" name="投影片編號版面配置區 3">
            <a:extLst>
              <a:ext uri="{FF2B5EF4-FFF2-40B4-BE49-F238E27FC236}">
                <a16:creationId xmlns:a16="http://schemas.microsoft.com/office/drawing/2014/main" id="{C3137999-99CC-4FBB-AE5C-B17CAB1CC5E7}"/>
              </a:ext>
            </a:extLst>
          </p:cNvPr>
          <p:cNvSpPr>
            <a:spLocks noGrp="1"/>
          </p:cNvSpPr>
          <p:nvPr>
            <p:ph type="sldNum" sz="quarter" idx="12"/>
          </p:nvPr>
        </p:nvSpPr>
        <p:spPr/>
        <p:txBody>
          <a:bodyPr/>
          <a:lstStyle/>
          <a:p>
            <a:fld id="{8DCCD063-7F18-423D-A692-CC9D343FD360}" type="slidenum">
              <a:rPr lang="zh-TW" altLang="en-US" smtClean="0"/>
              <a:t>5</a:t>
            </a:fld>
            <a:endParaRPr lang="zh-TW" altLang="en-US"/>
          </a:p>
        </p:txBody>
      </p:sp>
      <p:pic>
        <p:nvPicPr>
          <p:cNvPr id="5" name="圖片 4">
            <a:extLst>
              <a:ext uri="{FF2B5EF4-FFF2-40B4-BE49-F238E27FC236}">
                <a16:creationId xmlns:a16="http://schemas.microsoft.com/office/drawing/2014/main" id="{F6878754-A7AD-4C0D-9D7F-ADA5745A918A}"/>
              </a:ext>
            </a:extLst>
          </p:cNvPr>
          <p:cNvPicPr>
            <a:picLocks noChangeAspect="1"/>
          </p:cNvPicPr>
          <p:nvPr/>
        </p:nvPicPr>
        <p:blipFill>
          <a:blip r:embed="rId2"/>
          <a:stretch>
            <a:fillRect/>
          </a:stretch>
        </p:blipFill>
        <p:spPr>
          <a:xfrm>
            <a:off x="7144337" y="1646236"/>
            <a:ext cx="4336072" cy="2142615"/>
          </a:xfrm>
          <a:prstGeom prst="rect">
            <a:avLst/>
          </a:prstGeom>
        </p:spPr>
      </p:pic>
    </p:spTree>
    <p:extLst>
      <p:ext uri="{BB962C8B-B14F-4D97-AF65-F5344CB8AC3E}">
        <p14:creationId xmlns:p14="http://schemas.microsoft.com/office/powerpoint/2010/main" val="138524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F8AFFE-03D4-4926-BCFD-A0DE76515B72}"/>
              </a:ext>
            </a:extLst>
          </p:cNvPr>
          <p:cNvSpPr>
            <a:spLocks noGrp="1"/>
          </p:cNvSpPr>
          <p:nvPr>
            <p:ph type="title"/>
          </p:nvPr>
        </p:nvSpPr>
        <p:spPr/>
        <p:txBody>
          <a:bodyPr/>
          <a:lstStyle/>
          <a:p>
            <a:r>
              <a:rPr lang="en-US" altLang="zh-TW" dirty="0"/>
              <a:t>Time Series Segmentation</a:t>
            </a:r>
            <a:endParaRPr lang="zh-TW" altLang="en-US" dirty="0"/>
          </a:p>
        </p:txBody>
      </p:sp>
      <p:sp>
        <p:nvSpPr>
          <p:cNvPr id="4" name="投影片編號版面配置區 3">
            <a:extLst>
              <a:ext uri="{FF2B5EF4-FFF2-40B4-BE49-F238E27FC236}">
                <a16:creationId xmlns:a16="http://schemas.microsoft.com/office/drawing/2014/main" id="{32AB5F4D-9304-43FE-9BAE-767D4B33069A}"/>
              </a:ext>
            </a:extLst>
          </p:cNvPr>
          <p:cNvSpPr>
            <a:spLocks noGrp="1"/>
          </p:cNvSpPr>
          <p:nvPr>
            <p:ph type="sldNum" sz="quarter" idx="12"/>
          </p:nvPr>
        </p:nvSpPr>
        <p:spPr/>
        <p:txBody>
          <a:bodyPr/>
          <a:lstStyle/>
          <a:p>
            <a:fld id="{8DCCD063-7F18-423D-A692-CC9D343FD360}" type="slidenum">
              <a:rPr lang="zh-TW" altLang="en-US" smtClean="0"/>
              <a:t>6</a:t>
            </a:fld>
            <a:endParaRPr lang="zh-TW" altLang="en-US"/>
          </a:p>
        </p:txBody>
      </p:sp>
      <p:pic>
        <p:nvPicPr>
          <p:cNvPr id="5" name="內容版面配置區 4">
            <a:extLst>
              <a:ext uri="{FF2B5EF4-FFF2-40B4-BE49-F238E27FC236}">
                <a16:creationId xmlns:a16="http://schemas.microsoft.com/office/drawing/2014/main" id="{E8827547-0CDB-4BD9-97CB-607D7FCC1007}"/>
              </a:ext>
            </a:extLst>
          </p:cNvPr>
          <p:cNvPicPr>
            <a:picLocks noGrp="1" noChangeAspect="1"/>
          </p:cNvPicPr>
          <p:nvPr>
            <p:ph idx="1"/>
          </p:nvPr>
        </p:nvPicPr>
        <p:blipFill>
          <a:blip r:embed="rId2"/>
          <a:stretch>
            <a:fillRect/>
          </a:stretch>
        </p:blipFill>
        <p:spPr>
          <a:xfrm>
            <a:off x="82607" y="2268163"/>
            <a:ext cx="5276850" cy="3228975"/>
          </a:xfrm>
          <a:prstGeom prst="rect">
            <a:avLst/>
          </a:prstGeom>
        </p:spPr>
      </p:pic>
      <p:pic>
        <p:nvPicPr>
          <p:cNvPr id="6" name="圖片 5">
            <a:extLst>
              <a:ext uri="{FF2B5EF4-FFF2-40B4-BE49-F238E27FC236}">
                <a16:creationId xmlns:a16="http://schemas.microsoft.com/office/drawing/2014/main" id="{0A1CC223-73F4-48FF-83B4-D5CE87ADC31A}"/>
              </a:ext>
            </a:extLst>
          </p:cNvPr>
          <p:cNvPicPr>
            <a:picLocks noChangeAspect="1"/>
          </p:cNvPicPr>
          <p:nvPr/>
        </p:nvPicPr>
        <p:blipFill>
          <a:blip r:embed="rId3"/>
          <a:stretch>
            <a:fillRect/>
          </a:stretch>
        </p:blipFill>
        <p:spPr>
          <a:xfrm>
            <a:off x="5359457" y="2229544"/>
            <a:ext cx="6677025" cy="3238500"/>
          </a:xfrm>
          <a:prstGeom prst="rect">
            <a:avLst/>
          </a:prstGeom>
        </p:spPr>
      </p:pic>
    </p:spTree>
    <p:extLst>
      <p:ext uri="{BB962C8B-B14F-4D97-AF65-F5344CB8AC3E}">
        <p14:creationId xmlns:p14="http://schemas.microsoft.com/office/powerpoint/2010/main" val="336067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6D561B9-AAF0-4047-A28C-B036F159C1DF}"/>
              </a:ext>
            </a:extLst>
          </p:cNvPr>
          <p:cNvSpPr>
            <a:spLocks noGrp="1"/>
          </p:cNvSpPr>
          <p:nvPr>
            <p:ph type="title"/>
          </p:nvPr>
        </p:nvSpPr>
        <p:spPr/>
        <p:txBody>
          <a:bodyPr/>
          <a:lstStyle/>
          <a:p>
            <a:r>
              <a:rPr lang="en-US" altLang="zh-TW" dirty="0"/>
              <a:t>Time Series Peak Selection</a:t>
            </a:r>
            <a:endParaRPr lang="zh-TW" altLang="en-US" dirty="0"/>
          </a:p>
        </p:txBody>
      </p:sp>
      <p:sp>
        <p:nvSpPr>
          <p:cNvPr id="4" name="投影片編號版面配置區 3">
            <a:extLst>
              <a:ext uri="{FF2B5EF4-FFF2-40B4-BE49-F238E27FC236}">
                <a16:creationId xmlns:a16="http://schemas.microsoft.com/office/drawing/2014/main" id="{AD8B2199-5C6B-4405-B8A4-6300244B19C2}"/>
              </a:ext>
            </a:extLst>
          </p:cNvPr>
          <p:cNvSpPr>
            <a:spLocks noGrp="1"/>
          </p:cNvSpPr>
          <p:nvPr>
            <p:ph type="sldNum" sz="quarter" idx="12"/>
          </p:nvPr>
        </p:nvSpPr>
        <p:spPr/>
        <p:txBody>
          <a:bodyPr/>
          <a:lstStyle/>
          <a:p>
            <a:fld id="{8DCCD063-7F18-423D-A692-CC9D343FD360}" type="slidenum">
              <a:rPr lang="zh-TW" altLang="en-US" smtClean="0"/>
              <a:t>7</a:t>
            </a:fld>
            <a:endParaRPr lang="zh-TW" altLang="en-US"/>
          </a:p>
        </p:txBody>
      </p:sp>
      <p:pic>
        <p:nvPicPr>
          <p:cNvPr id="8" name="內容版面配置區 7">
            <a:extLst>
              <a:ext uri="{FF2B5EF4-FFF2-40B4-BE49-F238E27FC236}">
                <a16:creationId xmlns:a16="http://schemas.microsoft.com/office/drawing/2014/main" id="{A87A4D5B-CE45-4B1A-B937-295BA0AE340A}"/>
              </a:ext>
            </a:extLst>
          </p:cNvPr>
          <p:cNvPicPr>
            <a:picLocks noGrp="1" noChangeAspect="1"/>
          </p:cNvPicPr>
          <p:nvPr>
            <p:ph idx="1"/>
          </p:nvPr>
        </p:nvPicPr>
        <p:blipFill>
          <a:blip r:embed="rId2"/>
          <a:stretch>
            <a:fillRect/>
          </a:stretch>
        </p:blipFill>
        <p:spPr>
          <a:xfrm>
            <a:off x="422564" y="3155670"/>
            <a:ext cx="4698363" cy="1735701"/>
          </a:xfrm>
          <a:prstGeom prst="rect">
            <a:avLst/>
          </a:prstGeom>
        </p:spPr>
      </p:pic>
      <p:pic>
        <p:nvPicPr>
          <p:cNvPr id="9" name="圖片 8">
            <a:extLst>
              <a:ext uri="{FF2B5EF4-FFF2-40B4-BE49-F238E27FC236}">
                <a16:creationId xmlns:a16="http://schemas.microsoft.com/office/drawing/2014/main" id="{BC8C150C-E0E3-4ACA-85F6-CC57560333BE}"/>
              </a:ext>
            </a:extLst>
          </p:cNvPr>
          <p:cNvPicPr>
            <a:picLocks noChangeAspect="1"/>
          </p:cNvPicPr>
          <p:nvPr/>
        </p:nvPicPr>
        <p:blipFill>
          <a:blip r:embed="rId3"/>
          <a:stretch>
            <a:fillRect/>
          </a:stretch>
        </p:blipFill>
        <p:spPr>
          <a:xfrm>
            <a:off x="5582117" y="1476146"/>
            <a:ext cx="4400083" cy="5245331"/>
          </a:xfrm>
          <a:prstGeom prst="rect">
            <a:avLst/>
          </a:prstGeom>
        </p:spPr>
      </p:pic>
    </p:spTree>
    <p:extLst>
      <p:ext uri="{BB962C8B-B14F-4D97-AF65-F5344CB8AC3E}">
        <p14:creationId xmlns:p14="http://schemas.microsoft.com/office/powerpoint/2010/main" val="59070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6224A3-E5D3-4805-9724-2747CB979187}"/>
              </a:ext>
            </a:extLst>
          </p:cNvPr>
          <p:cNvSpPr>
            <a:spLocks noGrp="1"/>
          </p:cNvSpPr>
          <p:nvPr>
            <p:ph type="title"/>
          </p:nvPr>
        </p:nvSpPr>
        <p:spPr/>
        <p:txBody>
          <a:bodyPr/>
          <a:lstStyle/>
          <a:p>
            <a:r>
              <a:rPr lang="en-US" altLang="zh-TW" dirty="0"/>
              <a:t>Results (1/3)</a:t>
            </a:r>
            <a:endParaRPr lang="zh-TW" altLang="en-US" dirty="0"/>
          </a:p>
        </p:txBody>
      </p:sp>
      <p:pic>
        <p:nvPicPr>
          <p:cNvPr id="5" name="內容版面配置區 4">
            <a:extLst>
              <a:ext uri="{FF2B5EF4-FFF2-40B4-BE49-F238E27FC236}">
                <a16:creationId xmlns:a16="http://schemas.microsoft.com/office/drawing/2014/main" id="{D9BC40B3-80E5-4492-B095-9388BCE93269}"/>
              </a:ext>
            </a:extLst>
          </p:cNvPr>
          <p:cNvPicPr>
            <a:picLocks noGrp="1" noChangeAspect="1"/>
          </p:cNvPicPr>
          <p:nvPr>
            <p:ph idx="1"/>
          </p:nvPr>
        </p:nvPicPr>
        <p:blipFill>
          <a:blip r:embed="rId2"/>
          <a:stretch>
            <a:fillRect/>
          </a:stretch>
        </p:blipFill>
        <p:spPr>
          <a:xfrm>
            <a:off x="259856" y="1690690"/>
            <a:ext cx="11555909" cy="4082367"/>
          </a:xfrm>
          <a:prstGeom prst="rect">
            <a:avLst/>
          </a:prstGeom>
        </p:spPr>
      </p:pic>
      <p:sp>
        <p:nvSpPr>
          <p:cNvPr id="4" name="投影片編號版面配置區 3">
            <a:extLst>
              <a:ext uri="{FF2B5EF4-FFF2-40B4-BE49-F238E27FC236}">
                <a16:creationId xmlns:a16="http://schemas.microsoft.com/office/drawing/2014/main" id="{A3F57D89-7A20-42C3-B329-1F64139B9DFE}"/>
              </a:ext>
            </a:extLst>
          </p:cNvPr>
          <p:cNvSpPr>
            <a:spLocks noGrp="1"/>
          </p:cNvSpPr>
          <p:nvPr>
            <p:ph type="sldNum" sz="quarter" idx="12"/>
          </p:nvPr>
        </p:nvSpPr>
        <p:spPr/>
        <p:txBody>
          <a:bodyPr/>
          <a:lstStyle/>
          <a:p>
            <a:fld id="{8DCCD063-7F18-423D-A692-CC9D343FD360}" type="slidenum">
              <a:rPr lang="zh-TW" altLang="en-US" smtClean="0"/>
              <a:t>8</a:t>
            </a:fld>
            <a:endParaRPr lang="zh-TW" altLang="en-US"/>
          </a:p>
        </p:txBody>
      </p:sp>
      <p:sp>
        <p:nvSpPr>
          <p:cNvPr id="6" name="文字方塊 5">
            <a:extLst>
              <a:ext uri="{FF2B5EF4-FFF2-40B4-BE49-F238E27FC236}">
                <a16:creationId xmlns:a16="http://schemas.microsoft.com/office/drawing/2014/main" id="{32D41A72-797B-4A6A-949D-D39950F16A48}"/>
              </a:ext>
            </a:extLst>
          </p:cNvPr>
          <p:cNvSpPr txBox="1"/>
          <p:nvPr/>
        </p:nvSpPr>
        <p:spPr>
          <a:xfrm>
            <a:off x="7789026" y="427743"/>
            <a:ext cx="2798908" cy="1200329"/>
          </a:xfrm>
          <a:prstGeom prst="rect">
            <a:avLst/>
          </a:prstGeom>
          <a:noFill/>
        </p:spPr>
        <p:txBody>
          <a:bodyPr wrap="none" rtlCol="0">
            <a:spAutoFit/>
          </a:bodyPr>
          <a:lstStyle/>
          <a:p>
            <a:r>
              <a:rPr lang="en-US" altLang="zh-TW" sz="2400" dirty="0"/>
              <a:t>Q1: the first quartile</a:t>
            </a:r>
          </a:p>
          <a:p>
            <a:r>
              <a:rPr lang="en-US" altLang="zh-TW" sz="2400" dirty="0"/>
              <a:t>M:   median</a:t>
            </a:r>
          </a:p>
          <a:p>
            <a:r>
              <a:rPr lang="en-US" altLang="zh-TW" sz="2400" dirty="0"/>
              <a:t>Q3: the third quartile</a:t>
            </a:r>
            <a:endParaRPr lang="zh-TW" altLang="en-US" sz="2400" dirty="0"/>
          </a:p>
        </p:txBody>
      </p:sp>
    </p:spTree>
    <p:extLst>
      <p:ext uri="{BB962C8B-B14F-4D97-AF65-F5344CB8AC3E}">
        <p14:creationId xmlns:p14="http://schemas.microsoft.com/office/powerpoint/2010/main" val="3993545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64A374-1FAA-4B38-8983-F3B32687EC37}"/>
              </a:ext>
            </a:extLst>
          </p:cNvPr>
          <p:cNvSpPr>
            <a:spLocks noGrp="1"/>
          </p:cNvSpPr>
          <p:nvPr>
            <p:ph type="title"/>
          </p:nvPr>
        </p:nvSpPr>
        <p:spPr/>
        <p:txBody>
          <a:bodyPr/>
          <a:lstStyle/>
          <a:p>
            <a:r>
              <a:rPr lang="en-US" altLang="zh-TW" dirty="0"/>
              <a:t>Results (2/3)</a:t>
            </a:r>
            <a:endParaRPr lang="zh-TW" altLang="en-US" dirty="0"/>
          </a:p>
        </p:txBody>
      </p:sp>
      <p:pic>
        <p:nvPicPr>
          <p:cNvPr id="5" name="內容版面配置區 4">
            <a:extLst>
              <a:ext uri="{FF2B5EF4-FFF2-40B4-BE49-F238E27FC236}">
                <a16:creationId xmlns:a16="http://schemas.microsoft.com/office/drawing/2014/main" id="{D5249D1D-400B-422E-97CA-1C18F5B3FE2E}"/>
              </a:ext>
            </a:extLst>
          </p:cNvPr>
          <p:cNvPicPr>
            <a:picLocks noGrp="1" noChangeAspect="1"/>
          </p:cNvPicPr>
          <p:nvPr>
            <p:ph idx="1"/>
          </p:nvPr>
        </p:nvPicPr>
        <p:blipFill>
          <a:blip r:embed="rId2"/>
          <a:stretch>
            <a:fillRect/>
          </a:stretch>
        </p:blipFill>
        <p:spPr>
          <a:xfrm>
            <a:off x="3461767" y="1330708"/>
            <a:ext cx="5268466" cy="5208206"/>
          </a:xfrm>
          <a:prstGeom prst="rect">
            <a:avLst/>
          </a:prstGeom>
        </p:spPr>
      </p:pic>
      <p:sp>
        <p:nvSpPr>
          <p:cNvPr id="4" name="投影片編號版面配置區 3">
            <a:extLst>
              <a:ext uri="{FF2B5EF4-FFF2-40B4-BE49-F238E27FC236}">
                <a16:creationId xmlns:a16="http://schemas.microsoft.com/office/drawing/2014/main" id="{77085334-CE3E-4DAC-BB57-B4275FB7A46F}"/>
              </a:ext>
            </a:extLst>
          </p:cNvPr>
          <p:cNvSpPr>
            <a:spLocks noGrp="1"/>
          </p:cNvSpPr>
          <p:nvPr>
            <p:ph type="sldNum" sz="quarter" idx="12"/>
          </p:nvPr>
        </p:nvSpPr>
        <p:spPr/>
        <p:txBody>
          <a:bodyPr/>
          <a:lstStyle/>
          <a:p>
            <a:fld id="{8DCCD063-7F18-423D-A692-CC9D343FD360}" type="slidenum">
              <a:rPr lang="zh-TW" altLang="en-US" smtClean="0"/>
              <a:t>9</a:t>
            </a:fld>
            <a:endParaRPr lang="zh-TW" altLang="en-US"/>
          </a:p>
        </p:txBody>
      </p:sp>
    </p:spTree>
    <p:extLst>
      <p:ext uri="{BB962C8B-B14F-4D97-AF65-F5344CB8AC3E}">
        <p14:creationId xmlns:p14="http://schemas.microsoft.com/office/powerpoint/2010/main" val="405360129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per">
      <a:majorFont>
        <a:latin typeface="Tw Cen MT"/>
        <a:ea typeface="微軟正黑體"/>
        <a:cs typeface=""/>
      </a:majorFont>
      <a:minorFont>
        <a:latin typeface="Tw Cen MT"/>
        <a:ea typeface="微軟正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27379</TotalTime>
  <Words>365</Words>
  <Application>Microsoft Office PowerPoint</Application>
  <PresentationFormat>寬螢幕</PresentationFormat>
  <Paragraphs>39</Paragraphs>
  <Slides>10</Slides>
  <Notes>1</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10</vt:i4>
      </vt:variant>
    </vt:vector>
  </HeadingPairs>
  <TitlesOfParts>
    <vt:vector size="14" baseType="lpstr">
      <vt:lpstr>Arial</vt:lpstr>
      <vt:lpstr>Calibri</vt:lpstr>
      <vt:lpstr>Tw Cen MT</vt:lpstr>
      <vt:lpstr>Office 佈景主題</vt:lpstr>
      <vt:lpstr>Segmentation of Time Series in Improving Dynamic Time Warping</vt:lpstr>
      <vt:lpstr>Abstract (1/2)</vt:lpstr>
      <vt:lpstr>Abstract (2/2)</vt:lpstr>
      <vt:lpstr>Segmentation of Time Series</vt:lpstr>
      <vt:lpstr>DTW</vt:lpstr>
      <vt:lpstr>Time Series Segmentation</vt:lpstr>
      <vt:lpstr>Time Series Peak Selection</vt:lpstr>
      <vt:lpstr>Results (1/3)</vt:lpstr>
      <vt:lpstr>Results (2/3)</vt:lpstr>
      <vt:lpstr>Results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for blind biosignal classification model</dc:title>
  <dc:creator>喵owo</dc:creator>
  <cp:lastModifiedBy>M063040030</cp:lastModifiedBy>
  <cp:revision>539</cp:revision>
  <dcterms:created xsi:type="dcterms:W3CDTF">2017-10-09T09:38:00Z</dcterms:created>
  <dcterms:modified xsi:type="dcterms:W3CDTF">2019-03-05T10:25:44Z</dcterms:modified>
</cp:coreProperties>
</file>