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71" r:id="rId5"/>
    <p:sldId id="270" r:id="rId6"/>
    <p:sldId id="272" r:id="rId7"/>
    <p:sldId id="275" r:id="rId8"/>
    <p:sldId id="273" r:id="rId9"/>
    <p:sldId id="274" r:id="rId10"/>
    <p:sldId id="276" r:id="rId11"/>
    <p:sldId id="277" r:id="rId12"/>
    <p:sldId id="278" r:id="rId13"/>
    <p:sldId id="279" r:id="rId14"/>
    <p:sldId id="281" r:id="rId15"/>
    <p:sldId id="280" r:id="rId16"/>
    <p:sldId id="283" r:id="rId17"/>
    <p:sldId id="282" r:id="rId18"/>
    <p:sldId id="284" r:id="rId19"/>
    <p:sldId id="285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88876" autoAdjust="0"/>
  </p:normalViewPr>
  <p:slideViewPr>
    <p:cSldViewPr snapToGrid="0">
      <p:cViewPr varScale="1">
        <p:scale>
          <a:sx n="63" d="100"/>
          <a:sy n="63" d="100"/>
        </p:scale>
        <p:origin x="1200" y="66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B409-2DA1-4BCA-B435-C6D650D60C53}" type="datetimeFigureOut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F0565-5FB6-414C-A160-5E7695D65A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423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DEB75-3589-4D32-B44A-E0772C0D15C5}" type="datetimeFigureOut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0D5DF-B2A2-41B1-A94F-55B40B4E1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70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795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609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096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236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62752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21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310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920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006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7425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674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55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791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881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2826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791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9504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759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9437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7AD2-AD46-4F9C-9DB9-311BC9C511FB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00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2DB6-053F-4534-9F02-C898C0154A73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41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CD7D-FFB8-45BA-8DA5-BBC396FFB252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8EA7-3B33-4CFB-BDA8-CB4ED22BDFA6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2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9E7C-A5F4-4E44-A0D0-D8D823ED55EC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13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09CB-B913-4CE8-9656-48ED378732FA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12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4B2C-81A9-40B9-8191-4AFF6A362158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32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2B90-13AF-4EA9-8E1C-B6AB9BFE2FEA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3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651D-9550-4C8E-A2AF-E9628836D6AE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1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1AE1-4A31-4B16-8CF5-B0A0C6DC12AA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6643-C3C1-4791-B485-3954350756FB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64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CBB84-2B8D-4741-B97A-9F882A8CC49B}" type="datetime1">
              <a:rPr lang="zh-TW" altLang="en-US" smtClean="0"/>
              <a:t>2019/4/30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55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529" y="189782"/>
            <a:ext cx="8905101" cy="1160546"/>
          </a:xfrm>
        </p:spPr>
        <p:txBody>
          <a:bodyPr>
            <a:noAutofit/>
          </a:bodyPr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Palindromic rich words and run-length encodings</a:t>
            </a:r>
            <a:endParaRPr lang="zh-TW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0379" y="1971921"/>
            <a:ext cx="8353402" cy="3573055"/>
          </a:xfrm>
        </p:spPr>
        <p:txBody>
          <a:bodyPr>
            <a:no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Chuan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Guo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baseline="30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Jeffrey </a:t>
            </a:r>
            <a:r>
              <a:rPr lang="en-US" altLang="zh-TW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Shallit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baseline="30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</a:t>
            </a:r>
            <a:r>
              <a:rPr lang="zh-TW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</a:t>
            </a:r>
            <a:r>
              <a:rPr lang="en-US" altLang="zh-TW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Arseny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M. </a:t>
            </a:r>
            <a:r>
              <a:rPr lang="en-US" altLang="zh-TW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Shur</a:t>
            </a:r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baseline="30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</a:t>
            </a:r>
            <a:endParaRPr lang="en-US" altLang="zh-TW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sz="2000" baseline="30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  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University </a:t>
            </a:r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 Waterloo, Ontario, Canada </a:t>
            </a:r>
            <a:endParaRPr lang="en-US" altLang="zh-TW" sz="20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sz="2000" baseline="30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Ural </a:t>
            </a:r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Federal University, Ekaterinburg, 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Russia</a:t>
            </a:r>
          </a:p>
          <a:p>
            <a:endParaRPr lang="en-US" altLang="zh-TW" sz="2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fr-FR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Information Processing </a:t>
            </a:r>
            <a:r>
              <a:rPr lang="fr-FR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Letters</a:t>
            </a:r>
          </a:p>
          <a:p>
            <a:r>
              <a:rPr lang="fr-FR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Volume 116, </a:t>
            </a:r>
            <a:r>
              <a:rPr lang="fr-FR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Pages </a:t>
            </a:r>
            <a:r>
              <a:rPr lang="fr-FR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735-738, 2016</a:t>
            </a:r>
            <a:endParaRPr lang="fr-FR" altLang="zh-TW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Presenter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Ting-Wei Liang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Date: 2019/04/30</a:t>
            </a:r>
            <a:endParaRPr lang="zh-TW" altLang="en-US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sequences of binary rich words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" y="1592712"/>
            <a:ext cx="9001125" cy="114300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7" y="3516583"/>
            <a:ext cx="89820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53476"/>
              </p:ext>
            </p:extLst>
          </p:nvPr>
        </p:nvGraphicFramePr>
        <p:xfrm>
          <a:off x="1371601" y="2067123"/>
          <a:ext cx="6400797" cy="851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</a:tblGrid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3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4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5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6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7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8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9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10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13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516197" y="1444467"/>
                <a:ext cx="344023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altLang="zh-TW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197" y="1444467"/>
                <a:ext cx="3440237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966737" y="3600165"/>
            <a:ext cx="76386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{0, 1, 11, 111, 01110, 00, 1001, 110011, 0110, 001100, 000, </a:t>
            </a:r>
          </a:p>
          <a:p>
            <a:r>
              <a:rPr lang="en-US" altLang="zh-TW" sz="2400" dirty="0" smtClean="0"/>
              <a:t>10001, 1100011}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字方塊 19"/>
              <p:cNvSpPr txBox="1"/>
              <p:nvPr/>
            </p:nvSpPr>
            <p:spPr>
              <a:xfrm>
                <a:off x="1480561" y="5427915"/>
                <a:ext cx="32751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altLang="zh-TW" sz="2400" i="1" dirty="0" smtClean="0"/>
                  <a:t>w </a:t>
                </a:r>
                <a:r>
                  <a:rPr lang="en-US" altLang="zh-TW" sz="2400" dirty="0" smtClean="0"/>
                  <a:t>is (palindromic) rich</a:t>
                </a:r>
                <a:endParaRPr lang="zh-TW" altLang="en-US" sz="2400" i="1" dirty="0"/>
              </a:p>
            </p:txBody>
          </p:sp>
        </mc:Choice>
        <mc:Fallback xmlns="">
          <p:sp>
            <p:nvSpPr>
              <p:cNvPr id="20" name="文字方塊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561" y="5427915"/>
                <a:ext cx="3275127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r="-167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09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363084"/>
              </p:ext>
            </p:extLst>
          </p:nvPr>
        </p:nvGraphicFramePr>
        <p:xfrm>
          <a:off x="1371601" y="2067123"/>
          <a:ext cx="5908428" cy="851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</a:tblGrid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3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4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5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6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7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8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9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10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516197" y="1444467"/>
                <a:ext cx="343145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altLang="zh-TW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197" y="1444467"/>
                <a:ext cx="343145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966737" y="3600165"/>
            <a:ext cx="7103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{0, </a:t>
            </a:r>
            <a:r>
              <a:rPr lang="en-US" altLang="zh-TW" sz="2400" dirty="0" smtClean="0">
                <a:solidFill>
                  <a:srgbClr val="FF0000"/>
                </a:solidFill>
              </a:rPr>
              <a:t>00</a:t>
            </a:r>
            <a:r>
              <a:rPr lang="en-US" altLang="zh-TW" sz="2400" dirty="0" smtClean="0"/>
              <a:t>, 1, </a:t>
            </a:r>
            <a:r>
              <a:rPr lang="en-US" altLang="zh-TW" sz="2400" dirty="0" smtClean="0">
                <a:solidFill>
                  <a:srgbClr val="00B0F0"/>
                </a:solidFill>
              </a:rPr>
              <a:t>11</a:t>
            </a:r>
            <a:r>
              <a:rPr lang="en-US" altLang="zh-TW" sz="2400" dirty="0" smtClean="0"/>
              <a:t>, 111, 01110, 101, 010, </a:t>
            </a:r>
            <a:r>
              <a:rPr lang="en-US" altLang="zh-TW" sz="2400" dirty="0" smtClean="0">
                <a:solidFill>
                  <a:srgbClr val="FF0000"/>
                </a:solidFill>
              </a:rPr>
              <a:t>00</a:t>
            </a:r>
            <a:r>
              <a:rPr lang="en-US" altLang="zh-TW" sz="2400" dirty="0" smtClean="0"/>
              <a:t>, 000, 10001, </a:t>
            </a:r>
            <a:r>
              <a:rPr lang="en-US" altLang="zh-TW" sz="2400" dirty="0" smtClean="0">
                <a:solidFill>
                  <a:srgbClr val="00B0F0"/>
                </a:solidFill>
              </a:rPr>
              <a:t>11</a:t>
            </a:r>
            <a:r>
              <a:rPr lang="en-US" altLang="zh-TW" sz="2400" dirty="0" smtClean="0"/>
              <a:t>}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1480561" y="5427915"/>
                <a:ext cx="37704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altLang="zh-TW" sz="2400" i="1" dirty="0" smtClean="0"/>
                  <a:t>w </a:t>
                </a:r>
                <a:r>
                  <a:rPr lang="en-US" altLang="zh-TW" sz="2400" dirty="0" smtClean="0"/>
                  <a:t>is </a:t>
                </a:r>
                <a:r>
                  <a:rPr lang="en-US" altLang="zh-TW" sz="2400" dirty="0" smtClean="0">
                    <a:solidFill>
                      <a:srgbClr val="FF0000"/>
                    </a:solidFill>
                  </a:rPr>
                  <a:t>not</a:t>
                </a:r>
                <a:r>
                  <a:rPr lang="en-US" altLang="zh-TW" sz="2400" dirty="0" smtClean="0"/>
                  <a:t> (palindromic) rich</a:t>
                </a:r>
                <a:endParaRPr lang="zh-TW" altLang="en-US" sz="2400" i="1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561" y="5427915"/>
                <a:ext cx="3770456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r="-1294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2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sequences of binary rich words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102990"/>
            <a:ext cx="8236480" cy="218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85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Condition(</a:t>
            </a:r>
            <a:r>
              <a:rPr lang="en-US" altLang="zh-TW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516197" y="1444467"/>
                <a:ext cx="38316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zh-TW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zh-TW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197" y="1444467"/>
                <a:ext cx="3831690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966737" y="3600165"/>
            <a:ext cx="8065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{0, 1, 010, 00, 1001, 11, 0110, 001100, 10011001, 0100110010}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1480561" y="5427915"/>
                <a:ext cx="32751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altLang="zh-TW" sz="2400" i="1" dirty="0" smtClean="0"/>
                  <a:t>w </a:t>
                </a:r>
                <a:r>
                  <a:rPr lang="en-US" altLang="zh-TW" sz="2400" dirty="0" smtClean="0"/>
                  <a:t>is (palindromic) rich</a:t>
                </a:r>
                <a:endParaRPr lang="zh-TW" altLang="en-US" sz="2400" i="1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561" y="5427915"/>
                <a:ext cx="3275127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r="-167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605910"/>
              </p:ext>
            </p:extLst>
          </p:nvPr>
        </p:nvGraphicFramePr>
        <p:xfrm>
          <a:off x="1371601" y="2067123"/>
          <a:ext cx="4923690" cy="851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</a:tblGrid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3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4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5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6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7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8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9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10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11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(</a:t>
            </a:r>
            <a:r>
              <a:rPr lang="en-US" altLang="zh-TW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19710"/>
              </p:ext>
            </p:extLst>
          </p:nvPr>
        </p:nvGraphicFramePr>
        <p:xfrm>
          <a:off x="1371601" y="2067123"/>
          <a:ext cx="4431321" cy="851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</a:tblGrid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3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4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5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6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7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8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9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516197" y="1444467"/>
                <a:ext cx="38229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zh-TW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altLang="zh-TW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197" y="1444467"/>
                <a:ext cx="3822906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966737" y="3600165"/>
            <a:ext cx="5120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{0, 1, </a:t>
            </a:r>
            <a:r>
              <a:rPr lang="en-US" altLang="zh-TW" sz="2400" dirty="0" smtClean="0">
                <a:solidFill>
                  <a:srgbClr val="FF0000"/>
                </a:solidFill>
              </a:rPr>
              <a:t>010</a:t>
            </a:r>
            <a:r>
              <a:rPr lang="en-US" altLang="zh-TW" sz="2400" dirty="0" smtClean="0"/>
              <a:t>, 101, 11, 0110, 00, 1001, </a:t>
            </a:r>
            <a:r>
              <a:rPr lang="en-US" altLang="zh-TW" sz="2400" dirty="0" smtClean="0">
                <a:solidFill>
                  <a:srgbClr val="FF0000"/>
                </a:solidFill>
              </a:rPr>
              <a:t>010</a:t>
            </a:r>
            <a:r>
              <a:rPr lang="en-US" altLang="zh-TW" sz="2400" dirty="0" smtClean="0"/>
              <a:t>}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1480561" y="5427915"/>
                <a:ext cx="42657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altLang="zh-TW" sz="2400" i="1" dirty="0" smtClean="0"/>
                  <a:t>w </a:t>
                </a:r>
                <a:r>
                  <a:rPr lang="en-US" altLang="zh-TW" sz="2400" dirty="0" smtClean="0"/>
                  <a:t>is not (palindromic) </a:t>
                </a:r>
                <a:r>
                  <a:rPr lang="en-US" altLang="zh-TW" sz="2400" dirty="0" smtClean="0">
                    <a:solidFill>
                      <a:srgbClr val="FF0000"/>
                    </a:solidFill>
                  </a:rPr>
                  <a:t>not</a:t>
                </a:r>
                <a:r>
                  <a:rPr lang="en-US" altLang="zh-TW" sz="2400" dirty="0" smtClean="0"/>
                  <a:t> rich</a:t>
                </a:r>
                <a:endParaRPr lang="zh-TW" altLang="en-US" sz="2400" i="1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561" y="5427915"/>
                <a:ext cx="4265783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r="-1000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77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(ii)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516197" y="1444467"/>
                <a:ext cx="300486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197" y="1444467"/>
                <a:ext cx="300486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966737" y="3600165"/>
            <a:ext cx="6053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{0, 00, 1, 010, 101, 01010, 0010100, 000, 0000}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1480561" y="5427915"/>
                <a:ext cx="32751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altLang="zh-TW" sz="2400" i="1" dirty="0" smtClean="0"/>
                  <a:t>w </a:t>
                </a:r>
                <a:r>
                  <a:rPr lang="en-US" altLang="zh-TW" sz="2400" dirty="0" smtClean="0"/>
                  <a:t>is (palindromic) rich</a:t>
                </a:r>
                <a:endParaRPr lang="zh-TW" altLang="en-US" sz="2400" i="1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561" y="5427915"/>
                <a:ext cx="3275127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r="-167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39603"/>
              </p:ext>
            </p:extLst>
          </p:nvPr>
        </p:nvGraphicFramePr>
        <p:xfrm>
          <a:off x="1371601" y="2067123"/>
          <a:ext cx="4431321" cy="851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</a:tblGrid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3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4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5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6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7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8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9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13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(ii)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17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516197" y="1444467"/>
                <a:ext cx="30136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197" y="1444467"/>
                <a:ext cx="3013646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966737" y="3600165"/>
            <a:ext cx="5577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{0, </a:t>
            </a:r>
            <a:r>
              <a:rPr lang="en-US" altLang="zh-TW" sz="2400" dirty="0" smtClean="0">
                <a:solidFill>
                  <a:srgbClr val="FF0000"/>
                </a:solidFill>
              </a:rPr>
              <a:t>00</a:t>
            </a:r>
            <a:r>
              <a:rPr lang="en-US" altLang="zh-TW" sz="2400" dirty="0" smtClean="0"/>
              <a:t>, 1, 010, 101, 11, 0110, </a:t>
            </a:r>
            <a:r>
              <a:rPr lang="en-US" altLang="zh-TW" sz="2400" dirty="0" smtClean="0">
                <a:solidFill>
                  <a:srgbClr val="FF0000"/>
                </a:solidFill>
              </a:rPr>
              <a:t>00</a:t>
            </a:r>
            <a:r>
              <a:rPr lang="en-US" altLang="zh-TW" sz="2400" dirty="0" smtClean="0"/>
              <a:t>, 000, 0000}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1480561" y="5427915"/>
                <a:ext cx="37704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US" altLang="zh-TW" sz="2400" i="1" dirty="0" smtClean="0"/>
                  <a:t>w </a:t>
                </a:r>
                <a:r>
                  <a:rPr lang="en-US" altLang="zh-TW" sz="2400" dirty="0" smtClean="0"/>
                  <a:t>is (palindromic) </a:t>
                </a:r>
                <a:r>
                  <a:rPr lang="en-US" altLang="zh-TW" sz="2400" dirty="0" smtClean="0">
                    <a:solidFill>
                      <a:srgbClr val="FF0000"/>
                    </a:solidFill>
                  </a:rPr>
                  <a:t>not</a:t>
                </a:r>
                <a:r>
                  <a:rPr lang="en-US" altLang="zh-TW" sz="2400" dirty="0" smtClean="0"/>
                  <a:t> rich</a:t>
                </a:r>
                <a:endParaRPr lang="zh-TW" altLang="en-US" sz="2400" i="1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561" y="5427915"/>
                <a:ext cx="3770456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26" r="-1294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51226"/>
              </p:ext>
            </p:extLst>
          </p:nvPr>
        </p:nvGraphicFramePr>
        <p:xfrm>
          <a:off x="1371601" y="2067123"/>
          <a:ext cx="4923690" cy="851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  <a:gridCol w="492369"/>
              </a:tblGrid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2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3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4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5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6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7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8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9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10</a:t>
                      </a:r>
                      <a:endParaRPr lang="zh-TW" alt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1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i="1" dirty="0" smtClean="0"/>
                        <a:t>0</a:t>
                      </a:r>
                      <a:endParaRPr lang="zh-TW" altLang="en-US" sz="1800" b="1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7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bound of C</a:t>
            </a:r>
            <a:r>
              <a:rPr lang="en-US" altLang="zh-TW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Hardy Ramanujan-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Uspensky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formula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18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180" y="2020545"/>
            <a:ext cx="3722688" cy="96977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6093" y="3119180"/>
            <a:ext cx="4744507" cy="164978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6093" y="5062099"/>
            <a:ext cx="4454526" cy="113535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6221495" y="5062099"/>
                <a:ext cx="2190536" cy="4183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495" y="5062099"/>
                <a:ext cx="2190536" cy="41838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6529962" y="5708118"/>
                <a:ext cx="12360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zh-TW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37.6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962" y="5708118"/>
                <a:ext cx="1236044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926" r="-5911" b="-65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4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:r>
                  <a:rPr lang="en-US" altLang="zh-TW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Compare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4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ad>
                          <m:radPr>
                            <m:degHide m:val="on"/>
                            <m:ctrlPr>
                              <a:rPr lang="en-US" altLang="zh-TW" sz="40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r>
                  <a:rPr lang="zh-TW" alt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function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19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1541936"/>
            <a:ext cx="8297333" cy="481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5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75345"/>
            <a:ext cx="78867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230402"/>
                <a:ext cx="7886700" cy="4351338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20000"/>
                  </a:lnSpc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length n word is (palindromic) rich if it contains the maximum possible number,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which is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n, of distinct non-empty palindromic factors. We prove both necessary and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sufficient conditions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richness in terms of run-length encodings of words. Relating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sufficient conditions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integer partitions, we prove a lower bound of order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rad>
                          <m:radPr>
                            <m:degHide m:val="on"/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C ≈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37.6, on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growth function of the language of binary rich words. From experimental study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suggest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 this growth function actually grows more slowly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ad>
                          <m:radPr>
                            <m:degHide m:val="on"/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which makes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our lower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bound quite reasonable.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230402"/>
                <a:ext cx="7886700" cy="4351338"/>
              </a:xfrm>
              <a:blipFill rotWithShape="0">
                <a:blip r:embed="rId3"/>
                <a:stretch>
                  <a:fillRect t="-280" r="-1236" b="-798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5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Palindromic rich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distinct palindromic factor : </a:t>
            </a:r>
          </a:p>
          <a:p>
            <a:pPr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{t, e, n, s,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enne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909974"/>
              </p:ext>
            </p:extLst>
          </p:nvPr>
        </p:nvGraphicFramePr>
        <p:xfrm>
          <a:off x="1390650" y="1646237"/>
          <a:ext cx="6096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7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8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9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W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n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n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e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Run-length encoding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𝑤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sSubSup>
                        <m:sSubSupPr>
                          <m:ctrlPr>
                            <a:rPr lang="en-US" altLang="zh-TW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en-US" altLang="zh-TW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en-US" altLang="zh-TW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𝑎𝑎𝑎𝑏𝑏𝑐𝑐𝑐𝑐𝑎𝑎𝑎𝑎𝑎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=3, 2, 4, 5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(run sequence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51338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sequence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92712"/>
                <a:ext cx="7886700" cy="4351338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We say that an integer sequence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</m:t>
                    </m:r>
                    <m:d>
                      <m:dPr>
                        <m:ctrlP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is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monotone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if it is either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increasing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decreasing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(non-strictly in both case)</a:t>
                </a:r>
              </a:p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e.g.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1, 2, 3, 4 or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5, 4, 3, 3, 2, 1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2. has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 repeats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all its elements are distinct 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e.g.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3, 2, 5, 4, 1</a:t>
                </a:r>
                <a:endParaRPr lang="en-US" altLang="zh-TW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3. has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local minimum</a:t>
                </a:r>
              </a:p>
              <a:p>
                <a:pPr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e.g. </a:t>
                </a:r>
                <a:r>
                  <a:rPr lang="en-US" altLang="zh-TW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5, 3, 3, 3, 6, 2, 2, 2, 1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92712"/>
                <a:ext cx="7886700" cy="4351338"/>
              </a:xfrm>
              <a:blipFill rotWithShape="0">
                <a:blip r:embed="rId3"/>
                <a:stretch>
                  <a:fillRect l="-232" t="-1961" b="-728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8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sequences of binary rich words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810"/>
            <a:ext cx="9144000" cy="11497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001111000011</m:t>
                      </m:r>
                    </m:oMath>
                  </m:oMathPara>
                </a14:m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305" y="3071005"/>
            <a:ext cx="7703389" cy="190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4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sequences of binary rich words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810"/>
            <a:ext cx="9144000" cy="11497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011110</m:t>
                      </m:r>
                      <m:r>
                        <a:rPr lang="en-US" altLang="zh-TW" sz="3600" b="0" i="1" smtClean="0">
                          <a:latin typeface="Cambria Math" panose="02040503050406030204" pitchFamily="18" charset="0"/>
                        </a:rPr>
                        <m:t>00011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305" y="3071005"/>
            <a:ext cx="7703389" cy="1902072"/>
          </a:xfrm>
          <a:prstGeom prst="rect">
            <a:avLst/>
          </a:prstGeom>
        </p:spPr>
      </p:pic>
      <p:sp>
        <p:nvSpPr>
          <p:cNvPr id="10" name="向下箭號 9"/>
          <p:cNvSpPr/>
          <p:nvPr/>
        </p:nvSpPr>
        <p:spPr>
          <a:xfrm>
            <a:off x="4241231" y="4905797"/>
            <a:ext cx="129395" cy="3685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3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sequences of binary rich words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810"/>
            <a:ext cx="9144000" cy="11497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01111</m:t>
                      </m:r>
                      <m:r>
                        <a:rPr lang="en-US" altLang="zh-TW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altLang="zh-TW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6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305" y="3071005"/>
            <a:ext cx="7703389" cy="1902072"/>
          </a:xfrm>
          <a:prstGeom prst="rect">
            <a:avLst/>
          </a:prstGeom>
        </p:spPr>
      </p:pic>
      <p:sp>
        <p:nvSpPr>
          <p:cNvPr id="10" name="向下箭號 9"/>
          <p:cNvSpPr/>
          <p:nvPr/>
        </p:nvSpPr>
        <p:spPr>
          <a:xfrm>
            <a:off x="4776069" y="4871117"/>
            <a:ext cx="129395" cy="3685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4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sequences of binary rich words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92712"/>
            <a:ext cx="78867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810"/>
            <a:ext cx="9144000" cy="11497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p>
                      </m:sSup>
                      <m:sSup>
                        <m:sSupPr>
                          <m:ctrlPr>
                            <a:rPr lang="en-US" altLang="zh-TW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664" y="2578562"/>
                <a:ext cx="3128164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0111</m:t>
                      </m:r>
                      <m:r>
                        <a:rPr lang="en-US" altLang="zh-TW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100001</m:t>
                      </m:r>
                      <m:r>
                        <a:rPr lang="en-US" altLang="zh-TW" sz="3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601" y="5314840"/>
                <a:ext cx="3525503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305" y="3071005"/>
            <a:ext cx="7703389" cy="1902072"/>
          </a:xfrm>
          <a:prstGeom prst="rect">
            <a:avLst/>
          </a:prstGeom>
        </p:spPr>
      </p:pic>
      <p:sp>
        <p:nvSpPr>
          <p:cNvPr id="10" name="向下箭號 9"/>
          <p:cNvSpPr/>
          <p:nvPr/>
        </p:nvSpPr>
        <p:spPr>
          <a:xfrm>
            <a:off x="5285027" y="4902539"/>
            <a:ext cx="129395" cy="3685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17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36741</TotalTime>
  <Words>557</Words>
  <Application>Microsoft Office PowerPoint</Application>
  <PresentationFormat>如螢幕大小 (4:3)</PresentationFormat>
  <Paragraphs>277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新細明體</vt:lpstr>
      <vt:lpstr>Arial</vt:lpstr>
      <vt:lpstr>Calibri</vt:lpstr>
      <vt:lpstr>Calibri Light</vt:lpstr>
      <vt:lpstr>Cambria Math</vt:lpstr>
      <vt:lpstr>Times New Roman</vt:lpstr>
      <vt:lpstr>Office 佈景主題</vt:lpstr>
      <vt:lpstr>Palindromic rich words and run-length encodings</vt:lpstr>
      <vt:lpstr>Abstract</vt:lpstr>
      <vt:lpstr>Palindromic rich</vt:lpstr>
      <vt:lpstr>Run-length encoding</vt:lpstr>
      <vt:lpstr>Run sequence</vt:lpstr>
      <vt:lpstr>Run sequences of binary rich words</vt:lpstr>
      <vt:lpstr>Run sequences of binary rich words</vt:lpstr>
      <vt:lpstr>Run sequences of binary rich words</vt:lpstr>
      <vt:lpstr>Run sequences of binary rich words</vt:lpstr>
      <vt:lpstr>Run sequences of binary rich words</vt:lpstr>
      <vt:lpstr>Examples</vt:lpstr>
      <vt:lpstr>Examples</vt:lpstr>
      <vt:lpstr>Run sequences of binary rich words</vt:lpstr>
      <vt:lpstr>Condition(i)</vt:lpstr>
      <vt:lpstr>Condition (i)</vt:lpstr>
      <vt:lpstr>Condition (ii)</vt:lpstr>
      <vt:lpstr>Condition (ii)</vt:lpstr>
      <vt:lpstr>Lower bound of CR(n)</vt:lpstr>
      <vt:lpstr>Compare to n^√n function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Association Rules in Big Data for E-healthcare Information System</dc:title>
  <dc:creator>muchmuch</dc:creator>
  <cp:lastModifiedBy>pplab-class</cp:lastModifiedBy>
  <cp:revision>429</cp:revision>
  <dcterms:created xsi:type="dcterms:W3CDTF">2016-04-23T07:31:56Z</dcterms:created>
  <dcterms:modified xsi:type="dcterms:W3CDTF">2019-04-30T11:11:28Z</dcterms:modified>
</cp:coreProperties>
</file>