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11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80" r:id="rId3"/>
    <p:sldId id="282" r:id="rId4"/>
    <p:sldId id="281" r:id="rId5"/>
    <p:sldId id="294" r:id="rId6"/>
    <p:sldId id="283" r:id="rId7"/>
    <p:sldId id="343" r:id="rId8"/>
    <p:sldId id="356" r:id="rId9"/>
    <p:sldId id="344" r:id="rId10"/>
    <p:sldId id="346" r:id="rId11"/>
    <p:sldId id="357" r:id="rId12"/>
    <p:sldId id="347" r:id="rId13"/>
    <p:sldId id="348" r:id="rId14"/>
    <p:sldId id="349" r:id="rId15"/>
    <p:sldId id="342" r:id="rId16"/>
    <p:sldId id="330" r:id="rId17"/>
    <p:sldId id="350" r:id="rId18"/>
    <p:sldId id="351" r:id="rId19"/>
    <p:sldId id="332" r:id="rId20"/>
    <p:sldId id="334" r:id="rId21"/>
    <p:sldId id="335" r:id="rId22"/>
    <p:sldId id="336" r:id="rId23"/>
    <p:sldId id="341" r:id="rId24"/>
    <p:sldId id="358" r:id="rId25"/>
    <p:sldId id="359" r:id="rId26"/>
  </p:sldIdLst>
  <p:sldSz cx="9144000" cy="6858000" type="screen4x3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99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中等深淺樣式 3 - 輔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淺色樣式 1 - 輔色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B1032C-EA38-4F05-BA0D-38AFFFC7BED3}" styleName="淺色樣式 3 - 輔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淺色樣式 1 - 輔色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中等深淺樣式 4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05" autoAdjust="0"/>
    <p:restoredTop sz="77413" autoAdjust="0"/>
  </p:normalViewPr>
  <p:slideViewPr>
    <p:cSldViewPr>
      <p:cViewPr varScale="1">
        <p:scale>
          <a:sx n="49" d="100"/>
          <a:sy n="49" d="100"/>
        </p:scale>
        <p:origin x="186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much\Desktop\research\LCIS\LCIStestcase\time\table_1000_1000_1000.csv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much\Desktop\research\LCIS\LCIStestcase\time\table_1000_10000_1000.csv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much\Desktop\research\LCIS\LCIStestcase\time\table_1000_2000_256.csv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much\Desktop\research\LCIS\LCIStestcase\time\table_1000_10000_256.csv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LCIS(1000, 1000, 1000, *, *)</a:t>
            </a:r>
            <a:endParaRPr lang="zh-TW" dirty="0"/>
          </a:p>
        </c:rich>
      </c:tx>
      <c:layout>
        <c:manualLayout>
          <c:xMode val="edge"/>
          <c:yMode val="edge"/>
          <c:x val="0.37340409784635509"/>
          <c:y val="2.222222222222222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>
        <c:manualLayout>
          <c:layoutTarget val="inner"/>
          <c:xMode val="edge"/>
          <c:yMode val="edge"/>
          <c:x val="0.1211573300812146"/>
          <c:y val="0.10065281423155439"/>
          <c:w val="0.82612244492165754"/>
          <c:h val="0.75883479148439781"/>
        </c:manualLayout>
      </c:layout>
      <c:lineChart>
        <c:grouping val="standard"/>
        <c:varyColors val="0"/>
        <c:ser>
          <c:idx val="0"/>
          <c:order val="0"/>
          <c:tx>
            <c:strRef>
              <c:f>table_1000_1000_1000!$D$2</c:f>
              <c:strCache>
                <c:ptCount val="1"/>
                <c:pt idx="0">
                  <c:v>Brodal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square"/>
            <c:size val="7"/>
            <c:spPr>
              <a:solidFill>
                <a:srgbClr val="0070C0"/>
              </a:solidFill>
              <a:ln w="9525">
                <a:solidFill>
                  <a:srgbClr val="0070C0"/>
                </a:solidFill>
              </a:ln>
              <a:effectLst/>
            </c:spPr>
          </c:marker>
          <c:cat>
            <c:numRef>
              <c:f>table_1000_1000_1000!$B$3:$B$21</c:f>
              <c:numCache>
                <c:formatCode>General</c:formatCode>
                <c:ptCount val="19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  <c:pt idx="15">
                  <c:v>800</c:v>
                </c:pt>
                <c:pt idx="16">
                  <c:v>850</c:v>
                </c:pt>
                <c:pt idx="17">
                  <c:v>900</c:v>
                </c:pt>
                <c:pt idx="18">
                  <c:v>950</c:v>
                </c:pt>
              </c:numCache>
            </c:numRef>
          </c:cat>
          <c:val>
            <c:numRef>
              <c:f>table_1000_1000_1000!$D$3:$D$21</c:f>
              <c:numCache>
                <c:formatCode>General</c:formatCode>
                <c:ptCount val="19"/>
                <c:pt idx="0">
                  <c:v>2.09728E-2</c:v>
                </c:pt>
                <c:pt idx="1">
                  <c:v>2.6981000000000002E-2</c:v>
                </c:pt>
                <c:pt idx="2">
                  <c:v>3.4242700000000001E-2</c:v>
                </c:pt>
                <c:pt idx="3">
                  <c:v>4.3958299999999999E-2</c:v>
                </c:pt>
                <c:pt idx="4">
                  <c:v>5.3901600000000001E-2</c:v>
                </c:pt>
                <c:pt idx="5">
                  <c:v>6.5134600000000001E-2</c:v>
                </c:pt>
                <c:pt idx="6">
                  <c:v>7.8999E-2</c:v>
                </c:pt>
                <c:pt idx="7">
                  <c:v>9.1252100000000003E-2</c:v>
                </c:pt>
                <c:pt idx="8">
                  <c:v>0.10166500000000001</c:v>
                </c:pt>
                <c:pt idx="9">
                  <c:v>0.116302</c:v>
                </c:pt>
                <c:pt idx="10">
                  <c:v>0.128855</c:v>
                </c:pt>
                <c:pt idx="11">
                  <c:v>0.14174999999999999</c:v>
                </c:pt>
                <c:pt idx="12">
                  <c:v>0.15477399999999999</c:v>
                </c:pt>
                <c:pt idx="13">
                  <c:v>0.16781299999999999</c:v>
                </c:pt>
                <c:pt idx="14">
                  <c:v>0.180704</c:v>
                </c:pt>
                <c:pt idx="15">
                  <c:v>0.20245299999999999</c:v>
                </c:pt>
                <c:pt idx="16">
                  <c:v>0.20727799999999999</c:v>
                </c:pt>
                <c:pt idx="17">
                  <c:v>0.21651899999999999</c:v>
                </c:pt>
                <c:pt idx="18">
                  <c:v>0.22874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C10E-4666-8186-1EC6E95E3080}"/>
            </c:ext>
          </c:extLst>
        </c:ser>
        <c:ser>
          <c:idx val="1"/>
          <c:order val="1"/>
          <c:tx>
            <c:strRef>
              <c:f>table_1000_1000_1000!$C$2</c:f>
              <c:strCache>
                <c:ptCount val="1"/>
                <c:pt idx="0">
                  <c:v>Yang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x"/>
            <c:size val="8"/>
            <c:spPr>
              <a:noFill/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table_1000_1000_1000!$B$3:$B$21</c:f>
              <c:numCache>
                <c:formatCode>General</c:formatCode>
                <c:ptCount val="19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  <c:pt idx="15">
                  <c:v>800</c:v>
                </c:pt>
                <c:pt idx="16">
                  <c:v>850</c:v>
                </c:pt>
                <c:pt idx="17">
                  <c:v>900</c:v>
                </c:pt>
                <c:pt idx="18">
                  <c:v>950</c:v>
                </c:pt>
              </c:numCache>
            </c:numRef>
          </c:cat>
          <c:val>
            <c:numRef>
              <c:f>table_1000_1000_1000!$C$3:$C$21</c:f>
              <c:numCache>
                <c:formatCode>General</c:formatCode>
                <c:ptCount val="19"/>
                <c:pt idx="0">
                  <c:v>1.5690300000000001E-2</c:v>
                </c:pt>
                <c:pt idx="1">
                  <c:v>1.55108E-2</c:v>
                </c:pt>
                <c:pt idx="2">
                  <c:v>1.55411E-2</c:v>
                </c:pt>
                <c:pt idx="3">
                  <c:v>1.5700700000000001E-2</c:v>
                </c:pt>
                <c:pt idx="4">
                  <c:v>1.6103300000000001E-2</c:v>
                </c:pt>
                <c:pt idx="5">
                  <c:v>1.64032E-2</c:v>
                </c:pt>
                <c:pt idx="6">
                  <c:v>1.7350299999999999E-2</c:v>
                </c:pt>
                <c:pt idx="7">
                  <c:v>1.8030899999999999E-2</c:v>
                </c:pt>
                <c:pt idx="8">
                  <c:v>1.8724299999999999E-2</c:v>
                </c:pt>
                <c:pt idx="9">
                  <c:v>1.9370499999999999E-2</c:v>
                </c:pt>
                <c:pt idx="10">
                  <c:v>1.94515E-2</c:v>
                </c:pt>
                <c:pt idx="11">
                  <c:v>1.99072E-2</c:v>
                </c:pt>
                <c:pt idx="12">
                  <c:v>2.0408300000000001E-2</c:v>
                </c:pt>
                <c:pt idx="13">
                  <c:v>2.0920500000000002E-2</c:v>
                </c:pt>
                <c:pt idx="14">
                  <c:v>2.1172400000000001E-2</c:v>
                </c:pt>
                <c:pt idx="15">
                  <c:v>2.20168E-2</c:v>
                </c:pt>
                <c:pt idx="16">
                  <c:v>2.25385E-2</c:v>
                </c:pt>
                <c:pt idx="17">
                  <c:v>2.3417400000000001E-2</c:v>
                </c:pt>
                <c:pt idx="18">
                  <c:v>2.3896400000000002E-2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C10E-4666-8186-1EC6E95E3080}"/>
            </c:ext>
          </c:extLst>
        </c:ser>
        <c:ser>
          <c:idx val="2"/>
          <c:order val="2"/>
          <c:tx>
            <c:strRef>
              <c:f>table_1000_1000_1000!$F$2</c:f>
              <c:strCache>
                <c:ptCount val="1"/>
                <c:pt idx="0">
                  <c:v>Chan2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table_1000_1000_1000!$B$3:$B$21</c:f>
              <c:numCache>
                <c:formatCode>General</c:formatCode>
                <c:ptCount val="19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  <c:pt idx="15">
                  <c:v>800</c:v>
                </c:pt>
                <c:pt idx="16">
                  <c:v>850</c:v>
                </c:pt>
                <c:pt idx="17">
                  <c:v>900</c:v>
                </c:pt>
                <c:pt idx="18">
                  <c:v>950</c:v>
                </c:pt>
              </c:numCache>
            </c:numRef>
          </c:cat>
          <c:val>
            <c:numRef>
              <c:f>table_1000_1000_1000!$F$3:$F$21</c:f>
              <c:numCache>
                <c:formatCode>General</c:formatCode>
                <c:ptCount val="19"/>
                <c:pt idx="0">
                  <c:v>0.18324299999999999</c:v>
                </c:pt>
                <c:pt idx="1">
                  <c:v>9.8849099999999995E-2</c:v>
                </c:pt>
                <c:pt idx="2">
                  <c:v>7.1293899999999993E-2</c:v>
                </c:pt>
                <c:pt idx="3">
                  <c:v>6.1280599999999998E-2</c:v>
                </c:pt>
                <c:pt idx="4">
                  <c:v>5.1058800000000001E-2</c:v>
                </c:pt>
                <c:pt idx="5">
                  <c:v>4.2529999999999998E-2</c:v>
                </c:pt>
                <c:pt idx="6">
                  <c:v>3.3969100000000002E-2</c:v>
                </c:pt>
                <c:pt idx="7">
                  <c:v>2.9569100000000001E-2</c:v>
                </c:pt>
                <c:pt idx="8">
                  <c:v>2.4036200000000001E-2</c:v>
                </c:pt>
                <c:pt idx="9">
                  <c:v>2.0462399999999999E-2</c:v>
                </c:pt>
                <c:pt idx="10">
                  <c:v>1.7932199999999999E-2</c:v>
                </c:pt>
                <c:pt idx="11">
                  <c:v>1.5737500000000001E-2</c:v>
                </c:pt>
                <c:pt idx="12">
                  <c:v>1.45465E-2</c:v>
                </c:pt>
                <c:pt idx="13">
                  <c:v>1.3377200000000001E-2</c:v>
                </c:pt>
                <c:pt idx="14">
                  <c:v>1.25795E-2</c:v>
                </c:pt>
                <c:pt idx="15">
                  <c:v>1.2267999999999999E-2</c:v>
                </c:pt>
                <c:pt idx="16">
                  <c:v>1.23792E-2</c:v>
                </c:pt>
                <c:pt idx="17">
                  <c:v>1.2209299999999999E-2</c:v>
                </c:pt>
                <c:pt idx="18">
                  <c:v>1.26775E-2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C10E-4666-8186-1EC6E95E3080}"/>
            </c:ext>
          </c:extLst>
        </c:ser>
        <c:ser>
          <c:idx val="3"/>
          <c:order val="3"/>
          <c:tx>
            <c:strRef>
              <c:f>table_1000_1000_1000!$E$2</c:f>
              <c:strCache>
                <c:ptCount val="1"/>
                <c:pt idx="0">
                  <c:v>Chan1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diamond"/>
            <c:size val="8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table_1000_1000_1000!$B$3:$B$21</c:f>
              <c:numCache>
                <c:formatCode>General</c:formatCode>
                <c:ptCount val="19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  <c:pt idx="15">
                  <c:v>800</c:v>
                </c:pt>
                <c:pt idx="16">
                  <c:v>850</c:v>
                </c:pt>
                <c:pt idx="17">
                  <c:v>900</c:v>
                </c:pt>
                <c:pt idx="18">
                  <c:v>950</c:v>
                </c:pt>
              </c:numCache>
            </c:numRef>
          </c:cat>
          <c:val>
            <c:numRef>
              <c:f>table_1000_1000_1000!$E$3:$E$21</c:f>
              <c:numCache>
                <c:formatCode>General</c:formatCode>
                <c:ptCount val="19"/>
                <c:pt idx="0">
                  <c:v>0.14833499999999999</c:v>
                </c:pt>
                <c:pt idx="1">
                  <c:v>6.3520300000000002E-2</c:v>
                </c:pt>
                <c:pt idx="2">
                  <c:v>3.7166900000000003E-2</c:v>
                </c:pt>
                <c:pt idx="3">
                  <c:v>2.46083E-2</c:v>
                </c:pt>
                <c:pt idx="4">
                  <c:v>1.6960200000000002E-2</c:v>
                </c:pt>
                <c:pt idx="5">
                  <c:v>1.21619E-2</c:v>
                </c:pt>
                <c:pt idx="6">
                  <c:v>9.4688199999999993E-3</c:v>
                </c:pt>
                <c:pt idx="7">
                  <c:v>7.9979200000000004E-3</c:v>
                </c:pt>
                <c:pt idx="8">
                  <c:v>6.6720900000000003E-3</c:v>
                </c:pt>
                <c:pt idx="9">
                  <c:v>5.9494400000000003E-3</c:v>
                </c:pt>
                <c:pt idx="10">
                  <c:v>5.3951199999999998E-3</c:v>
                </c:pt>
                <c:pt idx="11">
                  <c:v>5.1019500000000001E-3</c:v>
                </c:pt>
                <c:pt idx="12">
                  <c:v>4.8872799999999999E-3</c:v>
                </c:pt>
                <c:pt idx="13">
                  <c:v>4.6315999999999996E-3</c:v>
                </c:pt>
                <c:pt idx="14">
                  <c:v>4.4689200000000004E-3</c:v>
                </c:pt>
                <c:pt idx="15">
                  <c:v>4.2481000000000003E-3</c:v>
                </c:pt>
                <c:pt idx="16">
                  <c:v>4.2166499999999997E-3</c:v>
                </c:pt>
                <c:pt idx="17">
                  <c:v>4.0339599999999996E-3</c:v>
                </c:pt>
                <c:pt idx="18">
                  <c:v>3.9646200000000003E-3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C10E-4666-8186-1EC6E95E3080}"/>
            </c:ext>
          </c:extLst>
        </c:ser>
        <c:ser>
          <c:idx val="4"/>
          <c:order val="4"/>
          <c:tx>
            <c:strRef>
              <c:f>table_1000_1000_1000!$G$2</c:f>
              <c:strCache>
                <c:ptCount val="1"/>
                <c:pt idx="0">
                  <c:v>Ours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triangle"/>
            <c:size val="8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numRef>
              <c:f>table_1000_1000_1000!$B$3:$B$21</c:f>
              <c:numCache>
                <c:formatCode>General</c:formatCode>
                <c:ptCount val="19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  <c:pt idx="15">
                  <c:v>800</c:v>
                </c:pt>
                <c:pt idx="16">
                  <c:v>850</c:v>
                </c:pt>
                <c:pt idx="17">
                  <c:v>900</c:v>
                </c:pt>
                <c:pt idx="18">
                  <c:v>950</c:v>
                </c:pt>
              </c:numCache>
            </c:numRef>
          </c:cat>
          <c:val>
            <c:numRef>
              <c:f>table_1000_1000_1000!$G$3:$G$21</c:f>
              <c:numCache>
                <c:formatCode>General</c:formatCode>
                <c:ptCount val="19"/>
                <c:pt idx="0">
                  <c:v>4.0828499999999997E-2</c:v>
                </c:pt>
                <c:pt idx="1">
                  <c:v>3.24278E-2</c:v>
                </c:pt>
                <c:pt idx="2">
                  <c:v>2.2721000000000002E-2</c:v>
                </c:pt>
                <c:pt idx="3">
                  <c:v>1.8144299999999999E-2</c:v>
                </c:pt>
                <c:pt idx="4">
                  <c:v>1.54579E-2</c:v>
                </c:pt>
                <c:pt idx="5">
                  <c:v>1.39176E-2</c:v>
                </c:pt>
                <c:pt idx="6">
                  <c:v>1.24717E-2</c:v>
                </c:pt>
                <c:pt idx="7">
                  <c:v>1.16177E-2</c:v>
                </c:pt>
                <c:pt idx="8">
                  <c:v>1.04256E-2</c:v>
                </c:pt>
                <c:pt idx="9">
                  <c:v>9.6739900000000004E-3</c:v>
                </c:pt>
                <c:pt idx="10">
                  <c:v>8.9326800000000001E-3</c:v>
                </c:pt>
                <c:pt idx="11">
                  <c:v>8.4583899999999997E-3</c:v>
                </c:pt>
                <c:pt idx="12">
                  <c:v>7.6455000000000004E-3</c:v>
                </c:pt>
                <c:pt idx="13">
                  <c:v>6.8282000000000004E-3</c:v>
                </c:pt>
                <c:pt idx="14">
                  <c:v>6.1230599999999996E-3</c:v>
                </c:pt>
                <c:pt idx="15">
                  <c:v>5.1808699999999997E-3</c:v>
                </c:pt>
                <c:pt idx="16">
                  <c:v>4.3815299999999998E-3</c:v>
                </c:pt>
                <c:pt idx="17">
                  <c:v>3.4293399999999999E-3</c:v>
                </c:pt>
                <c:pt idx="18">
                  <c:v>2.6804400000000001E-3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C10E-4666-8186-1EC6E95E30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9525" cap="flat" cmpd="sng" algn="ctr">
              <a:noFill/>
              <a:round/>
            </a:ln>
            <a:effectLst/>
          </c:spPr>
        </c:hiLowLines>
        <c:marker val="1"/>
        <c:smooth val="0"/>
        <c:axId val="210304528"/>
        <c:axId val="209827992"/>
      </c:lineChart>
      <c:catAx>
        <c:axId val="21030452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LCIS</a:t>
                </a:r>
                <a:r>
                  <a:rPr lang="en-US" baseline="0" dirty="0"/>
                  <a:t> </a:t>
                </a:r>
                <a:r>
                  <a:rPr lang="en-US" dirty="0"/>
                  <a:t>length</a:t>
                </a:r>
                <a:endParaRPr lang="zh-TW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209827992"/>
        <c:crosses val="autoZero"/>
        <c:auto val="1"/>
        <c:lblAlgn val="ctr"/>
        <c:lblOffset val="100"/>
        <c:noMultiLvlLbl val="0"/>
      </c:catAx>
      <c:valAx>
        <c:axId val="209827992"/>
        <c:scaling>
          <c:orientation val="minMax"/>
          <c:max val="0.2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Time(sec)</a:t>
                </a:r>
                <a:endParaRPr lang="zh-TW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210304528"/>
        <c:crosses val="autoZero"/>
        <c:crossBetween val="between"/>
      </c:valAx>
      <c:spPr>
        <a:noFill/>
        <a:ln w="9525"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7865739636080844"/>
          <c:y val="0.21350831146106736"/>
          <c:w val="0.11101301731222991"/>
          <c:h val="0.2569925634295713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 b="1">
          <a:solidFill>
            <a:schemeClr val="tx1"/>
          </a:solidFill>
        </a:defRPr>
      </a:pPr>
      <a:endParaRPr lang="zh-TW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altLang="zh-TW"/>
              <a:t>LCIS(1000, 10000, 1000, *, *)</a:t>
            </a:r>
          </a:p>
        </c:rich>
      </c:tx>
      <c:layout>
        <c:manualLayout>
          <c:xMode val="edge"/>
          <c:yMode val="edge"/>
          <c:x val="0.37340409784635509"/>
          <c:y val="2.222222222222222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>
        <c:manualLayout>
          <c:layoutTarget val="inner"/>
          <c:xMode val="edge"/>
          <c:yMode val="edge"/>
          <c:x val="0.1211573300812146"/>
          <c:y val="0.10065281423155439"/>
          <c:w val="0.82612244492165754"/>
          <c:h val="0.75883479148439781"/>
        </c:manualLayout>
      </c:layout>
      <c:lineChart>
        <c:grouping val="standard"/>
        <c:varyColors val="0"/>
        <c:ser>
          <c:idx val="1"/>
          <c:order val="0"/>
          <c:tx>
            <c:strRef>
              <c:f>table_1000_10000_1000!$C$2</c:f>
              <c:strCache>
                <c:ptCount val="1"/>
                <c:pt idx="0">
                  <c:v>Yang(not disp.)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x"/>
            <c:size val="8"/>
            <c:spPr>
              <a:noFill/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table_1000_10000_1000!$B$3:$B$22</c:f>
              <c:numCache>
                <c:formatCode>General</c:formatCode>
                <c:ptCount val="20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  <c:pt idx="15">
                  <c:v>800</c:v>
                </c:pt>
                <c:pt idx="16">
                  <c:v>850</c:v>
                </c:pt>
                <c:pt idx="17">
                  <c:v>900</c:v>
                </c:pt>
                <c:pt idx="18">
                  <c:v>950</c:v>
                </c:pt>
                <c:pt idx="19">
                  <c:v>1000</c:v>
                </c:pt>
              </c:numCache>
            </c:numRef>
          </c:cat>
          <c:val>
            <c:numRef>
              <c:f>table_1000_10000_1000!$C$3:$C$22</c:f>
              <c:numCache>
                <c:formatCode>General</c:formatCode>
                <c:ptCount val="20"/>
                <c:pt idx="0">
                  <c:v>1.0811599999999999</c:v>
                </c:pt>
                <c:pt idx="1">
                  <c:v>1.20875</c:v>
                </c:pt>
                <c:pt idx="2">
                  <c:v>1.2815099999999999</c:v>
                </c:pt>
                <c:pt idx="3">
                  <c:v>1.25464</c:v>
                </c:pt>
                <c:pt idx="4">
                  <c:v>1.29172</c:v>
                </c:pt>
                <c:pt idx="5">
                  <c:v>1.3662000000000001</c:v>
                </c:pt>
                <c:pt idx="6">
                  <c:v>1.38886</c:v>
                </c:pt>
                <c:pt idx="7">
                  <c:v>1.5185500000000001</c:v>
                </c:pt>
                <c:pt idx="8">
                  <c:v>1.53664</c:v>
                </c:pt>
                <c:pt idx="9">
                  <c:v>1.51799</c:v>
                </c:pt>
                <c:pt idx="10">
                  <c:v>1.66845</c:v>
                </c:pt>
                <c:pt idx="11">
                  <c:v>1.5965100000000001</c:v>
                </c:pt>
                <c:pt idx="12">
                  <c:v>1.6217299999999999</c:v>
                </c:pt>
                <c:pt idx="13">
                  <c:v>1.69116</c:v>
                </c:pt>
                <c:pt idx="14">
                  <c:v>1.76423</c:v>
                </c:pt>
                <c:pt idx="15">
                  <c:v>1.8082800000000001</c:v>
                </c:pt>
                <c:pt idx="16">
                  <c:v>1.82548</c:v>
                </c:pt>
                <c:pt idx="17">
                  <c:v>1.9277</c:v>
                </c:pt>
                <c:pt idx="18">
                  <c:v>1.9471000000000001</c:v>
                </c:pt>
                <c:pt idx="19">
                  <c:v>1.89395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BAED-480A-BF95-362194881C3C}"/>
            </c:ext>
          </c:extLst>
        </c:ser>
        <c:ser>
          <c:idx val="0"/>
          <c:order val="1"/>
          <c:tx>
            <c:strRef>
              <c:f>table_1000_10000_1000!$D$2</c:f>
              <c:strCache>
                <c:ptCount val="1"/>
                <c:pt idx="0">
                  <c:v>Brodal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square"/>
            <c:size val="7"/>
            <c:spPr>
              <a:solidFill>
                <a:srgbClr val="0070C0"/>
              </a:solidFill>
              <a:ln w="9525">
                <a:solidFill>
                  <a:srgbClr val="0070C0"/>
                </a:solidFill>
              </a:ln>
              <a:effectLst/>
            </c:spPr>
          </c:marker>
          <c:cat>
            <c:numRef>
              <c:f>table_1000_10000_1000!$B$3:$B$22</c:f>
              <c:numCache>
                <c:formatCode>General</c:formatCode>
                <c:ptCount val="20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  <c:pt idx="15">
                  <c:v>800</c:v>
                </c:pt>
                <c:pt idx="16">
                  <c:v>850</c:v>
                </c:pt>
                <c:pt idx="17">
                  <c:v>900</c:v>
                </c:pt>
                <c:pt idx="18">
                  <c:v>950</c:v>
                </c:pt>
                <c:pt idx="19">
                  <c:v>1000</c:v>
                </c:pt>
              </c:numCache>
            </c:numRef>
          </c:cat>
          <c:val>
            <c:numRef>
              <c:f>table_1000_10000_1000!$D$3:$D$22</c:f>
              <c:numCache>
                <c:formatCode>General</c:formatCode>
                <c:ptCount val="20"/>
                <c:pt idx="0">
                  <c:v>4.0945500000000003E-2</c:v>
                </c:pt>
                <c:pt idx="1">
                  <c:v>4.8790399999999998E-2</c:v>
                </c:pt>
                <c:pt idx="2">
                  <c:v>5.7626700000000003E-2</c:v>
                </c:pt>
                <c:pt idx="3">
                  <c:v>6.8666500000000005E-2</c:v>
                </c:pt>
                <c:pt idx="4">
                  <c:v>8.0069600000000005E-2</c:v>
                </c:pt>
                <c:pt idx="5">
                  <c:v>9.4338199999999997E-2</c:v>
                </c:pt>
                <c:pt idx="6">
                  <c:v>0.118163</c:v>
                </c:pt>
                <c:pt idx="7">
                  <c:v>0.127665</c:v>
                </c:pt>
                <c:pt idx="8">
                  <c:v>0.13458899999999999</c:v>
                </c:pt>
                <c:pt idx="9">
                  <c:v>0.14793799999999999</c:v>
                </c:pt>
                <c:pt idx="10">
                  <c:v>0.170514</c:v>
                </c:pt>
                <c:pt idx="11">
                  <c:v>0.18237900000000001</c:v>
                </c:pt>
                <c:pt idx="12">
                  <c:v>0.19852700000000001</c:v>
                </c:pt>
                <c:pt idx="13">
                  <c:v>0.20869499999999999</c:v>
                </c:pt>
                <c:pt idx="14">
                  <c:v>0.216699</c:v>
                </c:pt>
                <c:pt idx="15">
                  <c:v>0.22162699999999999</c:v>
                </c:pt>
                <c:pt idx="16">
                  <c:v>0.243307</c:v>
                </c:pt>
                <c:pt idx="17">
                  <c:v>0.25522299999999998</c:v>
                </c:pt>
                <c:pt idx="18">
                  <c:v>0.265957</c:v>
                </c:pt>
                <c:pt idx="19">
                  <c:v>0.26491700000000001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BAED-480A-BF95-362194881C3C}"/>
            </c:ext>
          </c:extLst>
        </c:ser>
        <c:ser>
          <c:idx val="2"/>
          <c:order val="2"/>
          <c:tx>
            <c:strRef>
              <c:f>table_1000_10000_1000!$F$2</c:f>
              <c:strCache>
                <c:ptCount val="1"/>
                <c:pt idx="0">
                  <c:v>Chan2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table_1000_10000_1000!$B$3:$B$22</c:f>
              <c:numCache>
                <c:formatCode>General</c:formatCode>
                <c:ptCount val="20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  <c:pt idx="15">
                  <c:v>800</c:v>
                </c:pt>
                <c:pt idx="16">
                  <c:v>850</c:v>
                </c:pt>
                <c:pt idx="17">
                  <c:v>900</c:v>
                </c:pt>
                <c:pt idx="18">
                  <c:v>950</c:v>
                </c:pt>
                <c:pt idx="19">
                  <c:v>1000</c:v>
                </c:pt>
              </c:numCache>
            </c:numRef>
          </c:cat>
          <c:val>
            <c:numRef>
              <c:f>table_1000_10000_1000!$F$3:$F$22</c:f>
              <c:numCache>
                <c:formatCode>General</c:formatCode>
                <c:ptCount val="20"/>
                <c:pt idx="0">
                  <c:v>0.51476100000000002</c:v>
                </c:pt>
                <c:pt idx="1">
                  <c:v>0.22748499999999999</c:v>
                </c:pt>
                <c:pt idx="2">
                  <c:v>0.15026500000000001</c:v>
                </c:pt>
                <c:pt idx="3">
                  <c:v>0.122394</c:v>
                </c:pt>
                <c:pt idx="4">
                  <c:v>0.103385</c:v>
                </c:pt>
                <c:pt idx="5">
                  <c:v>9.13717E-2</c:v>
                </c:pt>
                <c:pt idx="6">
                  <c:v>8.4989400000000007E-2</c:v>
                </c:pt>
                <c:pt idx="7">
                  <c:v>7.9614099999999993E-2</c:v>
                </c:pt>
                <c:pt idx="8">
                  <c:v>7.6237399999999997E-2</c:v>
                </c:pt>
                <c:pt idx="9">
                  <c:v>7.4110899999999993E-2</c:v>
                </c:pt>
                <c:pt idx="10">
                  <c:v>8.0369499999999996E-2</c:v>
                </c:pt>
                <c:pt idx="11">
                  <c:v>8.4442299999999998E-2</c:v>
                </c:pt>
                <c:pt idx="12">
                  <c:v>9.1667999999999999E-2</c:v>
                </c:pt>
                <c:pt idx="13">
                  <c:v>8.3383799999999994E-2</c:v>
                </c:pt>
                <c:pt idx="14">
                  <c:v>9.5937999999999996E-2</c:v>
                </c:pt>
                <c:pt idx="15">
                  <c:v>0.101925</c:v>
                </c:pt>
                <c:pt idx="16">
                  <c:v>0.104523</c:v>
                </c:pt>
                <c:pt idx="17">
                  <c:v>0.100216</c:v>
                </c:pt>
                <c:pt idx="18">
                  <c:v>0.11537500000000001</c:v>
                </c:pt>
                <c:pt idx="19">
                  <c:v>0.118727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BAED-480A-BF95-362194881C3C}"/>
            </c:ext>
          </c:extLst>
        </c:ser>
        <c:ser>
          <c:idx val="3"/>
          <c:order val="3"/>
          <c:tx>
            <c:strRef>
              <c:f>table_1000_10000_1000!$E$2</c:f>
              <c:strCache>
                <c:ptCount val="1"/>
                <c:pt idx="0">
                  <c:v>Chan1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diamond"/>
            <c:size val="8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table_1000_10000_1000!$B$3:$B$22</c:f>
              <c:numCache>
                <c:formatCode>General</c:formatCode>
                <c:ptCount val="20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  <c:pt idx="15">
                  <c:v>800</c:v>
                </c:pt>
                <c:pt idx="16">
                  <c:v>850</c:v>
                </c:pt>
                <c:pt idx="17">
                  <c:v>900</c:v>
                </c:pt>
                <c:pt idx="18">
                  <c:v>950</c:v>
                </c:pt>
                <c:pt idx="19">
                  <c:v>1000</c:v>
                </c:pt>
              </c:numCache>
            </c:numRef>
          </c:cat>
          <c:val>
            <c:numRef>
              <c:f>table_1000_10000_1000!$E$3:$E$22</c:f>
              <c:numCache>
                <c:formatCode>General</c:formatCode>
                <c:ptCount val="20"/>
                <c:pt idx="0">
                  <c:v>0.63514499999999996</c:v>
                </c:pt>
                <c:pt idx="1">
                  <c:v>0.274341</c:v>
                </c:pt>
                <c:pt idx="2">
                  <c:v>0.19180700000000001</c:v>
                </c:pt>
                <c:pt idx="3">
                  <c:v>0.127333</c:v>
                </c:pt>
                <c:pt idx="4">
                  <c:v>9.9230200000000005E-2</c:v>
                </c:pt>
                <c:pt idx="5">
                  <c:v>8.5466899999999998E-2</c:v>
                </c:pt>
                <c:pt idx="6">
                  <c:v>7.2326699999999994E-2</c:v>
                </c:pt>
                <c:pt idx="7">
                  <c:v>6.4179600000000003E-2</c:v>
                </c:pt>
                <c:pt idx="8">
                  <c:v>5.5837499999999998E-2</c:v>
                </c:pt>
                <c:pt idx="9">
                  <c:v>5.1281500000000001E-2</c:v>
                </c:pt>
                <c:pt idx="10">
                  <c:v>4.8681599999999998E-2</c:v>
                </c:pt>
                <c:pt idx="11">
                  <c:v>4.6126E-2</c:v>
                </c:pt>
                <c:pt idx="12">
                  <c:v>4.2622800000000002E-2</c:v>
                </c:pt>
                <c:pt idx="13">
                  <c:v>4.0620499999999997E-2</c:v>
                </c:pt>
                <c:pt idx="14">
                  <c:v>3.9239599999999999E-2</c:v>
                </c:pt>
                <c:pt idx="15">
                  <c:v>3.9017000000000003E-2</c:v>
                </c:pt>
                <c:pt idx="16">
                  <c:v>3.9451100000000003E-2</c:v>
                </c:pt>
                <c:pt idx="17">
                  <c:v>3.4881500000000003E-2</c:v>
                </c:pt>
                <c:pt idx="18">
                  <c:v>3.6267899999999999E-2</c:v>
                </c:pt>
                <c:pt idx="19">
                  <c:v>3.46606E-2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BAED-480A-BF95-362194881C3C}"/>
            </c:ext>
          </c:extLst>
        </c:ser>
        <c:ser>
          <c:idx val="4"/>
          <c:order val="4"/>
          <c:tx>
            <c:strRef>
              <c:f>table_1000_10000_1000!$G$2</c:f>
              <c:strCache>
                <c:ptCount val="1"/>
                <c:pt idx="0">
                  <c:v>Ours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triangle"/>
            <c:size val="8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numRef>
              <c:f>table_1000_10000_1000!$B$3:$B$22</c:f>
              <c:numCache>
                <c:formatCode>General</c:formatCode>
                <c:ptCount val="20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  <c:pt idx="15">
                  <c:v>800</c:v>
                </c:pt>
                <c:pt idx="16">
                  <c:v>850</c:v>
                </c:pt>
                <c:pt idx="17">
                  <c:v>900</c:v>
                </c:pt>
                <c:pt idx="18">
                  <c:v>950</c:v>
                </c:pt>
                <c:pt idx="19">
                  <c:v>1000</c:v>
                </c:pt>
              </c:numCache>
            </c:numRef>
          </c:cat>
          <c:val>
            <c:numRef>
              <c:f>table_1000_10000_1000!$G$3:$G$22</c:f>
              <c:numCache>
                <c:formatCode>General</c:formatCode>
                <c:ptCount val="20"/>
                <c:pt idx="0">
                  <c:v>4.4080000000000001E-2</c:v>
                </c:pt>
                <c:pt idx="1">
                  <c:v>4.62307E-2</c:v>
                </c:pt>
                <c:pt idx="2">
                  <c:v>4.4686999999999998E-2</c:v>
                </c:pt>
                <c:pt idx="3">
                  <c:v>4.2766400000000003E-2</c:v>
                </c:pt>
                <c:pt idx="4">
                  <c:v>4.1920899999999997E-2</c:v>
                </c:pt>
                <c:pt idx="5">
                  <c:v>4.2621800000000001E-2</c:v>
                </c:pt>
                <c:pt idx="6">
                  <c:v>4.2524300000000001E-2</c:v>
                </c:pt>
                <c:pt idx="7">
                  <c:v>4.3819900000000002E-2</c:v>
                </c:pt>
                <c:pt idx="8">
                  <c:v>3.9745299999999997E-2</c:v>
                </c:pt>
                <c:pt idx="9">
                  <c:v>3.92582E-2</c:v>
                </c:pt>
                <c:pt idx="10">
                  <c:v>3.8036100000000003E-2</c:v>
                </c:pt>
                <c:pt idx="11">
                  <c:v>3.53237E-2</c:v>
                </c:pt>
                <c:pt idx="12">
                  <c:v>3.8257300000000001E-2</c:v>
                </c:pt>
                <c:pt idx="13">
                  <c:v>3.2513399999999998E-2</c:v>
                </c:pt>
                <c:pt idx="14">
                  <c:v>3.3672500000000001E-2</c:v>
                </c:pt>
                <c:pt idx="15">
                  <c:v>3.2950300000000002E-2</c:v>
                </c:pt>
                <c:pt idx="16">
                  <c:v>2.8732199999999999E-2</c:v>
                </c:pt>
                <c:pt idx="17">
                  <c:v>2.5909399999999999E-2</c:v>
                </c:pt>
                <c:pt idx="18">
                  <c:v>2.6761099999999999E-2</c:v>
                </c:pt>
                <c:pt idx="19">
                  <c:v>2.57667E-2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BAED-480A-BF95-362194881C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9525" cap="flat" cmpd="sng" algn="ctr">
              <a:noFill/>
              <a:round/>
            </a:ln>
            <a:effectLst/>
          </c:spPr>
        </c:hiLowLines>
        <c:marker val="1"/>
        <c:smooth val="0"/>
        <c:axId val="209987896"/>
        <c:axId val="209988280"/>
      </c:lineChart>
      <c:catAx>
        <c:axId val="2099878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TW" sz="1800" b="1" i="0" baseline="0" dirty="0">
                    <a:effectLst/>
                  </a:rPr>
                  <a:t>LCIS length</a:t>
                </a:r>
                <a:endParaRPr lang="zh-TW" altLang="zh-TW" dirty="0">
                  <a:effectLst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209988280"/>
        <c:crosses val="autoZero"/>
        <c:auto val="1"/>
        <c:lblAlgn val="ctr"/>
        <c:lblOffset val="100"/>
        <c:noMultiLvlLbl val="0"/>
      </c:catAx>
      <c:valAx>
        <c:axId val="209988280"/>
        <c:scaling>
          <c:orientation val="minMax"/>
          <c:max val="0.2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TW" sz="1800" b="1" i="0" baseline="0" dirty="0">
                    <a:effectLst/>
                  </a:rPr>
                  <a:t>Time(sec)</a:t>
                </a:r>
                <a:endParaRPr lang="zh-TW" altLang="zh-TW" dirty="0">
                  <a:effectLst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209987896"/>
        <c:crosses val="autoZero"/>
        <c:crossBetween val="between"/>
      </c:valAx>
      <c:spPr>
        <a:noFill/>
        <a:ln w="9525"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74212948381452326"/>
          <c:y val="9.8693496646252571E-2"/>
          <c:w val="0.21795745844269465"/>
          <c:h val="0.273659230096237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 b="1">
          <a:solidFill>
            <a:schemeClr val="tx1"/>
          </a:solidFill>
        </a:defRPr>
      </a:pPr>
      <a:endParaRPr lang="zh-TW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LCIS(1000, 2000, 256, *, *)</a:t>
            </a:r>
            <a:endParaRPr lang="zh-TW"/>
          </a:p>
        </c:rich>
      </c:tx>
      <c:layout>
        <c:manualLayout>
          <c:xMode val="edge"/>
          <c:yMode val="edge"/>
          <c:x val="0.36421876249111573"/>
          <c:y val="2.40740740740740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>
        <c:manualLayout>
          <c:layoutTarget val="inner"/>
          <c:xMode val="edge"/>
          <c:yMode val="edge"/>
          <c:x val="0.11994576989783136"/>
          <c:y val="9.509725867599883E-2"/>
          <c:w val="0.83820689394213621"/>
          <c:h val="0.77364960629921264"/>
        </c:manualLayout>
      </c:layout>
      <c:lineChart>
        <c:grouping val="standard"/>
        <c:varyColors val="0"/>
        <c:ser>
          <c:idx val="1"/>
          <c:order val="0"/>
          <c:tx>
            <c:strRef>
              <c:f>table_1000_2000_256!$C$2</c:f>
              <c:strCache>
                <c:ptCount val="1"/>
                <c:pt idx="0">
                  <c:v>Yang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x"/>
            <c:size val="8"/>
            <c:spPr>
              <a:noFill/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table_1000_2000_256!$B$3:$B$18</c:f>
              <c:numCache>
                <c:formatCode>General</c:formatCode>
                <c:ptCount val="16"/>
                <c:pt idx="0">
                  <c:v>16</c:v>
                </c:pt>
                <c:pt idx="1">
                  <c:v>32</c:v>
                </c:pt>
                <c:pt idx="2">
                  <c:v>48</c:v>
                </c:pt>
                <c:pt idx="3">
                  <c:v>64</c:v>
                </c:pt>
                <c:pt idx="4">
                  <c:v>80</c:v>
                </c:pt>
                <c:pt idx="5">
                  <c:v>96</c:v>
                </c:pt>
                <c:pt idx="6">
                  <c:v>112</c:v>
                </c:pt>
                <c:pt idx="7">
                  <c:v>128</c:v>
                </c:pt>
                <c:pt idx="8">
                  <c:v>144</c:v>
                </c:pt>
                <c:pt idx="9">
                  <c:v>160</c:v>
                </c:pt>
                <c:pt idx="10">
                  <c:v>176</c:v>
                </c:pt>
                <c:pt idx="11">
                  <c:v>192</c:v>
                </c:pt>
                <c:pt idx="12">
                  <c:v>208</c:v>
                </c:pt>
                <c:pt idx="13">
                  <c:v>224</c:v>
                </c:pt>
                <c:pt idx="14">
                  <c:v>240</c:v>
                </c:pt>
                <c:pt idx="15">
                  <c:v>256</c:v>
                </c:pt>
              </c:numCache>
            </c:numRef>
          </c:cat>
          <c:val>
            <c:numRef>
              <c:f>table_1000_2000_256!$C$3:$C$18</c:f>
              <c:numCache>
                <c:formatCode>General</c:formatCode>
                <c:ptCount val="16"/>
                <c:pt idx="0">
                  <c:v>4.2683899999999997E-2</c:v>
                </c:pt>
                <c:pt idx="1">
                  <c:v>4.8158899999999998E-2</c:v>
                </c:pt>
                <c:pt idx="2">
                  <c:v>5.6232699999999997E-2</c:v>
                </c:pt>
                <c:pt idx="3">
                  <c:v>6.5270099999999998E-2</c:v>
                </c:pt>
                <c:pt idx="4">
                  <c:v>6.1703099999999997E-2</c:v>
                </c:pt>
                <c:pt idx="5">
                  <c:v>6.2959799999999996E-2</c:v>
                </c:pt>
                <c:pt idx="6">
                  <c:v>6.8511500000000003E-2</c:v>
                </c:pt>
                <c:pt idx="7">
                  <c:v>6.5001600000000007E-2</c:v>
                </c:pt>
                <c:pt idx="8">
                  <c:v>5.9113699999999998E-2</c:v>
                </c:pt>
                <c:pt idx="9">
                  <c:v>6.5984799999999996E-2</c:v>
                </c:pt>
                <c:pt idx="10">
                  <c:v>6.0144499999999997E-2</c:v>
                </c:pt>
                <c:pt idx="11">
                  <c:v>5.8972400000000001E-2</c:v>
                </c:pt>
                <c:pt idx="12">
                  <c:v>6.0842100000000003E-2</c:v>
                </c:pt>
                <c:pt idx="13">
                  <c:v>5.9977500000000003E-2</c:v>
                </c:pt>
                <c:pt idx="14">
                  <c:v>6.0101599999999998E-2</c:v>
                </c:pt>
                <c:pt idx="15">
                  <c:v>5.4457100000000001E-2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40E6-448F-A6AE-16235CF71EA1}"/>
            </c:ext>
          </c:extLst>
        </c:ser>
        <c:ser>
          <c:idx val="0"/>
          <c:order val="1"/>
          <c:tx>
            <c:strRef>
              <c:f>table_1000_2000_256!$D$2</c:f>
              <c:strCache>
                <c:ptCount val="1"/>
                <c:pt idx="0">
                  <c:v>Brodal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square"/>
            <c:size val="7"/>
            <c:spPr>
              <a:solidFill>
                <a:srgbClr val="0070C0"/>
              </a:solidFill>
              <a:ln w="9525">
                <a:solidFill>
                  <a:srgbClr val="0070C0"/>
                </a:solidFill>
              </a:ln>
              <a:effectLst/>
            </c:spPr>
          </c:marker>
          <c:cat>
            <c:numRef>
              <c:f>table_1000_2000_256!$B$3:$B$18</c:f>
              <c:numCache>
                <c:formatCode>General</c:formatCode>
                <c:ptCount val="16"/>
                <c:pt idx="0">
                  <c:v>16</c:v>
                </c:pt>
                <c:pt idx="1">
                  <c:v>32</c:v>
                </c:pt>
                <c:pt idx="2">
                  <c:v>48</c:v>
                </c:pt>
                <c:pt idx="3">
                  <c:v>64</c:v>
                </c:pt>
                <c:pt idx="4">
                  <c:v>80</c:v>
                </c:pt>
                <c:pt idx="5">
                  <c:v>96</c:v>
                </c:pt>
                <c:pt idx="6">
                  <c:v>112</c:v>
                </c:pt>
                <c:pt idx="7">
                  <c:v>128</c:v>
                </c:pt>
                <c:pt idx="8">
                  <c:v>144</c:v>
                </c:pt>
                <c:pt idx="9">
                  <c:v>160</c:v>
                </c:pt>
                <c:pt idx="10">
                  <c:v>176</c:v>
                </c:pt>
                <c:pt idx="11">
                  <c:v>192</c:v>
                </c:pt>
                <c:pt idx="12">
                  <c:v>208</c:v>
                </c:pt>
                <c:pt idx="13">
                  <c:v>224</c:v>
                </c:pt>
                <c:pt idx="14">
                  <c:v>240</c:v>
                </c:pt>
                <c:pt idx="15">
                  <c:v>256</c:v>
                </c:pt>
              </c:numCache>
            </c:numRef>
          </c:cat>
          <c:val>
            <c:numRef>
              <c:f>table_1000_2000_256!$D$3:$D$18</c:f>
              <c:numCache>
                <c:formatCode>General</c:formatCode>
                <c:ptCount val="16"/>
                <c:pt idx="0">
                  <c:v>1.37076E-2</c:v>
                </c:pt>
                <c:pt idx="1">
                  <c:v>2.05965E-2</c:v>
                </c:pt>
                <c:pt idx="2">
                  <c:v>2.4376200000000001E-2</c:v>
                </c:pt>
                <c:pt idx="3">
                  <c:v>2.52661E-2</c:v>
                </c:pt>
                <c:pt idx="4">
                  <c:v>2.6635800000000001E-2</c:v>
                </c:pt>
                <c:pt idx="5">
                  <c:v>3.1728399999999997E-2</c:v>
                </c:pt>
                <c:pt idx="6">
                  <c:v>3.3853800000000003E-2</c:v>
                </c:pt>
                <c:pt idx="7">
                  <c:v>4.2163100000000002E-2</c:v>
                </c:pt>
                <c:pt idx="8">
                  <c:v>4.6835099999999998E-2</c:v>
                </c:pt>
                <c:pt idx="9">
                  <c:v>4.6442799999999999E-2</c:v>
                </c:pt>
                <c:pt idx="10">
                  <c:v>5.2816500000000002E-2</c:v>
                </c:pt>
                <c:pt idx="11">
                  <c:v>6.10401E-2</c:v>
                </c:pt>
                <c:pt idx="12">
                  <c:v>5.8216900000000002E-2</c:v>
                </c:pt>
                <c:pt idx="13">
                  <c:v>6.4899700000000005E-2</c:v>
                </c:pt>
                <c:pt idx="14">
                  <c:v>5.8912899999999997E-2</c:v>
                </c:pt>
                <c:pt idx="15">
                  <c:v>5.1673499999999997E-2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40E6-448F-A6AE-16235CF71EA1}"/>
            </c:ext>
          </c:extLst>
        </c:ser>
        <c:ser>
          <c:idx val="2"/>
          <c:order val="2"/>
          <c:tx>
            <c:strRef>
              <c:f>table_1000_2000_256!$F$2</c:f>
              <c:strCache>
                <c:ptCount val="1"/>
                <c:pt idx="0">
                  <c:v>Chan2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table_1000_2000_256!$B$3:$B$18</c:f>
              <c:numCache>
                <c:formatCode>General</c:formatCode>
                <c:ptCount val="16"/>
                <c:pt idx="0">
                  <c:v>16</c:v>
                </c:pt>
                <c:pt idx="1">
                  <c:v>32</c:v>
                </c:pt>
                <c:pt idx="2">
                  <c:v>48</c:v>
                </c:pt>
                <c:pt idx="3">
                  <c:v>64</c:v>
                </c:pt>
                <c:pt idx="4">
                  <c:v>80</c:v>
                </c:pt>
                <c:pt idx="5">
                  <c:v>96</c:v>
                </c:pt>
                <c:pt idx="6">
                  <c:v>112</c:v>
                </c:pt>
                <c:pt idx="7">
                  <c:v>128</c:v>
                </c:pt>
                <c:pt idx="8">
                  <c:v>144</c:v>
                </c:pt>
                <c:pt idx="9">
                  <c:v>160</c:v>
                </c:pt>
                <c:pt idx="10">
                  <c:v>176</c:v>
                </c:pt>
                <c:pt idx="11">
                  <c:v>192</c:v>
                </c:pt>
                <c:pt idx="12">
                  <c:v>208</c:v>
                </c:pt>
                <c:pt idx="13">
                  <c:v>224</c:v>
                </c:pt>
                <c:pt idx="14">
                  <c:v>240</c:v>
                </c:pt>
                <c:pt idx="15">
                  <c:v>256</c:v>
                </c:pt>
              </c:numCache>
            </c:numRef>
          </c:cat>
          <c:val>
            <c:numRef>
              <c:f>table_1000_2000_256!$F$3:$F$18</c:f>
              <c:numCache>
                <c:formatCode>General</c:formatCode>
                <c:ptCount val="16"/>
                <c:pt idx="0">
                  <c:v>0.707866</c:v>
                </c:pt>
                <c:pt idx="1">
                  <c:v>0.40778599999999998</c:v>
                </c:pt>
                <c:pt idx="2">
                  <c:v>0.31936599999999998</c:v>
                </c:pt>
                <c:pt idx="3">
                  <c:v>0.25331100000000001</c:v>
                </c:pt>
                <c:pt idx="4">
                  <c:v>0.15584000000000001</c:v>
                </c:pt>
                <c:pt idx="5">
                  <c:v>0.124088</c:v>
                </c:pt>
                <c:pt idx="6">
                  <c:v>8.6950700000000006E-2</c:v>
                </c:pt>
                <c:pt idx="7">
                  <c:v>7.4227199999999993E-2</c:v>
                </c:pt>
                <c:pt idx="8">
                  <c:v>6.1765800000000003E-2</c:v>
                </c:pt>
                <c:pt idx="9">
                  <c:v>5.9014799999999999E-2</c:v>
                </c:pt>
                <c:pt idx="10">
                  <c:v>5.6095600000000002E-2</c:v>
                </c:pt>
                <c:pt idx="11">
                  <c:v>5.8555900000000001E-2</c:v>
                </c:pt>
                <c:pt idx="12">
                  <c:v>5.4124899999999997E-2</c:v>
                </c:pt>
                <c:pt idx="13">
                  <c:v>5.01973E-2</c:v>
                </c:pt>
                <c:pt idx="14">
                  <c:v>5.2754599999999999E-2</c:v>
                </c:pt>
                <c:pt idx="15">
                  <c:v>4.9367099999999997E-2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40E6-448F-A6AE-16235CF71EA1}"/>
            </c:ext>
          </c:extLst>
        </c:ser>
        <c:ser>
          <c:idx val="3"/>
          <c:order val="3"/>
          <c:tx>
            <c:strRef>
              <c:f>table_1000_2000_256!$E$2</c:f>
              <c:strCache>
                <c:ptCount val="1"/>
                <c:pt idx="0">
                  <c:v>Chan1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diamond"/>
            <c:size val="8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table_1000_2000_256!$B$3:$B$18</c:f>
              <c:numCache>
                <c:formatCode>General</c:formatCode>
                <c:ptCount val="16"/>
                <c:pt idx="0">
                  <c:v>16</c:v>
                </c:pt>
                <c:pt idx="1">
                  <c:v>32</c:v>
                </c:pt>
                <c:pt idx="2">
                  <c:v>48</c:v>
                </c:pt>
                <c:pt idx="3">
                  <c:v>64</c:v>
                </c:pt>
                <c:pt idx="4">
                  <c:v>80</c:v>
                </c:pt>
                <c:pt idx="5">
                  <c:v>96</c:v>
                </c:pt>
                <c:pt idx="6">
                  <c:v>112</c:v>
                </c:pt>
                <c:pt idx="7">
                  <c:v>128</c:v>
                </c:pt>
                <c:pt idx="8">
                  <c:v>144</c:v>
                </c:pt>
                <c:pt idx="9">
                  <c:v>160</c:v>
                </c:pt>
                <c:pt idx="10">
                  <c:v>176</c:v>
                </c:pt>
                <c:pt idx="11">
                  <c:v>192</c:v>
                </c:pt>
                <c:pt idx="12">
                  <c:v>208</c:v>
                </c:pt>
                <c:pt idx="13">
                  <c:v>224</c:v>
                </c:pt>
                <c:pt idx="14">
                  <c:v>240</c:v>
                </c:pt>
                <c:pt idx="15">
                  <c:v>256</c:v>
                </c:pt>
              </c:numCache>
            </c:numRef>
          </c:cat>
          <c:val>
            <c:numRef>
              <c:f>table_1000_2000_256!$E$3:$E$18</c:f>
              <c:numCache>
                <c:formatCode>General</c:formatCode>
                <c:ptCount val="16"/>
                <c:pt idx="0">
                  <c:v>0.77282799999999996</c:v>
                </c:pt>
                <c:pt idx="1">
                  <c:v>0.46697300000000003</c:v>
                </c:pt>
                <c:pt idx="2">
                  <c:v>0.32685399999999998</c:v>
                </c:pt>
                <c:pt idx="3">
                  <c:v>0.24618699999999999</c:v>
                </c:pt>
                <c:pt idx="4">
                  <c:v>0.15237999999999999</c:v>
                </c:pt>
                <c:pt idx="5">
                  <c:v>0.12520999999999999</c:v>
                </c:pt>
                <c:pt idx="6">
                  <c:v>8.6698800000000006E-2</c:v>
                </c:pt>
                <c:pt idx="7">
                  <c:v>7.79802E-2</c:v>
                </c:pt>
                <c:pt idx="8">
                  <c:v>6.4373700000000006E-2</c:v>
                </c:pt>
                <c:pt idx="9">
                  <c:v>5.7533800000000003E-2</c:v>
                </c:pt>
                <c:pt idx="10">
                  <c:v>5.2773899999999999E-2</c:v>
                </c:pt>
                <c:pt idx="11">
                  <c:v>5.1038500000000001E-2</c:v>
                </c:pt>
                <c:pt idx="12">
                  <c:v>4.3643000000000001E-2</c:v>
                </c:pt>
                <c:pt idx="13">
                  <c:v>4.35409E-2</c:v>
                </c:pt>
                <c:pt idx="14">
                  <c:v>4.5460100000000003E-2</c:v>
                </c:pt>
                <c:pt idx="15">
                  <c:v>3.7950699999999997E-2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40E6-448F-A6AE-16235CF71EA1}"/>
            </c:ext>
          </c:extLst>
        </c:ser>
        <c:ser>
          <c:idx val="4"/>
          <c:order val="4"/>
          <c:tx>
            <c:strRef>
              <c:f>table_1000_2000_256!$G$2</c:f>
              <c:strCache>
                <c:ptCount val="1"/>
                <c:pt idx="0">
                  <c:v>Ours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triangle"/>
            <c:size val="8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numRef>
              <c:f>table_1000_2000_256!$B$3:$B$18</c:f>
              <c:numCache>
                <c:formatCode>General</c:formatCode>
                <c:ptCount val="16"/>
                <c:pt idx="0">
                  <c:v>16</c:v>
                </c:pt>
                <c:pt idx="1">
                  <c:v>32</c:v>
                </c:pt>
                <c:pt idx="2">
                  <c:v>48</c:v>
                </c:pt>
                <c:pt idx="3">
                  <c:v>64</c:v>
                </c:pt>
                <c:pt idx="4">
                  <c:v>80</c:v>
                </c:pt>
                <c:pt idx="5">
                  <c:v>96</c:v>
                </c:pt>
                <c:pt idx="6">
                  <c:v>112</c:v>
                </c:pt>
                <c:pt idx="7">
                  <c:v>128</c:v>
                </c:pt>
                <c:pt idx="8">
                  <c:v>144</c:v>
                </c:pt>
                <c:pt idx="9">
                  <c:v>160</c:v>
                </c:pt>
                <c:pt idx="10">
                  <c:v>176</c:v>
                </c:pt>
                <c:pt idx="11">
                  <c:v>192</c:v>
                </c:pt>
                <c:pt idx="12">
                  <c:v>208</c:v>
                </c:pt>
                <c:pt idx="13">
                  <c:v>224</c:v>
                </c:pt>
                <c:pt idx="14">
                  <c:v>240</c:v>
                </c:pt>
                <c:pt idx="15">
                  <c:v>256</c:v>
                </c:pt>
              </c:numCache>
            </c:numRef>
          </c:cat>
          <c:val>
            <c:numRef>
              <c:f>table_1000_2000_256!$G$3:$G$18</c:f>
              <c:numCache>
                <c:formatCode>General</c:formatCode>
                <c:ptCount val="16"/>
                <c:pt idx="0">
                  <c:v>1.7424499999999999E-2</c:v>
                </c:pt>
                <c:pt idx="1">
                  <c:v>3.14059E-2</c:v>
                </c:pt>
                <c:pt idx="2">
                  <c:v>3.9689500000000003E-2</c:v>
                </c:pt>
                <c:pt idx="3">
                  <c:v>3.7198599999999998E-2</c:v>
                </c:pt>
                <c:pt idx="4">
                  <c:v>3.2859699999999999E-2</c:v>
                </c:pt>
                <c:pt idx="5">
                  <c:v>3.2036299999999997E-2</c:v>
                </c:pt>
                <c:pt idx="6">
                  <c:v>3.4143199999999999E-2</c:v>
                </c:pt>
                <c:pt idx="7">
                  <c:v>3.3570700000000002E-2</c:v>
                </c:pt>
                <c:pt idx="8">
                  <c:v>3.4873700000000001E-2</c:v>
                </c:pt>
                <c:pt idx="9">
                  <c:v>3.3307799999999999E-2</c:v>
                </c:pt>
                <c:pt idx="10">
                  <c:v>3.2142400000000002E-2</c:v>
                </c:pt>
                <c:pt idx="11">
                  <c:v>2.90821E-2</c:v>
                </c:pt>
                <c:pt idx="12">
                  <c:v>3.1591800000000003E-2</c:v>
                </c:pt>
                <c:pt idx="13">
                  <c:v>2.2813799999999999E-2</c:v>
                </c:pt>
                <c:pt idx="14">
                  <c:v>1.8027999999999999E-2</c:v>
                </c:pt>
                <c:pt idx="15">
                  <c:v>8.4299500000000003E-3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40E6-448F-A6AE-16235CF71E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9525" cap="flat" cmpd="sng" algn="ctr">
              <a:noFill/>
              <a:round/>
            </a:ln>
            <a:effectLst/>
          </c:spPr>
        </c:hiLowLines>
        <c:marker val="1"/>
        <c:smooth val="0"/>
        <c:axId val="208375104"/>
        <c:axId val="209547576"/>
      </c:lineChart>
      <c:catAx>
        <c:axId val="2083751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LCIS length</a:t>
                </a:r>
                <a:endParaRPr lang="zh-TW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209547576"/>
        <c:crosses val="autoZero"/>
        <c:auto val="1"/>
        <c:lblAlgn val="ctr"/>
        <c:lblOffset val="100"/>
        <c:noMultiLvlLbl val="0"/>
      </c:catAx>
      <c:valAx>
        <c:axId val="209547576"/>
        <c:scaling>
          <c:orientation val="minMax"/>
          <c:max val="0.2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TW" sz="1800" b="1" i="0" baseline="0" dirty="0">
                    <a:effectLst/>
                  </a:rPr>
                  <a:t>Time(sec)</a:t>
                </a:r>
                <a:endParaRPr lang="zh-TW" altLang="zh-TW" dirty="0">
                  <a:effectLst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208375104"/>
        <c:crosses val="autoZero"/>
        <c:crossBetween val="between"/>
      </c:valAx>
      <c:spPr>
        <a:noFill/>
        <a:ln w="9525"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8067637583949866"/>
          <c:y val="0.14128608923884514"/>
          <c:w val="0.10990289915823481"/>
          <c:h val="0.2569925634295713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 b="1">
          <a:solidFill>
            <a:schemeClr val="tx1"/>
          </a:solidFill>
        </a:defRPr>
      </a:pPr>
      <a:endParaRPr lang="zh-TW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LCIS(1000, 10000, 256, *, *)</a:t>
            </a:r>
            <a:endParaRPr lang="zh-TW"/>
          </a:p>
        </c:rich>
      </c:tx>
      <c:layout>
        <c:manualLayout>
          <c:xMode val="edge"/>
          <c:yMode val="edge"/>
          <c:x val="0.35522565127139666"/>
          <c:y val="2.222222222222222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>
        <c:manualLayout>
          <c:layoutTarget val="inner"/>
          <c:xMode val="edge"/>
          <c:yMode val="edge"/>
          <c:x val="0.11994576989783136"/>
          <c:y val="9.509725867599883E-2"/>
          <c:w val="0.82031089460967788"/>
          <c:h val="0.77364960629921264"/>
        </c:manualLayout>
      </c:layout>
      <c:lineChart>
        <c:grouping val="standard"/>
        <c:varyColors val="0"/>
        <c:ser>
          <c:idx val="1"/>
          <c:order val="0"/>
          <c:tx>
            <c:strRef>
              <c:f>table_1000_10000_256!$C$2</c:f>
              <c:strCache>
                <c:ptCount val="1"/>
                <c:pt idx="0">
                  <c:v>Yang(not disp.)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x"/>
            <c:size val="8"/>
            <c:spPr>
              <a:noFill/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table_1000_10000_256!$B$3:$B$18</c:f>
              <c:numCache>
                <c:formatCode>General</c:formatCode>
                <c:ptCount val="16"/>
                <c:pt idx="0">
                  <c:v>16</c:v>
                </c:pt>
                <c:pt idx="1">
                  <c:v>32</c:v>
                </c:pt>
                <c:pt idx="2">
                  <c:v>48</c:v>
                </c:pt>
                <c:pt idx="3">
                  <c:v>64</c:v>
                </c:pt>
                <c:pt idx="4">
                  <c:v>80</c:v>
                </c:pt>
                <c:pt idx="5">
                  <c:v>96</c:v>
                </c:pt>
                <c:pt idx="6">
                  <c:v>112</c:v>
                </c:pt>
                <c:pt idx="7">
                  <c:v>128</c:v>
                </c:pt>
                <c:pt idx="8">
                  <c:v>144</c:v>
                </c:pt>
                <c:pt idx="9">
                  <c:v>160</c:v>
                </c:pt>
                <c:pt idx="10">
                  <c:v>176</c:v>
                </c:pt>
                <c:pt idx="11">
                  <c:v>192</c:v>
                </c:pt>
                <c:pt idx="12">
                  <c:v>208</c:v>
                </c:pt>
                <c:pt idx="13">
                  <c:v>224</c:v>
                </c:pt>
                <c:pt idx="14">
                  <c:v>240</c:v>
                </c:pt>
                <c:pt idx="15">
                  <c:v>256</c:v>
                </c:pt>
              </c:numCache>
            </c:numRef>
          </c:cat>
          <c:val>
            <c:numRef>
              <c:f>table_1000_10000_256!$C$3:$C$18</c:f>
              <c:numCache>
                <c:formatCode>General</c:formatCode>
                <c:ptCount val="16"/>
                <c:pt idx="0">
                  <c:v>1.0496000000000001</c:v>
                </c:pt>
                <c:pt idx="1">
                  <c:v>1.1444399999999999</c:v>
                </c:pt>
                <c:pt idx="2">
                  <c:v>1.2245900000000001</c:v>
                </c:pt>
                <c:pt idx="3">
                  <c:v>1.3553299999999999</c:v>
                </c:pt>
                <c:pt idx="4">
                  <c:v>1.4103600000000001</c:v>
                </c:pt>
                <c:pt idx="5">
                  <c:v>1.4426600000000001</c:v>
                </c:pt>
                <c:pt idx="6">
                  <c:v>1.4700299999999999</c:v>
                </c:pt>
                <c:pt idx="7">
                  <c:v>1.47662</c:v>
                </c:pt>
                <c:pt idx="8">
                  <c:v>1.5018</c:v>
                </c:pt>
                <c:pt idx="9">
                  <c:v>1.54216</c:v>
                </c:pt>
                <c:pt idx="10">
                  <c:v>1.6677900000000001</c:v>
                </c:pt>
                <c:pt idx="11">
                  <c:v>1.63384</c:v>
                </c:pt>
                <c:pt idx="12">
                  <c:v>1.73817</c:v>
                </c:pt>
                <c:pt idx="13">
                  <c:v>1.7538</c:v>
                </c:pt>
                <c:pt idx="14">
                  <c:v>1.79237</c:v>
                </c:pt>
                <c:pt idx="15">
                  <c:v>1.8354900000000001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F106-4EDC-95C5-48083A33850E}"/>
            </c:ext>
          </c:extLst>
        </c:ser>
        <c:ser>
          <c:idx val="2"/>
          <c:order val="1"/>
          <c:tx>
            <c:strRef>
              <c:f>table_1000_10000_256!$F$2</c:f>
              <c:strCache>
                <c:ptCount val="1"/>
                <c:pt idx="0">
                  <c:v>Chan2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table_1000_10000_256!$B$3:$B$18</c:f>
              <c:numCache>
                <c:formatCode>General</c:formatCode>
                <c:ptCount val="16"/>
                <c:pt idx="0">
                  <c:v>16</c:v>
                </c:pt>
                <c:pt idx="1">
                  <c:v>32</c:v>
                </c:pt>
                <c:pt idx="2">
                  <c:v>48</c:v>
                </c:pt>
                <c:pt idx="3">
                  <c:v>64</c:v>
                </c:pt>
                <c:pt idx="4">
                  <c:v>80</c:v>
                </c:pt>
                <c:pt idx="5">
                  <c:v>96</c:v>
                </c:pt>
                <c:pt idx="6">
                  <c:v>112</c:v>
                </c:pt>
                <c:pt idx="7">
                  <c:v>128</c:v>
                </c:pt>
                <c:pt idx="8">
                  <c:v>144</c:v>
                </c:pt>
                <c:pt idx="9">
                  <c:v>160</c:v>
                </c:pt>
                <c:pt idx="10">
                  <c:v>176</c:v>
                </c:pt>
                <c:pt idx="11">
                  <c:v>192</c:v>
                </c:pt>
                <c:pt idx="12">
                  <c:v>208</c:v>
                </c:pt>
                <c:pt idx="13">
                  <c:v>224</c:v>
                </c:pt>
                <c:pt idx="14">
                  <c:v>240</c:v>
                </c:pt>
                <c:pt idx="15">
                  <c:v>256</c:v>
                </c:pt>
              </c:numCache>
            </c:numRef>
          </c:cat>
          <c:val>
            <c:numRef>
              <c:f>table_1000_10000_256!$F$3:$F$18</c:f>
              <c:numCache>
                <c:formatCode>General</c:formatCode>
                <c:ptCount val="16"/>
                <c:pt idx="0">
                  <c:v>1.6428700000000001</c:v>
                </c:pt>
                <c:pt idx="1">
                  <c:v>0.96879599999999999</c:v>
                </c:pt>
                <c:pt idx="2">
                  <c:v>0.63045600000000002</c:v>
                </c:pt>
                <c:pt idx="3">
                  <c:v>0.489064</c:v>
                </c:pt>
                <c:pt idx="4">
                  <c:v>0.38929200000000003</c:v>
                </c:pt>
                <c:pt idx="5">
                  <c:v>0.33176299999999997</c:v>
                </c:pt>
                <c:pt idx="6">
                  <c:v>0.31592900000000002</c:v>
                </c:pt>
                <c:pt idx="7">
                  <c:v>0.29552499999999998</c:v>
                </c:pt>
                <c:pt idx="8">
                  <c:v>0.27507399999999999</c:v>
                </c:pt>
                <c:pt idx="9">
                  <c:v>0.27476200000000001</c:v>
                </c:pt>
                <c:pt idx="10">
                  <c:v>0.27012900000000001</c:v>
                </c:pt>
                <c:pt idx="11">
                  <c:v>0.28110400000000002</c:v>
                </c:pt>
                <c:pt idx="12">
                  <c:v>0.27723999999999999</c:v>
                </c:pt>
                <c:pt idx="13">
                  <c:v>0.27660699999999999</c:v>
                </c:pt>
                <c:pt idx="14">
                  <c:v>0.28300900000000001</c:v>
                </c:pt>
                <c:pt idx="15">
                  <c:v>0.27693699999999999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F106-4EDC-95C5-48083A33850E}"/>
            </c:ext>
          </c:extLst>
        </c:ser>
        <c:ser>
          <c:idx val="3"/>
          <c:order val="2"/>
          <c:tx>
            <c:strRef>
              <c:f>table_1000_10000_256!$E$2</c:f>
              <c:strCache>
                <c:ptCount val="1"/>
                <c:pt idx="0">
                  <c:v>Chan1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diamond"/>
            <c:size val="8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table_1000_10000_256!$B$3:$B$18</c:f>
              <c:numCache>
                <c:formatCode>General</c:formatCode>
                <c:ptCount val="16"/>
                <c:pt idx="0">
                  <c:v>16</c:v>
                </c:pt>
                <c:pt idx="1">
                  <c:v>32</c:v>
                </c:pt>
                <c:pt idx="2">
                  <c:v>48</c:v>
                </c:pt>
                <c:pt idx="3">
                  <c:v>64</c:v>
                </c:pt>
                <c:pt idx="4">
                  <c:v>80</c:v>
                </c:pt>
                <c:pt idx="5">
                  <c:v>96</c:v>
                </c:pt>
                <c:pt idx="6">
                  <c:v>112</c:v>
                </c:pt>
                <c:pt idx="7">
                  <c:v>128</c:v>
                </c:pt>
                <c:pt idx="8">
                  <c:v>144</c:v>
                </c:pt>
                <c:pt idx="9">
                  <c:v>160</c:v>
                </c:pt>
                <c:pt idx="10">
                  <c:v>176</c:v>
                </c:pt>
                <c:pt idx="11">
                  <c:v>192</c:v>
                </c:pt>
                <c:pt idx="12">
                  <c:v>208</c:v>
                </c:pt>
                <c:pt idx="13">
                  <c:v>224</c:v>
                </c:pt>
                <c:pt idx="14">
                  <c:v>240</c:v>
                </c:pt>
                <c:pt idx="15">
                  <c:v>256</c:v>
                </c:pt>
              </c:numCache>
            </c:numRef>
          </c:cat>
          <c:val>
            <c:numRef>
              <c:f>table_1000_10000_256!$E$3:$E$18</c:f>
              <c:numCache>
                <c:formatCode>General</c:formatCode>
                <c:ptCount val="16"/>
                <c:pt idx="0">
                  <c:v>1.89575</c:v>
                </c:pt>
                <c:pt idx="1">
                  <c:v>1.1530899999999999</c:v>
                </c:pt>
                <c:pt idx="2">
                  <c:v>0.75302400000000003</c:v>
                </c:pt>
                <c:pt idx="3">
                  <c:v>0.57955900000000005</c:v>
                </c:pt>
                <c:pt idx="4">
                  <c:v>0.460175</c:v>
                </c:pt>
                <c:pt idx="5">
                  <c:v>0.406196</c:v>
                </c:pt>
                <c:pt idx="6">
                  <c:v>0.360066</c:v>
                </c:pt>
                <c:pt idx="7">
                  <c:v>0.32688499999999998</c:v>
                </c:pt>
                <c:pt idx="8">
                  <c:v>0.31352600000000003</c:v>
                </c:pt>
                <c:pt idx="9">
                  <c:v>0.30795400000000001</c:v>
                </c:pt>
                <c:pt idx="10">
                  <c:v>0.284634</c:v>
                </c:pt>
                <c:pt idx="11">
                  <c:v>0.26441500000000001</c:v>
                </c:pt>
                <c:pt idx="12">
                  <c:v>0.26377899999999999</c:v>
                </c:pt>
                <c:pt idx="13">
                  <c:v>0.26551799999999998</c:v>
                </c:pt>
                <c:pt idx="14">
                  <c:v>0.24410899999999999</c:v>
                </c:pt>
                <c:pt idx="15">
                  <c:v>0.22464500000000001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F106-4EDC-95C5-48083A33850E}"/>
            </c:ext>
          </c:extLst>
        </c:ser>
        <c:ser>
          <c:idx val="0"/>
          <c:order val="3"/>
          <c:tx>
            <c:strRef>
              <c:f>table_1000_10000_256!$D$2</c:f>
              <c:strCache>
                <c:ptCount val="1"/>
                <c:pt idx="0">
                  <c:v>Brodal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square"/>
            <c:size val="7"/>
            <c:spPr>
              <a:solidFill>
                <a:srgbClr val="0070C0"/>
              </a:solidFill>
              <a:ln w="9525">
                <a:solidFill>
                  <a:srgbClr val="0070C0"/>
                </a:solidFill>
              </a:ln>
              <a:effectLst/>
            </c:spPr>
          </c:marker>
          <c:cat>
            <c:numRef>
              <c:f>table_1000_10000_256!$B$3:$B$18</c:f>
              <c:numCache>
                <c:formatCode>General</c:formatCode>
                <c:ptCount val="16"/>
                <c:pt idx="0">
                  <c:v>16</c:v>
                </c:pt>
                <c:pt idx="1">
                  <c:v>32</c:v>
                </c:pt>
                <c:pt idx="2">
                  <c:v>48</c:v>
                </c:pt>
                <c:pt idx="3">
                  <c:v>64</c:v>
                </c:pt>
                <c:pt idx="4">
                  <c:v>80</c:v>
                </c:pt>
                <c:pt idx="5">
                  <c:v>96</c:v>
                </c:pt>
                <c:pt idx="6">
                  <c:v>112</c:v>
                </c:pt>
                <c:pt idx="7">
                  <c:v>128</c:v>
                </c:pt>
                <c:pt idx="8">
                  <c:v>144</c:v>
                </c:pt>
                <c:pt idx="9">
                  <c:v>160</c:v>
                </c:pt>
                <c:pt idx="10">
                  <c:v>176</c:v>
                </c:pt>
                <c:pt idx="11">
                  <c:v>192</c:v>
                </c:pt>
                <c:pt idx="12">
                  <c:v>208</c:v>
                </c:pt>
                <c:pt idx="13">
                  <c:v>224</c:v>
                </c:pt>
                <c:pt idx="14">
                  <c:v>240</c:v>
                </c:pt>
                <c:pt idx="15">
                  <c:v>256</c:v>
                </c:pt>
              </c:numCache>
            </c:numRef>
          </c:cat>
          <c:val>
            <c:numRef>
              <c:f>table_1000_10000_256!$D$3:$D$18</c:f>
              <c:numCache>
                <c:formatCode>General</c:formatCode>
                <c:ptCount val="16"/>
                <c:pt idx="0">
                  <c:v>3.3227E-2</c:v>
                </c:pt>
                <c:pt idx="1">
                  <c:v>3.9204200000000002E-2</c:v>
                </c:pt>
                <c:pt idx="2">
                  <c:v>4.2649600000000003E-2</c:v>
                </c:pt>
                <c:pt idx="3">
                  <c:v>4.5244899999999998E-2</c:v>
                </c:pt>
                <c:pt idx="4">
                  <c:v>4.8672899999999998E-2</c:v>
                </c:pt>
                <c:pt idx="5">
                  <c:v>5.0783300000000003E-2</c:v>
                </c:pt>
                <c:pt idx="6">
                  <c:v>5.5190700000000002E-2</c:v>
                </c:pt>
                <c:pt idx="7">
                  <c:v>6.0792100000000002E-2</c:v>
                </c:pt>
                <c:pt idx="8">
                  <c:v>6.5100400000000003E-2</c:v>
                </c:pt>
                <c:pt idx="9">
                  <c:v>7.4681899999999996E-2</c:v>
                </c:pt>
                <c:pt idx="10">
                  <c:v>7.6173500000000005E-2</c:v>
                </c:pt>
                <c:pt idx="11">
                  <c:v>7.4644699999999994E-2</c:v>
                </c:pt>
                <c:pt idx="12">
                  <c:v>7.9693E-2</c:v>
                </c:pt>
                <c:pt idx="13">
                  <c:v>7.8813800000000003E-2</c:v>
                </c:pt>
                <c:pt idx="14">
                  <c:v>7.8018500000000005E-2</c:v>
                </c:pt>
                <c:pt idx="15">
                  <c:v>7.2702600000000006E-2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F106-4EDC-95C5-48083A33850E}"/>
            </c:ext>
          </c:extLst>
        </c:ser>
        <c:ser>
          <c:idx val="4"/>
          <c:order val="4"/>
          <c:tx>
            <c:strRef>
              <c:f>table_1000_10000_256!$G$2</c:f>
              <c:strCache>
                <c:ptCount val="1"/>
                <c:pt idx="0">
                  <c:v>Ours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triangle"/>
            <c:size val="8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numRef>
              <c:f>table_1000_10000_256!$B$3:$B$18</c:f>
              <c:numCache>
                <c:formatCode>General</c:formatCode>
                <c:ptCount val="16"/>
                <c:pt idx="0">
                  <c:v>16</c:v>
                </c:pt>
                <c:pt idx="1">
                  <c:v>32</c:v>
                </c:pt>
                <c:pt idx="2">
                  <c:v>48</c:v>
                </c:pt>
                <c:pt idx="3">
                  <c:v>64</c:v>
                </c:pt>
                <c:pt idx="4">
                  <c:v>80</c:v>
                </c:pt>
                <c:pt idx="5">
                  <c:v>96</c:v>
                </c:pt>
                <c:pt idx="6">
                  <c:v>112</c:v>
                </c:pt>
                <c:pt idx="7">
                  <c:v>128</c:v>
                </c:pt>
                <c:pt idx="8">
                  <c:v>144</c:v>
                </c:pt>
                <c:pt idx="9">
                  <c:v>160</c:v>
                </c:pt>
                <c:pt idx="10">
                  <c:v>176</c:v>
                </c:pt>
                <c:pt idx="11">
                  <c:v>192</c:v>
                </c:pt>
                <c:pt idx="12">
                  <c:v>208</c:v>
                </c:pt>
                <c:pt idx="13">
                  <c:v>224</c:v>
                </c:pt>
                <c:pt idx="14">
                  <c:v>240</c:v>
                </c:pt>
                <c:pt idx="15">
                  <c:v>256</c:v>
                </c:pt>
              </c:numCache>
            </c:numRef>
          </c:cat>
          <c:val>
            <c:numRef>
              <c:f>table_1000_10000_256!$G$3:$G$18</c:f>
              <c:numCache>
                <c:formatCode>General</c:formatCode>
                <c:ptCount val="16"/>
                <c:pt idx="0">
                  <c:v>4.0233400000000002E-2</c:v>
                </c:pt>
                <c:pt idx="1">
                  <c:v>5.7633799999999999E-2</c:v>
                </c:pt>
                <c:pt idx="2">
                  <c:v>6.0025200000000001E-2</c:v>
                </c:pt>
                <c:pt idx="3">
                  <c:v>6.7822800000000003E-2</c:v>
                </c:pt>
                <c:pt idx="4">
                  <c:v>6.5957100000000005E-2</c:v>
                </c:pt>
                <c:pt idx="5">
                  <c:v>6.14006E-2</c:v>
                </c:pt>
                <c:pt idx="6">
                  <c:v>6.4260100000000001E-2</c:v>
                </c:pt>
                <c:pt idx="7">
                  <c:v>6.3208200000000006E-2</c:v>
                </c:pt>
                <c:pt idx="8">
                  <c:v>6.4713800000000002E-2</c:v>
                </c:pt>
                <c:pt idx="9">
                  <c:v>6.1266399999999999E-2</c:v>
                </c:pt>
                <c:pt idx="10">
                  <c:v>6.4520599999999997E-2</c:v>
                </c:pt>
                <c:pt idx="11">
                  <c:v>5.5973500000000002E-2</c:v>
                </c:pt>
                <c:pt idx="12">
                  <c:v>4.9905999999999999E-2</c:v>
                </c:pt>
                <c:pt idx="13">
                  <c:v>5.02856E-2</c:v>
                </c:pt>
                <c:pt idx="14">
                  <c:v>4.1173500000000002E-2</c:v>
                </c:pt>
                <c:pt idx="15">
                  <c:v>3.0799400000000001E-2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F106-4EDC-95C5-48083A3385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9525" cap="flat" cmpd="sng" algn="ctr">
              <a:noFill/>
              <a:round/>
            </a:ln>
            <a:effectLst/>
          </c:spPr>
        </c:hiLowLines>
        <c:marker val="1"/>
        <c:smooth val="0"/>
        <c:axId val="209643536"/>
        <c:axId val="209068952"/>
      </c:lineChart>
      <c:catAx>
        <c:axId val="2096435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LCIS</a:t>
                </a:r>
                <a:r>
                  <a:rPr lang="en-US" baseline="0" dirty="0"/>
                  <a:t> </a:t>
                </a:r>
                <a:r>
                  <a:rPr lang="en-US" dirty="0"/>
                  <a:t>length</a:t>
                </a:r>
                <a:endParaRPr lang="zh-TW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209068952"/>
        <c:crosses val="autoZero"/>
        <c:auto val="1"/>
        <c:lblAlgn val="ctr"/>
        <c:lblOffset val="100"/>
        <c:noMultiLvlLbl val="0"/>
      </c:catAx>
      <c:valAx>
        <c:axId val="209068952"/>
        <c:scaling>
          <c:orientation val="minMax"/>
          <c:max val="0.4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TW" sz="1800" b="1" i="0" baseline="0" dirty="0">
                    <a:effectLst/>
                  </a:rPr>
                  <a:t>Time(sec)</a:t>
                </a:r>
                <a:endParaRPr lang="zh-TW" altLang="zh-TW" dirty="0">
                  <a:effectLst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209643536"/>
        <c:crosses val="autoZero"/>
        <c:crossBetween val="between"/>
      </c:valAx>
      <c:spPr>
        <a:noFill/>
        <a:ln w="9525"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13192324277375797"/>
          <c:y val="0.19498979294254881"/>
          <c:w val="0.19863223957045489"/>
          <c:h val="0.2569925634295713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 b="1">
          <a:solidFill>
            <a:schemeClr val="tx1"/>
          </a:solidFill>
        </a:defRPr>
      </a:pPr>
      <a:endParaRPr lang="zh-TW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20EDCC-A796-4EC7-AF06-212CFB973AF2}" type="datetimeFigureOut">
              <a:rPr lang="zh-TW" altLang="en-US" smtClean="0"/>
              <a:pPr/>
              <a:t>2019/5/20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6DD3CC-7343-481E-A744-2F043A04174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3885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DD3CC-7343-481E-A744-2F043A041743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84312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DD3CC-7343-481E-A744-2F043A041743}" type="slidenum">
              <a:rPr lang="zh-TW" altLang="en-US" smtClean="0"/>
              <a:pPr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68053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DD3CC-7343-481E-A744-2F043A041743}" type="slidenum">
              <a:rPr lang="zh-TW" altLang="en-US" smtClean="0"/>
              <a:pPr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49315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DD3CC-7343-481E-A744-2F043A041743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7456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DD3CC-7343-481E-A744-2F043A041743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90643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記錄每次掃描</a:t>
            </a:r>
            <a:r>
              <a:rPr lang="en-US" altLang="zh-TW" dirty="0"/>
              <a:t>A</a:t>
            </a:r>
            <a:r>
              <a:rPr lang="zh-TW" altLang="en-US" dirty="0"/>
              <a:t>的元素對應的</a:t>
            </a:r>
            <a:r>
              <a:rPr lang="en-US" altLang="zh-TW" dirty="0"/>
              <a:t>B</a:t>
            </a:r>
            <a:r>
              <a:rPr lang="zh-TW" altLang="en-US" dirty="0"/>
              <a:t>的位置與</a:t>
            </a:r>
            <a:r>
              <a:rPr lang="en-US" altLang="zh-TW" dirty="0"/>
              <a:t>LCIS</a:t>
            </a:r>
            <a:r>
              <a:rPr lang="zh-TW" altLang="en-US" dirty="0"/>
              <a:t>長度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DD3CC-7343-481E-A744-2F043A041743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96479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DD3CC-7343-481E-A744-2F043A041743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28834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DD3CC-7343-481E-A744-2F043A041743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14324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DD3CC-7343-481E-A744-2F043A041743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70048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DD3CC-7343-481E-A744-2F043A041743}" type="slidenum">
              <a:rPr lang="zh-TW" altLang="en-US" smtClean="0"/>
              <a:pPr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8323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DD3CC-7343-481E-A744-2F043A041743}" type="slidenum">
              <a:rPr lang="zh-TW" altLang="en-US" smtClean="0"/>
              <a:pPr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7049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0C3A6-7F24-4E10-B60C-097C769FE6C1}" type="datetime1">
              <a:rPr lang="zh-TW" altLang="en-US" smtClean="0"/>
              <a:t>2019/5/20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558AF-E6AE-4EBB-B64B-0FE5F3BCA2CA}" type="datetime1">
              <a:rPr lang="zh-TW" altLang="en-US" smtClean="0"/>
              <a:t>2019/5/20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DB83B-A756-44C4-BB56-60F5CC91FF0D}" type="datetime1">
              <a:rPr lang="zh-TW" altLang="en-US" smtClean="0"/>
              <a:t>2019/5/20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E36B1-0A48-484F-BCC4-58D8C56E5D75}" type="datetime1">
              <a:rPr lang="zh-TW" altLang="en-US" smtClean="0"/>
              <a:t>2019/5/20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4BC36-46E0-41FE-A52A-DF620E244A3D}" type="datetime1">
              <a:rPr lang="zh-TW" altLang="en-US" smtClean="0"/>
              <a:t>2019/5/20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2BDBB-F1EC-4942-92B3-EC321414BE6B}" type="datetime1">
              <a:rPr lang="zh-TW" altLang="en-US" smtClean="0"/>
              <a:t>2019/5/20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9ABC6-B54F-49C4-9E03-26C8A424A56B}" type="datetime1">
              <a:rPr lang="zh-TW" altLang="en-US" smtClean="0"/>
              <a:t>2019/5/20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740D-E1A7-44CE-9140-2DCE69930BF3}" type="datetime1">
              <a:rPr lang="zh-TW" altLang="en-US" smtClean="0"/>
              <a:t>2019/5/20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0D678-91EF-4A88-B83A-24F3A8220F6B}" type="datetime1">
              <a:rPr lang="zh-TW" altLang="en-US" smtClean="0"/>
              <a:t>2019/5/20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EEC73-EFE1-4762-A441-9F70D171B7F6}" type="datetime1">
              <a:rPr lang="zh-TW" altLang="en-US" smtClean="0"/>
              <a:t>2019/5/20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E7B28-74C7-45AA-B8D5-D5808964F702}" type="datetime1">
              <a:rPr lang="zh-TW" altLang="en-US" smtClean="0"/>
              <a:t>2019/5/20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83EF5-B0C1-4D53-8B92-B15DCE71F117}" type="datetime1">
              <a:rPr lang="zh-TW" altLang="en-US" smtClean="0"/>
              <a:t>2019/5/20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04D6A-2E29-441A-A244-9F1014899F6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620688"/>
            <a:ext cx="9144000" cy="2386028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A Diagonal Algorithm for the Longest Common Increasing Subsequence Problem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772300" cy="1752600"/>
          </a:xfrm>
        </p:spPr>
        <p:txBody>
          <a:bodyPr>
            <a:normAutofit fontScale="92500"/>
          </a:bodyPr>
          <a:lstStyle/>
          <a:p>
            <a:pPr algn="l"/>
            <a:r>
              <a:rPr lang="en-US" altLang="zh-TW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Student:</a:t>
            </a:r>
            <a:r>
              <a:rPr lang="en-US" altLang="zh-TW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Shou</a:t>
            </a:r>
            <a:r>
              <a:rPr lang="en-US" altLang="zh-TW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-Fu Lo (</a:t>
            </a:r>
            <a:r>
              <a:rPr lang="zh-TW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羅守莆</a:t>
            </a:r>
            <a:r>
              <a:rPr lang="en-US" altLang="zh-TW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l"/>
            <a:r>
              <a:rPr lang="en-US" altLang="zh-TW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Advisor:</a:t>
            </a:r>
            <a:r>
              <a:rPr lang="en-US" altLang="zh-TW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Prof. Chang-</a:t>
            </a:r>
            <a:r>
              <a:rPr lang="en-US" altLang="zh-TW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Biau</a:t>
            </a:r>
            <a:r>
              <a:rPr lang="en-US" altLang="zh-TW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(</a:t>
            </a:r>
            <a:r>
              <a:rPr lang="zh-TW" altLang="en-US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楊昌彪</a:t>
            </a:r>
            <a:r>
              <a:rPr lang="en-US" altLang="zh-TW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l"/>
            <a:r>
              <a:rPr lang="en-US" altLang="zh-TW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Date:</a:t>
            </a:r>
            <a:r>
              <a:rPr lang="en-US" altLang="zh-TW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May </a:t>
            </a:r>
            <a:r>
              <a:rPr lang="en-US" altLang="zh-TW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20, </a:t>
            </a:r>
            <a:r>
              <a:rPr lang="en-US" altLang="zh-TW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2019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494928"/>
          </a:xfrm>
        </p:spPr>
        <p:txBody>
          <a:bodyPr>
            <a:normAutofit fontScale="90000"/>
          </a:bodyPr>
          <a:lstStyle/>
          <a:p>
            <a:r>
              <a:rPr lang="en-US" altLang="zh-TW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 LCIS Algorithm (5/9)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10</a:t>
            </a:fld>
            <a:endParaRPr lang="zh-TW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表格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1177479"/>
                  </p:ext>
                </p:extLst>
              </p:nvPr>
            </p:nvGraphicFramePr>
            <p:xfrm>
              <a:off x="1259632" y="1772817"/>
              <a:ext cx="6552730" cy="417646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10546">
                      <a:extLst>
                        <a:ext uri="{9D8B030D-6E8A-4147-A177-3AD203B41FA5}">
                          <a16:colId xmlns:a16="http://schemas.microsoft.com/office/drawing/2014/main" xmlns="" val="20000"/>
                        </a:ext>
                      </a:extLst>
                    </a:gridCol>
                    <a:gridCol w="1310546">
                      <a:extLst>
                        <a:ext uri="{9D8B030D-6E8A-4147-A177-3AD203B41FA5}">
                          <a16:colId xmlns:a16="http://schemas.microsoft.com/office/drawing/2014/main" xmlns="" val="20001"/>
                        </a:ext>
                      </a:extLst>
                    </a:gridCol>
                    <a:gridCol w="1310546">
                      <a:extLst>
                        <a:ext uri="{9D8B030D-6E8A-4147-A177-3AD203B41FA5}">
                          <a16:colId xmlns:a16="http://schemas.microsoft.com/office/drawing/2014/main" xmlns="" val="20002"/>
                        </a:ext>
                      </a:extLst>
                    </a:gridCol>
                    <a:gridCol w="1310546">
                      <a:extLst>
                        <a:ext uri="{9D8B030D-6E8A-4147-A177-3AD203B41FA5}">
                          <a16:colId xmlns:a16="http://schemas.microsoft.com/office/drawing/2014/main" xmlns="" val="20003"/>
                        </a:ext>
                      </a:extLst>
                    </a:gridCol>
                    <a:gridCol w="1310546">
                      <a:extLst>
                        <a:ext uri="{9D8B030D-6E8A-4147-A177-3AD203B41FA5}">
                          <a16:colId xmlns:a16="http://schemas.microsoft.com/office/drawing/2014/main" xmlns="" val="20004"/>
                        </a:ext>
                      </a:extLst>
                    </a:gridCol>
                  </a:tblGrid>
                  <a:tr h="784991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z="1800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TlToB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0"/>
                      </a:ext>
                    </a:extLst>
                  </a:tr>
                  <a:tr h="918572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0, 0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4, 3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5, 6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0001"/>
                      </a:ext>
                    </a:extLst>
                  </a:tr>
                  <a:tr h="1244532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strike="noStrike" kern="1200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0, 0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4, 3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altLang="zh-TW" b="0" i="1" strike="noStrike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sng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sng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5, 6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sng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5, 6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0002"/>
                      </a:ext>
                    </a:extLst>
                  </a:tr>
                  <a:tr h="1228368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0, 0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sng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sng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表格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1177479"/>
                  </p:ext>
                </p:extLst>
              </p:nvPr>
            </p:nvGraphicFramePr>
            <p:xfrm>
              <a:off x="1259632" y="1772817"/>
              <a:ext cx="6552730" cy="417646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10546"/>
                    <a:gridCol w="1310546"/>
                    <a:gridCol w="1310546"/>
                    <a:gridCol w="1310546"/>
                    <a:gridCol w="1310546"/>
                  </a:tblGrid>
                  <a:tr h="784991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z="1800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TlToB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</a:tr>
                  <a:tr h="918572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0465" t="-88742" r="-301395" b="-2708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99537" t="-88742" r="-200000" b="-2708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300930" t="-88742" r="-100930" b="-2708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  <a:tr h="1244532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strike="noStrike" kern="1200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0465" t="-139706" r="-301395" b="-1004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99537" t="-139706" r="-200000" b="-1004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300930" t="-139706" r="-100930" b="-1004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  <a:tr h="1228368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0465" t="-242079" r="-301395" b="-14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sngStrike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sngStrike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grpSp>
        <p:nvGrpSpPr>
          <p:cNvPr id="12" name="群組 11"/>
          <p:cNvGrpSpPr/>
          <p:nvPr/>
        </p:nvGrpSpPr>
        <p:grpSpPr>
          <a:xfrm>
            <a:off x="1187624" y="1763524"/>
            <a:ext cx="1440160" cy="801380"/>
            <a:chOff x="-180528" y="1334010"/>
            <a:chExt cx="1440160" cy="801380"/>
          </a:xfrm>
        </p:grpSpPr>
        <p:sp>
          <p:nvSpPr>
            <p:cNvPr id="7" name="文字方塊 6"/>
            <p:cNvSpPr txBox="1"/>
            <p:nvPr/>
          </p:nvSpPr>
          <p:spPr>
            <a:xfrm>
              <a:off x="-180528" y="1766058"/>
              <a:ext cx="9669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(round)</a:t>
              </a:r>
              <a:endPara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文字方塊 7"/>
            <p:cNvSpPr txBox="1"/>
            <p:nvPr/>
          </p:nvSpPr>
          <p:spPr>
            <a:xfrm>
              <a:off x="254229" y="1334010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r>
                <a: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(length)</a:t>
              </a:r>
              <a:endPara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1259632" y="885818"/>
                <a:ext cx="7056784" cy="113852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a-DK" altLang="zh-TW" i="1" dirty="0"/>
                  <a:t>A</a:t>
                </a:r>
                <a:r>
                  <a:rPr lang="da-DK" altLang="zh-TW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da-DK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da-DK" altLang="zh-TW" i="1">
                            <a:latin typeface="Cambria Math" panose="02040503050406030204" pitchFamily="18" charset="0"/>
                          </a:rPr>
                          <m:t>, 5, </m:t>
                        </m:r>
                        <m:r>
                          <a:rPr lang="da-DK" altLang="zh-TW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da-DK" altLang="zh-TW" i="1">
                            <a:latin typeface="Cambria Math" panose="02040503050406030204" pitchFamily="18" charset="0"/>
                          </a:rPr>
                          <m:t>, 4, 8</m:t>
                        </m:r>
                      </m:e>
                    </m:d>
                  </m:oMath>
                </a14:m>
                <a:r>
                  <a:rPr lang="da-DK" altLang="zh-TW" dirty="0"/>
                  <a:t>, </a:t>
                </a:r>
                <a:r>
                  <a:rPr lang="da-DK" altLang="zh-TW" i="1" dirty="0"/>
                  <a:t>B</a:t>
                </a:r>
                <a:r>
                  <a:rPr lang="da-DK" altLang="zh-TW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da-DK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altLang="zh-TW" b="0" i="0" smtClean="0">
                            <a:latin typeface="Cambria Math" panose="02040503050406030204" pitchFamily="18" charset="0"/>
                          </a:rPr>
                          <m:t>1, </m:t>
                        </m:r>
                        <m:r>
                          <m:rPr>
                            <m:nor/>
                          </m:rPr>
                          <a:rPr lang="da-DK" altLang="zh-TW" dirty="0">
                            <a:latin typeface="Cambria Math" panose="02040503050406030204" pitchFamily="18" charset="0"/>
                          </a:rPr>
                          <m:t>6, </m:t>
                        </m:r>
                        <m:r>
                          <m:rPr>
                            <m:nor/>
                          </m:rPr>
                          <a:rPr lang="en-US" altLang="zh-TW" dirty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m:rPr>
                            <m:nor/>
                          </m:rPr>
                          <a:rPr lang="da-DK" altLang="zh-TW" dirty="0">
                            <a:latin typeface="Cambria Math" panose="02040503050406030204" pitchFamily="18" charset="0"/>
                          </a:rPr>
                          <m:t>, 7, 2, 5, 8, 4</m:t>
                        </m:r>
                        <m:r>
                          <m:rPr>
                            <m:nor/>
                          </m:rPr>
                          <a:rPr lang="en-US" altLang="zh-TW" i="1" dirty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</m:oMath>
                </a14:m>
                <a:endParaRPr lang="en-US" altLang="zh-TW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59632" y="885818"/>
                <a:ext cx="7056784" cy="1138521"/>
              </a:xfrm>
              <a:blipFill rotWithShape="0">
                <a:blip r:embed="rId4"/>
                <a:stretch>
                  <a:fillRect l="-2247" t="-641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438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494928"/>
          </a:xfrm>
        </p:spPr>
        <p:txBody>
          <a:bodyPr>
            <a:normAutofit fontScale="90000"/>
          </a:bodyPr>
          <a:lstStyle/>
          <a:p>
            <a:r>
              <a:rPr lang="en-US" altLang="zh-TW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 LCIS Algorithm (6/9)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11</a:t>
            </a:fld>
            <a:endParaRPr lang="zh-TW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表格 9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1259632" y="1772817"/>
              <a:ext cx="6552730" cy="417646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10546">
                      <a:extLst>
                        <a:ext uri="{9D8B030D-6E8A-4147-A177-3AD203B41FA5}">
                          <a16:colId xmlns:a16="http://schemas.microsoft.com/office/drawing/2014/main" xmlns="" val="20000"/>
                        </a:ext>
                      </a:extLst>
                    </a:gridCol>
                    <a:gridCol w="1310546">
                      <a:extLst>
                        <a:ext uri="{9D8B030D-6E8A-4147-A177-3AD203B41FA5}">
                          <a16:colId xmlns:a16="http://schemas.microsoft.com/office/drawing/2014/main" xmlns="" val="20001"/>
                        </a:ext>
                      </a:extLst>
                    </a:gridCol>
                    <a:gridCol w="1310546">
                      <a:extLst>
                        <a:ext uri="{9D8B030D-6E8A-4147-A177-3AD203B41FA5}">
                          <a16:colId xmlns:a16="http://schemas.microsoft.com/office/drawing/2014/main" xmlns="" val="20002"/>
                        </a:ext>
                      </a:extLst>
                    </a:gridCol>
                    <a:gridCol w="1310546">
                      <a:extLst>
                        <a:ext uri="{9D8B030D-6E8A-4147-A177-3AD203B41FA5}">
                          <a16:colId xmlns:a16="http://schemas.microsoft.com/office/drawing/2014/main" xmlns="" val="20003"/>
                        </a:ext>
                      </a:extLst>
                    </a:gridCol>
                    <a:gridCol w="1310546">
                      <a:extLst>
                        <a:ext uri="{9D8B030D-6E8A-4147-A177-3AD203B41FA5}">
                          <a16:colId xmlns:a16="http://schemas.microsoft.com/office/drawing/2014/main" xmlns="" val="20004"/>
                        </a:ext>
                      </a:extLst>
                    </a:gridCol>
                  </a:tblGrid>
                  <a:tr h="784991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z="1800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TlToB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0"/>
                      </a:ext>
                    </a:extLst>
                  </a:tr>
                  <a:tr h="918572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0, 0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4, 3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5, 6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0001"/>
                      </a:ext>
                    </a:extLst>
                  </a:tr>
                  <a:tr h="1244532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strike="noStrike" kern="1200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0, 0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4, 3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altLang="zh-TW" b="0" i="1" strike="noStrike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sng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sng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5, 6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sng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5, 6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0002"/>
                      </a:ext>
                    </a:extLst>
                  </a:tr>
                  <a:tr h="1228368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0, 0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sng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sng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表格 9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1259632" y="1772817"/>
              <a:ext cx="6552730" cy="417646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10546"/>
                    <a:gridCol w="1310546"/>
                    <a:gridCol w="1310546"/>
                    <a:gridCol w="1310546"/>
                    <a:gridCol w="1310546"/>
                  </a:tblGrid>
                  <a:tr h="784991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z="1800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TlToB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</a:tr>
                  <a:tr h="918572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465" t="-88742" r="-301395" b="-2708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99537" t="-88742" r="-200000" b="-2708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300930" t="-88742" r="-100930" b="-2708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  <a:tr h="1244532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strike="noStrike" kern="1200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465" t="-139706" r="-301395" b="-1004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99537" t="-139706" r="-200000" b="-1004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300930" t="-139706" r="-100930" b="-1004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  <a:tr h="1228368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465" t="-242079" r="-301395" b="-14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sngStrike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sngStrike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grpSp>
        <p:nvGrpSpPr>
          <p:cNvPr id="12" name="群組 11"/>
          <p:cNvGrpSpPr/>
          <p:nvPr/>
        </p:nvGrpSpPr>
        <p:grpSpPr>
          <a:xfrm>
            <a:off x="1187624" y="1763524"/>
            <a:ext cx="1440160" cy="801380"/>
            <a:chOff x="-180528" y="1334010"/>
            <a:chExt cx="1440160" cy="801380"/>
          </a:xfrm>
        </p:grpSpPr>
        <p:sp>
          <p:nvSpPr>
            <p:cNvPr id="7" name="文字方塊 6"/>
            <p:cNvSpPr txBox="1"/>
            <p:nvPr/>
          </p:nvSpPr>
          <p:spPr>
            <a:xfrm>
              <a:off x="-180528" y="1766058"/>
              <a:ext cx="9669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(round)</a:t>
              </a:r>
              <a:endPara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文字方塊 7"/>
            <p:cNvSpPr txBox="1"/>
            <p:nvPr/>
          </p:nvSpPr>
          <p:spPr>
            <a:xfrm>
              <a:off x="254229" y="1334010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r>
                <a: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(length)</a:t>
              </a:r>
              <a:endPara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1259632" y="885818"/>
                <a:ext cx="7056784" cy="113852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a-DK" altLang="zh-TW" i="1" dirty="0"/>
                  <a:t>A</a:t>
                </a:r>
                <a:r>
                  <a:rPr lang="da-DK" altLang="zh-TW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da-DK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da-DK" altLang="zh-TW" i="1">
                            <a:latin typeface="Cambria Math" panose="02040503050406030204" pitchFamily="18" charset="0"/>
                          </a:rPr>
                          <m:t>, 5,</m:t>
                        </m:r>
                        <m:r>
                          <a:rPr lang="da-DK" altLang="zh-TW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2</m:t>
                        </m:r>
                        <m:r>
                          <a:rPr lang="da-DK" altLang="zh-TW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da-DK" altLang="zh-TW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da-DK" altLang="zh-TW" i="1">
                            <a:latin typeface="Cambria Math" panose="02040503050406030204" pitchFamily="18" charset="0"/>
                          </a:rPr>
                          <m:t>, 8</m:t>
                        </m:r>
                      </m:e>
                    </m:d>
                  </m:oMath>
                </a14:m>
                <a:r>
                  <a:rPr lang="da-DK" altLang="zh-TW" dirty="0"/>
                  <a:t>, </a:t>
                </a:r>
                <a:r>
                  <a:rPr lang="da-DK" altLang="zh-TW" i="1" dirty="0"/>
                  <a:t>B</a:t>
                </a:r>
                <a:r>
                  <a:rPr lang="da-DK" altLang="zh-TW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da-DK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altLang="zh-TW" b="0" i="0" smtClean="0">
                            <a:latin typeface="Cambria Math" panose="02040503050406030204" pitchFamily="18" charset="0"/>
                          </a:rPr>
                          <m:t>1, </m:t>
                        </m:r>
                        <m:r>
                          <m:rPr>
                            <m:nor/>
                          </m:rPr>
                          <a:rPr lang="da-DK" altLang="zh-TW" dirty="0">
                            <a:latin typeface="Cambria Math" panose="02040503050406030204" pitchFamily="18" charset="0"/>
                          </a:rPr>
                          <m:t>6, </m:t>
                        </m:r>
                        <m:r>
                          <m:rPr>
                            <m:nor/>
                          </m:rPr>
                          <a:rPr lang="en-US" altLang="zh-TW" dirty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m:rPr>
                            <m:nor/>
                          </m:rPr>
                          <a:rPr lang="da-DK" altLang="zh-TW" dirty="0">
                            <a:latin typeface="Cambria Math" panose="02040503050406030204" pitchFamily="18" charset="0"/>
                          </a:rPr>
                          <m:t>, 7, 2, 5, 8, 4</m:t>
                        </m:r>
                        <m:r>
                          <m:rPr>
                            <m:nor/>
                          </m:rPr>
                          <a:rPr lang="en-US" altLang="zh-TW" i="1" dirty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</m:oMath>
                </a14:m>
                <a:endParaRPr lang="en-US" altLang="zh-TW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59632" y="885818"/>
                <a:ext cx="7056784" cy="1138521"/>
              </a:xfrm>
              <a:blipFill rotWithShape="0">
                <a:blip r:embed="rId3"/>
                <a:stretch>
                  <a:fillRect l="-2247" t="-641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413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494928"/>
          </a:xfrm>
        </p:spPr>
        <p:txBody>
          <a:bodyPr>
            <a:normAutofit fontScale="90000"/>
          </a:bodyPr>
          <a:lstStyle/>
          <a:p>
            <a:r>
              <a:rPr lang="en-US" altLang="zh-TW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 LCIS Algorithm (7/9)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12</a:t>
            </a:fld>
            <a:endParaRPr lang="zh-TW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表格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53492096"/>
                  </p:ext>
                </p:extLst>
              </p:nvPr>
            </p:nvGraphicFramePr>
            <p:xfrm>
              <a:off x="1259632" y="1772817"/>
              <a:ext cx="6552730" cy="417646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10546">
                      <a:extLst>
                        <a:ext uri="{9D8B030D-6E8A-4147-A177-3AD203B41FA5}">
                          <a16:colId xmlns:a16="http://schemas.microsoft.com/office/drawing/2014/main" xmlns="" val="20000"/>
                        </a:ext>
                      </a:extLst>
                    </a:gridCol>
                    <a:gridCol w="1310546">
                      <a:extLst>
                        <a:ext uri="{9D8B030D-6E8A-4147-A177-3AD203B41FA5}">
                          <a16:colId xmlns:a16="http://schemas.microsoft.com/office/drawing/2014/main" xmlns="" val="20001"/>
                        </a:ext>
                      </a:extLst>
                    </a:gridCol>
                    <a:gridCol w="1310546">
                      <a:extLst>
                        <a:ext uri="{9D8B030D-6E8A-4147-A177-3AD203B41FA5}">
                          <a16:colId xmlns:a16="http://schemas.microsoft.com/office/drawing/2014/main" xmlns="" val="20002"/>
                        </a:ext>
                      </a:extLst>
                    </a:gridCol>
                    <a:gridCol w="1310546">
                      <a:extLst>
                        <a:ext uri="{9D8B030D-6E8A-4147-A177-3AD203B41FA5}">
                          <a16:colId xmlns:a16="http://schemas.microsoft.com/office/drawing/2014/main" xmlns="" val="20003"/>
                        </a:ext>
                      </a:extLst>
                    </a:gridCol>
                    <a:gridCol w="1310546">
                      <a:extLst>
                        <a:ext uri="{9D8B030D-6E8A-4147-A177-3AD203B41FA5}">
                          <a16:colId xmlns:a16="http://schemas.microsoft.com/office/drawing/2014/main" xmlns="" val="20004"/>
                        </a:ext>
                      </a:extLst>
                    </a:gridCol>
                  </a:tblGrid>
                  <a:tr h="784991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z="1800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TlToB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0"/>
                      </a:ext>
                    </a:extLst>
                  </a:tr>
                  <a:tr h="918572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0, 0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4, 3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5, 6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0001"/>
                      </a:ext>
                    </a:extLst>
                  </a:tr>
                  <a:tr h="1244532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0, 0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4, 3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altLang="zh-TW" b="0" i="1" strike="noStrike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sng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sng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5, 6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sng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5, 6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0002"/>
                      </a:ext>
                    </a:extLst>
                  </a:tr>
                  <a:tr h="1228368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sz="1800" strike="noStrike" kern="1200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0, 0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2, 5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altLang="zh-TW" b="0" i="1" strike="noStrike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4, 3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sng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sng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表格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53492096"/>
                  </p:ext>
                </p:extLst>
              </p:nvPr>
            </p:nvGraphicFramePr>
            <p:xfrm>
              <a:off x="1259632" y="1772817"/>
              <a:ext cx="6552730" cy="417646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10546"/>
                    <a:gridCol w="1310546"/>
                    <a:gridCol w="1310546"/>
                    <a:gridCol w="1310546"/>
                    <a:gridCol w="1310546"/>
                  </a:tblGrid>
                  <a:tr h="784991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z="1800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TlToB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</a:tr>
                  <a:tr h="918572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465" t="-88742" r="-301395" b="-2708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99537" t="-88742" r="-200000" b="-2708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300930" t="-88742" r="-100930" b="-2708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  <a:tr h="1244532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465" t="-139706" r="-301395" b="-1004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99537" t="-139706" r="-200000" b="-1004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300930" t="-139706" r="-100930" b="-1004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  <a:tr h="1228368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sz="1800" strike="noStrike" kern="1200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465" t="-242079" r="-301395" b="-14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99537" t="-242079" r="-200000" b="-14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sngStrike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sngStrike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grpSp>
        <p:nvGrpSpPr>
          <p:cNvPr id="12" name="群組 11"/>
          <p:cNvGrpSpPr/>
          <p:nvPr/>
        </p:nvGrpSpPr>
        <p:grpSpPr>
          <a:xfrm>
            <a:off x="1187624" y="1763524"/>
            <a:ext cx="1440160" cy="801380"/>
            <a:chOff x="-180528" y="1334010"/>
            <a:chExt cx="1440160" cy="801380"/>
          </a:xfrm>
        </p:grpSpPr>
        <p:sp>
          <p:nvSpPr>
            <p:cNvPr id="7" name="文字方塊 6"/>
            <p:cNvSpPr txBox="1"/>
            <p:nvPr/>
          </p:nvSpPr>
          <p:spPr>
            <a:xfrm>
              <a:off x="-180528" y="1766058"/>
              <a:ext cx="9669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(round)</a:t>
              </a:r>
              <a:endPara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文字方塊 7"/>
            <p:cNvSpPr txBox="1"/>
            <p:nvPr/>
          </p:nvSpPr>
          <p:spPr>
            <a:xfrm>
              <a:off x="254229" y="1334010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r>
                <a: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(length)</a:t>
              </a:r>
              <a:endPara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1259632" y="885818"/>
                <a:ext cx="7056784" cy="113852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a-DK" altLang="zh-TW" i="1" dirty="0"/>
                  <a:t>A</a:t>
                </a:r>
                <a:r>
                  <a:rPr lang="da-DK" altLang="zh-TW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da-DK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da-DK" altLang="zh-TW" i="1">
                            <a:latin typeface="Cambria Math" panose="02040503050406030204" pitchFamily="18" charset="0"/>
                          </a:rPr>
                          <m:t>, 5, </m:t>
                        </m:r>
                        <m:r>
                          <a:rPr lang="da-DK" altLang="zh-TW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da-DK" altLang="zh-TW" i="1">
                            <a:latin typeface="Cambria Math" panose="02040503050406030204" pitchFamily="18" charset="0"/>
                          </a:rPr>
                          <m:t>, 4, 8</m:t>
                        </m:r>
                      </m:e>
                    </m:d>
                  </m:oMath>
                </a14:m>
                <a:r>
                  <a:rPr lang="da-DK" altLang="zh-TW" dirty="0"/>
                  <a:t>, </a:t>
                </a:r>
                <a:r>
                  <a:rPr lang="da-DK" altLang="zh-TW" i="1" dirty="0"/>
                  <a:t>B</a:t>
                </a:r>
                <a:r>
                  <a:rPr lang="da-DK" altLang="zh-TW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da-DK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altLang="zh-TW" b="0" i="0" smtClean="0">
                            <a:latin typeface="Cambria Math" panose="02040503050406030204" pitchFamily="18" charset="0"/>
                          </a:rPr>
                          <m:t>1, </m:t>
                        </m:r>
                        <m:r>
                          <m:rPr>
                            <m:nor/>
                          </m:rPr>
                          <a:rPr lang="da-DK" altLang="zh-TW" dirty="0">
                            <a:latin typeface="Cambria Math" panose="02040503050406030204" pitchFamily="18" charset="0"/>
                          </a:rPr>
                          <m:t>6, </m:t>
                        </m:r>
                        <m:r>
                          <m:rPr>
                            <m:nor/>
                          </m:rPr>
                          <a:rPr lang="en-US" altLang="zh-TW" dirty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m:rPr>
                            <m:nor/>
                          </m:rPr>
                          <a:rPr lang="da-DK" altLang="zh-TW" dirty="0">
                            <a:latin typeface="Cambria Math" panose="02040503050406030204" pitchFamily="18" charset="0"/>
                          </a:rPr>
                          <m:t>, 7, </m:t>
                        </m:r>
                        <m:r>
                          <m:rPr>
                            <m:nor/>
                          </m:rPr>
                          <a:rPr lang="da-DK" altLang="zh-TW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da-DK" altLang="zh-TW" dirty="0">
                            <a:latin typeface="Cambria Math" panose="02040503050406030204" pitchFamily="18" charset="0"/>
                          </a:rPr>
                          <m:t>, 5, 8, 4</m:t>
                        </m:r>
                        <m:r>
                          <m:rPr>
                            <m:nor/>
                          </m:rPr>
                          <a:rPr lang="en-US" altLang="zh-TW" i="1" dirty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</m:oMath>
                </a14:m>
                <a:endParaRPr lang="en-US" altLang="zh-TW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59632" y="885818"/>
                <a:ext cx="7056784" cy="1138521"/>
              </a:xfrm>
              <a:blipFill rotWithShape="0">
                <a:blip r:embed="rId3"/>
                <a:stretch>
                  <a:fillRect l="-2247" t="-641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930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494928"/>
          </a:xfrm>
        </p:spPr>
        <p:txBody>
          <a:bodyPr>
            <a:normAutofit fontScale="90000"/>
          </a:bodyPr>
          <a:lstStyle/>
          <a:p>
            <a:r>
              <a:rPr lang="en-US" altLang="zh-TW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 LCIS Algorithm (8/9)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13</a:t>
            </a:fld>
            <a:endParaRPr lang="zh-TW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表格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68004424"/>
                  </p:ext>
                </p:extLst>
              </p:nvPr>
            </p:nvGraphicFramePr>
            <p:xfrm>
              <a:off x="1259632" y="1772817"/>
              <a:ext cx="6552730" cy="417646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10546">
                      <a:extLst>
                        <a:ext uri="{9D8B030D-6E8A-4147-A177-3AD203B41FA5}">
                          <a16:colId xmlns:a16="http://schemas.microsoft.com/office/drawing/2014/main" xmlns="" val="20000"/>
                        </a:ext>
                      </a:extLst>
                    </a:gridCol>
                    <a:gridCol w="1310546">
                      <a:extLst>
                        <a:ext uri="{9D8B030D-6E8A-4147-A177-3AD203B41FA5}">
                          <a16:colId xmlns:a16="http://schemas.microsoft.com/office/drawing/2014/main" xmlns="" val="20001"/>
                        </a:ext>
                      </a:extLst>
                    </a:gridCol>
                    <a:gridCol w="1310546">
                      <a:extLst>
                        <a:ext uri="{9D8B030D-6E8A-4147-A177-3AD203B41FA5}">
                          <a16:colId xmlns:a16="http://schemas.microsoft.com/office/drawing/2014/main" xmlns="" val="20002"/>
                        </a:ext>
                      </a:extLst>
                    </a:gridCol>
                    <a:gridCol w="1310546">
                      <a:extLst>
                        <a:ext uri="{9D8B030D-6E8A-4147-A177-3AD203B41FA5}">
                          <a16:colId xmlns:a16="http://schemas.microsoft.com/office/drawing/2014/main" xmlns="" val="20003"/>
                        </a:ext>
                      </a:extLst>
                    </a:gridCol>
                    <a:gridCol w="1310546">
                      <a:extLst>
                        <a:ext uri="{9D8B030D-6E8A-4147-A177-3AD203B41FA5}">
                          <a16:colId xmlns:a16="http://schemas.microsoft.com/office/drawing/2014/main" xmlns="" val="20004"/>
                        </a:ext>
                      </a:extLst>
                    </a:gridCol>
                  </a:tblGrid>
                  <a:tr h="784991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z="1800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TlToB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0"/>
                      </a:ext>
                    </a:extLst>
                  </a:tr>
                  <a:tr h="918572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0, 0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4, 3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5, 6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0001"/>
                      </a:ext>
                    </a:extLst>
                  </a:tr>
                  <a:tr h="1244532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0, 0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4, 3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altLang="zh-TW" b="0" i="1" strike="noStrike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sng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sng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5, 6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sng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5, 6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0002"/>
                      </a:ext>
                    </a:extLst>
                  </a:tr>
                  <a:tr h="1228368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sz="1800" strike="noStrike" kern="1200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0, 0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2, 5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altLang="zh-TW" b="0" i="1" strike="noStrike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4, 3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4, 8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altLang="zh-TW" b="0" i="1" strike="noStrike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5, 6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sng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sng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表格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68004424"/>
                  </p:ext>
                </p:extLst>
              </p:nvPr>
            </p:nvGraphicFramePr>
            <p:xfrm>
              <a:off x="1259632" y="1772817"/>
              <a:ext cx="6552730" cy="417646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10546"/>
                    <a:gridCol w="1310546"/>
                    <a:gridCol w="1310546"/>
                    <a:gridCol w="1310546"/>
                    <a:gridCol w="1310546"/>
                  </a:tblGrid>
                  <a:tr h="784991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z="1800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TlToB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</a:tr>
                  <a:tr h="918572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465" t="-88742" r="-301395" b="-2708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99537" t="-88742" r="-200000" b="-2708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300930" t="-88742" r="-100930" b="-2708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  <a:tr h="1244532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465" t="-139706" r="-301395" b="-1004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99537" t="-139706" r="-200000" b="-1004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300930" t="-139706" r="-100930" b="-1004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  <a:tr h="1228368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sz="1800" strike="noStrike" kern="1200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465" t="-242079" r="-301395" b="-14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99537" t="-242079" r="-200000" b="-14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300930" t="-242079" r="-100930" b="-14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sngStrike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grpSp>
        <p:nvGrpSpPr>
          <p:cNvPr id="12" name="群組 11"/>
          <p:cNvGrpSpPr/>
          <p:nvPr/>
        </p:nvGrpSpPr>
        <p:grpSpPr>
          <a:xfrm>
            <a:off x="1187624" y="1763524"/>
            <a:ext cx="1440160" cy="801380"/>
            <a:chOff x="-180528" y="1334010"/>
            <a:chExt cx="1440160" cy="801380"/>
          </a:xfrm>
        </p:grpSpPr>
        <p:sp>
          <p:nvSpPr>
            <p:cNvPr id="7" name="文字方塊 6"/>
            <p:cNvSpPr txBox="1"/>
            <p:nvPr/>
          </p:nvSpPr>
          <p:spPr>
            <a:xfrm>
              <a:off x="-180528" y="1766058"/>
              <a:ext cx="9669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(round)</a:t>
              </a:r>
              <a:endPara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文字方塊 7"/>
            <p:cNvSpPr txBox="1"/>
            <p:nvPr/>
          </p:nvSpPr>
          <p:spPr>
            <a:xfrm>
              <a:off x="254229" y="1334010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r>
                <a: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(length)</a:t>
              </a:r>
              <a:endPara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1259632" y="885818"/>
                <a:ext cx="7056784" cy="113852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a-DK" altLang="zh-TW" i="1" dirty="0"/>
                  <a:t>A</a:t>
                </a:r>
                <a:r>
                  <a:rPr lang="da-DK" altLang="zh-TW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da-DK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da-DK" altLang="zh-TW" i="1">
                            <a:latin typeface="Cambria Math" panose="02040503050406030204" pitchFamily="18" charset="0"/>
                          </a:rPr>
                          <m:t>, 5, 2, </m:t>
                        </m:r>
                        <m:r>
                          <a:rPr lang="da-DK" altLang="zh-TW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da-DK" altLang="zh-TW" i="1">
                            <a:latin typeface="Cambria Math" panose="02040503050406030204" pitchFamily="18" charset="0"/>
                          </a:rPr>
                          <m:t>, 8</m:t>
                        </m:r>
                      </m:e>
                    </m:d>
                  </m:oMath>
                </a14:m>
                <a:r>
                  <a:rPr lang="da-DK" altLang="zh-TW" dirty="0"/>
                  <a:t>, </a:t>
                </a:r>
                <a:r>
                  <a:rPr lang="da-DK" altLang="zh-TW" i="1" dirty="0"/>
                  <a:t>B</a:t>
                </a:r>
                <a:r>
                  <a:rPr lang="da-DK" altLang="zh-TW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da-DK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altLang="zh-TW" b="0" i="0" smtClean="0">
                            <a:latin typeface="Cambria Math" panose="02040503050406030204" pitchFamily="18" charset="0"/>
                          </a:rPr>
                          <m:t>1, </m:t>
                        </m:r>
                        <m:r>
                          <m:rPr>
                            <m:nor/>
                          </m:rPr>
                          <a:rPr lang="da-DK" altLang="zh-TW" dirty="0">
                            <a:latin typeface="Cambria Math" panose="02040503050406030204" pitchFamily="18" charset="0"/>
                          </a:rPr>
                          <m:t>6, </m:t>
                        </m:r>
                        <m:r>
                          <m:rPr>
                            <m:nor/>
                          </m:rPr>
                          <a:rPr lang="en-US" altLang="zh-TW" dirty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m:rPr>
                            <m:nor/>
                          </m:rPr>
                          <a:rPr lang="da-DK" altLang="zh-TW" dirty="0">
                            <a:latin typeface="Cambria Math" panose="02040503050406030204" pitchFamily="18" charset="0"/>
                          </a:rPr>
                          <m:t>, 7, 2, 5, 8, </m:t>
                        </m:r>
                        <m:r>
                          <m:rPr>
                            <m:nor/>
                          </m:rPr>
                          <a:rPr lang="da-DK" altLang="zh-TW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m:rPr>
                            <m:nor/>
                          </m:rPr>
                          <a:rPr lang="en-US" altLang="zh-TW" i="1" dirty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</m:oMath>
                </a14:m>
                <a:endParaRPr lang="en-US" altLang="zh-TW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59632" y="885818"/>
                <a:ext cx="7056784" cy="1138521"/>
              </a:xfrm>
              <a:blipFill rotWithShape="0">
                <a:blip r:embed="rId3"/>
                <a:stretch>
                  <a:fillRect l="-2247" t="-641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719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494928"/>
          </a:xfrm>
        </p:spPr>
        <p:txBody>
          <a:bodyPr>
            <a:normAutofit fontScale="90000"/>
          </a:bodyPr>
          <a:lstStyle/>
          <a:p>
            <a:r>
              <a:rPr lang="en-US" altLang="zh-TW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 LCIS Algorithm (9/9)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14</a:t>
            </a:fld>
            <a:endParaRPr lang="zh-TW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表格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66582880"/>
                  </p:ext>
                </p:extLst>
              </p:nvPr>
            </p:nvGraphicFramePr>
            <p:xfrm>
              <a:off x="1259632" y="1772817"/>
              <a:ext cx="6552730" cy="417646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10546">
                      <a:extLst>
                        <a:ext uri="{9D8B030D-6E8A-4147-A177-3AD203B41FA5}">
                          <a16:colId xmlns:a16="http://schemas.microsoft.com/office/drawing/2014/main" xmlns="" val="20000"/>
                        </a:ext>
                      </a:extLst>
                    </a:gridCol>
                    <a:gridCol w="1310546">
                      <a:extLst>
                        <a:ext uri="{9D8B030D-6E8A-4147-A177-3AD203B41FA5}">
                          <a16:colId xmlns:a16="http://schemas.microsoft.com/office/drawing/2014/main" xmlns="" val="20001"/>
                        </a:ext>
                      </a:extLst>
                    </a:gridCol>
                    <a:gridCol w="1310546">
                      <a:extLst>
                        <a:ext uri="{9D8B030D-6E8A-4147-A177-3AD203B41FA5}">
                          <a16:colId xmlns:a16="http://schemas.microsoft.com/office/drawing/2014/main" xmlns="" val="20002"/>
                        </a:ext>
                      </a:extLst>
                    </a:gridCol>
                    <a:gridCol w="1310546">
                      <a:extLst>
                        <a:ext uri="{9D8B030D-6E8A-4147-A177-3AD203B41FA5}">
                          <a16:colId xmlns:a16="http://schemas.microsoft.com/office/drawing/2014/main" xmlns="" val="20003"/>
                        </a:ext>
                      </a:extLst>
                    </a:gridCol>
                    <a:gridCol w="1310546">
                      <a:extLst>
                        <a:ext uri="{9D8B030D-6E8A-4147-A177-3AD203B41FA5}">
                          <a16:colId xmlns:a16="http://schemas.microsoft.com/office/drawing/2014/main" xmlns="" val="20004"/>
                        </a:ext>
                      </a:extLst>
                    </a:gridCol>
                  </a:tblGrid>
                  <a:tr h="784991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z="1800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TlToB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0"/>
                      </a:ext>
                    </a:extLst>
                  </a:tr>
                  <a:tr h="918572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0, 0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4, 3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5, 6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0001"/>
                      </a:ext>
                    </a:extLst>
                  </a:tr>
                  <a:tr h="1244532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0, 0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4, 3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altLang="zh-TW" b="0" i="1" strike="noStrike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sng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sng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5, 6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sng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5, 6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0002"/>
                      </a:ext>
                    </a:extLst>
                  </a:tr>
                  <a:tr h="1228368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sz="1800" strike="noStrike" kern="1200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0, 0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2, 5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altLang="zh-TW" b="0" i="1" strike="noStrike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4, 3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4, 8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altLang="zh-TW" b="0" i="1" strike="noStrike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5, 6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sng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8, 7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sngStrike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表格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66582880"/>
                  </p:ext>
                </p:extLst>
              </p:nvPr>
            </p:nvGraphicFramePr>
            <p:xfrm>
              <a:off x="1259632" y="1772817"/>
              <a:ext cx="6552730" cy="417646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10546"/>
                    <a:gridCol w="1310546"/>
                    <a:gridCol w="1310546"/>
                    <a:gridCol w="1310546"/>
                    <a:gridCol w="1310546"/>
                  </a:tblGrid>
                  <a:tr h="784991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z="1800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TlToB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</a:tr>
                  <a:tr h="918572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465" t="-88742" r="-301395" b="-2708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99537" t="-88742" r="-200000" b="-2708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300930" t="-88742" r="-100930" b="-2708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  <a:tr h="1244532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465" t="-139706" r="-301395" b="-1004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99537" t="-139706" r="-200000" b="-1004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300930" t="-139706" r="-100930" b="-1004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  <a:tr h="1228368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sz="1800" strike="noStrike" kern="1200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465" t="-242079" r="-301395" b="-14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99537" t="-242079" r="-200000" b="-14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300930" t="-242079" r="-100930" b="-14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400930" t="-242079" r="-930" b="-1485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grpSp>
        <p:nvGrpSpPr>
          <p:cNvPr id="12" name="群組 11"/>
          <p:cNvGrpSpPr/>
          <p:nvPr/>
        </p:nvGrpSpPr>
        <p:grpSpPr>
          <a:xfrm>
            <a:off x="1187624" y="1763524"/>
            <a:ext cx="1440160" cy="801380"/>
            <a:chOff x="-180528" y="1334010"/>
            <a:chExt cx="1440160" cy="801380"/>
          </a:xfrm>
        </p:grpSpPr>
        <p:sp>
          <p:nvSpPr>
            <p:cNvPr id="7" name="文字方塊 6"/>
            <p:cNvSpPr txBox="1"/>
            <p:nvPr/>
          </p:nvSpPr>
          <p:spPr>
            <a:xfrm>
              <a:off x="-180528" y="1766058"/>
              <a:ext cx="9669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(round)</a:t>
              </a:r>
              <a:endPara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文字方塊 7"/>
            <p:cNvSpPr txBox="1"/>
            <p:nvPr/>
          </p:nvSpPr>
          <p:spPr>
            <a:xfrm>
              <a:off x="254229" y="1334010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r>
                <a: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(length)</a:t>
              </a:r>
              <a:endPara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1259632" y="885818"/>
                <a:ext cx="7056784" cy="113852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a-DK" altLang="zh-TW" i="1" dirty="0"/>
                  <a:t>A</a:t>
                </a:r>
                <a:r>
                  <a:rPr lang="da-DK" altLang="zh-TW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da-DK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da-DK" altLang="zh-TW" i="1">
                            <a:latin typeface="Cambria Math" panose="02040503050406030204" pitchFamily="18" charset="0"/>
                          </a:rPr>
                          <m:t>, 5, 2, 4, </m:t>
                        </m:r>
                        <m:r>
                          <a:rPr lang="da-DK" altLang="zh-TW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e>
                    </m:d>
                  </m:oMath>
                </a14:m>
                <a:r>
                  <a:rPr lang="da-DK" altLang="zh-TW" dirty="0"/>
                  <a:t>, </a:t>
                </a:r>
                <a:r>
                  <a:rPr lang="da-DK" altLang="zh-TW" i="1" dirty="0"/>
                  <a:t>B</a:t>
                </a:r>
                <a:r>
                  <a:rPr lang="da-DK" altLang="zh-TW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da-DK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altLang="zh-TW" b="0" i="0" smtClean="0">
                            <a:latin typeface="Cambria Math" panose="02040503050406030204" pitchFamily="18" charset="0"/>
                          </a:rPr>
                          <m:t>1, </m:t>
                        </m:r>
                        <m:r>
                          <m:rPr>
                            <m:nor/>
                          </m:rPr>
                          <a:rPr lang="da-DK" altLang="zh-TW" dirty="0">
                            <a:latin typeface="Cambria Math" panose="02040503050406030204" pitchFamily="18" charset="0"/>
                          </a:rPr>
                          <m:t>6, </m:t>
                        </m:r>
                        <m:r>
                          <m:rPr>
                            <m:nor/>
                          </m:rPr>
                          <a:rPr lang="en-US" altLang="zh-TW" dirty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m:rPr>
                            <m:nor/>
                          </m:rPr>
                          <a:rPr lang="da-DK" altLang="zh-TW" dirty="0">
                            <a:latin typeface="Cambria Math" panose="02040503050406030204" pitchFamily="18" charset="0"/>
                          </a:rPr>
                          <m:t>, 7, 2, 5, </m:t>
                        </m:r>
                        <m:r>
                          <m:rPr>
                            <m:nor/>
                          </m:rPr>
                          <a:rPr lang="da-DK" altLang="zh-TW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m:rPr>
                            <m:nor/>
                          </m:rPr>
                          <a:rPr lang="da-DK" altLang="zh-TW" dirty="0">
                            <a:latin typeface="Cambria Math" panose="02040503050406030204" pitchFamily="18" charset="0"/>
                          </a:rPr>
                          <m:t>, 4</m:t>
                        </m:r>
                        <m:r>
                          <m:rPr>
                            <m:nor/>
                          </m:rPr>
                          <a:rPr lang="en-US" altLang="zh-TW" i="1" dirty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</m:oMath>
                </a14:m>
                <a:endParaRPr lang="en-US" altLang="zh-TW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59632" y="885818"/>
                <a:ext cx="7056784" cy="1138521"/>
              </a:xfrm>
              <a:blipFill rotWithShape="0">
                <a:blip r:embed="rId3"/>
                <a:stretch>
                  <a:fillRect l="-2247" t="-641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內容版面配置區 2"/>
          <p:cNvSpPr txBox="1">
            <a:spLocks/>
          </p:cNvSpPr>
          <p:nvPr/>
        </p:nvSpPr>
        <p:spPr>
          <a:xfrm>
            <a:off x="4536976" y="6165782"/>
            <a:ext cx="4032448" cy="55569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a-DK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O(</a:t>
            </a:r>
            <a:r>
              <a:rPr lang="da-DK" altLang="zh-TW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nextB + L</a:t>
            </a:r>
            <a:r>
              <a:rPr lang="da-DK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a-DK" altLang="zh-TW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− L</a:t>
            </a:r>
            <a:r>
              <a:rPr lang="da-DK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da-DK" altLang="zh-TW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da-DK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zh-TW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47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Emde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Boas Tree (1/4)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756150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Let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altLang="zh-TW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k</m:t>
                        </m:r>
                        <m:r>
                          <m:rPr>
                            <m:nor/>
                          </m:rPr>
                          <a:rPr lang="en-US" altLang="zh-TW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, </m:t>
                        </m:r>
                        <m:r>
                          <m:rPr>
                            <m:nor/>
                          </m:rPr>
                          <a:rPr lang="en-US" altLang="zh-TW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j</m:t>
                        </m:r>
                      </m:e>
                    </m:d>
                  </m:oMath>
                </a14:m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∈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where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∈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U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{1, 2, . . . , |</a:t>
                </a:r>
                <a:r>
                  <a:rPr lang="el-GR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Σ|}</a:t>
                </a:r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Insert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T, x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):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put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into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</a:p>
              <a:p>
                <a:pPr marL="0" indent="0">
                  <a:buNone/>
                </a:pP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Delete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T, x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):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remove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from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</a:p>
              <a:p>
                <a:pPr marL="0" indent="0">
                  <a:buNone/>
                </a:pP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Member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T, x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decide whether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belongs to or not</a:t>
                </a:r>
              </a:p>
              <a:p>
                <a:pPr marL="0" indent="0">
                  <a:buNone/>
                </a:pP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Predecessor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T, x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): give the largest element &lt;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in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Successor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T, x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): give the smallest element &gt;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in </a:t>
                </a:r>
                <a:r>
                  <a:rPr lang="en-US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</a:t>
                </a:r>
                <a:r>
                  <a:rPr lang="en-US" altLang="zh-TW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vEB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tree of the data structure is performed with a worst-case processing time </a:t>
                </a:r>
                <a:r>
                  <a:rPr lang="en-US" altLang="zh-TW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O(log </a:t>
                </a:r>
                <a:r>
                  <a:rPr lang="en-US" altLang="zh-TW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log</a:t>
                </a:r>
                <a:r>
                  <a:rPr lang="en-US" altLang="zh-TW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|∑|) </a:t>
                </a:r>
              </a:p>
              <a:p>
                <a:pPr marL="0" indent="0">
                  <a:buNone/>
                </a:pPr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756150"/>
              </a:xfrm>
              <a:blipFill rotWithShape="0">
                <a:blip r:embed="rId3"/>
                <a:stretch>
                  <a:fillRect l="-1704" t="-3718" r="-111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15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9686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494928"/>
          </a:xfrm>
        </p:spPr>
        <p:txBody>
          <a:bodyPr>
            <a:no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Emde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Boas Tree (2/4)</a:t>
            </a:r>
            <a:endParaRPr lang="zh-TW" alt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16</a:t>
            </a:fld>
            <a:endParaRPr lang="zh-TW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表格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999591"/>
              </p:ext>
            </p:extLst>
          </p:nvPr>
        </p:nvGraphicFramePr>
        <p:xfrm>
          <a:off x="1462416" y="3734014"/>
          <a:ext cx="5722479" cy="128043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3583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583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3583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3583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3583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3583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3583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35831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35831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64021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1" i="1" dirty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zh-TW" alt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1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zh-TW" altLang="en-US" sz="2800" b="1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1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1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1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1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TW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1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TW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021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1" i="1" dirty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zh-TW" alt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1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TW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1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17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1379632" y="1642026"/>
                <a:ext cx="7440839" cy="1138902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a-DK" altLang="zh-TW" i="1" dirty="0"/>
                  <a:t>T </a:t>
                </a:r>
                <a:r>
                  <a:rPr lang="da-DK" altLang="zh-TW" dirty="0"/>
                  <a:t>= {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da-DK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2, 7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,</m:t>
                    </m:r>
                    <m:d>
                      <m:dPr>
                        <m:begChr m:val="⟨"/>
                        <m:endChr m:val="⟩"/>
                        <m:ctrlPr>
                          <a:rPr lang="da-DK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d>
                  </m:oMath>
                </a14:m>
                <a:r>
                  <a:rPr lang="en-US" altLang="zh-TW" dirty="0" smtClean="0">
                    <a:latin typeface="Cambria Math" panose="02040503050406030204" pitchFamily="18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da-DK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</m:oMath>
                </a14:m>
                <a:r>
                  <a:rPr lang="en-US" altLang="zh-TW" dirty="0">
                    <a:latin typeface="Cambria Math" panose="02040503050406030204" pitchFamily="18" charset="0"/>
                  </a:rPr>
                  <a:t>}</a:t>
                </a:r>
              </a:p>
            </p:txBody>
          </p:sp>
        </mc:Choice>
        <mc:Fallback>
          <p:sp>
            <p:nvSpPr>
              <p:cNvPr id="17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9632" y="1642026"/>
                <a:ext cx="7440839" cy="1138902"/>
              </a:xfrm>
              <a:blipFill rotWithShape="0">
                <a:blip r:embed="rId2"/>
                <a:stretch>
                  <a:fillRect l="-2048" t="-802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文字方塊 8"/>
          <p:cNvSpPr txBox="1"/>
          <p:nvPr/>
        </p:nvSpPr>
        <p:spPr>
          <a:xfrm>
            <a:off x="4139952" y="434594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b="1" dirty="0">
                <a:solidFill>
                  <a:srgbClr val="FF0000"/>
                </a:solidFill>
              </a:rPr>
              <a:t>2</a:t>
            </a:r>
            <a:endParaRPr lang="zh-TW" altLang="en-US" sz="2800" b="1" dirty="0">
              <a:solidFill>
                <a:srgbClr val="FF0000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971600" y="256490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1379633" y="2492896"/>
            <a:ext cx="308206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zh-TW" sz="3200" dirty="0"/>
          </a:p>
          <a:p>
            <a:r>
              <a:rPr lang="en-US" altLang="zh-TW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Predecessor</a:t>
            </a:r>
            <a:r>
              <a:rPr lang="en-US" altLang="zh-TW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T, 4</a:t>
            </a:r>
            <a:r>
              <a:rPr lang="en-US" altLang="zh-TW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2108350" y="3582144"/>
            <a:ext cx="1944216" cy="15754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文字方塊 22"/>
              <p:cNvSpPr txBox="1"/>
              <p:nvPr/>
            </p:nvSpPr>
            <p:spPr>
              <a:xfrm>
                <a:off x="1370528" y="2287105"/>
                <a:ext cx="753815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a-DK" altLang="zh-TW" sz="3200" dirty="0" smtClean="0">
                    <a:solidFill>
                      <a:srgbClr val="FF0000"/>
                    </a:solidFill>
                  </a:rPr>
                  <a:t>Put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da-DK" altLang="zh-TW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4, 2</m:t>
                        </m:r>
                      </m:e>
                    </m:d>
                    <m:r>
                      <a:rPr lang="en-US" altLang="zh-TW" sz="3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TW" sz="32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into</m:t>
                    </m:r>
                    <m:r>
                      <a:rPr lang="en-US" altLang="zh-TW" sz="3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TW" sz="3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altLang="zh-TW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altLang="zh-TW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3200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value 2 is put on position 4</a:t>
                </a:r>
                <a:endParaRPr lang="en-US" altLang="zh-TW" sz="32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3" name="文字方塊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0528" y="2287105"/>
                <a:ext cx="7538154" cy="584775"/>
              </a:xfrm>
              <a:prstGeom prst="rect">
                <a:avLst/>
              </a:prstGeom>
              <a:blipFill rotWithShape="0">
                <a:blip r:embed="rId3"/>
                <a:stretch>
                  <a:fillRect l="-2104" t="-15625" r="-1214" b="-3437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橢圓 23"/>
          <p:cNvSpPr/>
          <p:nvPr/>
        </p:nvSpPr>
        <p:spPr>
          <a:xfrm>
            <a:off x="2810441" y="4365104"/>
            <a:ext cx="465415" cy="499284"/>
          </a:xfrm>
          <a:prstGeom prst="ellipse">
            <a:avLst/>
          </a:prstGeom>
          <a:noFill/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4465881" y="2980636"/>
            <a:ext cx="27190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altLang="zh-TW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Insert</a:t>
            </a:r>
            <a:r>
              <a:rPr lang="en-US" altLang="zh-TW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T, 4</a:t>
            </a:r>
            <a:r>
              <a:rPr lang="en-US" altLang="zh-TW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679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  <p:bldP spid="20" grpId="0" animBg="1"/>
      <p:bldP spid="23" grpId="0"/>
      <p:bldP spid="24" grpId="0" animBg="1"/>
      <p:bldP spid="2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494928"/>
          </a:xfrm>
        </p:spPr>
        <p:txBody>
          <a:bodyPr>
            <a:no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Emde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Boas Tree (3/4)</a:t>
            </a:r>
            <a:endParaRPr lang="zh-TW" alt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17</a:t>
            </a:fld>
            <a:endParaRPr lang="zh-TW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表格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7913477"/>
              </p:ext>
            </p:extLst>
          </p:nvPr>
        </p:nvGraphicFramePr>
        <p:xfrm>
          <a:off x="1462416" y="3734014"/>
          <a:ext cx="5722479" cy="128043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3583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583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3583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3583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3583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3583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3583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35831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35831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64021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1" i="1" dirty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zh-TW" alt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1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zh-TW" altLang="en-US" sz="2800" b="1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1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1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1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1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TW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1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TW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021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1" i="1" dirty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zh-TW" alt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1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TW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1" dirty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zh-TW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1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17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1379632" y="1642026"/>
                <a:ext cx="7440839" cy="1138902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a-DK" altLang="zh-TW" i="1" dirty="0" smtClean="0"/>
                  <a:t>T </a:t>
                </a:r>
                <a:r>
                  <a:rPr lang="da-DK" altLang="zh-TW" dirty="0"/>
                  <a:t>= {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da-DK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2, 7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,</m:t>
                    </m:r>
                    <m:d>
                      <m:dPr>
                        <m:begChr m:val="⟨"/>
                        <m:endChr m:val="⟩"/>
                        <m:ctrlPr>
                          <a:rPr lang="da-DK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4, 2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, </m:t>
                    </m:r>
                    <m:d>
                      <m:dPr>
                        <m:begChr m:val="⟨"/>
                        <m:endChr m:val="⟩"/>
                        <m:ctrlPr>
                          <a:rPr lang="da-DK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d>
                  </m:oMath>
                </a14:m>
                <a:r>
                  <a:rPr lang="en-US" altLang="zh-TW" dirty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da-DK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</m:oMath>
                </a14:m>
                <a:r>
                  <a:rPr lang="en-US" altLang="zh-TW" dirty="0">
                    <a:latin typeface="Cambria Math" panose="02040503050406030204" pitchFamily="18" charset="0"/>
                  </a:rPr>
                  <a:t>}</a:t>
                </a:r>
              </a:p>
            </p:txBody>
          </p:sp>
        </mc:Choice>
        <mc:Fallback>
          <p:sp>
            <p:nvSpPr>
              <p:cNvPr id="17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9632" y="1642026"/>
                <a:ext cx="7440839" cy="1138902"/>
              </a:xfrm>
              <a:blipFill rotWithShape="0">
                <a:blip r:embed="rId2"/>
                <a:stretch>
                  <a:fillRect l="-2048" t="-802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文字方塊 10"/>
          <p:cNvSpPr txBox="1"/>
          <p:nvPr/>
        </p:nvSpPr>
        <p:spPr>
          <a:xfrm>
            <a:off x="971600" y="256490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1379632" y="2454920"/>
            <a:ext cx="335059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zh-TW" sz="3200" dirty="0">
              <a:solidFill>
                <a:srgbClr val="FF0000"/>
              </a:solidFill>
            </a:endParaRPr>
          </a:p>
          <a:p>
            <a:r>
              <a:rPr lang="en-US" altLang="zh-TW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Successor</a:t>
            </a:r>
            <a:r>
              <a:rPr lang="en-US" altLang="zh-TW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T, 4</a:t>
            </a:r>
            <a:r>
              <a:rPr lang="en-US" altLang="zh-TW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6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  <p:sp>
        <p:nvSpPr>
          <p:cNvPr id="24" name="橢圓 23"/>
          <p:cNvSpPr/>
          <p:nvPr/>
        </p:nvSpPr>
        <p:spPr>
          <a:xfrm>
            <a:off x="5292080" y="3718561"/>
            <a:ext cx="648072" cy="627380"/>
          </a:xfrm>
          <a:prstGeom prst="ellipse">
            <a:avLst/>
          </a:prstGeom>
          <a:noFill/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5" name="直線接點 4"/>
          <p:cNvCxnSpPr/>
          <p:nvPr/>
        </p:nvCxnSpPr>
        <p:spPr>
          <a:xfrm>
            <a:off x="5400092" y="3453234"/>
            <a:ext cx="432048" cy="1841078"/>
          </a:xfrm>
          <a:prstGeom prst="line">
            <a:avLst/>
          </a:prstGeom>
          <a:ln w="285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字方塊 13"/>
          <p:cNvSpPr txBox="1"/>
          <p:nvPr/>
        </p:nvSpPr>
        <p:spPr>
          <a:xfrm>
            <a:off x="4644008" y="2454920"/>
            <a:ext cx="283282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zh-TW" sz="3200" dirty="0">
              <a:solidFill>
                <a:srgbClr val="FF0000"/>
              </a:solidFill>
            </a:endParaRPr>
          </a:p>
          <a:p>
            <a:r>
              <a:rPr lang="en-US" altLang="zh-TW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altLang="zh-TW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Delete</a:t>
            </a:r>
            <a:r>
              <a:rPr lang="en-US" altLang="zh-TW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T, 6</a:t>
            </a:r>
            <a:r>
              <a:rPr lang="en-US" altLang="zh-TW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  <p:cxnSp>
        <p:nvCxnSpPr>
          <p:cNvPr id="15" name="直線接點 14"/>
          <p:cNvCxnSpPr/>
          <p:nvPr/>
        </p:nvCxnSpPr>
        <p:spPr>
          <a:xfrm>
            <a:off x="4644008" y="1488718"/>
            <a:ext cx="360040" cy="1138920"/>
          </a:xfrm>
          <a:prstGeom prst="line">
            <a:avLst/>
          </a:prstGeom>
          <a:ln w="285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7404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4" grpId="0" animBg="1"/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494928"/>
          </a:xfrm>
        </p:spPr>
        <p:txBody>
          <a:bodyPr>
            <a:no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Emde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Boas Tree (4/4)</a:t>
            </a:r>
            <a:endParaRPr lang="zh-TW" alt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18</a:t>
            </a:fld>
            <a:endParaRPr lang="zh-TW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表格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514482"/>
              </p:ext>
            </p:extLst>
          </p:nvPr>
        </p:nvGraphicFramePr>
        <p:xfrm>
          <a:off x="1462416" y="3734014"/>
          <a:ext cx="5722479" cy="128043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3583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583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3583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3583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3583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3583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3583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35831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35831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64021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1" i="1" dirty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zh-TW" alt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1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zh-TW" altLang="en-US" sz="2800" b="1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1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1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1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6</a:t>
                      </a:r>
                      <a:endParaRPr lang="zh-TW" altLang="en-US" sz="2800" b="1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1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TW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1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TW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021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1" i="1" dirty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zh-TW" altLang="en-US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1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TW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1" dirty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zh-TW" alt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1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5</a:t>
                      </a:r>
                      <a:endParaRPr lang="zh-TW" altLang="en-US" sz="2800" b="1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971600" y="256490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1379632" y="2454920"/>
            <a:ext cx="335059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zh-TW" sz="3200" dirty="0">
              <a:solidFill>
                <a:srgbClr val="FF0000"/>
              </a:solidFill>
            </a:endParaRPr>
          </a:p>
          <a:p>
            <a:r>
              <a:rPr lang="en-US" altLang="zh-TW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Successor</a:t>
            </a:r>
            <a:r>
              <a:rPr lang="en-US" altLang="zh-TW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T, 4</a:t>
            </a:r>
            <a:r>
              <a:rPr lang="en-US" altLang="zh-TW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7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  <p:sp>
        <p:nvSpPr>
          <p:cNvPr id="24" name="橢圓 23"/>
          <p:cNvSpPr/>
          <p:nvPr/>
        </p:nvSpPr>
        <p:spPr>
          <a:xfrm>
            <a:off x="5940152" y="3718561"/>
            <a:ext cx="648072" cy="627380"/>
          </a:xfrm>
          <a:prstGeom prst="ellipse">
            <a:avLst/>
          </a:prstGeom>
          <a:noFill/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5" name="直線接點 4"/>
          <p:cNvCxnSpPr/>
          <p:nvPr/>
        </p:nvCxnSpPr>
        <p:spPr>
          <a:xfrm>
            <a:off x="6048164" y="3451354"/>
            <a:ext cx="432048" cy="1841078"/>
          </a:xfrm>
          <a:prstGeom prst="line">
            <a:avLst/>
          </a:prstGeom>
          <a:ln w="285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字方塊 9"/>
          <p:cNvSpPr txBox="1"/>
          <p:nvPr/>
        </p:nvSpPr>
        <p:spPr>
          <a:xfrm>
            <a:off x="4644008" y="2924944"/>
            <a:ext cx="28328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altLang="zh-TW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Delete</a:t>
            </a:r>
            <a:r>
              <a:rPr lang="en-US" altLang="zh-TW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T, 7</a:t>
            </a:r>
            <a:r>
              <a:rPr lang="en-US" altLang="zh-TW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  <p:sp>
        <p:nvSpPr>
          <p:cNvPr id="12" name="內容版面配置區 2"/>
          <p:cNvSpPr txBox="1">
            <a:spLocks/>
          </p:cNvSpPr>
          <p:nvPr/>
        </p:nvSpPr>
        <p:spPr>
          <a:xfrm>
            <a:off x="3563888" y="5818842"/>
            <a:ext cx="4608512" cy="7566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O((n+L(m−L)) log log |Σ|)</a:t>
            </a:r>
            <a:endParaRPr lang="en-US" altLang="zh-TW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4499992" y="1414533"/>
            <a:ext cx="288032" cy="1223209"/>
          </a:xfrm>
          <a:prstGeom prst="line">
            <a:avLst/>
          </a:prstGeom>
          <a:ln w="285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1379632" y="1642026"/>
                <a:ext cx="7440839" cy="1138902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a-DK" altLang="zh-TW" i="1" dirty="0" smtClean="0"/>
                  <a:t>T </a:t>
                </a:r>
                <a:r>
                  <a:rPr lang="da-DK" altLang="zh-TW" dirty="0"/>
                  <a:t>= {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da-DK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2, 7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,</m:t>
                    </m:r>
                    <m:d>
                      <m:dPr>
                        <m:begChr m:val="⟨"/>
                        <m:endChr m:val="⟩"/>
                        <m:ctrlPr>
                          <a:rPr lang="da-DK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4, 2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, </m:t>
                    </m:r>
                    <m:d>
                      <m:dPr>
                        <m:begChr m:val="⟨"/>
                        <m:endChr m:val="⟩"/>
                        <m:ctrlPr>
                          <a:rPr lang="da-DK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d>
                  </m:oMath>
                </a14:m>
                <a:r>
                  <a:rPr lang="en-US" altLang="zh-TW" dirty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da-DK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</m:oMath>
                </a14:m>
                <a:r>
                  <a:rPr lang="en-US" altLang="zh-TW" dirty="0">
                    <a:latin typeface="Cambria Math" panose="02040503050406030204" pitchFamily="18" charset="0"/>
                  </a:rPr>
                  <a:t>}</a:t>
                </a:r>
              </a:p>
            </p:txBody>
          </p:sp>
        </mc:Choice>
        <mc:Fallback>
          <p:sp>
            <p:nvSpPr>
              <p:cNvPr id="15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9632" y="1642026"/>
                <a:ext cx="7440839" cy="1138902"/>
              </a:xfrm>
              <a:blipFill rotWithShape="0">
                <a:blip r:embed="rId2"/>
                <a:stretch>
                  <a:fillRect l="-2048" t="-802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直線接點 19"/>
          <p:cNvCxnSpPr/>
          <p:nvPr/>
        </p:nvCxnSpPr>
        <p:spPr>
          <a:xfrm>
            <a:off x="5580112" y="1414532"/>
            <a:ext cx="288032" cy="1223209"/>
          </a:xfrm>
          <a:prstGeom prst="line">
            <a:avLst/>
          </a:prstGeom>
          <a:ln w="285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543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4" grpId="0" animBg="1"/>
      <p:bldP spid="10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494928"/>
          </a:xfrm>
        </p:spPr>
        <p:txBody>
          <a:bodyPr>
            <a:normAutofit fontScale="90000"/>
          </a:bodyPr>
          <a:lstStyle/>
          <a:p>
            <a:r>
              <a:rPr lang="en-US" altLang="zh-TW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Experimental results (</a:t>
            </a:r>
            <a:r>
              <a:rPr lang="en-US" altLang="zh-TW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 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19</a:t>
            </a:fld>
            <a:endParaRPr lang="zh-TW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0" y="764704"/>
            <a:ext cx="2867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(A, B, |</a:t>
            </a:r>
            <a:r>
              <a:rPr lang="el-GR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|, |LCIS|, Algorithm)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圖表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4582733"/>
              </p:ext>
            </p:extLst>
          </p:nvPr>
        </p:nvGraphicFramePr>
        <p:xfrm>
          <a:off x="0" y="1052735"/>
          <a:ext cx="8892480" cy="5805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5852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Longest Common Increasing Subsequence (LCIS) Problem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1259632" y="2204864"/>
                <a:ext cx="7427168" cy="392129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a-DK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da-DK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da-DK" altLang="zh-TW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4, 5, </m:t>
                        </m:r>
                        <m:r>
                          <a:rPr lang="en-US" altLang="zh-TW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4, 4, </m:t>
                        </m:r>
                        <m:r>
                          <a:rPr lang="en-US" altLang="zh-TW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d>
                  </m:oMath>
                </a14:m>
                <a:r>
                  <a:rPr lang="da-DK" altLang="zh-TW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 </a:t>
                </a:r>
              </a:p>
              <a:p>
                <a:pPr marL="0" indent="0">
                  <a:buNone/>
                </a:pPr>
                <a:r>
                  <a:rPr lang="da-DK" altLang="zh-TW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da-DK" altLang="zh-TW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da-DK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5, </m:t>
                        </m:r>
                        <m:r>
                          <a:rPr lang="en-US" altLang="zh-TW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1, </m:t>
                        </m:r>
                        <m:r>
                          <a:rPr lang="en-US" altLang="zh-TW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3,</m:t>
                        </m:r>
                        <m:r>
                          <a:rPr lang="zh-TW" alt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2, 4</m:t>
                        </m:r>
                      </m:e>
                    </m:d>
                  </m:oMath>
                </a14:m>
                <a:endParaRPr lang="en-US" altLang="zh-TW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altLang="zh-TW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LCS =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altLang="zh-TW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5, 4, 1, 4, </m:t>
                        </m:r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d>
                  </m:oMath>
                </a14:m>
                <a:endParaRPr lang="en-US" altLang="zh-TW" i="1" dirty="0">
                  <a:latin typeface="Cambria Math" panose="020405030504060302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altLang="zh-TW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LCIS =</a:t>
                </a:r>
                <a14:m>
                  <m:oMath xmlns:m="http://schemas.openxmlformats.org/officeDocument/2006/math">
                    <m:r>
                      <a:rPr lang="en-US" altLang="zh-TW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⟨"/>
                        <m:endChr m:val="⟩"/>
                        <m:ctrlPr>
                          <a:rPr lang="en-US" altLang="zh-TW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altLang="zh-TW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1, 4</m:t>
                        </m:r>
                        <m:r>
                          <m:rPr>
                            <m:nor/>
                          </m:rPr>
                          <a:rPr lang="en-US" altLang="zh-TW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 5</m:t>
                        </m:r>
                      </m:e>
                    </m:d>
                  </m:oMath>
                </a14:m>
                <a:endParaRPr lang="en-US" altLang="zh-TW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59632" y="2204864"/>
                <a:ext cx="7427168" cy="3921299"/>
              </a:xfrm>
              <a:blipFill>
                <a:blip r:embed="rId3"/>
                <a:stretch>
                  <a:fillRect l="-2135" t="-217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2</a:t>
            </a:fld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內容版面配置區 2">
                <a:extLst>
                  <a:ext uri="{FF2B5EF4-FFF2-40B4-BE49-F238E27FC236}">
                    <a16:creationId xmlns:a16="http://schemas.microsoft.com/office/drawing/2014/main" xmlns="" id="{78AF4F03-95E1-4F23-A86A-794877D1D51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59632" y="2204864"/>
                <a:ext cx="4824536" cy="132506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itchFamily="34" charset="0"/>
                  <a:buNone/>
                </a:pPr>
                <a:r>
                  <a:rPr lang="da-DK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da-DK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da-DK" altLang="zh-TW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4, </m:t>
                        </m:r>
                        <m:r>
                          <a:rPr lang="en-US" altLang="zh-TW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, 4, 4, </m:t>
                        </m:r>
                        <m:r>
                          <a:rPr lang="en-US" altLang="zh-TW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d>
                  </m:oMath>
                </a14:m>
                <a:r>
                  <a:rPr lang="da-DK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 </a:t>
                </a:r>
              </a:p>
              <a:p>
                <a:pPr marL="0" indent="0">
                  <a:buFont typeface="Arial" pitchFamily="34" charset="0"/>
                  <a:buNone/>
                </a:pPr>
                <a:r>
                  <a:rPr lang="da-DK" altLang="zh-TW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da-DK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da-DK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, 1, </m:t>
                        </m:r>
                        <m:r>
                          <a:rPr lang="en-US" altLang="zh-TW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TW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, 3,</m:t>
                        </m:r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2, 4</m:t>
                        </m:r>
                      </m:e>
                    </m:d>
                  </m:oMath>
                </a14:m>
                <a:endParaRPr lang="en-US" altLang="zh-TW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內容版面配置區 2">
                <a:extLst>
                  <a:ext uri="{FF2B5EF4-FFF2-40B4-BE49-F238E27FC236}">
                    <a16:creationId xmlns:a16="http://schemas.microsoft.com/office/drawing/2014/main" id="{78AF4F03-95E1-4F23-A86A-794877D1D5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2204864"/>
                <a:ext cx="4824536" cy="1325067"/>
              </a:xfrm>
              <a:prstGeom prst="rect">
                <a:avLst/>
              </a:prstGeom>
              <a:blipFill>
                <a:blip r:embed="rId4"/>
                <a:stretch>
                  <a:fillRect l="-3287" t="-6452" b="-276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內容版面配置區 2">
                <a:extLst>
                  <a:ext uri="{FF2B5EF4-FFF2-40B4-BE49-F238E27FC236}">
                    <a16:creationId xmlns:a16="http://schemas.microsoft.com/office/drawing/2014/main" xmlns="" id="{EF9C01E9-7C85-4D6C-9FB6-5ABFFC602C8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59632" y="4205754"/>
                <a:ext cx="3816424" cy="91224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50000"/>
                  </a:lnSpc>
                  <a:buFont typeface="Arial" pitchFamily="34" charset="0"/>
                  <a:buNone/>
                </a:pPr>
                <a:r>
                  <a:rPr lang="en-US" altLang="zh-TW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LCS =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TW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altLang="zh-TW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5, 4, 1, 4, </m:t>
                        </m:r>
                        <m:r>
                          <a:rPr lang="en-US" altLang="zh-TW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d>
                  </m:oMath>
                </a14:m>
                <a:endParaRPr lang="en-US" altLang="zh-TW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內容版面配置區 2">
                <a:extLst>
                  <a:ext uri="{FF2B5EF4-FFF2-40B4-BE49-F238E27FC236}">
                    <a16:creationId xmlns:a16="http://schemas.microsoft.com/office/drawing/2014/main" id="{EF9C01E9-7C85-4D6C-9FB6-5ABFFC602C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4205754"/>
                <a:ext cx="3816424" cy="912245"/>
              </a:xfrm>
              <a:prstGeom prst="rect">
                <a:avLst/>
              </a:prstGeom>
              <a:blipFill>
                <a:blip r:embed="rId5"/>
                <a:stretch>
                  <a:fillRect l="-4153" b="-200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內容版面配置區 2">
                <a:extLst>
                  <a:ext uri="{FF2B5EF4-FFF2-40B4-BE49-F238E27FC236}">
                    <a16:creationId xmlns:a16="http://schemas.microsoft.com/office/drawing/2014/main" xmlns="" id="{F804D70A-83F6-4EDA-A98A-B81B796AA8C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59632" y="5037035"/>
                <a:ext cx="3528392" cy="91224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50000"/>
                  </a:lnSpc>
                  <a:buFont typeface="Arial" pitchFamily="34" charset="0"/>
                  <a:buNone/>
                </a:pPr>
                <a:r>
                  <a:rPr lang="en-US" altLang="zh-TW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LCIS =</a:t>
                </a:r>
                <a14:m>
                  <m:oMath xmlns:m="http://schemas.openxmlformats.org/officeDocument/2006/math">
                    <m:r>
                      <a:rPr lang="en-US" altLang="zh-TW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⟨"/>
                        <m:endChr m:val="⟩"/>
                        <m:ctrlPr>
                          <a:rPr lang="en-US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altLang="zh-TW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1, 4</m:t>
                        </m:r>
                        <m:r>
                          <m:rPr>
                            <m:nor/>
                          </m:rPr>
                          <a:rPr lang="en-US" altLang="zh-TW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5</m:t>
                        </m:r>
                      </m:e>
                    </m:d>
                  </m:oMath>
                </a14:m>
                <a:endParaRPr lang="en-US" altLang="zh-TW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內容版面配置區 2">
                <a:extLst>
                  <a:ext uri="{FF2B5EF4-FFF2-40B4-BE49-F238E27FC236}">
                    <a16:creationId xmlns:a16="http://schemas.microsoft.com/office/drawing/2014/main" id="{F804D70A-83F6-4EDA-A98A-B81B796AA8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5037035"/>
                <a:ext cx="3528392" cy="912245"/>
              </a:xfrm>
              <a:prstGeom prst="rect">
                <a:avLst/>
              </a:prstGeom>
              <a:blipFill>
                <a:blip r:embed="rId6"/>
                <a:stretch>
                  <a:fillRect l="-4498" b="-200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523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494928"/>
          </a:xfrm>
        </p:spPr>
        <p:txBody>
          <a:bodyPr>
            <a:normAutofit fontScale="90000"/>
          </a:bodyPr>
          <a:lstStyle/>
          <a:p>
            <a:r>
              <a:rPr lang="en-US" altLang="zh-TW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Experimental results (</a:t>
            </a:r>
            <a:r>
              <a:rPr lang="en-US" altLang="zh-TW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 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20</a:t>
            </a:fld>
            <a:endParaRPr lang="zh-TW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0" y="764704"/>
            <a:ext cx="2867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(A, B, |</a:t>
            </a:r>
            <a:r>
              <a:rPr lang="el-GR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|, |LCIS|, Algorithm)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圖表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5587653"/>
              </p:ext>
            </p:extLst>
          </p:nvPr>
        </p:nvGraphicFramePr>
        <p:xfrm>
          <a:off x="0" y="1134036"/>
          <a:ext cx="8892480" cy="57239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4743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494928"/>
          </a:xfrm>
        </p:spPr>
        <p:txBody>
          <a:bodyPr>
            <a:normAutofit fontScale="90000"/>
          </a:bodyPr>
          <a:lstStyle/>
          <a:p>
            <a:r>
              <a:rPr lang="en-US" altLang="zh-TW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Experimental </a:t>
            </a:r>
            <a:r>
              <a:rPr lang="en-US" altLang="zh-TW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results (3)  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21</a:t>
            </a:fld>
            <a:endParaRPr lang="zh-TW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0" y="764704"/>
            <a:ext cx="2867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(A, B, |</a:t>
            </a:r>
            <a:r>
              <a:rPr lang="el-GR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|, |LCIS|, Algorithm)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圖表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0156436"/>
              </p:ext>
            </p:extLst>
          </p:nvPr>
        </p:nvGraphicFramePr>
        <p:xfrm>
          <a:off x="1" y="1134036"/>
          <a:ext cx="8748464" cy="57239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3160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494928"/>
          </a:xfrm>
        </p:spPr>
        <p:txBody>
          <a:bodyPr>
            <a:normAutofit fontScale="90000"/>
          </a:bodyPr>
          <a:lstStyle/>
          <a:p>
            <a:r>
              <a:rPr lang="en-US" altLang="zh-TW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Experimental results </a:t>
            </a:r>
            <a:r>
              <a:rPr lang="en-US" altLang="zh-TW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(4)  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22</a:t>
            </a:fld>
            <a:endParaRPr lang="zh-TW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0" y="764704"/>
            <a:ext cx="2867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(A, B, |</a:t>
            </a:r>
            <a:r>
              <a:rPr lang="el-GR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|, |LCIS|, Algorithm)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圖表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5508769"/>
              </p:ext>
            </p:extLst>
          </p:nvPr>
        </p:nvGraphicFramePr>
        <p:xfrm>
          <a:off x="1" y="1134036"/>
          <a:ext cx="8892480" cy="57239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499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8396" y="1628800"/>
            <a:ext cx="7787208" cy="4853136"/>
          </a:xfrm>
        </p:spPr>
        <p:txBody>
          <a:bodyPr>
            <a:normAutofit fontScale="85000" lnSpcReduction="10000"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propose a diagonal algorithm for the LCIS problem in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O((</a:t>
            </a:r>
            <a:r>
              <a:rPr lang="en-US" altLang="zh-TW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+ L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− </a:t>
            </a:r>
            <a:r>
              <a:rPr lang="en-US" altLang="zh-TW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)) log </a:t>
            </a:r>
            <a:r>
              <a:rPr lang="en-US" altLang="zh-TW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|Σ|)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-time,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denote the lengths of sequences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the LCIS lengths, respectively. </a:t>
            </a:r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future, we also hope that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O(log </a:t>
            </a:r>
            <a:r>
              <a:rPr lang="en-US" altLang="zh-TW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</a:t>
            </a:r>
            <a:r>
              <a:rPr lang="en-US" altLang="zh-TW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|Σ|)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time complexity can be taken away. The set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find-union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may be used to improve the time complexity.</a:t>
            </a:r>
            <a:endParaRPr lang="en-US" altLang="zh-TW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bit-parallel algorithm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utilized eﬃciently in other variants of the LCS problem, such as LCS, MLCS and CLCS. In the future, it may speed up our algorithms with the bit-parallel algorithms.</a:t>
            </a:r>
            <a:endParaRPr lang="zh-TW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490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86033" y="2780928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you!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294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86033" y="2780928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you!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536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Longest Common Increasing Subsequence (LCIS) Problem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3</a:t>
            </a:fld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表格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81776871"/>
                  </p:ext>
                </p:extLst>
              </p:nvPr>
            </p:nvGraphicFramePr>
            <p:xfrm>
              <a:off x="457200" y="1772816"/>
              <a:ext cx="8229600" cy="4999065"/>
            </p:xfrm>
            <a:graphic>
              <a:graphicData uri="http://schemas.openxmlformats.org/drawingml/2006/table">
                <a:tbl>
                  <a:tblPr firstRow="1" firstCol="1" bandRow="1">
                    <a:tableStyleId>{68D230F3-CF80-4859-8CE7-A43EE81993B5}</a:tableStyleId>
                  </a:tblPr>
                  <a:tblGrid>
                    <a:gridCol w="1930108">
                      <a:extLst>
                        <a:ext uri="{9D8B030D-6E8A-4147-A177-3AD203B41FA5}">
                          <a16:colId xmlns:a16="http://schemas.microsoft.com/office/drawing/2014/main" xmlns="" val="20000"/>
                        </a:ext>
                      </a:extLst>
                    </a:gridCol>
                    <a:gridCol w="1930108">
                      <a:extLst>
                        <a:ext uri="{9D8B030D-6E8A-4147-A177-3AD203B41FA5}">
                          <a16:colId xmlns:a16="http://schemas.microsoft.com/office/drawing/2014/main" xmlns="" val="20001"/>
                        </a:ext>
                      </a:extLst>
                    </a:gridCol>
                    <a:gridCol w="2270808">
                      <a:extLst>
                        <a:ext uri="{9D8B030D-6E8A-4147-A177-3AD203B41FA5}">
                          <a16:colId xmlns:a16="http://schemas.microsoft.com/office/drawing/2014/main" xmlns="" val="20002"/>
                        </a:ext>
                      </a:extLst>
                    </a:gridCol>
                    <a:gridCol w="2098576">
                      <a:extLst>
                        <a:ext uri="{9D8B030D-6E8A-4147-A177-3AD203B41FA5}">
                          <a16:colId xmlns:a16="http://schemas.microsoft.com/office/drawing/2014/main" xmlns="" val="20003"/>
                        </a:ext>
                      </a:extLst>
                    </a:gridCol>
                  </a:tblGrid>
                  <a:tr h="341134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altLang="zh-TW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Year</a:t>
                          </a:r>
                          <a:endParaRPr lang="zh-TW" sz="1600" b="0" dirty="0"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altLang="zh-TW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Author(s)</a:t>
                          </a:r>
                          <a:endParaRPr lang="zh-TW" sz="1600" b="0" dirty="0"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altLang="zh-TW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Time complexity</a:t>
                          </a:r>
                          <a:endParaRPr lang="zh-TW" sz="1600" b="0" dirty="0"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altLang="zh-TW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Keywords</a:t>
                          </a:r>
                          <a:endParaRPr lang="zh-TW" sz="1600" b="0" dirty="0"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xmlns="" val="10000"/>
                      </a:ext>
                    </a:extLst>
                  </a:tr>
                  <a:tr h="68227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2005</a:t>
                          </a:r>
                          <a:endParaRPr lang="zh-TW" sz="1600" b="0" dirty="0"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Yang </a:t>
                          </a:r>
                          <a:r>
                            <a:rPr lang="en-US" altLang="zh-TW" sz="1600" i="1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et</a:t>
                          </a:r>
                          <a:r>
                            <a:rPr lang="en-US" altLang="zh-TW" sz="1600" i="1" kern="1200" baseline="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al.</a:t>
                          </a:r>
                          <a:endParaRPr lang="zh-TW" altLang="zh-TW" sz="1600" b="0" i="1" dirty="0"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O(</a:t>
                          </a:r>
                          <a:r>
                            <a:rPr lang="en-US" sz="1600" i="1" kern="1200" dirty="0" err="1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mn</a:t>
                          </a: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zh-TW" sz="1600" b="0" dirty="0"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kern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Dynamic programming</a:t>
                          </a:r>
                          <a:endParaRPr lang="zh-TW" sz="1600" b="0"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xmlns="" val="10001"/>
                      </a:ext>
                    </a:extLst>
                  </a:tr>
                  <a:tr h="756663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2005</a:t>
                          </a:r>
                          <a:endParaRPr lang="zh-TW" sz="1600" b="0" dirty="0"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Chan</a:t>
                          </a:r>
                          <a:r>
                            <a:rPr lang="en-US" altLang="zh-TW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altLang="zh-TW" sz="1600" i="1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et</a:t>
                          </a:r>
                          <a:r>
                            <a:rPr lang="en-US" altLang="zh-TW" sz="1600" i="1" kern="1200" baseline="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al.</a:t>
                          </a:r>
                          <a:endParaRPr lang="zh-TW" altLang="zh-TW" sz="1600" i="1" dirty="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spcAft>
                              <a:spcPts val="0"/>
                            </a:spcAft>
                          </a:pPr>
                          <a:endParaRPr lang="zh-TW" sz="1600" b="0" dirty="0"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pt-BR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O(min(</a:t>
                          </a:r>
                          <a:r>
                            <a:rPr lang="pt-BR" sz="1600" i="1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</a:t>
                          </a:r>
                          <a:r>
                            <a:rPr lang="pt-BR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pt-BR" sz="1600" i="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log</a:t>
                          </a:r>
                          <a:r>
                            <a:rPr lang="pt-BR" sz="1600" i="1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1600" b="0" i="1" kern="1200" smtClean="0">
                                  <a:effectLst/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oMath>
                          </a14:m>
                          <a:r>
                            <a:rPr lang="pt-BR" sz="1600" i="1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, n</a:t>
                          </a:r>
                          <a14:m>
                            <m:oMath xmlns:m="http://schemas.openxmlformats.org/officeDocument/2006/math">
                              <m:r>
                                <a:rPr lang="en-US" sz="1600" b="0" i="1" kern="1200" smtClean="0">
                                  <a:effectLst/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oMath>
                          </a14:m>
                          <a:r>
                            <a:rPr lang="pt-BR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+</a:t>
                          </a:r>
                          <a:r>
                            <a:rPr lang="pt-BR" sz="1600" i="1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</a:t>
                          </a:r>
                          <a:r>
                            <a:rPr lang="pt-BR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 loglog </a:t>
                          </a:r>
                          <a:r>
                            <a:rPr lang="pt-BR" sz="1600" i="1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</a:t>
                          </a:r>
                          <a:r>
                            <a:rPr lang="pt-BR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+ Sort(</a:t>
                          </a:r>
                          <a:r>
                            <a:rPr lang="pt-BR" sz="1600" i="1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</a:t>
                          </a:r>
                          <a:r>
                            <a:rPr lang="pt-BR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))</a:t>
                          </a:r>
                          <a:endParaRPr lang="zh-TW" sz="1600" b="0" dirty="0"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Match pair</a:t>
                          </a:r>
                        </a:p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altLang="zh-TW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Binary</a:t>
                          </a:r>
                          <a:r>
                            <a:rPr lang="en-US" altLang="zh-TW" sz="1600" baseline="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search</a:t>
                          </a:r>
                          <a:endParaRPr lang="zh-TW" sz="1600" dirty="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van </a:t>
                          </a:r>
                          <a:r>
                            <a:rPr lang="en-US" altLang="zh-TW" sz="1600" kern="1200" dirty="0" err="1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</a:t>
                          </a:r>
                          <a:r>
                            <a:rPr lang="en-US" sz="1600" kern="1200" dirty="0" err="1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mde</a:t>
                          </a: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altLang="zh-TW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</a:t>
                          </a: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oas tree</a:t>
                          </a:r>
                          <a:endParaRPr lang="zh-TW" sz="1600" b="0" kern="100" dirty="0"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xmlns="" val="10002"/>
                      </a:ext>
                    </a:extLst>
                  </a:tr>
                  <a:tr h="68227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2006</a:t>
                          </a:r>
                          <a:endParaRPr lang="zh-TW" sz="1600" b="0" dirty="0"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Sakai</a:t>
                          </a:r>
                          <a:endParaRPr lang="zh-TW" sz="1600" b="0" dirty="0"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O(</a:t>
                          </a:r>
                          <a:r>
                            <a:rPr lang="en-US" sz="1600" i="1" kern="1200" dirty="0" err="1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mn</a:t>
                          </a: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zh-TW" sz="1600" b="0" dirty="0"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Divide-and-conquer </a:t>
                          </a:r>
                          <a:endParaRPr lang="zh-TW" sz="1600" b="0" dirty="0"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xmlns="" val="10003"/>
                      </a:ext>
                    </a:extLst>
                  </a:tr>
                  <a:tr h="1023402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2006</a:t>
                          </a:r>
                          <a:endParaRPr lang="zh-TW" sz="1600" b="0" dirty="0"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kern="1200" dirty="0" err="1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Brodal</a:t>
                          </a:r>
                          <a:r>
                            <a:rPr lang="zh-TW" alt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altLang="zh-TW" sz="1600" i="1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et</a:t>
                          </a:r>
                          <a:r>
                            <a:rPr lang="en-US" altLang="zh-TW" sz="1600" i="1" kern="1200" baseline="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al.</a:t>
                          </a:r>
                          <a:endParaRPr lang="zh-TW" sz="1600" b="0" i="1" dirty="0"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 ((</a:t>
                          </a:r>
                          <a:r>
                            <a:rPr lang="en-US" sz="1600" i="1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</a:t>
                          </a: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+ </a:t>
                          </a:r>
                          <a:r>
                            <a:rPr lang="en-US" sz="1600" i="1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mL</a:t>
                          </a: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 </a:t>
                          </a:r>
                          <a:r>
                            <a:rPr lang="en-US" sz="1600" kern="1200" dirty="0" err="1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loglog</a:t>
                          </a: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|</a:t>
                          </a:r>
                          <a:r>
                            <a:rPr lang="el-GR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Σ</a:t>
                          </a: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| + Sort) </a:t>
                          </a:r>
                          <a:endParaRPr lang="zh-TW" sz="1600" b="0" dirty="0"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Divide-and-conquer</a:t>
                          </a:r>
                          <a:endParaRPr lang="zh-TW" sz="1600" dirty="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Bounded heap</a:t>
                          </a:r>
                          <a:endParaRPr lang="zh-TW" sz="1600" dirty="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van </a:t>
                          </a:r>
                          <a:r>
                            <a:rPr lang="en-US" altLang="zh-TW" sz="1600" kern="1200" dirty="0" err="1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</a:t>
                          </a:r>
                          <a:r>
                            <a:rPr lang="en-US" sz="1600" kern="1200" dirty="0" err="1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mde</a:t>
                          </a: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altLang="zh-TW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</a:t>
                          </a: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oas tree </a:t>
                          </a:r>
                          <a:endParaRPr lang="zh-TW" sz="1600" b="0" dirty="0"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xmlns="" val="10004"/>
                      </a:ext>
                    </a:extLst>
                  </a:tr>
                  <a:tr h="756663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2016</a:t>
                          </a:r>
                          <a:endParaRPr lang="zh-TW" sz="1600" b="0" dirty="0"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Zhu</a:t>
                          </a:r>
                          <a:r>
                            <a:rPr lang="en-US" altLang="zh-TW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altLang="zh-TW" sz="1600" i="1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et</a:t>
                          </a:r>
                          <a:r>
                            <a:rPr lang="en-US" altLang="zh-TW" sz="1600" i="1" kern="1200" baseline="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al.</a:t>
                          </a:r>
                          <a:endParaRPr lang="zh-TW" altLang="zh-TW" sz="1600" i="1" dirty="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spcAft>
                              <a:spcPts val="0"/>
                            </a:spcAft>
                          </a:pPr>
                          <a:endParaRPr lang="zh-TW" sz="1600" b="0" dirty="0"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O(</a:t>
                          </a:r>
                          <a:r>
                            <a:rPr lang="en-US" sz="1600" i="1" kern="1200" dirty="0" err="1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mn</a:t>
                          </a: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zh-TW" sz="1600" b="0" dirty="0"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altLang="zh-TW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No </a:t>
                          </a: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divide-and-conquer</a:t>
                          </a: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xmlns="" val="10005"/>
                      </a:ext>
                    </a:extLst>
                  </a:tr>
                  <a:tr h="756663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altLang="zh-TW" sz="1600" b="1" dirty="0"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Times New Roman" panose="02020603050405020304" pitchFamily="18" charset="0"/>
                            </a:rPr>
                            <a:t>2019</a:t>
                          </a:r>
                          <a:endParaRPr lang="zh-TW" sz="1600" b="1" dirty="0"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altLang="zh-TW" sz="1600" b="0" dirty="0"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Times New Roman" panose="02020603050405020304" pitchFamily="18" charset="0"/>
                            </a:rPr>
                            <a:t>Our</a:t>
                          </a:r>
                          <a:r>
                            <a:rPr lang="en-US" altLang="zh-TW" sz="1600" b="0" baseline="0" dirty="0"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Times New Roman" panose="02020603050405020304" pitchFamily="18" charset="0"/>
                            </a:rPr>
                            <a:t> thesis</a:t>
                          </a:r>
                          <a:endParaRPr lang="zh-TW" sz="1600" b="0" dirty="0"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altLang="zh-TW" sz="1600" b="0" dirty="0"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Times New Roman" panose="02020603050405020304" pitchFamily="18" charset="0"/>
                            </a:rPr>
                            <a:t>O</a:t>
                          </a:r>
                          <a:r>
                            <a:rPr lang="en-US" altLang="zh-TW" sz="1600" i="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((</a:t>
                          </a:r>
                          <a:r>
                            <a:rPr lang="en-US" altLang="zh-TW" sz="1600" i="1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n </a:t>
                          </a:r>
                          <a:r>
                            <a:rPr lang="en-US" altLang="zh-TW" sz="1600" i="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+ </a:t>
                          </a:r>
                          <a:r>
                            <a:rPr lang="en-US" altLang="zh-TW" sz="1600" i="1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L</a:t>
                          </a:r>
                          <a:r>
                            <a:rPr lang="en-US" altLang="zh-TW" sz="1600" i="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(</a:t>
                          </a:r>
                          <a:r>
                            <a:rPr lang="en-US" altLang="zh-TW" sz="1600" i="1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m-L</a:t>
                          </a:r>
                          <a:r>
                            <a:rPr lang="en-US" altLang="zh-TW" sz="1600" i="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)) </a:t>
                          </a:r>
                          <a:r>
                            <a:rPr lang="en-US" altLang="zh-TW" sz="1600" b="0" dirty="0" err="1"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Times New Roman" panose="02020603050405020304" pitchFamily="18" charset="0"/>
                            </a:rPr>
                            <a:t>loglog</a:t>
                          </a:r>
                          <a:r>
                            <a:rPr lang="en-US" altLang="zh-TW" sz="1600" b="0" dirty="0"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Times New Roman" panose="02020603050405020304" pitchFamily="18" charset="0"/>
                            </a:rPr>
                            <a:t>|</a:t>
                          </a:r>
                          <a:r>
                            <a:rPr lang="el-GR" altLang="zh-TW" sz="1600" b="0" dirty="0"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Times New Roman" panose="02020603050405020304" pitchFamily="18" charset="0"/>
                            </a:rPr>
                            <a:t>Σ</a:t>
                          </a:r>
                          <a:r>
                            <a:rPr lang="en-US" altLang="zh-TW" sz="1600" b="0" dirty="0"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Times New Roman" panose="02020603050405020304" pitchFamily="18" charset="0"/>
                            </a:rPr>
                            <a:t>|)</a:t>
                          </a:r>
                          <a:endParaRPr lang="zh-TW" sz="1600" b="0" dirty="0"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Diagonal</a:t>
                          </a:r>
                          <a:endParaRPr lang="zh-TW" altLang="zh-TW" sz="1600" dirty="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altLang="zh-TW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van </a:t>
                          </a:r>
                          <a:r>
                            <a:rPr lang="en-US" altLang="zh-TW" sz="1600" kern="1200" dirty="0" err="1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Emde</a:t>
                          </a:r>
                          <a:r>
                            <a:rPr lang="en-US" altLang="zh-TW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Boas tree </a:t>
                          </a:r>
                          <a:endParaRPr lang="en-US" sz="1600" kern="1200" dirty="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xmlns="" val="1000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表格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81776871"/>
                  </p:ext>
                </p:extLst>
              </p:nvPr>
            </p:nvGraphicFramePr>
            <p:xfrm>
              <a:off x="457200" y="1772816"/>
              <a:ext cx="8229600" cy="4999065"/>
            </p:xfrm>
            <a:graphic>
              <a:graphicData uri="http://schemas.openxmlformats.org/drawingml/2006/table">
                <a:tbl>
                  <a:tblPr firstRow="1" firstCol="1" bandRow="1">
                    <a:tableStyleId>{68D230F3-CF80-4859-8CE7-A43EE81993B5}</a:tableStyleId>
                  </a:tblPr>
                  <a:tblGrid>
                    <a:gridCol w="1930108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0000"/>
                        </a:ext>
                      </a:extLst>
                    </a:gridCol>
                    <a:gridCol w="1930108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0001"/>
                        </a:ext>
                      </a:extLst>
                    </a:gridCol>
                    <a:gridCol w="2270808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0002"/>
                        </a:ext>
                      </a:extLst>
                    </a:gridCol>
                    <a:gridCol w="2098576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0003"/>
                        </a:ext>
                      </a:extLst>
                    </a:gridCol>
                  </a:tblGrid>
                  <a:tr h="341134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altLang="zh-TW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Year</a:t>
                          </a:r>
                          <a:endParaRPr lang="zh-TW" sz="1600" b="0" dirty="0"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altLang="zh-TW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Author(s)</a:t>
                          </a:r>
                          <a:endParaRPr lang="zh-TW" sz="1600" b="0" dirty="0"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altLang="zh-TW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Time complexity</a:t>
                          </a:r>
                          <a:endParaRPr lang="zh-TW" sz="1600" b="0" dirty="0"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altLang="zh-TW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Keywords</a:t>
                          </a:r>
                          <a:endParaRPr lang="zh-TW" sz="1600" b="0" dirty="0"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10000"/>
                      </a:ext>
                    </a:extLst>
                  </a:tr>
                  <a:tr h="68227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2005</a:t>
                          </a:r>
                          <a:endParaRPr lang="zh-TW" sz="1600" b="0" dirty="0"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Yang </a:t>
                          </a:r>
                          <a:r>
                            <a:rPr lang="en-US" altLang="zh-TW" sz="1600" i="1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et</a:t>
                          </a:r>
                          <a:r>
                            <a:rPr lang="en-US" altLang="zh-TW" sz="1600" i="1" kern="1200" baseline="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al.</a:t>
                          </a:r>
                          <a:endParaRPr lang="zh-TW" altLang="zh-TW" sz="1600" b="0" i="1" dirty="0"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O(</a:t>
                          </a:r>
                          <a:r>
                            <a:rPr lang="en-US" sz="1600" i="1" kern="1200" dirty="0" err="1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mn</a:t>
                          </a: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zh-TW" sz="1600" b="0" dirty="0"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kern="1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Dynamic programming</a:t>
                          </a:r>
                          <a:endParaRPr lang="zh-TW" sz="1600" b="0"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10001"/>
                      </a:ext>
                    </a:extLst>
                  </a:tr>
                  <a:tr h="756663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2005</a:t>
                          </a:r>
                          <a:endParaRPr lang="zh-TW" sz="1600" b="0" dirty="0"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Chan</a:t>
                          </a:r>
                          <a:r>
                            <a:rPr lang="en-US" altLang="zh-TW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altLang="zh-TW" sz="1600" i="1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et</a:t>
                          </a:r>
                          <a:r>
                            <a:rPr lang="en-US" altLang="zh-TW" sz="1600" i="1" kern="1200" baseline="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al.</a:t>
                          </a:r>
                          <a:endParaRPr lang="zh-TW" altLang="zh-TW" sz="1600" i="1" dirty="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spcAft>
                              <a:spcPts val="0"/>
                            </a:spcAft>
                          </a:pPr>
                          <a:endParaRPr lang="zh-TW" sz="1600" b="0" dirty="0"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68580" marR="68580" marT="0" marB="0" anchor="ctr">
                        <a:blipFill rotWithShape="0">
                          <a:blip r:embed="rId3"/>
                          <a:stretch>
                            <a:fillRect l="-169705" t="-137097" r="-92761" b="-4274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Match pair</a:t>
                          </a:r>
                        </a:p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altLang="zh-TW" sz="16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Binary</a:t>
                          </a:r>
                          <a:r>
                            <a:rPr lang="en-US" altLang="zh-TW" sz="1600" baseline="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search</a:t>
                          </a:r>
                          <a:endParaRPr lang="zh-TW" sz="1600" dirty="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van </a:t>
                          </a:r>
                          <a:r>
                            <a:rPr lang="en-US" altLang="zh-TW" sz="1600" kern="1200" dirty="0" err="1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</a:t>
                          </a:r>
                          <a:r>
                            <a:rPr lang="en-US" sz="1600" kern="1200" dirty="0" err="1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mde</a:t>
                          </a: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altLang="zh-TW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</a:t>
                          </a: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oas tree</a:t>
                          </a:r>
                          <a:endParaRPr lang="zh-TW" sz="1600" b="0" kern="100" dirty="0"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10002"/>
                      </a:ext>
                    </a:extLst>
                  </a:tr>
                  <a:tr h="68227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2006</a:t>
                          </a:r>
                          <a:endParaRPr lang="zh-TW" sz="1600" b="0" dirty="0"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Sakai</a:t>
                          </a:r>
                          <a:endParaRPr lang="zh-TW" sz="1600" b="0" dirty="0"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O(</a:t>
                          </a:r>
                          <a:r>
                            <a:rPr lang="en-US" sz="1600" i="1" kern="1200" dirty="0" err="1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mn</a:t>
                          </a: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zh-TW" sz="1600" b="0" dirty="0"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Divide-and-conquer </a:t>
                          </a:r>
                          <a:endParaRPr lang="zh-TW" sz="1600" b="0" dirty="0"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10003"/>
                      </a:ext>
                    </a:extLst>
                  </a:tr>
                  <a:tr h="1023402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2006</a:t>
                          </a:r>
                          <a:endParaRPr lang="zh-TW" sz="1600" b="0" dirty="0"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kern="1200" dirty="0" err="1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Brodal</a:t>
                          </a:r>
                          <a:r>
                            <a:rPr lang="zh-TW" alt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altLang="zh-TW" sz="1600" i="1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et</a:t>
                          </a:r>
                          <a:r>
                            <a:rPr lang="en-US" altLang="zh-TW" sz="1600" i="1" kern="1200" baseline="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al.</a:t>
                          </a:r>
                          <a:endParaRPr lang="zh-TW" sz="1600" b="0" i="1" dirty="0"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 ((</a:t>
                          </a:r>
                          <a:r>
                            <a:rPr lang="en-US" sz="1600" i="1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</a:t>
                          </a: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+ </a:t>
                          </a:r>
                          <a:r>
                            <a:rPr lang="en-US" sz="1600" i="1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mL</a:t>
                          </a: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 </a:t>
                          </a:r>
                          <a:r>
                            <a:rPr lang="en-US" sz="1600" kern="1200" dirty="0" err="1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loglog</a:t>
                          </a: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|</a:t>
                          </a:r>
                          <a:r>
                            <a:rPr lang="el-GR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Σ</a:t>
                          </a: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| + Sort) </a:t>
                          </a:r>
                          <a:endParaRPr lang="zh-TW" sz="1600" b="0" dirty="0"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Divide-and-conquer</a:t>
                          </a:r>
                          <a:endParaRPr lang="zh-TW" sz="1600" dirty="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Bounded heap</a:t>
                          </a:r>
                          <a:endParaRPr lang="zh-TW" sz="1600" dirty="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van </a:t>
                          </a:r>
                          <a:r>
                            <a:rPr lang="en-US" altLang="zh-TW" sz="1600" kern="1200" dirty="0" err="1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</a:t>
                          </a:r>
                          <a:r>
                            <a:rPr lang="en-US" sz="1600" kern="1200" dirty="0" err="1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mde</a:t>
                          </a: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altLang="zh-TW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</a:t>
                          </a: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oas tree </a:t>
                          </a:r>
                          <a:endParaRPr lang="zh-TW" sz="1600" b="0" dirty="0"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10004"/>
                      </a:ext>
                    </a:extLst>
                  </a:tr>
                  <a:tr h="756663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2016</a:t>
                          </a:r>
                          <a:endParaRPr lang="zh-TW" sz="1600" b="0" dirty="0"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Zhu</a:t>
                          </a:r>
                          <a:r>
                            <a:rPr lang="en-US" altLang="zh-TW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altLang="zh-TW" sz="1600" i="1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et</a:t>
                          </a:r>
                          <a:r>
                            <a:rPr lang="en-US" altLang="zh-TW" sz="1600" i="1" kern="1200" baseline="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al.</a:t>
                          </a:r>
                          <a:endParaRPr lang="zh-TW" altLang="zh-TW" sz="1600" i="1" dirty="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spcAft>
                              <a:spcPts val="0"/>
                            </a:spcAft>
                          </a:pPr>
                          <a:endParaRPr lang="zh-TW" sz="1600" b="0" dirty="0"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O(</a:t>
                          </a:r>
                          <a:r>
                            <a:rPr lang="en-US" sz="1600" i="1" kern="1200" dirty="0" err="1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mn</a:t>
                          </a: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zh-TW" sz="1600" b="0" dirty="0"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altLang="zh-TW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No </a:t>
                          </a: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divide-and-conquer</a:t>
                          </a: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10005"/>
                      </a:ext>
                    </a:extLst>
                  </a:tr>
                  <a:tr h="756663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altLang="zh-TW" sz="1600" b="1" dirty="0"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Times New Roman" panose="02020603050405020304" pitchFamily="18" charset="0"/>
                            </a:rPr>
                            <a:t>2019</a:t>
                          </a:r>
                          <a:endParaRPr lang="zh-TW" sz="1600" b="1" dirty="0"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altLang="zh-TW" sz="1600" b="0" dirty="0"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Times New Roman" panose="02020603050405020304" pitchFamily="18" charset="0"/>
                            </a:rPr>
                            <a:t>Our</a:t>
                          </a:r>
                          <a:r>
                            <a:rPr lang="en-US" altLang="zh-TW" sz="1600" b="0" baseline="0" dirty="0"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Times New Roman" panose="02020603050405020304" pitchFamily="18" charset="0"/>
                            </a:rPr>
                            <a:t> thesis</a:t>
                          </a:r>
                          <a:endParaRPr lang="zh-TW" sz="1600" b="0" dirty="0"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altLang="zh-TW" sz="1600" b="0" dirty="0"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Times New Roman" panose="02020603050405020304" pitchFamily="18" charset="0"/>
                            </a:rPr>
                            <a:t>O</a:t>
                          </a:r>
                          <a:r>
                            <a:rPr lang="en-US" altLang="zh-TW" sz="1600" i="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((</a:t>
                          </a:r>
                          <a:r>
                            <a:rPr lang="en-US" altLang="zh-TW" sz="1600" i="1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n </a:t>
                          </a:r>
                          <a:r>
                            <a:rPr lang="en-US" altLang="zh-TW" sz="1600" i="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+ </a:t>
                          </a:r>
                          <a:r>
                            <a:rPr lang="en-US" altLang="zh-TW" sz="1600" i="1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L</a:t>
                          </a:r>
                          <a:r>
                            <a:rPr lang="en-US" altLang="zh-TW" sz="1600" i="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(</a:t>
                          </a:r>
                          <a:r>
                            <a:rPr lang="en-US" altLang="zh-TW" sz="1600" i="1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m-L</a:t>
                          </a:r>
                          <a:r>
                            <a:rPr lang="en-US" altLang="zh-TW" sz="1600" i="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)) </a:t>
                          </a:r>
                          <a:r>
                            <a:rPr lang="en-US" altLang="zh-TW" sz="1600" b="0" dirty="0" err="1"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Times New Roman" panose="02020603050405020304" pitchFamily="18" charset="0"/>
                            </a:rPr>
                            <a:t>loglog</a:t>
                          </a:r>
                          <a:r>
                            <a:rPr lang="en-US" altLang="zh-TW" sz="1600" b="0" dirty="0"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Times New Roman" panose="02020603050405020304" pitchFamily="18" charset="0"/>
                            </a:rPr>
                            <a:t>|</a:t>
                          </a:r>
                          <a:r>
                            <a:rPr lang="el-GR" altLang="zh-TW" sz="1600" b="0" dirty="0"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Times New Roman" panose="02020603050405020304" pitchFamily="18" charset="0"/>
                            </a:rPr>
                            <a:t>Σ</a:t>
                          </a:r>
                          <a:r>
                            <a:rPr lang="en-US" altLang="zh-TW" sz="1600" b="0" dirty="0">
                              <a:effectLst/>
                              <a:latin typeface="Times New Roman" panose="02020603050405020304" pitchFamily="18" charset="0"/>
                              <a:ea typeface="標楷體" panose="03000509000000000000" pitchFamily="65" charset="-120"/>
                              <a:cs typeface="Times New Roman" panose="02020603050405020304" pitchFamily="18" charset="0"/>
                            </a:rPr>
                            <a:t>|)</a:t>
                          </a:r>
                          <a:endParaRPr lang="zh-TW" sz="1600" b="0" dirty="0">
                            <a:effectLst/>
                            <a:latin typeface="Times New Roman" panose="02020603050405020304" pitchFamily="18" charset="0"/>
                            <a:ea typeface="標楷體" panose="03000509000000000000" pitchFamily="65" charset="-12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Diagonal</a:t>
                          </a:r>
                          <a:endParaRPr lang="zh-TW" altLang="zh-TW" sz="1600" dirty="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altLang="zh-TW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van </a:t>
                          </a:r>
                          <a:r>
                            <a:rPr lang="en-US" altLang="zh-TW" sz="1600" kern="1200" dirty="0" err="1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Emde</a:t>
                          </a:r>
                          <a:r>
                            <a:rPr lang="en-US" altLang="zh-TW" sz="1600" kern="1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Boas tree </a:t>
                          </a:r>
                          <a:endParaRPr lang="en-US" sz="1600" kern="1200" dirty="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1000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22031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DP Algorithm of Yang et al. (LCIS)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971600" y="1700808"/>
                <a:ext cx="7437512" cy="640795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da-DK" altLang="zh-TW" i="1" dirty="0"/>
                  <a:t>A</a:t>
                </a:r>
                <a:r>
                  <a:rPr lang="da-DK" altLang="zh-TW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da-DK" altLang="zh-TW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da-DK" altLang="zh-TW" i="1">
                            <a:latin typeface="Cambria Math" panose="02040503050406030204" pitchFamily="18" charset="0"/>
                          </a:rPr>
                          <m:t>, 5, </m:t>
                        </m:r>
                        <m:r>
                          <a:rPr lang="en-US" altLang="zh-TW" b="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da-DK" altLang="zh-TW" i="1">
                            <a:latin typeface="Cambria Math" panose="02040503050406030204" pitchFamily="18" charset="0"/>
                          </a:rPr>
                          <m:t>, 4, 8</m:t>
                        </m:r>
                      </m:e>
                    </m:d>
                  </m:oMath>
                </a14:m>
                <a:r>
                  <a:rPr lang="da-DK" altLang="zh-TW" dirty="0"/>
                  <a:t>, </a:t>
                </a:r>
                <a:r>
                  <a:rPr lang="da-DK" altLang="zh-TW" i="1" dirty="0"/>
                  <a:t>B</a:t>
                </a:r>
                <a:r>
                  <a:rPr lang="da-DK" altLang="zh-TW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da-DK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altLang="zh-TW" b="0" i="0" smtClean="0">
                            <a:latin typeface="Cambria Math" panose="02040503050406030204" pitchFamily="18" charset="0"/>
                          </a:rPr>
                          <m:t>1, 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m:rPr>
                            <m:nor/>
                          </m:rPr>
                          <a:rPr lang="da-DK" altLang="zh-TW" dirty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m:rPr>
                            <m:nor/>
                          </m:rPr>
                          <a:rPr lang="en-US" altLang="zh-TW" b="0" i="0" dirty="0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m:rPr>
                            <m:nor/>
                          </m:rPr>
                          <a:rPr lang="da-DK" altLang="zh-TW" dirty="0">
                            <a:latin typeface="Cambria Math" panose="02040503050406030204" pitchFamily="18" charset="0"/>
                          </a:rPr>
                          <m:t>, 7, 2, 5, 8, 4</m:t>
                        </m:r>
                        <m:r>
                          <m:rPr>
                            <m:nor/>
                          </m:rPr>
                          <a:rPr lang="en-US" altLang="zh-TW" i="1" dirty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</m:oMath>
                </a14:m>
                <a:endParaRPr lang="en-US" altLang="zh-TW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altLang="zh-TW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71600" y="1700808"/>
                <a:ext cx="7437512" cy="640795"/>
              </a:xfrm>
              <a:blipFill>
                <a:blip r:embed="rId3"/>
                <a:stretch>
                  <a:fillRect l="-2049" t="-11429" b="-2285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4</a:t>
            </a:fld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表格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06829353"/>
                  </p:ext>
                </p:extLst>
              </p:nvPr>
            </p:nvGraphicFramePr>
            <p:xfrm>
              <a:off x="683570" y="2323758"/>
              <a:ext cx="7776862" cy="412957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894246">
                      <a:extLst>
                        <a:ext uri="{9D8B030D-6E8A-4147-A177-3AD203B41FA5}">
                          <a16:colId xmlns:a16="http://schemas.microsoft.com/office/drawing/2014/main" xmlns="" val="20000"/>
                        </a:ext>
                      </a:extLst>
                    </a:gridCol>
                    <a:gridCol w="422297">
                      <a:extLst>
                        <a:ext uri="{9D8B030D-6E8A-4147-A177-3AD203B41FA5}">
                          <a16:colId xmlns:a16="http://schemas.microsoft.com/office/drawing/2014/main" xmlns="" val="20001"/>
                        </a:ext>
                      </a:extLst>
                    </a:gridCol>
                    <a:gridCol w="422297">
                      <a:extLst>
                        <a:ext uri="{9D8B030D-6E8A-4147-A177-3AD203B41FA5}">
                          <a16:colId xmlns:a16="http://schemas.microsoft.com/office/drawing/2014/main" xmlns="" val="20002"/>
                        </a:ext>
                      </a:extLst>
                    </a:gridCol>
                    <a:gridCol w="1006337">
                      <a:extLst>
                        <a:ext uri="{9D8B030D-6E8A-4147-A177-3AD203B41FA5}">
                          <a16:colId xmlns:a16="http://schemas.microsoft.com/office/drawing/2014/main" xmlns="" val="20003"/>
                        </a:ext>
                      </a:extLst>
                    </a:gridCol>
                    <a:gridCol w="1006337">
                      <a:extLst>
                        <a:ext uri="{9D8B030D-6E8A-4147-A177-3AD203B41FA5}">
                          <a16:colId xmlns:a16="http://schemas.microsoft.com/office/drawing/2014/main" xmlns="" val="20004"/>
                        </a:ext>
                      </a:extLst>
                    </a:gridCol>
                    <a:gridCol w="1006337">
                      <a:extLst>
                        <a:ext uri="{9D8B030D-6E8A-4147-A177-3AD203B41FA5}">
                          <a16:colId xmlns:a16="http://schemas.microsoft.com/office/drawing/2014/main" xmlns="" val="20005"/>
                        </a:ext>
                      </a:extLst>
                    </a:gridCol>
                    <a:gridCol w="1006337">
                      <a:extLst>
                        <a:ext uri="{9D8B030D-6E8A-4147-A177-3AD203B41FA5}">
                          <a16:colId xmlns:a16="http://schemas.microsoft.com/office/drawing/2014/main" xmlns="" val="20006"/>
                        </a:ext>
                      </a:extLst>
                    </a:gridCol>
                    <a:gridCol w="1006337">
                      <a:extLst>
                        <a:ext uri="{9D8B030D-6E8A-4147-A177-3AD203B41FA5}">
                          <a16:colId xmlns:a16="http://schemas.microsoft.com/office/drawing/2014/main" xmlns="" val="20007"/>
                        </a:ext>
                      </a:extLst>
                    </a:gridCol>
                    <a:gridCol w="1006337">
                      <a:extLst>
                        <a:ext uri="{9D8B030D-6E8A-4147-A177-3AD203B41FA5}">
                          <a16:colId xmlns:a16="http://schemas.microsoft.com/office/drawing/2014/main" xmlns="" val="20008"/>
                        </a:ext>
                      </a:extLst>
                    </a:gridCol>
                  </a:tblGrid>
                  <a:tr h="359535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z="1800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TlToB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0"/>
                      </a:ext>
                    </a:extLst>
                  </a:tr>
                  <a:tr h="629186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4</a:t>
                          </a: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zh-TW" i="1" strike="noStrik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</m:t>
                              </m:r>
                            </m:oMath>
                          </a14:m>
                          <a:r>
                            <a:rPr lang="en-US" altLang="zh-TW" strike="noStrike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[1]=4</a:t>
                          </a:r>
                          <a:r>
                            <a:rPr lang="zh-TW" altLang="en-US" strike="noStrike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</a:p>
                        <a:p>
                          <a:pPr algn="ctr"/>
                          <a:endParaRPr lang="zh-TW" altLang="en-US" strike="noStrike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zh-TW" i="1" strike="noStrik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</m:t>
                              </m:r>
                            </m:oMath>
                          </a14:m>
                          <a:r>
                            <a:rPr lang="en-US" altLang="zh-TW" strike="noStrike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[1]=4</a:t>
                          </a:r>
                          <a:r>
                            <a:rPr lang="zh-TW" altLang="en-US" strike="noStrike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</a:p>
                        <a:p>
                          <a:pPr algn="ctr"/>
                          <a:endParaRPr lang="zh-TW" altLang="en-US" strike="noStrike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zh-TW" i="1" strike="noStrik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</m:t>
                              </m:r>
                            </m:oMath>
                          </a14:m>
                          <a:r>
                            <a:rPr lang="en-US" altLang="zh-TW" strike="noStrike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[1]=4</a:t>
                          </a:r>
                          <a:r>
                            <a:rPr lang="zh-TW" altLang="en-US" strike="noStrike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zh-TW" i="1" strike="noStrik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</m:t>
                              </m:r>
                            </m:oMath>
                          </a14:m>
                          <a:r>
                            <a:rPr lang="en-US" altLang="zh-TW" strike="noStrike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[1]=4</a:t>
                          </a:r>
                          <a:r>
                            <a:rPr lang="zh-TW" altLang="en-US" strike="noStrike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zh-TW" i="1" strike="noStrik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</m:t>
                              </m:r>
                            </m:oMath>
                          </a14:m>
                          <a:r>
                            <a:rPr lang="en-US" altLang="zh-TW" strike="noStrike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[1]=4</a:t>
                          </a:r>
                          <a:r>
                            <a:rPr lang="zh-TW" altLang="en-US" strike="noStrike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zh-TW" i="1" strike="noStrik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</m:t>
                              </m:r>
                            </m:oMath>
                          </a14:m>
                          <a:r>
                            <a:rPr lang="en-US" altLang="zh-TW" strike="noStrike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[1]=4</a:t>
                          </a:r>
                          <a:r>
                            <a:rPr lang="zh-TW" altLang="en-US" strike="noStrike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0001"/>
                      </a:ext>
                    </a:extLst>
                  </a:tr>
                  <a:tr h="736446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zh-TW" i="1" strike="noStrik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</m:t>
                              </m:r>
                            </m:oMath>
                          </a14:m>
                          <a:r>
                            <a:rPr lang="en-US" altLang="zh-TW" strike="noStrike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[1]=4</a:t>
                          </a:r>
                          <a:r>
                            <a:rPr lang="zh-TW" altLang="en-US" strike="noStrike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zh-TW" i="1" strike="noStrik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</m:t>
                              </m:r>
                            </m:oMath>
                          </a14:m>
                          <a:r>
                            <a:rPr lang="en-US" altLang="zh-TW" strike="noStrike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[1]=4</a:t>
                          </a:r>
                          <a:r>
                            <a:rPr lang="zh-TW" altLang="en-US" strike="noStrike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zh-TW" i="1" strike="noStrik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</m:t>
                              </m:r>
                            </m:oMath>
                          </a14:m>
                          <a:r>
                            <a:rPr lang="en-US" altLang="zh-TW" strike="noStrike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[1]=4</a:t>
                          </a:r>
                          <a:r>
                            <a:rPr lang="zh-TW" altLang="en-US" strike="noStrike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zh-TW" i="1" strike="noStrik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</m:t>
                              </m:r>
                            </m:oMath>
                          </a14:m>
                          <a:r>
                            <a:rPr lang="en-US" altLang="zh-TW" strike="noStrike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[1]=4</a:t>
                          </a:r>
                          <a:endParaRPr lang="en-US" altLang="zh-TW" i="1" strike="noStrike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zh-TW" i="1" strike="noStrik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</m:t>
                              </m:r>
                            </m:oMath>
                          </a14:m>
                          <a:r>
                            <a:rPr lang="en-US" altLang="zh-TW" strike="noStrike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[2]=5</a:t>
                          </a:r>
                          <a:r>
                            <a:rPr lang="zh-TW" altLang="en-US" strike="noStrike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zh-TW" i="1" strike="noStrik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</m:t>
                              </m:r>
                            </m:oMath>
                          </a14:m>
                          <a:r>
                            <a:rPr lang="en-US" altLang="zh-TW" strike="noStrike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[1]=4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zh-TW" i="1" strike="noStrik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</m:t>
                              </m:r>
                            </m:oMath>
                          </a14:m>
                          <a:r>
                            <a:rPr lang="en-US" altLang="zh-TW" strike="noStrike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[2]=5</a:t>
                          </a:r>
                          <a:r>
                            <a:rPr lang="zh-TW" altLang="en-US" strike="noStrike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</a:t>
                          </a:r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zh-TW" i="1" strike="noStrik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</m:t>
                              </m:r>
                            </m:oMath>
                          </a14:m>
                          <a:r>
                            <a:rPr lang="en-US" altLang="zh-TW" strike="noStrike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[1]=4</a:t>
                          </a:r>
                          <a:endParaRPr lang="en-US" altLang="zh-TW" i="1" strike="noStrike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zh-TW" i="1" strike="noStrik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</m:t>
                              </m:r>
                            </m:oMath>
                          </a14:m>
                          <a:r>
                            <a:rPr lang="en-US" altLang="zh-TW" strike="noStrike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[2]=5</a:t>
                          </a:r>
                          <a:r>
                            <a:rPr lang="zh-TW" altLang="en-US" strike="noStrike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</a:t>
                          </a:r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0002"/>
                      </a:ext>
                    </a:extLst>
                  </a:tr>
                  <a:tr h="736446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zh-TW" i="1" strike="noStrik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</m:t>
                              </m:r>
                            </m:oMath>
                          </a14:m>
                          <a:r>
                            <a:rPr lang="en-US" altLang="zh-TW" strike="noStrike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[1]=4</a:t>
                          </a:r>
                          <a:r>
                            <a:rPr lang="zh-TW" altLang="en-US" strike="noStrike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zh-TW" i="1" strike="noStrik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</m:t>
                              </m:r>
                            </m:oMath>
                          </a14:m>
                          <a:r>
                            <a:rPr lang="en-US" altLang="zh-TW" strike="noStrike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[1]=4</a:t>
                          </a:r>
                          <a:r>
                            <a:rPr lang="zh-TW" altLang="en-US" strike="noStrike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zh-TW" i="1" strike="noStrik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</m:t>
                              </m:r>
                            </m:oMath>
                          </a14:m>
                          <a:r>
                            <a:rPr lang="en-US" altLang="zh-TW" strike="noStrike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[1]=2</a:t>
                          </a:r>
                          <a:r>
                            <a:rPr lang="zh-TW" altLang="en-US" strike="noStrike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zh-TW" i="1" strike="noStrik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</m:t>
                              </m:r>
                            </m:oMath>
                          </a14:m>
                          <a:r>
                            <a:rPr lang="en-US" altLang="zh-TW" strike="noStrike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[1]=2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zh-TW" i="1" strike="noStrik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</m:t>
                              </m:r>
                            </m:oMath>
                          </a14:m>
                          <a:r>
                            <a:rPr lang="en-US" altLang="zh-TW" strike="noStrike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[2]=5</a:t>
                          </a:r>
                          <a:r>
                            <a:rPr lang="zh-TW" altLang="en-US" strike="noStrike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zh-TW" i="1" strike="noStrik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</m:t>
                              </m:r>
                            </m:oMath>
                          </a14:m>
                          <a:r>
                            <a:rPr lang="en-US" altLang="zh-TW" strike="noStrike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[1]=2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zh-TW" i="1" strike="noStrik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</m:t>
                              </m:r>
                            </m:oMath>
                          </a14:m>
                          <a:r>
                            <a:rPr lang="en-US" altLang="zh-TW" strike="noStrike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[2]=5</a:t>
                          </a:r>
                          <a:r>
                            <a:rPr lang="zh-TW" altLang="en-US" strike="noStrike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zh-TW" i="1" strike="noStrik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</m:t>
                              </m:r>
                            </m:oMath>
                          </a14:m>
                          <a:r>
                            <a:rPr lang="en-US" altLang="zh-TW" strike="noStrike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[1]=2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zh-TW" i="1" strike="noStrik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</m:t>
                              </m:r>
                            </m:oMath>
                          </a14:m>
                          <a:r>
                            <a:rPr lang="en-US" altLang="zh-TW" strike="noStrike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[2]=5</a:t>
                          </a:r>
                          <a:r>
                            <a:rPr lang="zh-TW" altLang="en-US" strike="noStrike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0003"/>
                      </a:ext>
                    </a:extLst>
                  </a:tr>
                  <a:tr h="736446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zh-TW" i="1" strike="noStrik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</m:t>
                              </m:r>
                            </m:oMath>
                          </a14:m>
                          <a:r>
                            <a:rPr lang="en-US" altLang="zh-TW" strike="noStrike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[1]=4</a:t>
                          </a:r>
                          <a:r>
                            <a:rPr lang="zh-TW" altLang="en-US" strike="noStrike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zh-TW" i="1" strike="noStrik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</m:t>
                              </m:r>
                            </m:oMath>
                          </a14:m>
                          <a:r>
                            <a:rPr lang="en-US" altLang="zh-TW" strike="noStrike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[1]=4</a:t>
                          </a:r>
                          <a:r>
                            <a:rPr lang="zh-TW" altLang="en-US" strike="noStrike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zh-TW" i="1" strike="noStrik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</m:t>
                              </m:r>
                            </m:oMath>
                          </a14:m>
                          <a:r>
                            <a:rPr lang="en-US" altLang="zh-TW" strike="noStrike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[1]=2</a:t>
                          </a:r>
                          <a:r>
                            <a:rPr lang="zh-TW" altLang="en-US" strike="noStrike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zh-TW" i="1" strike="noStrik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</m:t>
                              </m:r>
                            </m:oMath>
                          </a14:m>
                          <a:r>
                            <a:rPr lang="en-US" altLang="zh-TW" strike="noStrike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[1]=2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zh-TW" i="1" strike="noStrik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</m:t>
                              </m:r>
                            </m:oMath>
                          </a14:m>
                          <a:r>
                            <a:rPr lang="en-US" altLang="zh-TW" strike="noStrike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[2]=5</a:t>
                          </a:r>
                          <a:r>
                            <a:rPr lang="zh-TW" altLang="en-US" strike="noStrike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zh-TW" i="1" strike="noStrik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</m:t>
                              </m:r>
                            </m:oMath>
                          </a14:m>
                          <a:r>
                            <a:rPr lang="en-US" altLang="zh-TW" strike="noStrike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[1]=2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zh-TW" i="1" strike="noStrik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</m:t>
                              </m:r>
                            </m:oMath>
                          </a14:m>
                          <a:r>
                            <a:rPr lang="en-US" altLang="zh-TW" strike="noStrike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[2]=5</a:t>
                          </a:r>
                          <a:r>
                            <a:rPr lang="zh-TW" altLang="en-US" strike="noStrike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zh-TW" i="1" strike="noStrik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</m:t>
                              </m:r>
                            </m:oMath>
                          </a14:m>
                          <a:r>
                            <a:rPr lang="en-US" altLang="zh-TW" strike="noStrike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[1]=2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zh-TW" i="1" strike="noStrik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</m:t>
                              </m:r>
                            </m:oMath>
                          </a14:m>
                          <a:r>
                            <a:rPr lang="en-US" altLang="zh-TW" strike="noStrike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[2]=4</a:t>
                          </a:r>
                          <a:r>
                            <a:rPr lang="zh-TW" altLang="en-US" strike="noStrike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</a:t>
                          </a:r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0004"/>
                      </a:ext>
                    </a:extLst>
                  </a:tr>
                  <a:tr h="906396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zh-TW" i="1" strike="noStrik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</m:t>
                              </m:r>
                            </m:oMath>
                          </a14:m>
                          <a:r>
                            <a:rPr lang="en-US" altLang="zh-TW" strike="noStrike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[1]=4</a:t>
                          </a:r>
                          <a:r>
                            <a:rPr lang="zh-TW" altLang="en-US" strike="noStrike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TW" i="1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zh-TW" i="1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L</m:t>
                                  </m:r>
                                </m:e>
                                <m:sub>
                                  <m:r>
                                    <a:rPr lang="en-US" altLang="zh-TW" b="0" i="1" strike="noStrike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altLang="zh-TW" strike="noStrike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[1]=4</a:t>
                          </a:r>
                          <a:r>
                            <a:rPr lang="zh-TW" altLang="en-US" strike="noStrike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zh-TW" i="1" strike="noStrik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</m:t>
                              </m:r>
                            </m:oMath>
                          </a14:m>
                          <a:r>
                            <a:rPr lang="en-US" altLang="zh-TW" strike="noStrike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[1]=2</a:t>
                          </a:r>
                          <a:r>
                            <a:rPr lang="zh-TW" altLang="en-US" strike="noStrike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zh-TW" i="1" strike="noStrik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</m:t>
                              </m:r>
                            </m:oMath>
                          </a14:m>
                          <a:r>
                            <a:rPr lang="en-US" altLang="zh-TW" strike="noStrike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[1]=2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zh-TW" i="1" strike="noStrik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</m:t>
                              </m:r>
                            </m:oMath>
                          </a14:m>
                          <a:r>
                            <a:rPr lang="en-US" altLang="zh-TW" strike="noStrike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[2]=5</a:t>
                          </a:r>
                          <a:r>
                            <a:rPr lang="zh-TW" altLang="en-US" strike="noStrike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zh-TW" i="1" strike="noStrik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</m:t>
                              </m:r>
                            </m:oMath>
                          </a14:m>
                          <a:r>
                            <a:rPr lang="en-US" altLang="zh-TW" strike="noStrike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[1]=2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zh-TW" i="1" strike="noStrik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</m:t>
                              </m:r>
                            </m:oMath>
                          </a14:m>
                          <a:r>
                            <a:rPr lang="en-US" altLang="zh-TW" strike="noStrike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[2]=5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zh-TW" i="1" strike="noStrik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</m:t>
                              </m:r>
                            </m:oMath>
                          </a14:m>
                          <a:r>
                            <a:rPr lang="en-US" altLang="zh-TW" strike="noStrike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[3]=8</a:t>
                          </a:r>
                          <a:r>
                            <a:rPr lang="zh-TW" altLang="en-US" strike="noStrike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zh-TW" i="1" strike="noStrik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</m:t>
                              </m:r>
                            </m:oMath>
                          </a14:m>
                          <a:r>
                            <a:rPr lang="en-US" altLang="zh-TW" strike="noStrike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[1]=2</a:t>
                          </a:r>
                          <a:endParaRPr lang="en-US" altLang="zh-TW" i="1" strike="noStrike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zh-TW" i="1" strike="noStrike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</m:t>
                              </m:r>
                            </m:oMath>
                          </a14:m>
                          <a:r>
                            <a:rPr lang="en-US" altLang="zh-TW" strike="noStrike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[2]=4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zh-TW" i="1" strike="noStrike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L</m:t>
                              </m:r>
                            </m:oMath>
                          </a14:m>
                          <a:r>
                            <a:rPr lang="en-US" altLang="zh-TW" strike="noStrike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[3]=8</a:t>
                          </a:r>
                          <a:r>
                            <a:rPr lang="zh-TW" altLang="en-US" strike="noStrike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表格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06829353"/>
                  </p:ext>
                </p:extLst>
              </p:nvPr>
            </p:nvGraphicFramePr>
            <p:xfrm>
              <a:off x="683570" y="2323758"/>
              <a:ext cx="7776862" cy="412957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89424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422297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422297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006337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006337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006337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  <a:gridCol w="1006337">
                      <a:extLst>
                        <a:ext uri="{9D8B030D-6E8A-4147-A177-3AD203B41FA5}">
                          <a16:colId xmlns:a16="http://schemas.microsoft.com/office/drawing/2014/main" val="20006"/>
                        </a:ext>
                      </a:extLst>
                    </a:gridCol>
                    <a:gridCol w="1006337">
                      <a:extLst>
                        <a:ext uri="{9D8B030D-6E8A-4147-A177-3AD203B41FA5}">
                          <a16:colId xmlns:a16="http://schemas.microsoft.com/office/drawing/2014/main" val="20007"/>
                        </a:ext>
                      </a:extLst>
                    </a:gridCol>
                    <a:gridCol w="1006337">
                      <a:extLst>
                        <a:ext uri="{9D8B030D-6E8A-4147-A177-3AD203B41FA5}">
                          <a16:colId xmlns:a16="http://schemas.microsoft.com/office/drawing/2014/main" val="2000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z="1800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TlToB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4</a:t>
                          </a: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173333" t="-61905" r="-501818" b="-5038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271687" t="-61905" r="-398795" b="-5038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373939" t="-61905" r="-301212" b="-5038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473939" t="-61905" r="-201212" b="-5038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573939" t="-61905" r="-101212" b="-5038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673939" t="-61905" r="-1212" b="-50381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736446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173333" t="-140496" r="-501818" b="-3371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271687" t="-140496" r="-398795" b="-3371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373939" t="-140496" r="-301212" b="-3371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473939" t="-140496" r="-201212" b="-3371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573939" t="-140496" r="-101212" b="-3371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673939" t="-140496" r="-1212" b="-3371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736446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173333" t="-240496" r="-501818" b="-2371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271687" t="-240496" r="-398795" b="-2371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373939" t="-240496" r="-301212" b="-2371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473939" t="-240496" r="-201212" b="-2371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573939" t="-240496" r="-101212" b="-2371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673939" t="-240496" r="-1212" b="-2371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736446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173333" t="-340496" r="-501818" b="-1371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271687" t="-340496" r="-398795" b="-1371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373939" t="-340496" r="-301212" b="-1371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473939" t="-340496" r="-201212" b="-1371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573939" t="-340496" r="-101212" b="-1371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673939" t="-340496" r="-1212" b="-1371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91440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173333" t="-355333" r="-501818" b="-1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271687" t="-355333" r="-398795" b="-1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373939" t="-355333" r="-301212" b="-1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473939" t="-355333" r="-201212" b="-1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573939" t="-355333" r="-101212" b="-1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673939" t="-355333" r="-1212" b="-10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77556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Diagonal Algorithm of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Nakatsu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al. (LCS)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051720" y="1916832"/>
            <a:ext cx="6635080" cy="4209331"/>
          </a:xfrm>
        </p:spPr>
        <p:txBody>
          <a:bodyPr/>
          <a:lstStyle/>
          <a:p>
            <a:pPr marL="0" indent="0">
              <a:buNone/>
            </a:pP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agttc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altLang="zh-TW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gtagtc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/>
              <a:pPr/>
              <a:t>5</a:t>
            </a:fld>
            <a:endParaRPr lang="zh-TW" alt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432898"/>
              </p:ext>
            </p:extLst>
          </p:nvPr>
        </p:nvGraphicFramePr>
        <p:xfrm>
          <a:off x="251522" y="3140968"/>
          <a:ext cx="4104000" cy="21483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1612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600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3600" strike="noStrike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3600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3600" strike="noStrike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3600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3600" strike="noStrike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3600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3600" strike="noStrike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sz="3600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1612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3600" strike="noStrike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strike="noStrike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3600" strike="noStrike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strike="noStrike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sz="3600" strike="noStrike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strike="noStrike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sz="3600" strike="noStrike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600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612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3600" strike="noStrike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3600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strike="noStrike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3600" strike="noStrike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600" strike="noStrike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3600" strike="noStrike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600" strike="noStrike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sz="3600" strike="noStrike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strike="noStrike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sz="3600" strike="noStrike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215942" y="3491716"/>
            <a:ext cx="748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round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624524" y="3059668"/>
            <a:ext cx="779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length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729539"/>
              </p:ext>
            </p:extLst>
          </p:nvPr>
        </p:nvGraphicFramePr>
        <p:xfrm>
          <a:off x="4860032" y="2852936"/>
          <a:ext cx="3953187" cy="29866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474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6474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647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6474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6474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6474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6474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497774"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777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777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777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24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777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sz="24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9777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sz="24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094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494928"/>
          </a:xfrm>
        </p:spPr>
        <p:txBody>
          <a:bodyPr>
            <a:normAutofit fontScale="90000"/>
          </a:bodyPr>
          <a:lstStyle/>
          <a:p>
            <a:r>
              <a:rPr lang="en-US" altLang="zh-TW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 LCIS Algorithm (1/9)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1259632" y="885818"/>
                <a:ext cx="7056784" cy="113852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a-DK" altLang="zh-TW" i="1" dirty="0"/>
                  <a:t>A</a:t>
                </a:r>
                <a:r>
                  <a:rPr lang="da-DK" altLang="zh-TW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da-DK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da-DK" altLang="zh-TW" i="1">
                            <a:latin typeface="Cambria Math" panose="02040503050406030204" pitchFamily="18" charset="0"/>
                          </a:rPr>
                          <m:t>, 5, 2, 4, 8</m:t>
                        </m:r>
                      </m:e>
                    </m:d>
                  </m:oMath>
                </a14:m>
                <a:r>
                  <a:rPr lang="da-DK" altLang="zh-TW" dirty="0"/>
                  <a:t>, </a:t>
                </a:r>
                <a:r>
                  <a:rPr lang="da-DK" altLang="zh-TW" i="1" dirty="0"/>
                  <a:t>B</a:t>
                </a:r>
                <a:r>
                  <a:rPr lang="da-DK" altLang="zh-TW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da-DK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altLang="zh-TW" b="0" i="0" smtClean="0">
                            <a:latin typeface="Cambria Math" panose="02040503050406030204" pitchFamily="18" charset="0"/>
                          </a:rPr>
                          <m:t>1, </m:t>
                        </m:r>
                        <m:r>
                          <m:rPr>
                            <m:nor/>
                          </m:rPr>
                          <a:rPr lang="da-DK" altLang="zh-TW" dirty="0">
                            <a:latin typeface="Cambria Math" panose="02040503050406030204" pitchFamily="18" charset="0"/>
                          </a:rPr>
                          <m:t>6, </m:t>
                        </m:r>
                        <m:r>
                          <m:rPr>
                            <m:nor/>
                          </m:rPr>
                          <a:rPr lang="en-US" altLang="zh-TW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m:rPr>
                            <m:nor/>
                          </m:rPr>
                          <a:rPr lang="da-DK" altLang="zh-TW" dirty="0">
                            <a:latin typeface="Cambria Math" panose="02040503050406030204" pitchFamily="18" charset="0"/>
                          </a:rPr>
                          <m:t>, 7, 2, 5, 8, 4</m:t>
                        </m:r>
                        <m:r>
                          <m:rPr>
                            <m:nor/>
                          </m:rPr>
                          <a:rPr lang="en-US" altLang="zh-TW" i="1" dirty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</m:oMath>
                </a14:m>
                <a:endParaRPr lang="en-US" altLang="zh-TW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59632" y="885818"/>
                <a:ext cx="7056784" cy="1138521"/>
              </a:xfrm>
              <a:blipFill rotWithShape="0">
                <a:blip r:embed="rId2"/>
                <a:stretch>
                  <a:fillRect l="-2247" t="-641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6</a:t>
            </a:fld>
            <a:endParaRPr lang="zh-TW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表格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99942885"/>
                  </p:ext>
                </p:extLst>
              </p:nvPr>
            </p:nvGraphicFramePr>
            <p:xfrm>
              <a:off x="1259632" y="1772817"/>
              <a:ext cx="6552730" cy="417646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10546">
                      <a:extLst>
                        <a:ext uri="{9D8B030D-6E8A-4147-A177-3AD203B41FA5}">
                          <a16:colId xmlns:a16="http://schemas.microsoft.com/office/drawing/2014/main" xmlns="" val="20000"/>
                        </a:ext>
                      </a:extLst>
                    </a:gridCol>
                    <a:gridCol w="1310546">
                      <a:extLst>
                        <a:ext uri="{9D8B030D-6E8A-4147-A177-3AD203B41FA5}">
                          <a16:colId xmlns:a16="http://schemas.microsoft.com/office/drawing/2014/main" xmlns="" val="20001"/>
                        </a:ext>
                      </a:extLst>
                    </a:gridCol>
                    <a:gridCol w="1310546">
                      <a:extLst>
                        <a:ext uri="{9D8B030D-6E8A-4147-A177-3AD203B41FA5}">
                          <a16:colId xmlns:a16="http://schemas.microsoft.com/office/drawing/2014/main" xmlns="" val="20002"/>
                        </a:ext>
                      </a:extLst>
                    </a:gridCol>
                    <a:gridCol w="1310546">
                      <a:extLst>
                        <a:ext uri="{9D8B030D-6E8A-4147-A177-3AD203B41FA5}">
                          <a16:colId xmlns:a16="http://schemas.microsoft.com/office/drawing/2014/main" xmlns="" val="20003"/>
                        </a:ext>
                      </a:extLst>
                    </a:gridCol>
                    <a:gridCol w="1310546">
                      <a:extLst>
                        <a:ext uri="{9D8B030D-6E8A-4147-A177-3AD203B41FA5}">
                          <a16:colId xmlns:a16="http://schemas.microsoft.com/office/drawing/2014/main" xmlns="" val="20004"/>
                        </a:ext>
                      </a:extLst>
                    </a:gridCol>
                  </a:tblGrid>
                  <a:tr h="784991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z="1800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TlToB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0"/>
                      </a:ext>
                    </a:extLst>
                  </a:tr>
                  <a:tr h="918572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0, 0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4, 3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0001"/>
                      </a:ext>
                    </a:extLst>
                  </a:tr>
                  <a:tr h="1244532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0, 0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0002"/>
                      </a:ext>
                    </a:extLst>
                  </a:tr>
                  <a:tr h="1228368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0, 0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sng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sng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表格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99942885"/>
                  </p:ext>
                </p:extLst>
              </p:nvPr>
            </p:nvGraphicFramePr>
            <p:xfrm>
              <a:off x="1259632" y="1772817"/>
              <a:ext cx="6552730" cy="417646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10546"/>
                    <a:gridCol w="1310546"/>
                    <a:gridCol w="1310546"/>
                    <a:gridCol w="1310546"/>
                    <a:gridCol w="1310546"/>
                  </a:tblGrid>
                  <a:tr h="784991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z="1800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TlToB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</a:tr>
                  <a:tr h="918572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0465" t="-88742" r="-301395" b="-2708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99537" t="-88742" r="-200000" b="-2708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  <a:tr h="1244532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0465" t="-139706" r="-301395" b="-1004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  <a:tr h="1228368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0465" t="-242079" r="-301395" b="-14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sngStrike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sngStrike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grpSp>
        <p:nvGrpSpPr>
          <p:cNvPr id="12" name="群組 11"/>
          <p:cNvGrpSpPr/>
          <p:nvPr/>
        </p:nvGrpSpPr>
        <p:grpSpPr>
          <a:xfrm>
            <a:off x="1187624" y="1763524"/>
            <a:ext cx="1440160" cy="801380"/>
            <a:chOff x="-180528" y="1334010"/>
            <a:chExt cx="1440160" cy="801380"/>
          </a:xfrm>
        </p:grpSpPr>
        <p:sp>
          <p:nvSpPr>
            <p:cNvPr id="7" name="文字方塊 6"/>
            <p:cNvSpPr txBox="1"/>
            <p:nvPr/>
          </p:nvSpPr>
          <p:spPr>
            <a:xfrm>
              <a:off x="-180528" y="1766058"/>
              <a:ext cx="9669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(round)</a:t>
              </a:r>
              <a:endPara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文字方塊 7"/>
            <p:cNvSpPr txBox="1"/>
            <p:nvPr/>
          </p:nvSpPr>
          <p:spPr>
            <a:xfrm>
              <a:off x="254229" y="1334010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r>
                <a: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(length)</a:t>
              </a:r>
              <a:endPara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4859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494928"/>
          </a:xfrm>
        </p:spPr>
        <p:txBody>
          <a:bodyPr>
            <a:normAutofit fontScale="90000"/>
          </a:bodyPr>
          <a:lstStyle/>
          <a:p>
            <a:r>
              <a:rPr lang="en-US" altLang="zh-TW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 LCIS Algorithm (2/9)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7</a:t>
            </a:fld>
            <a:endParaRPr lang="zh-TW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表格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61634879"/>
                  </p:ext>
                </p:extLst>
              </p:nvPr>
            </p:nvGraphicFramePr>
            <p:xfrm>
              <a:off x="1259632" y="1772817"/>
              <a:ext cx="6552730" cy="417646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10546">
                      <a:extLst>
                        <a:ext uri="{9D8B030D-6E8A-4147-A177-3AD203B41FA5}">
                          <a16:colId xmlns:a16="http://schemas.microsoft.com/office/drawing/2014/main" xmlns="" val="20000"/>
                        </a:ext>
                      </a:extLst>
                    </a:gridCol>
                    <a:gridCol w="1310546">
                      <a:extLst>
                        <a:ext uri="{9D8B030D-6E8A-4147-A177-3AD203B41FA5}">
                          <a16:colId xmlns:a16="http://schemas.microsoft.com/office/drawing/2014/main" xmlns="" val="20001"/>
                        </a:ext>
                      </a:extLst>
                    </a:gridCol>
                    <a:gridCol w="1310546">
                      <a:extLst>
                        <a:ext uri="{9D8B030D-6E8A-4147-A177-3AD203B41FA5}">
                          <a16:colId xmlns:a16="http://schemas.microsoft.com/office/drawing/2014/main" xmlns="" val="20002"/>
                        </a:ext>
                      </a:extLst>
                    </a:gridCol>
                    <a:gridCol w="1310546">
                      <a:extLst>
                        <a:ext uri="{9D8B030D-6E8A-4147-A177-3AD203B41FA5}">
                          <a16:colId xmlns:a16="http://schemas.microsoft.com/office/drawing/2014/main" xmlns="" val="20003"/>
                        </a:ext>
                      </a:extLst>
                    </a:gridCol>
                    <a:gridCol w="1310546">
                      <a:extLst>
                        <a:ext uri="{9D8B030D-6E8A-4147-A177-3AD203B41FA5}">
                          <a16:colId xmlns:a16="http://schemas.microsoft.com/office/drawing/2014/main" xmlns="" val="20004"/>
                        </a:ext>
                      </a:extLst>
                    </a:gridCol>
                  </a:tblGrid>
                  <a:tr h="784991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z="1800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TlToB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0"/>
                      </a:ext>
                    </a:extLst>
                  </a:tr>
                  <a:tr h="918572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0, 0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4, 3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5, 6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0001"/>
                      </a:ext>
                    </a:extLst>
                  </a:tr>
                  <a:tr h="1244532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0, 0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0002"/>
                      </a:ext>
                    </a:extLst>
                  </a:tr>
                  <a:tr h="1228368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0, 0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sng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sng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表格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61634879"/>
                  </p:ext>
                </p:extLst>
              </p:nvPr>
            </p:nvGraphicFramePr>
            <p:xfrm>
              <a:off x="1259632" y="1772817"/>
              <a:ext cx="6552730" cy="417646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10546"/>
                    <a:gridCol w="1310546"/>
                    <a:gridCol w="1310546"/>
                    <a:gridCol w="1310546"/>
                    <a:gridCol w="1310546"/>
                  </a:tblGrid>
                  <a:tr h="784991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z="1800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TlToB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</a:tr>
                  <a:tr h="918572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465" t="-88742" r="-301395" b="-2708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99537" t="-88742" r="-200000" b="-2708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300930" t="-88742" r="-100930" b="-2708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  <a:tr h="1244532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465" t="-139706" r="-301395" b="-1004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  <a:tr h="1228368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465" t="-242079" r="-301395" b="-14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sngStrike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sngStrike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grpSp>
        <p:nvGrpSpPr>
          <p:cNvPr id="12" name="群組 11"/>
          <p:cNvGrpSpPr/>
          <p:nvPr/>
        </p:nvGrpSpPr>
        <p:grpSpPr>
          <a:xfrm>
            <a:off x="1187624" y="1763524"/>
            <a:ext cx="1440160" cy="801380"/>
            <a:chOff x="-180528" y="1334010"/>
            <a:chExt cx="1440160" cy="801380"/>
          </a:xfrm>
        </p:grpSpPr>
        <p:sp>
          <p:nvSpPr>
            <p:cNvPr id="7" name="文字方塊 6"/>
            <p:cNvSpPr txBox="1"/>
            <p:nvPr/>
          </p:nvSpPr>
          <p:spPr>
            <a:xfrm>
              <a:off x="-180528" y="1766058"/>
              <a:ext cx="9669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(round)</a:t>
              </a:r>
              <a:endPara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文字方塊 7"/>
            <p:cNvSpPr txBox="1"/>
            <p:nvPr/>
          </p:nvSpPr>
          <p:spPr>
            <a:xfrm>
              <a:off x="254229" y="1334010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r>
                <a: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(length)</a:t>
              </a:r>
              <a:endPara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1259632" y="885818"/>
                <a:ext cx="7056784" cy="113852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a-DK" altLang="zh-TW" i="1" dirty="0"/>
                  <a:t>A</a:t>
                </a:r>
                <a:r>
                  <a:rPr lang="da-DK" altLang="zh-TW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da-DK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da-DK" altLang="zh-TW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da-DK" altLang="zh-TW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da-DK" altLang="zh-TW" i="1">
                            <a:latin typeface="Cambria Math" panose="02040503050406030204" pitchFamily="18" charset="0"/>
                          </a:rPr>
                          <m:t>, 2, 4, 8</m:t>
                        </m:r>
                      </m:e>
                    </m:d>
                  </m:oMath>
                </a14:m>
                <a:r>
                  <a:rPr lang="da-DK" altLang="zh-TW" dirty="0"/>
                  <a:t>, </a:t>
                </a:r>
                <a:r>
                  <a:rPr lang="da-DK" altLang="zh-TW" i="1" dirty="0"/>
                  <a:t>B</a:t>
                </a:r>
                <a:r>
                  <a:rPr lang="da-DK" altLang="zh-TW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da-DK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altLang="zh-TW" b="0" i="0" smtClean="0">
                            <a:latin typeface="Cambria Math" panose="02040503050406030204" pitchFamily="18" charset="0"/>
                          </a:rPr>
                          <m:t>1, </m:t>
                        </m:r>
                        <m:r>
                          <m:rPr>
                            <m:nor/>
                          </m:rPr>
                          <a:rPr lang="da-DK" altLang="zh-TW" dirty="0">
                            <a:latin typeface="Cambria Math" panose="02040503050406030204" pitchFamily="18" charset="0"/>
                          </a:rPr>
                          <m:t>6, </m:t>
                        </m:r>
                        <m:r>
                          <m:rPr>
                            <m:nor/>
                          </m:rPr>
                          <a:rPr lang="en-US" altLang="zh-TW" dirty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m:rPr>
                            <m:nor/>
                          </m:rPr>
                          <a:rPr lang="da-DK" altLang="zh-TW" dirty="0">
                            <a:latin typeface="Cambria Math" panose="02040503050406030204" pitchFamily="18" charset="0"/>
                          </a:rPr>
                          <m:t>, 7, 2, </m:t>
                        </m:r>
                        <m:r>
                          <m:rPr>
                            <m:nor/>
                          </m:rPr>
                          <a:rPr lang="da-DK" altLang="zh-TW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m:rPr>
                            <m:nor/>
                          </m:rPr>
                          <a:rPr lang="da-DK" altLang="zh-TW" dirty="0">
                            <a:latin typeface="Cambria Math" panose="02040503050406030204" pitchFamily="18" charset="0"/>
                          </a:rPr>
                          <m:t>, 8, 4</m:t>
                        </m:r>
                        <m:r>
                          <m:rPr>
                            <m:nor/>
                          </m:rPr>
                          <a:rPr lang="en-US" altLang="zh-TW" i="1" dirty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</m:oMath>
                </a14:m>
                <a:endParaRPr lang="en-US" altLang="zh-TW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59632" y="885818"/>
                <a:ext cx="7056784" cy="1138521"/>
              </a:xfrm>
              <a:blipFill rotWithShape="0">
                <a:blip r:embed="rId3"/>
                <a:stretch>
                  <a:fillRect l="-2247" t="-641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9516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494928"/>
          </a:xfrm>
        </p:spPr>
        <p:txBody>
          <a:bodyPr>
            <a:normAutofit fontScale="90000"/>
          </a:bodyPr>
          <a:lstStyle/>
          <a:p>
            <a:r>
              <a:rPr lang="en-US" altLang="zh-TW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 LCIS Algorithm (3/9)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8</a:t>
            </a:fld>
            <a:endParaRPr lang="zh-TW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表格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04432500"/>
                  </p:ext>
                </p:extLst>
              </p:nvPr>
            </p:nvGraphicFramePr>
            <p:xfrm>
              <a:off x="1259632" y="1772817"/>
              <a:ext cx="6552730" cy="417646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10546">
                      <a:extLst>
                        <a:ext uri="{9D8B030D-6E8A-4147-A177-3AD203B41FA5}">
                          <a16:colId xmlns:a16="http://schemas.microsoft.com/office/drawing/2014/main" xmlns="" val="20000"/>
                        </a:ext>
                      </a:extLst>
                    </a:gridCol>
                    <a:gridCol w="1310546">
                      <a:extLst>
                        <a:ext uri="{9D8B030D-6E8A-4147-A177-3AD203B41FA5}">
                          <a16:colId xmlns:a16="http://schemas.microsoft.com/office/drawing/2014/main" xmlns="" val="20001"/>
                        </a:ext>
                      </a:extLst>
                    </a:gridCol>
                    <a:gridCol w="1310546">
                      <a:extLst>
                        <a:ext uri="{9D8B030D-6E8A-4147-A177-3AD203B41FA5}">
                          <a16:colId xmlns:a16="http://schemas.microsoft.com/office/drawing/2014/main" xmlns="" val="20002"/>
                        </a:ext>
                      </a:extLst>
                    </a:gridCol>
                    <a:gridCol w="1310546">
                      <a:extLst>
                        <a:ext uri="{9D8B030D-6E8A-4147-A177-3AD203B41FA5}">
                          <a16:colId xmlns:a16="http://schemas.microsoft.com/office/drawing/2014/main" xmlns="" val="20003"/>
                        </a:ext>
                      </a:extLst>
                    </a:gridCol>
                    <a:gridCol w="1310546">
                      <a:extLst>
                        <a:ext uri="{9D8B030D-6E8A-4147-A177-3AD203B41FA5}">
                          <a16:colId xmlns:a16="http://schemas.microsoft.com/office/drawing/2014/main" xmlns="" val="20004"/>
                        </a:ext>
                      </a:extLst>
                    </a:gridCol>
                  </a:tblGrid>
                  <a:tr h="784991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z="1800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TlToB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0"/>
                      </a:ext>
                    </a:extLst>
                  </a:tr>
                  <a:tr h="918572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0, 0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4, 3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5, 6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0001"/>
                      </a:ext>
                    </a:extLst>
                  </a:tr>
                  <a:tr h="1244532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0, 0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0002"/>
                      </a:ext>
                    </a:extLst>
                  </a:tr>
                  <a:tr h="1228368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0, 0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sng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sng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表格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04432500"/>
                  </p:ext>
                </p:extLst>
              </p:nvPr>
            </p:nvGraphicFramePr>
            <p:xfrm>
              <a:off x="1259632" y="1772817"/>
              <a:ext cx="6552730" cy="417646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10546"/>
                    <a:gridCol w="1310546"/>
                    <a:gridCol w="1310546"/>
                    <a:gridCol w="1310546"/>
                    <a:gridCol w="1310546"/>
                  </a:tblGrid>
                  <a:tr h="784991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z="1800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TlToB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</a:tr>
                  <a:tr h="918572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465" t="-88742" r="-301395" b="-2708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99537" t="-88742" r="-200000" b="-2708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300930" t="-88742" r="-100930" b="-2708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  <a:tr h="1244532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465" t="-139706" r="-301395" b="-1004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  <a:tr h="1228368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465" t="-242079" r="-301395" b="-14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sngStrike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sngStrike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grpSp>
        <p:nvGrpSpPr>
          <p:cNvPr id="12" name="群組 11"/>
          <p:cNvGrpSpPr/>
          <p:nvPr/>
        </p:nvGrpSpPr>
        <p:grpSpPr>
          <a:xfrm>
            <a:off x="1187624" y="1763524"/>
            <a:ext cx="1440160" cy="801380"/>
            <a:chOff x="-180528" y="1334010"/>
            <a:chExt cx="1440160" cy="801380"/>
          </a:xfrm>
        </p:grpSpPr>
        <p:sp>
          <p:nvSpPr>
            <p:cNvPr id="7" name="文字方塊 6"/>
            <p:cNvSpPr txBox="1"/>
            <p:nvPr/>
          </p:nvSpPr>
          <p:spPr>
            <a:xfrm>
              <a:off x="-180528" y="1766058"/>
              <a:ext cx="9669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(round)</a:t>
              </a:r>
              <a:endPara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文字方塊 7"/>
            <p:cNvSpPr txBox="1"/>
            <p:nvPr/>
          </p:nvSpPr>
          <p:spPr>
            <a:xfrm>
              <a:off x="254229" y="1334010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r>
                <a: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(length)</a:t>
              </a:r>
              <a:endPara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1259632" y="885818"/>
                <a:ext cx="7056784" cy="113852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a-DK" altLang="zh-TW" i="1" dirty="0"/>
                  <a:t>A</a:t>
                </a:r>
                <a:r>
                  <a:rPr lang="da-DK" altLang="zh-TW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da-DK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da-DK" altLang="zh-TW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da-DK" altLang="zh-TW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da-DK" altLang="zh-TW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da-DK" altLang="zh-TW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da-DK" altLang="zh-TW" i="1">
                            <a:latin typeface="Cambria Math" panose="02040503050406030204" pitchFamily="18" charset="0"/>
                          </a:rPr>
                          <m:t>, 4, 8</m:t>
                        </m:r>
                      </m:e>
                    </m:d>
                  </m:oMath>
                </a14:m>
                <a:r>
                  <a:rPr lang="da-DK" altLang="zh-TW" dirty="0"/>
                  <a:t>, </a:t>
                </a:r>
                <a:r>
                  <a:rPr lang="da-DK" altLang="zh-TW" i="1" dirty="0"/>
                  <a:t>B</a:t>
                </a:r>
                <a:r>
                  <a:rPr lang="da-DK" altLang="zh-TW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da-DK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altLang="zh-TW" b="0" i="0" smtClean="0">
                            <a:latin typeface="Cambria Math" panose="02040503050406030204" pitchFamily="18" charset="0"/>
                          </a:rPr>
                          <m:t>1, </m:t>
                        </m:r>
                        <m:r>
                          <m:rPr>
                            <m:nor/>
                          </m:rPr>
                          <a:rPr lang="da-DK" altLang="zh-TW" dirty="0">
                            <a:latin typeface="Cambria Math" panose="02040503050406030204" pitchFamily="18" charset="0"/>
                          </a:rPr>
                          <m:t>6, </m:t>
                        </m:r>
                        <m:r>
                          <m:rPr>
                            <m:nor/>
                          </m:rPr>
                          <a:rPr lang="en-US" altLang="zh-TW" dirty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m:rPr>
                            <m:nor/>
                          </m:rPr>
                          <a:rPr lang="da-DK" altLang="zh-TW" dirty="0">
                            <a:latin typeface="Cambria Math" panose="02040503050406030204" pitchFamily="18" charset="0"/>
                          </a:rPr>
                          <m:t>, 7, 2, </m:t>
                        </m:r>
                        <m:r>
                          <m:rPr>
                            <m:nor/>
                          </m:rPr>
                          <a:rPr lang="da-DK" altLang="zh-TW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m:rPr>
                            <m:nor/>
                          </m:rPr>
                          <a:rPr lang="da-DK" altLang="zh-TW" dirty="0">
                            <a:latin typeface="Cambria Math" panose="02040503050406030204" pitchFamily="18" charset="0"/>
                          </a:rPr>
                          <m:t>, 8, 4</m:t>
                        </m:r>
                        <m:r>
                          <m:rPr>
                            <m:nor/>
                          </m:rPr>
                          <a:rPr lang="en-US" altLang="zh-TW" i="1" dirty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</m:oMath>
                </a14:m>
                <a:endParaRPr lang="en-US" altLang="zh-TW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59632" y="885818"/>
                <a:ext cx="7056784" cy="1138521"/>
              </a:xfrm>
              <a:blipFill rotWithShape="0">
                <a:blip r:embed="rId3"/>
                <a:stretch>
                  <a:fillRect l="-2247" t="-641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436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494928"/>
          </a:xfrm>
        </p:spPr>
        <p:txBody>
          <a:bodyPr>
            <a:normAutofit fontScale="90000"/>
          </a:bodyPr>
          <a:lstStyle/>
          <a:p>
            <a:r>
              <a:rPr lang="en-US" altLang="zh-TW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 LCIS Algorithm (4/9)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04D6A-2E29-441A-A244-9F1014899F6D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9</a:t>
            </a:fld>
            <a:endParaRPr lang="zh-TW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表格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76591824"/>
                  </p:ext>
                </p:extLst>
              </p:nvPr>
            </p:nvGraphicFramePr>
            <p:xfrm>
              <a:off x="1259632" y="1772817"/>
              <a:ext cx="6552730" cy="417646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10546">
                      <a:extLst>
                        <a:ext uri="{9D8B030D-6E8A-4147-A177-3AD203B41FA5}">
                          <a16:colId xmlns:a16="http://schemas.microsoft.com/office/drawing/2014/main" xmlns="" val="20000"/>
                        </a:ext>
                      </a:extLst>
                    </a:gridCol>
                    <a:gridCol w="1310546">
                      <a:extLst>
                        <a:ext uri="{9D8B030D-6E8A-4147-A177-3AD203B41FA5}">
                          <a16:colId xmlns:a16="http://schemas.microsoft.com/office/drawing/2014/main" xmlns="" val="20001"/>
                        </a:ext>
                      </a:extLst>
                    </a:gridCol>
                    <a:gridCol w="1310546">
                      <a:extLst>
                        <a:ext uri="{9D8B030D-6E8A-4147-A177-3AD203B41FA5}">
                          <a16:colId xmlns:a16="http://schemas.microsoft.com/office/drawing/2014/main" xmlns="" val="20002"/>
                        </a:ext>
                      </a:extLst>
                    </a:gridCol>
                    <a:gridCol w="1310546">
                      <a:extLst>
                        <a:ext uri="{9D8B030D-6E8A-4147-A177-3AD203B41FA5}">
                          <a16:colId xmlns:a16="http://schemas.microsoft.com/office/drawing/2014/main" xmlns="" val="20003"/>
                        </a:ext>
                      </a:extLst>
                    </a:gridCol>
                    <a:gridCol w="1310546">
                      <a:extLst>
                        <a:ext uri="{9D8B030D-6E8A-4147-A177-3AD203B41FA5}">
                          <a16:colId xmlns:a16="http://schemas.microsoft.com/office/drawing/2014/main" xmlns="" val="20004"/>
                        </a:ext>
                      </a:extLst>
                    </a:gridCol>
                  </a:tblGrid>
                  <a:tr h="784991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z="1800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TlToB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0"/>
                      </a:ext>
                    </a:extLst>
                  </a:tr>
                  <a:tr h="918572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0, 0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4, 3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5, 6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0001"/>
                      </a:ext>
                    </a:extLst>
                  </a:tr>
                  <a:tr h="1244532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strike="noStrike" kern="1200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0, 0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4, 3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altLang="zh-TW" b="0" i="1" strike="noStrike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sngStrike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sngStrike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5, 6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sng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0002"/>
                      </a:ext>
                    </a:extLst>
                  </a:tr>
                  <a:tr h="1228368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b="0" i="1" strike="noStrike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0, 0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sng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sng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表格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76591824"/>
                  </p:ext>
                </p:extLst>
              </p:nvPr>
            </p:nvGraphicFramePr>
            <p:xfrm>
              <a:off x="1259632" y="1772817"/>
              <a:ext cx="6552730" cy="417646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10546"/>
                    <a:gridCol w="1310546"/>
                    <a:gridCol w="1310546"/>
                    <a:gridCol w="1310546"/>
                    <a:gridCol w="1310546"/>
                  </a:tblGrid>
                  <a:tr h="784991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z="1800" strike="noStrike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TlToB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lToB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</a:tr>
                  <a:tr h="918572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465" t="-88742" r="-301395" b="-2708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99537" t="-88742" r="-200000" b="-2708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300930" t="-88742" r="-100930" b="-2708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  <a:tr h="1244532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sz="1800" strike="noStrike" kern="1200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465" t="-139706" r="-301395" b="-1004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99537" t="-139706" r="-200000" b="-1004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  <a:tr h="1228368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altLang="zh-TW" sz="1800" strike="noStrike" kern="1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sz="1800" strike="noStrike" kern="1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465" t="-242079" r="-301395" b="-14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noStrike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sngStrike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trike="sngStrike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grpSp>
        <p:nvGrpSpPr>
          <p:cNvPr id="12" name="群組 11"/>
          <p:cNvGrpSpPr/>
          <p:nvPr/>
        </p:nvGrpSpPr>
        <p:grpSpPr>
          <a:xfrm>
            <a:off x="1187624" y="1763524"/>
            <a:ext cx="1440160" cy="801380"/>
            <a:chOff x="-180528" y="1334010"/>
            <a:chExt cx="1440160" cy="801380"/>
          </a:xfrm>
        </p:grpSpPr>
        <p:sp>
          <p:nvSpPr>
            <p:cNvPr id="7" name="文字方塊 6"/>
            <p:cNvSpPr txBox="1"/>
            <p:nvPr/>
          </p:nvSpPr>
          <p:spPr>
            <a:xfrm>
              <a:off x="-180528" y="1766058"/>
              <a:ext cx="9669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(round)</a:t>
              </a:r>
              <a:endPara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文字方塊 7"/>
            <p:cNvSpPr txBox="1"/>
            <p:nvPr/>
          </p:nvSpPr>
          <p:spPr>
            <a:xfrm>
              <a:off x="254229" y="1334010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r>
                <a: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(length)</a:t>
              </a:r>
              <a:endPara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1259632" y="885818"/>
                <a:ext cx="7056784" cy="113852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a-DK" altLang="zh-TW" i="1" dirty="0"/>
                  <a:t>A</a:t>
                </a:r>
                <a:r>
                  <a:rPr lang="da-DK" altLang="zh-TW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da-DK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da-DK" altLang="zh-TW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da-DK" altLang="zh-TW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da-DK" altLang="zh-TW" i="1">
                            <a:latin typeface="Cambria Math" panose="02040503050406030204" pitchFamily="18" charset="0"/>
                          </a:rPr>
                          <m:t>, 2, 4, 8</m:t>
                        </m:r>
                      </m:e>
                    </m:d>
                  </m:oMath>
                </a14:m>
                <a:r>
                  <a:rPr lang="da-DK" altLang="zh-TW" dirty="0"/>
                  <a:t>, </a:t>
                </a:r>
                <a:r>
                  <a:rPr lang="da-DK" altLang="zh-TW" i="1" dirty="0"/>
                  <a:t>B</a:t>
                </a:r>
                <a:r>
                  <a:rPr lang="da-DK" altLang="zh-TW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da-DK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altLang="zh-TW" b="0" i="0" smtClean="0">
                            <a:latin typeface="Cambria Math" panose="02040503050406030204" pitchFamily="18" charset="0"/>
                          </a:rPr>
                          <m:t>1, </m:t>
                        </m:r>
                        <m:r>
                          <m:rPr>
                            <m:nor/>
                          </m:rPr>
                          <a:rPr lang="da-DK" altLang="zh-TW" dirty="0">
                            <a:latin typeface="Cambria Math" panose="02040503050406030204" pitchFamily="18" charset="0"/>
                          </a:rPr>
                          <m:t>6, </m:t>
                        </m:r>
                        <m:r>
                          <m:rPr>
                            <m:nor/>
                          </m:rPr>
                          <a:rPr lang="en-US" altLang="zh-TW" dirty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m:rPr>
                            <m:nor/>
                          </m:rPr>
                          <a:rPr lang="da-DK" altLang="zh-TW" dirty="0">
                            <a:latin typeface="Cambria Math" panose="02040503050406030204" pitchFamily="18" charset="0"/>
                          </a:rPr>
                          <m:t>, 7, 2, </m:t>
                        </m:r>
                        <m:r>
                          <m:rPr>
                            <m:nor/>
                          </m:rPr>
                          <a:rPr lang="da-DK" altLang="zh-TW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m:rPr>
                            <m:nor/>
                          </m:rPr>
                          <a:rPr lang="da-DK" altLang="zh-TW" dirty="0">
                            <a:latin typeface="Cambria Math" panose="02040503050406030204" pitchFamily="18" charset="0"/>
                          </a:rPr>
                          <m:t>, 8, 4</m:t>
                        </m:r>
                        <m:r>
                          <m:rPr>
                            <m:nor/>
                          </m:rPr>
                          <a:rPr lang="en-US" altLang="zh-TW" i="1" dirty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</m:oMath>
                </a14:m>
                <a:endParaRPr lang="en-US" altLang="zh-TW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59632" y="885818"/>
                <a:ext cx="7056784" cy="1138521"/>
              </a:xfrm>
              <a:blipFill rotWithShape="0">
                <a:blip r:embed="rId3"/>
                <a:stretch>
                  <a:fillRect l="-2247" t="-641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858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 佈景主題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佈景主題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佈景主題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 佈景主題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佈景主題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佈景主題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 佈景主題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佈景主題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佈景主題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 佈景主題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佈景主題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佈景主題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56018</TotalTime>
  <Words>965</Words>
  <Application>Microsoft Office PowerPoint</Application>
  <PresentationFormat>如螢幕大小 (4:3)</PresentationFormat>
  <Paragraphs>447</Paragraphs>
  <Slides>25</Slides>
  <Notes>11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25</vt:i4>
      </vt:variant>
    </vt:vector>
  </HeadingPairs>
  <TitlesOfParts>
    <vt:vector size="32" baseType="lpstr">
      <vt:lpstr>新細明體</vt:lpstr>
      <vt:lpstr>標楷體</vt:lpstr>
      <vt:lpstr>Arial</vt:lpstr>
      <vt:lpstr>Calibri</vt:lpstr>
      <vt:lpstr>Cambria Math</vt:lpstr>
      <vt:lpstr>Times New Roman</vt:lpstr>
      <vt:lpstr>Office 佈景主題</vt:lpstr>
      <vt:lpstr> A Diagonal Algorithm for the Longest Common Increasing Subsequence Problem</vt:lpstr>
      <vt:lpstr>Longest Common Increasing Subsequence (LCIS) Problem</vt:lpstr>
      <vt:lpstr>Longest Common Increasing Subsequence (LCIS) Problem</vt:lpstr>
      <vt:lpstr>The DP Algorithm of Yang et al. (LCIS)</vt:lpstr>
      <vt:lpstr>The Diagonal Algorithm of Nakatsu  et al. (LCS)</vt:lpstr>
      <vt:lpstr>Our LCIS Algorithm (1/9)</vt:lpstr>
      <vt:lpstr>Our LCIS Algorithm (2/9)</vt:lpstr>
      <vt:lpstr>Our LCIS Algorithm (3/9)</vt:lpstr>
      <vt:lpstr>Our LCIS Algorithm (4/9)</vt:lpstr>
      <vt:lpstr>Our LCIS Algorithm (5/9)</vt:lpstr>
      <vt:lpstr>Our LCIS Algorithm (6/9)</vt:lpstr>
      <vt:lpstr>Our LCIS Algorithm (7/9)</vt:lpstr>
      <vt:lpstr>Our LCIS Algorithm (8/9)</vt:lpstr>
      <vt:lpstr>Our LCIS Algorithm (9/9)</vt:lpstr>
      <vt:lpstr>van Emde Boas Tree (1/4)</vt:lpstr>
      <vt:lpstr>van Emde Boas Tree (2/4)</vt:lpstr>
      <vt:lpstr>van Emde Boas Tree (3/4)</vt:lpstr>
      <vt:lpstr>van Emde Boas Tree (4/4)</vt:lpstr>
      <vt:lpstr>Experimental results (1)  </vt:lpstr>
      <vt:lpstr>Experimental results (2)  </vt:lpstr>
      <vt:lpstr>Experimental results (3)  </vt:lpstr>
      <vt:lpstr>Experimental results (4)  </vt:lpstr>
      <vt:lpstr>Conclusion</vt:lpstr>
      <vt:lpstr>Thank you!</vt:lpstr>
      <vt:lpstr>Thank you!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AthenaHo</dc:creator>
  <cp:lastModifiedBy>pplab-class</cp:lastModifiedBy>
  <cp:revision>691</cp:revision>
  <dcterms:created xsi:type="dcterms:W3CDTF">2016-03-06T05:42:18Z</dcterms:created>
  <dcterms:modified xsi:type="dcterms:W3CDTF">2019-05-20T07:53:07Z</dcterms:modified>
</cp:coreProperties>
</file>