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8" r:id="rId3"/>
    <p:sldId id="259" r:id="rId4"/>
    <p:sldId id="262" r:id="rId5"/>
    <p:sldId id="260" r:id="rId6"/>
    <p:sldId id="265" r:id="rId7"/>
    <p:sldId id="266" r:id="rId8"/>
    <p:sldId id="263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64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64" autoAdjust="0"/>
    <p:restoredTop sz="88876" autoAdjust="0"/>
  </p:normalViewPr>
  <p:slideViewPr>
    <p:cSldViewPr snapToGrid="0">
      <p:cViewPr varScale="1">
        <p:scale>
          <a:sx n="88" d="100"/>
          <a:sy n="88" d="100"/>
        </p:scale>
        <p:origin x="1362" y="90"/>
      </p:cViewPr>
      <p:guideLst/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-19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CB409-2DA1-4BCA-B435-C6D650D60C53}" type="datetimeFigureOut">
              <a:rPr lang="zh-TW" altLang="en-US" smtClean="0"/>
              <a:t>2019/6/18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6F0565-5FB6-414C-A160-5E7695D65A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54234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CDEB75-3589-4D32-B44A-E0772C0D15C5}" type="datetimeFigureOut">
              <a:rPr lang="zh-TW" altLang="en-US" smtClean="0"/>
              <a:t>2019/6/18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F0D5DF-B2A2-41B1-A94F-55B40B4E12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57097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9795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9558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D7AD2-AD46-4F9C-9DB9-311BC9C511FB}" type="datetime1">
              <a:rPr lang="zh-TW" altLang="en-US" smtClean="0"/>
              <a:t>2019/6/18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9006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A2DB6-053F-4534-9F02-C898C0154A73}" type="datetime1">
              <a:rPr lang="zh-TW" altLang="en-US" smtClean="0"/>
              <a:t>2019/6/18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4415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CD7D-FFB8-45BA-8DA5-BBC396FFB252}" type="datetime1">
              <a:rPr lang="zh-TW" altLang="en-US" smtClean="0"/>
              <a:t>2019/6/18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9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F8EA7-3B33-4CFB-BDA8-CB4ED22BDFA6}" type="datetime1">
              <a:rPr lang="zh-TW" altLang="en-US" smtClean="0"/>
              <a:t>2019/6/18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52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09E7C-A5F4-4E44-A0D0-D8D823ED55EC}" type="datetime1">
              <a:rPr lang="zh-TW" altLang="en-US" smtClean="0"/>
              <a:t>2019/6/18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7132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09CB-B913-4CE8-9656-48ED378732FA}" type="datetime1">
              <a:rPr lang="zh-TW" altLang="en-US" smtClean="0"/>
              <a:t>2019/6/18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4120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4B2C-81A9-40B9-8191-4AFF6A362158}" type="datetime1">
              <a:rPr lang="zh-TW" altLang="en-US" smtClean="0"/>
              <a:t>2019/6/18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3329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92B90-13AF-4EA9-8E1C-B6AB9BFE2FEA}" type="datetime1">
              <a:rPr lang="zh-TW" altLang="en-US" smtClean="0"/>
              <a:t>2019/6/18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534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651D-9550-4C8E-A2AF-E9628836D6AE}" type="datetime1">
              <a:rPr lang="zh-TW" altLang="en-US" smtClean="0"/>
              <a:t>2019/6/18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5121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1AE1-4A31-4B16-8CF5-B0A0C6DC12AA}" type="datetime1">
              <a:rPr lang="zh-TW" altLang="en-US" smtClean="0"/>
              <a:t>2019/6/18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895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96643-C3C1-4791-B485-3954350756FB}" type="datetime1">
              <a:rPr lang="zh-TW" altLang="en-US" smtClean="0"/>
              <a:t>2019/6/18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5642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CBB84-2B8D-4741-B97A-9F882A8CC49B}" type="datetime1">
              <a:rPr lang="zh-TW" altLang="en-US" smtClean="0"/>
              <a:t>2019/6/18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3555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5903" y="224732"/>
            <a:ext cx="8905101" cy="1496976"/>
          </a:xfrm>
        </p:spPr>
        <p:txBody>
          <a:bodyPr>
            <a:normAutofit/>
          </a:bodyPr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finding a longest common palindromic subsequence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5299" y="2129361"/>
            <a:ext cx="8353402" cy="3573055"/>
          </a:xfrm>
        </p:spPr>
        <p:txBody>
          <a:bodyPr>
            <a:no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Sang </a:t>
            </a:r>
            <a:r>
              <a:rPr lang="en-US" altLang="zh-TW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Won Bae </a:t>
            </a:r>
            <a:r>
              <a:rPr lang="en-US" altLang="zh-TW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and</a:t>
            </a:r>
            <a:r>
              <a:rPr lang="zh-TW" altLang="en-US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zh-TW" sz="2800" dirty="0" err="1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Inbok</a:t>
            </a:r>
            <a:r>
              <a:rPr lang="en-US" altLang="zh-TW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Lee</a:t>
            </a:r>
            <a:endParaRPr lang="en-US" altLang="zh-TW" sz="28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en-US" altLang="zh-TW" sz="1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Department of Computer Science, </a:t>
            </a:r>
            <a:r>
              <a:rPr lang="en-US" altLang="zh-TW" sz="18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Kyonggi</a:t>
            </a:r>
            <a:r>
              <a:rPr lang="en-US" altLang="zh-TW" sz="1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University, Suwon, 443-760, Republic of Korea</a:t>
            </a:r>
          </a:p>
          <a:p>
            <a:r>
              <a:rPr lang="en-US" altLang="zh-TW" sz="1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Department of Software and Computer Engineering, Korea Aerospace University, </a:t>
            </a:r>
            <a:r>
              <a:rPr lang="en-US" altLang="zh-TW" sz="18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Goyang</a:t>
            </a:r>
            <a:r>
              <a:rPr lang="en-US" altLang="zh-TW" sz="1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412-791, Republic of Korea</a:t>
            </a:r>
          </a:p>
          <a:p>
            <a:endParaRPr lang="en-US" altLang="zh-TW" sz="18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fr-FR" altLang="zh-TW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Theoretical Computer Science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Volume 710, 1 February 2018, Pages 29-34</a:t>
            </a:r>
          </a:p>
          <a:p>
            <a:endParaRPr lang="en-US" altLang="zh-TW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en-US" altLang="zh-TW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Presenter: Ting-Wei Liang</a:t>
            </a:r>
          </a:p>
          <a:p>
            <a:r>
              <a:rPr lang="en-US" altLang="zh-TW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Date:2019/06/18</a:t>
            </a:r>
            <a:endParaRPr lang="zh-TW" altLang="en-US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fld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00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7E40FF6F-D5BE-4BB7-94BE-FAA21B30B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Matches and Partition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D0CE57CE-E3E8-4BEE-8B4A-8C6655509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10</a:t>
            </a:fld>
            <a:endParaRPr lang="zh-TW" altLang="en-US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9168761"/>
              </p:ext>
            </p:extLst>
          </p:nvPr>
        </p:nvGraphicFramePr>
        <p:xfrm>
          <a:off x="503359" y="1646237"/>
          <a:ext cx="3459269" cy="352853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144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320776"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i="1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     B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1800" i="1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A</a:t>
                      </a:r>
                      <a:endParaRPr lang="zh-TW" sz="1800" i="1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rowSpan="2"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5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9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0776">
                <a:tc gridSpan="2"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d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altLang="zh-TW" sz="1200" kern="100" dirty="0" smtClean="0">
                        <a:effectLst/>
                        <a:latin typeface="+mn-lt"/>
                        <a:ea typeface="+mn-e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5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d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219200" indent="-1219200"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altLang="zh-TW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9" name="直線接點 8"/>
          <p:cNvCxnSpPr/>
          <p:nvPr/>
        </p:nvCxnSpPr>
        <p:spPr>
          <a:xfrm flipV="1">
            <a:off x="1295627" y="3089326"/>
            <a:ext cx="0" cy="21050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>
            <a:off x="1295627" y="3076626"/>
            <a:ext cx="2984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/>
        </p:nvCxnSpPr>
        <p:spPr>
          <a:xfrm flipV="1">
            <a:off x="1594077" y="2441626"/>
            <a:ext cx="0" cy="635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/>
          <p:nvPr/>
        </p:nvCxnSpPr>
        <p:spPr>
          <a:xfrm>
            <a:off x="1594077" y="2441626"/>
            <a:ext cx="236855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 flipV="1">
            <a:off x="1606777" y="4689526"/>
            <a:ext cx="0" cy="5048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/>
          <p:nvPr/>
        </p:nvCxnSpPr>
        <p:spPr>
          <a:xfrm>
            <a:off x="1606777" y="4689526"/>
            <a:ext cx="2984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/>
          <p:nvPr/>
        </p:nvCxnSpPr>
        <p:spPr>
          <a:xfrm flipV="1">
            <a:off x="1905227" y="3076626"/>
            <a:ext cx="0" cy="16192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接點 15"/>
          <p:cNvCxnSpPr/>
          <p:nvPr/>
        </p:nvCxnSpPr>
        <p:spPr>
          <a:xfrm>
            <a:off x="1905227" y="3089326"/>
            <a:ext cx="6540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 flipV="1">
            <a:off x="2559277" y="2759126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/>
          <p:cNvCxnSpPr/>
          <p:nvPr/>
        </p:nvCxnSpPr>
        <p:spPr>
          <a:xfrm>
            <a:off x="2552927" y="2759126"/>
            <a:ext cx="140970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/>
          <p:cNvCxnSpPr/>
          <p:nvPr/>
        </p:nvCxnSpPr>
        <p:spPr>
          <a:xfrm flipV="1">
            <a:off x="1905227" y="5007026"/>
            <a:ext cx="0" cy="1873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接點 19"/>
          <p:cNvCxnSpPr/>
          <p:nvPr/>
        </p:nvCxnSpPr>
        <p:spPr>
          <a:xfrm>
            <a:off x="1905227" y="5019726"/>
            <a:ext cx="3270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/>
          <p:cNvCxnSpPr/>
          <p:nvPr/>
        </p:nvCxnSpPr>
        <p:spPr>
          <a:xfrm flipV="1">
            <a:off x="2232252" y="3737026"/>
            <a:ext cx="0" cy="129273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接點 21"/>
          <p:cNvCxnSpPr/>
          <p:nvPr/>
        </p:nvCxnSpPr>
        <p:spPr>
          <a:xfrm>
            <a:off x="2232252" y="3737026"/>
            <a:ext cx="3270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/>
          <p:cNvCxnSpPr/>
          <p:nvPr/>
        </p:nvCxnSpPr>
        <p:spPr>
          <a:xfrm flipV="1">
            <a:off x="2559277" y="3410505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接點 23"/>
          <p:cNvCxnSpPr/>
          <p:nvPr/>
        </p:nvCxnSpPr>
        <p:spPr>
          <a:xfrm>
            <a:off x="2552927" y="3404155"/>
            <a:ext cx="9461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/>
          <p:nvPr/>
        </p:nvCxnSpPr>
        <p:spPr>
          <a:xfrm flipV="1">
            <a:off x="3499077" y="3077130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/>
          <p:cNvCxnSpPr/>
          <p:nvPr/>
        </p:nvCxnSpPr>
        <p:spPr>
          <a:xfrm>
            <a:off x="3499077" y="3076626"/>
            <a:ext cx="46355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/>
          <p:cNvCxnSpPr/>
          <p:nvPr/>
        </p:nvCxnSpPr>
        <p:spPr>
          <a:xfrm flipV="1">
            <a:off x="2860904" y="4047924"/>
            <a:ext cx="0" cy="114642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/>
          <p:cNvCxnSpPr/>
          <p:nvPr/>
        </p:nvCxnSpPr>
        <p:spPr>
          <a:xfrm>
            <a:off x="2860904" y="4062213"/>
            <a:ext cx="3270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接點 28"/>
          <p:cNvCxnSpPr/>
          <p:nvPr/>
        </p:nvCxnSpPr>
        <p:spPr>
          <a:xfrm flipV="1">
            <a:off x="3178404" y="3738364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接點 29"/>
          <p:cNvCxnSpPr/>
          <p:nvPr/>
        </p:nvCxnSpPr>
        <p:spPr>
          <a:xfrm>
            <a:off x="3178404" y="3753406"/>
            <a:ext cx="7842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接點 30"/>
          <p:cNvCxnSpPr/>
          <p:nvPr/>
        </p:nvCxnSpPr>
        <p:spPr>
          <a:xfrm flipV="1">
            <a:off x="3486379" y="4383392"/>
            <a:ext cx="0" cy="8109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接點 31"/>
          <p:cNvCxnSpPr/>
          <p:nvPr/>
        </p:nvCxnSpPr>
        <p:spPr>
          <a:xfrm>
            <a:off x="3481616" y="4394253"/>
            <a:ext cx="48101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接點 32"/>
          <p:cNvCxnSpPr/>
          <p:nvPr/>
        </p:nvCxnSpPr>
        <p:spPr>
          <a:xfrm flipV="1">
            <a:off x="3808646" y="4688192"/>
            <a:ext cx="0" cy="5061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接點 33"/>
          <p:cNvCxnSpPr/>
          <p:nvPr/>
        </p:nvCxnSpPr>
        <p:spPr>
          <a:xfrm>
            <a:off x="3803883" y="4699052"/>
            <a:ext cx="15874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表格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035150"/>
              </p:ext>
            </p:extLst>
          </p:nvPr>
        </p:nvGraphicFramePr>
        <p:xfrm>
          <a:off x="5397360" y="1646237"/>
          <a:ext cx="3459269" cy="352853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144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320776"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i="1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     B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1800" i="1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A</a:t>
                      </a:r>
                      <a:endParaRPr lang="zh-TW" sz="1800" i="1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rowSpan="2"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5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9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0776">
                <a:tc gridSpan="2"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d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altLang="zh-TW" sz="1200" kern="100" dirty="0" smtClean="0">
                        <a:effectLst/>
                        <a:latin typeface="+mn-lt"/>
                        <a:ea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5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d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219200" indent="-1219200"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altLang="zh-TW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solidFill>
                          <a:srgbClr val="00B05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6" name="直線接點 35"/>
          <p:cNvCxnSpPr/>
          <p:nvPr/>
        </p:nvCxnSpPr>
        <p:spPr>
          <a:xfrm flipV="1">
            <a:off x="8698300" y="2273657"/>
            <a:ext cx="0" cy="24175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接點 36"/>
          <p:cNvCxnSpPr/>
          <p:nvPr/>
        </p:nvCxnSpPr>
        <p:spPr>
          <a:xfrm>
            <a:off x="8371275" y="4691165"/>
            <a:ext cx="3270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接點 37"/>
          <p:cNvCxnSpPr/>
          <p:nvPr/>
        </p:nvCxnSpPr>
        <p:spPr>
          <a:xfrm flipV="1">
            <a:off x="8371275" y="4681640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接點 38"/>
          <p:cNvCxnSpPr/>
          <p:nvPr/>
        </p:nvCxnSpPr>
        <p:spPr>
          <a:xfrm>
            <a:off x="6019867" y="5010252"/>
            <a:ext cx="236855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接點 39"/>
          <p:cNvCxnSpPr/>
          <p:nvPr/>
        </p:nvCxnSpPr>
        <p:spPr>
          <a:xfrm flipV="1">
            <a:off x="8378258" y="2273657"/>
            <a:ext cx="0" cy="21158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接點 40"/>
          <p:cNvCxnSpPr/>
          <p:nvPr/>
        </p:nvCxnSpPr>
        <p:spPr>
          <a:xfrm>
            <a:off x="6479610" y="4376842"/>
            <a:ext cx="190880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接點 41"/>
          <p:cNvCxnSpPr/>
          <p:nvPr/>
        </p:nvCxnSpPr>
        <p:spPr>
          <a:xfrm flipV="1">
            <a:off x="6491675" y="4367315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接點 42"/>
          <p:cNvCxnSpPr/>
          <p:nvPr/>
        </p:nvCxnSpPr>
        <p:spPr>
          <a:xfrm>
            <a:off x="6019867" y="4691165"/>
            <a:ext cx="47815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接點 43"/>
          <p:cNvCxnSpPr/>
          <p:nvPr/>
        </p:nvCxnSpPr>
        <p:spPr>
          <a:xfrm flipV="1">
            <a:off x="8067108" y="2273659"/>
            <a:ext cx="0" cy="147503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接點 44"/>
          <p:cNvCxnSpPr/>
          <p:nvPr/>
        </p:nvCxnSpPr>
        <p:spPr>
          <a:xfrm>
            <a:off x="7746433" y="3735995"/>
            <a:ext cx="3270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接點 45"/>
          <p:cNvCxnSpPr/>
          <p:nvPr/>
        </p:nvCxnSpPr>
        <p:spPr>
          <a:xfrm flipV="1">
            <a:off x="7758498" y="3736827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接點 46"/>
          <p:cNvCxnSpPr/>
          <p:nvPr/>
        </p:nvCxnSpPr>
        <p:spPr>
          <a:xfrm>
            <a:off x="6165285" y="4060678"/>
            <a:ext cx="159956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接點 47"/>
          <p:cNvCxnSpPr/>
          <p:nvPr/>
        </p:nvCxnSpPr>
        <p:spPr>
          <a:xfrm flipV="1">
            <a:off x="6177349" y="4056169"/>
            <a:ext cx="0" cy="32067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接點 48"/>
          <p:cNvCxnSpPr/>
          <p:nvPr/>
        </p:nvCxnSpPr>
        <p:spPr>
          <a:xfrm>
            <a:off x="6019867" y="4384779"/>
            <a:ext cx="17557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接點 49"/>
          <p:cNvCxnSpPr/>
          <p:nvPr/>
        </p:nvCxnSpPr>
        <p:spPr>
          <a:xfrm flipV="1">
            <a:off x="7443220" y="2273659"/>
            <a:ext cx="0" cy="147503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接點 50"/>
          <p:cNvCxnSpPr/>
          <p:nvPr/>
        </p:nvCxnSpPr>
        <p:spPr>
          <a:xfrm>
            <a:off x="6024630" y="3748695"/>
            <a:ext cx="143287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接點 51"/>
          <p:cNvCxnSpPr/>
          <p:nvPr/>
        </p:nvCxnSpPr>
        <p:spPr>
          <a:xfrm flipV="1">
            <a:off x="7133658" y="2273657"/>
            <a:ext cx="0" cy="8225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接點 52"/>
          <p:cNvCxnSpPr/>
          <p:nvPr/>
        </p:nvCxnSpPr>
        <p:spPr>
          <a:xfrm>
            <a:off x="6019867" y="3096233"/>
            <a:ext cx="11280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接點 53"/>
          <p:cNvCxnSpPr/>
          <p:nvPr/>
        </p:nvCxnSpPr>
        <p:spPr>
          <a:xfrm flipV="1">
            <a:off x="6498021" y="2273657"/>
            <a:ext cx="0" cy="17963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接點 54"/>
          <p:cNvCxnSpPr/>
          <p:nvPr/>
        </p:nvCxnSpPr>
        <p:spPr>
          <a:xfrm>
            <a:off x="6019867" y="2453296"/>
            <a:ext cx="49244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文字方塊 55"/>
          <p:cNvSpPr txBox="1"/>
          <p:nvPr/>
        </p:nvSpPr>
        <p:spPr>
          <a:xfrm>
            <a:off x="4000152" y="2256960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ym typeface="Wingdings" panose="05000000000000000000" pitchFamily="2" charset="2"/>
              </a:rPr>
              <a:t></a:t>
            </a:r>
            <a:endParaRPr lang="zh-TW" altLang="en-US" dirty="0"/>
          </a:p>
        </p:txBody>
      </p:sp>
      <p:sp>
        <p:nvSpPr>
          <p:cNvPr id="58" name="文字方塊 57"/>
          <p:cNvSpPr txBox="1"/>
          <p:nvPr/>
        </p:nvSpPr>
        <p:spPr>
          <a:xfrm>
            <a:off x="4000152" y="258408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ym typeface="Wingdings" panose="05000000000000000000" pitchFamily="2" charset="2"/>
              </a:rPr>
              <a:t></a:t>
            </a:r>
            <a:endParaRPr lang="zh-TW" altLang="en-US" dirty="0"/>
          </a:p>
        </p:txBody>
      </p:sp>
      <p:sp>
        <p:nvSpPr>
          <p:cNvPr id="59" name="文字方塊 58"/>
          <p:cNvSpPr txBox="1"/>
          <p:nvPr/>
        </p:nvSpPr>
        <p:spPr>
          <a:xfrm>
            <a:off x="4000152" y="2904660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ym typeface="Wingdings" panose="05000000000000000000" pitchFamily="2" charset="2"/>
              </a:rPr>
              <a:t></a:t>
            </a:r>
            <a:endParaRPr lang="zh-TW" altLang="en-US" dirty="0"/>
          </a:p>
        </p:txBody>
      </p:sp>
      <p:sp>
        <p:nvSpPr>
          <p:cNvPr id="60" name="文字方塊 59"/>
          <p:cNvSpPr txBox="1"/>
          <p:nvPr/>
        </p:nvSpPr>
        <p:spPr>
          <a:xfrm>
            <a:off x="4000152" y="358312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ym typeface="Wingdings" panose="05000000000000000000" pitchFamily="2" charset="2"/>
              </a:rPr>
              <a:t></a:t>
            </a:r>
            <a:endParaRPr lang="zh-TW" altLang="en-US" dirty="0"/>
          </a:p>
        </p:txBody>
      </p:sp>
      <p:sp>
        <p:nvSpPr>
          <p:cNvPr id="61" name="文字方塊 60"/>
          <p:cNvSpPr txBox="1"/>
          <p:nvPr/>
        </p:nvSpPr>
        <p:spPr>
          <a:xfrm>
            <a:off x="4000152" y="4198593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ym typeface="Wingdings" panose="05000000000000000000" pitchFamily="2" charset="2"/>
              </a:rPr>
              <a:t></a:t>
            </a:r>
            <a:endParaRPr lang="zh-TW" altLang="en-US" dirty="0"/>
          </a:p>
        </p:txBody>
      </p:sp>
      <p:sp>
        <p:nvSpPr>
          <p:cNvPr id="62" name="文字方塊 61"/>
          <p:cNvSpPr txBox="1"/>
          <p:nvPr/>
        </p:nvSpPr>
        <p:spPr>
          <a:xfrm>
            <a:off x="4000152" y="4542016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ym typeface="Wingdings" panose="05000000000000000000" pitchFamily="2" charset="2"/>
              </a:rPr>
              <a:t></a:t>
            </a:r>
            <a:endParaRPr lang="zh-TW" altLang="en-US" dirty="0"/>
          </a:p>
        </p:txBody>
      </p:sp>
      <p:sp>
        <p:nvSpPr>
          <p:cNvPr id="63" name="文字方塊 62"/>
          <p:cNvSpPr txBox="1"/>
          <p:nvPr/>
        </p:nvSpPr>
        <p:spPr>
          <a:xfrm>
            <a:off x="4980098" y="4848327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ym typeface="Wingdings" panose="05000000000000000000" pitchFamily="2" charset="2"/>
              </a:rPr>
              <a:t></a:t>
            </a:r>
            <a:endParaRPr lang="zh-TW" altLang="en-US" dirty="0"/>
          </a:p>
        </p:txBody>
      </p:sp>
      <p:sp>
        <p:nvSpPr>
          <p:cNvPr id="64" name="文字方塊 63"/>
          <p:cNvSpPr txBox="1"/>
          <p:nvPr/>
        </p:nvSpPr>
        <p:spPr>
          <a:xfrm>
            <a:off x="4980098" y="4536415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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65" name="文字方塊 64"/>
          <p:cNvSpPr txBox="1"/>
          <p:nvPr/>
        </p:nvSpPr>
        <p:spPr>
          <a:xfrm>
            <a:off x="4980098" y="4185639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ym typeface="Wingdings" panose="05000000000000000000" pitchFamily="2" charset="2"/>
              </a:rPr>
              <a:t></a:t>
            </a:r>
            <a:endParaRPr lang="zh-TW" altLang="en-US" dirty="0"/>
          </a:p>
        </p:txBody>
      </p:sp>
      <p:sp>
        <p:nvSpPr>
          <p:cNvPr id="66" name="文字方塊 65"/>
          <p:cNvSpPr txBox="1"/>
          <p:nvPr/>
        </p:nvSpPr>
        <p:spPr>
          <a:xfrm>
            <a:off x="4978195" y="358312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ym typeface="Wingdings" panose="05000000000000000000" pitchFamily="2" charset="2"/>
              </a:rPr>
              <a:t></a:t>
            </a:r>
            <a:endParaRPr lang="zh-TW" altLang="en-US" dirty="0"/>
          </a:p>
        </p:txBody>
      </p:sp>
      <p:sp>
        <p:nvSpPr>
          <p:cNvPr id="67" name="文字方塊 66"/>
          <p:cNvSpPr txBox="1"/>
          <p:nvPr/>
        </p:nvSpPr>
        <p:spPr>
          <a:xfrm>
            <a:off x="4979467" y="2906694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ym typeface="Wingdings" panose="05000000000000000000" pitchFamily="2" charset="2"/>
              </a:rPr>
              <a:t></a:t>
            </a:r>
            <a:endParaRPr lang="zh-TW" altLang="en-US" dirty="0"/>
          </a:p>
        </p:txBody>
      </p:sp>
      <p:sp>
        <p:nvSpPr>
          <p:cNvPr id="68" name="文字方塊 67"/>
          <p:cNvSpPr txBox="1"/>
          <p:nvPr/>
        </p:nvSpPr>
        <p:spPr>
          <a:xfrm>
            <a:off x="4995356" y="2265611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ym typeface="Wingdings" panose="05000000000000000000" pitchFamily="2" charset="2"/>
              </a:rPr>
              <a:t></a:t>
            </a:r>
            <a:endParaRPr lang="zh-TW" altLang="en-US" dirty="0"/>
          </a:p>
        </p:txBody>
      </p:sp>
      <p:pic>
        <p:nvPicPr>
          <p:cNvPr id="70" name="圖片 6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0516" y="5596762"/>
            <a:ext cx="2182056" cy="70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1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7E40FF6F-D5BE-4BB7-94BE-FAA21B30B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Matches and Partition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D0CE57CE-E3E8-4BEE-8B4A-8C6655509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11</a:t>
            </a:fld>
            <a:endParaRPr lang="zh-TW" altLang="en-US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479222"/>
              </p:ext>
            </p:extLst>
          </p:nvPr>
        </p:nvGraphicFramePr>
        <p:xfrm>
          <a:off x="503359" y="1646237"/>
          <a:ext cx="3459269" cy="352853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144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320776"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i="1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     B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1800" i="1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A</a:t>
                      </a:r>
                      <a:endParaRPr lang="zh-TW" sz="1800" i="1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rowSpan="2"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5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9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0776">
                <a:tc gridSpan="2"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d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altLang="zh-TW" sz="1200" kern="100" dirty="0" smtClean="0">
                        <a:effectLst/>
                        <a:latin typeface="+mn-lt"/>
                        <a:ea typeface="+mn-e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5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d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219200" indent="-1219200"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altLang="zh-TW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9" name="直線接點 8"/>
          <p:cNvCxnSpPr/>
          <p:nvPr/>
        </p:nvCxnSpPr>
        <p:spPr>
          <a:xfrm flipV="1">
            <a:off x="1295627" y="3089326"/>
            <a:ext cx="0" cy="21050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>
            <a:off x="1295627" y="3076626"/>
            <a:ext cx="2984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/>
        </p:nvCxnSpPr>
        <p:spPr>
          <a:xfrm flipV="1">
            <a:off x="1594077" y="2441626"/>
            <a:ext cx="0" cy="635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/>
          <p:nvPr/>
        </p:nvCxnSpPr>
        <p:spPr>
          <a:xfrm>
            <a:off x="1594077" y="2441626"/>
            <a:ext cx="236855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 flipV="1">
            <a:off x="1606777" y="4689526"/>
            <a:ext cx="0" cy="5048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/>
          <p:nvPr/>
        </p:nvCxnSpPr>
        <p:spPr>
          <a:xfrm>
            <a:off x="1606777" y="4689526"/>
            <a:ext cx="2984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/>
          <p:nvPr/>
        </p:nvCxnSpPr>
        <p:spPr>
          <a:xfrm flipV="1">
            <a:off x="1905227" y="3076626"/>
            <a:ext cx="0" cy="16192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接點 15"/>
          <p:cNvCxnSpPr/>
          <p:nvPr/>
        </p:nvCxnSpPr>
        <p:spPr>
          <a:xfrm>
            <a:off x="1905227" y="3089326"/>
            <a:ext cx="6540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 flipV="1">
            <a:off x="2559277" y="2759126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/>
          <p:cNvCxnSpPr/>
          <p:nvPr/>
        </p:nvCxnSpPr>
        <p:spPr>
          <a:xfrm>
            <a:off x="2552927" y="2759126"/>
            <a:ext cx="140970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/>
          <p:cNvCxnSpPr/>
          <p:nvPr/>
        </p:nvCxnSpPr>
        <p:spPr>
          <a:xfrm flipV="1">
            <a:off x="1905227" y="5007026"/>
            <a:ext cx="0" cy="1873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接點 19"/>
          <p:cNvCxnSpPr/>
          <p:nvPr/>
        </p:nvCxnSpPr>
        <p:spPr>
          <a:xfrm>
            <a:off x="1905227" y="5019726"/>
            <a:ext cx="3270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/>
          <p:cNvCxnSpPr/>
          <p:nvPr/>
        </p:nvCxnSpPr>
        <p:spPr>
          <a:xfrm flipV="1">
            <a:off x="2232252" y="3737026"/>
            <a:ext cx="0" cy="129273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接點 21"/>
          <p:cNvCxnSpPr/>
          <p:nvPr/>
        </p:nvCxnSpPr>
        <p:spPr>
          <a:xfrm>
            <a:off x="2232252" y="3737026"/>
            <a:ext cx="3270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/>
          <p:cNvCxnSpPr/>
          <p:nvPr/>
        </p:nvCxnSpPr>
        <p:spPr>
          <a:xfrm flipV="1">
            <a:off x="2559277" y="3410505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接點 23"/>
          <p:cNvCxnSpPr/>
          <p:nvPr/>
        </p:nvCxnSpPr>
        <p:spPr>
          <a:xfrm>
            <a:off x="2552927" y="3404155"/>
            <a:ext cx="9461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/>
          <p:nvPr/>
        </p:nvCxnSpPr>
        <p:spPr>
          <a:xfrm flipV="1">
            <a:off x="3499077" y="3077130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/>
          <p:cNvCxnSpPr/>
          <p:nvPr/>
        </p:nvCxnSpPr>
        <p:spPr>
          <a:xfrm>
            <a:off x="3499077" y="3076626"/>
            <a:ext cx="46355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/>
          <p:cNvCxnSpPr/>
          <p:nvPr/>
        </p:nvCxnSpPr>
        <p:spPr>
          <a:xfrm flipV="1">
            <a:off x="2860904" y="4047924"/>
            <a:ext cx="0" cy="114642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/>
          <p:cNvCxnSpPr/>
          <p:nvPr/>
        </p:nvCxnSpPr>
        <p:spPr>
          <a:xfrm>
            <a:off x="2860904" y="4062213"/>
            <a:ext cx="3270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接點 28"/>
          <p:cNvCxnSpPr/>
          <p:nvPr/>
        </p:nvCxnSpPr>
        <p:spPr>
          <a:xfrm flipV="1">
            <a:off x="3178404" y="3738364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接點 29"/>
          <p:cNvCxnSpPr/>
          <p:nvPr/>
        </p:nvCxnSpPr>
        <p:spPr>
          <a:xfrm>
            <a:off x="3178404" y="3753406"/>
            <a:ext cx="7842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接點 30"/>
          <p:cNvCxnSpPr/>
          <p:nvPr/>
        </p:nvCxnSpPr>
        <p:spPr>
          <a:xfrm flipV="1">
            <a:off x="3486379" y="4383392"/>
            <a:ext cx="0" cy="8109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接點 31"/>
          <p:cNvCxnSpPr/>
          <p:nvPr/>
        </p:nvCxnSpPr>
        <p:spPr>
          <a:xfrm>
            <a:off x="3481616" y="4394253"/>
            <a:ext cx="48101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接點 32"/>
          <p:cNvCxnSpPr/>
          <p:nvPr/>
        </p:nvCxnSpPr>
        <p:spPr>
          <a:xfrm flipV="1">
            <a:off x="3808646" y="4688192"/>
            <a:ext cx="0" cy="5061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接點 33"/>
          <p:cNvCxnSpPr/>
          <p:nvPr/>
        </p:nvCxnSpPr>
        <p:spPr>
          <a:xfrm>
            <a:off x="3803883" y="4699052"/>
            <a:ext cx="15874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表格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035150"/>
              </p:ext>
            </p:extLst>
          </p:nvPr>
        </p:nvGraphicFramePr>
        <p:xfrm>
          <a:off x="5397360" y="1646237"/>
          <a:ext cx="3459269" cy="352853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144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320776"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i="1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     B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1800" i="1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A</a:t>
                      </a:r>
                      <a:endParaRPr lang="zh-TW" sz="1800" i="1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rowSpan="2"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5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9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0776">
                <a:tc gridSpan="2"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d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altLang="zh-TW" sz="1200" kern="100" dirty="0" smtClean="0">
                        <a:effectLst/>
                        <a:latin typeface="+mn-lt"/>
                        <a:ea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5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d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219200" indent="-1219200"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altLang="zh-TW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solidFill>
                          <a:srgbClr val="00B05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6" name="直線接點 35"/>
          <p:cNvCxnSpPr/>
          <p:nvPr/>
        </p:nvCxnSpPr>
        <p:spPr>
          <a:xfrm flipV="1">
            <a:off x="8698300" y="2273657"/>
            <a:ext cx="0" cy="24175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接點 36"/>
          <p:cNvCxnSpPr/>
          <p:nvPr/>
        </p:nvCxnSpPr>
        <p:spPr>
          <a:xfrm>
            <a:off x="8371275" y="4691165"/>
            <a:ext cx="3270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接點 37"/>
          <p:cNvCxnSpPr/>
          <p:nvPr/>
        </p:nvCxnSpPr>
        <p:spPr>
          <a:xfrm flipV="1">
            <a:off x="8371275" y="4681640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接點 38"/>
          <p:cNvCxnSpPr/>
          <p:nvPr/>
        </p:nvCxnSpPr>
        <p:spPr>
          <a:xfrm>
            <a:off x="6019867" y="5010252"/>
            <a:ext cx="236855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接點 39"/>
          <p:cNvCxnSpPr/>
          <p:nvPr/>
        </p:nvCxnSpPr>
        <p:spPr>
          <a:xfrm flipV="1">
            <a:off x="8378258" y="2273657"/>
            <a:ext cx="0" cy="21158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接點 40"/>
          <p:cNvCxnSpPr/>
          <p:nvPr/>
        </p:nvCxnSpPr>
        <p:spPr>
          <a:xfrm>
            <a:off x="6479610" y="4376842"/>
            <a:ext cx="190880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接點 41"/>
          <p:cNvCxnSpPr/>
          <p:nvPr/>
        </p:nvCxnSpPr>
        <p:spPr>
          <a:xfrm flipV="1">
            <a:off x="6491675" y="4367315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接點 42"/>
          <p:cNvCxnSpPr/>
          <p:nvPr/>
        </p:nvCxnSpPr>
        <p:spPr>
          <a:xfrm>
            <a:off x="6019867" y="4691165"/>
            <a:ext cx="47815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接點 43"/>
          <p:cNvCxnSpPr/>
          <p:nvPr/>
        </p:nvCxnSpPr>
        <p:spPr>
          <a:xfrm flipV="1">
            <a:off x="8067108" y="2273659"/>
            <a:ext cx="0" cy="147503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接點 44"/>
          <p:cNvCxnSpPr/>
          <p:nvPr/>
        </p:nvCxnSpPr>
        <p:spPr>
          <a:xfrm>
            <a:off x="7746433" y="3735995"/>
            <a:ext cx="3270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接點 45"/>
          <p:cNvCxnSpPr/>
          <p:nvPr/>
        </p:nvCxnSpPr>
        <p:spPr>
          <a:xfrm flipV="1">
            <a:off x="7758498" y="3736827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接點 46"/>
          <p:cNvCxnSpPr/>
          <p:nvPr/>
        </p:nvCxnSpPr>
        <p:spPr>
          <a:xfrm>
            <a:off x="6165285" y="4060678"/>
            <a:ext cx="159956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接點 47"/>
          <p:cNvCxnSpPr/>
          <p:nvPr/>
        </p:nvCxnSpPr>
        <p:spPr>
          <a:xfrm flipV="1">
            <a:off x="6177349" y="4056169"/>
            <a:ext cx="0" cy="32067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接點 48"/>
          <p:cNvCxnSpPr/>
          <p:nvPr/>
        </p:nvCxnSpPr>
        <p:spPr>
          <a:xfrm>
            <a:off x="6019867" y="4384779"/>
            <a:ext cx="17557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接點 49"/>
          <p:cNvCxnSpPr/>
          <p:nvPr/>
        </p:nvCxnSpPr>
        <p:spPr>
          <a:xfrm flipV="1">
            <a:off x="7443220" y="2273659"/>
            <a:ext cx="0" cy="147503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接點 50"/>
          <p:cNvCxnSpPr/>
          <p:nvPr/>
        </p:nvCxnSpPr>
        <p:spPr>
          <a:xfrm>
            <a:off x="6024630" y="3748695"/>
            <a:ext cx="143287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接點 51"/>
          <p:cNvCxnSpPr/>
          <p:nvPr/>
        </p:nvCxnSpPr>
        <p:spPr>
          <a:xfrm flipV="1">
            <a:off x="7133658" y="2273657"/>
            <a:ext cx="0" cy="8225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接點 52"/>
          <p:cNvCxnSpPr/>
          <p:nvPr/>
        </p:nvCxnSpPr>
        <p:spPr>
          <a:xfrm>
            <a:off x="6019867" y="3096233"/>
            <a:ext cx="11280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接點 53"/>
          <p:cNvCxnSpPr/>
          <p:nvPr/>
        </p:nvCxnSpPr>
        <p:spPr>
          <a:xfrm flipV="1">
            <a:off x="6498021" y="2273657"/>
            <a:ext cx="0" cy="17963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接點 54"/>
          <p:cNvCxnSpPr/>
          <p:nvPr/>
        </p:nvCxnSpPr>
        <p:spPr>
          <a:xfrm>
            <a:off x="6019867" y="2453296"/>
            <a:ext cx="49244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文字方塊 55"/>
          <p:cNvSpPr txBox="1"/>
          <p:nvPr/>
        </p:nvSpPr>
        <p:spPr>
          <a:xfrm>
            <a:off x="4000152" y="2256960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ym typeface="Wingdings" panose="05000000000000000000" pitchFamily="2" charset="2"/>
              </a:rPr>
              <a:t></a:t>
            </a:r>
            <a:endParaRPr lang="zh-TW" altLang="en-US" dirty="0"/>
          </a:p>
        </p:txBody>
      </p:sp>
      <p:sp>
        <p:nvSpPr>
          <p:cNvPr id="58" name="文字方塊 57"/>
          <p:cNvSpPr txBox="1"/>
          <p:nvPr/>
        </p:nvSpPr>
        <p:spPr>
          <a:xfrm>
            <a:off x="4000152" y="258408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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59" name="文字方塊 58"/>
          <p:cNvSpPr txBox="1"/>
          <p:nvPr/>
        </p:nvSpPr>
        <p:spPr>
          <a:xfrm>
            <a:off x="4000152" y="2904660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ym typeface="Wingdings" panose="05000000000000000000" pitchFamily="2" charset="2"/>
              </a:rPr>
              <a:t></a:t>
            </a:r>
            <a:endParaRPr lang="zh-TW" altLang="en-US" dirty="0"/>
          </a:p>
        </p:txBody>
      </p:sp>
      <p:sp>
        <p:nvSpPr>
          <p:cNvPr id="60" name="文字方塊 59"/>
          <p:cNvSpPr txBox="1"/>
          <p:nvPr/>
        </p:nvSpPr>
        <p:spPr>
          <a:xfrm>
            <a:off x="4000152" y="358312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ym typeface="Wingdings" panose="05000000000000000000" pitchFamily="2" charset="2"/>
              </a:rPr>
              <a:t></a:t>
            </a:r>
            <a:endParaRPr lang="zh-TW" altLang="en-US" dirty="0"/>
          </a:p>
        </p:txBody>
      </p:sp>
      <p:sp>
        <p:nvSpPr>
          <p:cNvPr id="61" name="文字方塊 60"/>
          <p:cNvSpPr txBox="1"/>
          <p:nvPr/>
        </p:nvSpPr>
        <p:spPr>
          <a:xfrm>
            <a:off x="4000152" y="4198593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ym typeface="Wingdings" panose="05000000000000000000" pitchFamily="2" charset="2"/>
              </a:rPr>
              <a:t></a:t>
            </a:r>
            <a:endParaRPr lang="zh-TW" altLang="en-US" dirty="0"/>
          </a:p>
        </p:txBody>
      </p:sp>
      <p:sp>
        <p:nvSpPr>
          <p:cNvPr id="62" name="文字方塊 61"/>
          <p:cNvSpPr txBox="1"/>
          <p:nvPr/>
        </p:nvSpPr>
        <p:spPr>
          <a:xfrm>
            <a:off x="4000152" y="4542016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ym typeface="Wingdings" panose="05000000000000000000" pitchFamily="2" charset="2"/>
              </a:rPr>
              <a:t></a:t>
            </a:r>
            <a:endParaRPr lang="zh-TW" altLang="en-US" dirty="0"/>
          </a:p>
        </p:txBody>
      </p:sp>
      <p:sp>
        <p:nvSpPr>
          <p:cNvPr id="63" name="文字方塊 62"/>
          <p:cNvSpPr txBox="1"/>
          <p:nvPr/>
        </p:nvSpPr>
        <p:spPr>
          <a:xfrm>
            <a:off x="4980098" y="4848327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ym typeface="Wingdings" panose="05000000000000000000" pitchFamily="2" charset="2"/>
              </a:rPr>
              <a:t></a:t>
            </a:r>
            <a:endParaRPr lang="zh-TW" altLang="en-US" dirty="0"/>
          </a:p>
        </p:txBody>
      </p:sp>
      <p:sp>
        <p:nvSpPr>
          <p:cNvPr id="64" name="文字方塊 63"/>
          <p:cNvSpPr txBox="1"/>
          <p:nvPr/>
        </p:nvSpPr>
        <p:spPr>
          <a:xfrm>
            <a:off x="4980098" y="4536415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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65" name="文字方塊 64"/>
          <p:cNvSpPr txBox="1"/>
          <p:nvPr/>
        </p:nvSpPr>
        <p:spPr>
          <a:xfrm>
            <a:off x="4980098" y="4185639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ym typeface="Wingdings" panose="05000000000000000000" pitchFamily="2" charset="2"/>
              </a:rPr>
              <a:t></a:t>
            </a:r>
            <a:endParaRPr lang="zh-TW" altLang="en-US" dirty="0"/>
          </a:p>
        </p:txBody>
      </p:sp>
      <p:sp>
        <p:nvSpPr>
          <p:cNvPr id="66" name="文字方塊 65"/>
          <p:cNvSpPr txBox="1"/>
          <p:nvPr/>
        </p:nvSpPr>
        <p:spPr>
          <a:xfrm>
            <a:off x="4978195" y="358312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ym typeface="Wingdings" panose="05000000000000000000" pitchFamily="2" charset="2"/>
              </a:rPr>
              <a:t></a:t>
            </a:r>
            <a:endParaRPr lang="zh-TW" altLang="en-US" dirty="0"/>
          </a:p>
        </p:txBody>
      </p:sp>
      <p:sp>
        <p:nvSpPr>
          <p:cNvPr id="67" name="文字方塊 66"/>
          <p:cNvSpPr txBox="1"/>
          <p:nvPr/>
        </p:nvSpPr>
        <p:spPr>
          <a:xfrm>
            <a:off x="4979467" y="2906694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ym typeface="Wingdings" panose="05000000000000000000" pitchFamily="2" charset="2"/>
              </a:rPr>
              <a:t></a:t>
            </a:r>
            <a:endParaRPr lang="zh-TW" altLang="en-US" dirty="0"/>
          </a:p>
        </p:txBody>
      </p:sp>
      <p:sp>
        <p:nvSpPr>
          <p:cNvPr id="68" name="文字方塊 67"/>
          <p:cNvSpPr txBox="1"/>
          <p:nvPr/>
        </p:nvSpPr>
        <p:spPr>
          <a:xfrm>
            <a:off x="4995356" y="2265611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ym typeface="Wingdings" panose="05000000000000000000" pitchFamily="2" charset="2"/>
              </a:rPr>
              <a:t></a:t>
            </a:r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1616" y="5643288"/>
            <a:ext cx="2265778" cy="812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31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7E40FF6F-D5BE-4BB7-94BE-FAA21B30B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Continuous relation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D0CE57CE-E3E8-4BEE-8B4A-8C6655509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12</a:t>
            </a:fld>
            <a:endParaRPr lang="zh-TW" altLang="en-US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479222"/>
              </p:ext>
            </p:extLst>
          </p:nvPr>
        </p:nvGraphicFramePr>
        <p:xfrm>
          <a:off x="503359" y="1646237"/>
          <a:ext cx="3459269" cy="352853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144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320776"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i="1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     B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1800" i="1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A</a:t>
                      </a:r>
                      <a:endParaRPr lang="zh-TW" sz="1800" i="1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rowSpan="2"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5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9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0776">
                <a:tc gridSpan="2"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d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altLang="zh-TW" sz="1200" kern="100" dirty="0" smtClean="0">
                        <a:effectLst/>
                        <a:latin typeface="+mn-lt"/>
                        <a:ea typeface="+mn-e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5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d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219200" indent="-1219200"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altLang="zh-TW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9" name="直線接點 8"/>
          <p:cNvCxnSpPr/>
          <p:nvPr/>
        </p:nvCxnSpPr>
        <p:spPr>
          <a:xfrm flipV="1">
            <a:off x="1295627" y="3089326"/>
            <a:ext cx="0" cy="21050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>
            <a:off x="1295627" y="3076626"/>
            <a:ext cx="2984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/>
        </p:nvCxnSpPr>
        <p:spPr>
          <a:xfrm flipV="1">
            <a:off x="1594077" y="2441626"/>
            <a:ext cx="0" cy="635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/>
          <p:nvPr/>
        </p:nvCxnSpPr>
        <p:spPr>
          <a:xfrm>
            <a:off x="1594077" y="2441626"/>
            <a:ext cx="236855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 flipV="1">
            <a:off x="1606777" y="4689526"/>
            <a:ext cx="0" cy="5048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/>
          <p:nvPr/>
        </p:nvCxnSpPr>
        <p:spPr>
          <a:xfrm>
            <a:off x="1606777" y="4689526"/>
            <a:ext cx="2984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/>
          <p:nvPr/>
        </p:nvCxnSpPr>
        <p:spPr>
          <a:xfrm flipV="1">
            <a:off x="1905227" y="3076626"/>
            <a:ext cx="0" cy="16192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接點 15"/>
          <p:cNvCxnSpPr/>
          <p:nvPr/>
        </p:nvCxnSpPr>
        <p:spPr>
          <a:xfrm>
            <a:off x="1905227" y="3089326"/>
            <a:ext cx="6540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 flipV="1">
            <a:off x="2559277" y="2759126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/>
          <p:cNvCxnSpPr/>
          <p:nvPr/>
        </p:nvCxnSpPr>
        <p:spPr>
          <a:xfrm>
            <a:off x="2552927" y="2759126"/>
            <a:ext cx="140970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/>
          <p:cNvCxnSpPr/>
          <p:nvPr/>
        </p:nvCxnSpPr>
        <p:spPr>
          <a:xfrm flipV="1">
            <a:off x="1905227" y="5007026"/>
            <a:ext cx="0" cy="1873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接點 19"/>
          <p:cNvCxnSpPr/>
          <p:nvPr/>
        </p:nvCxnSpPr>
        <p:spPr>
          <a:xfrm>
            <a:off x="1905227" y="5019726"/>
            <a:ext cx="3270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/>
          <p:cNvCxnSpPr/>
          <p:nvPr/>
        </p:nvCxnSpPr>
        <p:spPr>
          <a:xfrm flipV="1">
            <a:off x="2232252" y="3737026"/>
            <a:ext cx="0" cy="129273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接點 21"/>
          <p:cNvCxnSpPr/>
          <p:nvPr/>
        </p:nvCxnSpPr>
        <p:spPr>
          <a:xfrm>
            <a:off x="2232252" y="3737026"/>
            <a:ext cx="3270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/>
          <p:cNvCxnSpPr/>
          <p:nvPr/>
        </p:nvCxnSpPr>
        <p:spPr>
          <a:xfrm flipV="1">
            <a:off x="2559277" y="3410505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接點 23"/>
          <p:cNvCxnSpPr/>
          <p:nvPr/>
        </p:nvCxnSpPr>
        <p:spPr>
          <a:xfrm>
            <a:off x="2552927" y="3404155"/>
            <a:ext cx="9461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/>
          <p:nvPr/>
        </p:nvCxnSpPr>
        <p:spPr>
          <a:xfrm flipV="1">
            <a:off x="3499077" y="3077130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/>
          <p:cNvCxnSpPr/>
          <p:nvPr/>
        </p:nvCxnSpPr>
        <p:spPr>
          <a:xfrm>
            <a:off x="3499077" y="3076626"/>
            <a:ext cx="46355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/>
          <p:cNvCxnSpPr/>
          <p:nvPr/>
        </p:nvCxnSpPr>
        <p:spPr>
          <a:xfrm flipV="1">
            <a:off x="2860904" y="4047924"/>
            <a:ext cx="0" cy="114642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/>
          <p:cNvCxnSpPr/>
          <p:nvPr/>
        </p:nvCxnSpPr>
        <p:spPr>
          <a:xfrm>
            <a:off x="2860904" y="4062213"/>
            <a:ext cx="3270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接點 28"/>
          <p:cNvCxnSpPr/>
          <p:nvPr/>
        </p:nvCxnSpPr>
        <p:spPr>
          <a:xfrm flipV="1">
            <a:off x="3178404" y="3738364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接點 29"/>
          <p:cNvCxnSpPr/>
          <p:nvPr/>
        </p:nvCxnSpPr>
        <p:spPr>
          <a:xfrm>
            <a:off x="3178404" y="3753406"/>
            <a:ext cx="7842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接點 30"/>
          <p:cNvCxnSpPr/>
          <p:nvPr/>
        </p:nvCxnSpPr>
        <p:spPr>
          <a:xfrm flipV="1">
            <a:off x="3486379" y="4383392"/>
            <a:ext cx="0" cy="8109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接點 31"/>
          <p:cNvCxnSpPr/>
          <p:nvPr/>
        </p:nvCxnSpPr>
        <p:spPr>
          <a:xfrm>
            <a:off x="3481616" y="4394253"/>
            <a:ext cx="48101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接點 32"/>
          <p:cNvCxnSpPr/>
          <p:nvPr/>
        </p:nvCxnSpPr>
        <p:spPr>
          <a:xfrm flipV="1">
            <a:off x="3808646" y="4688192"/>
            <a:ext cx="0" cy="5061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接點 33"/>
          <p:cNvCxnSpPr/>
          <p:nvPr/>
        </p:nvCxnSpPr>
        <p:spPr>
          <a:xfrm>
            <a:off x="3803883" y="4699052"/>
            <a:ext cx="15874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文字方塊 55"/>
          <p:cNvSpPr txBox="1"/>
          <p:nvPr/>
        </p:nvSpPr>
        <p:spPr>
          <a:xfrm>
            <a:off x="4000152" y="2256960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ym typeface="Wingdings" panose="05000000000000000000" pitchFamily="2" charset="2"/>
              </a:rPr>
              <a:t></a:t>
            </a:r>
            <a:endParaRPr lang="zh-TW" altLang="en-US" dirty="0"/>
          </a:p>
        </p:txBody>
      </p:sp>
      <p:sp>
        <p:nvSpPr>
          <p:cNvPr id="58" name="文字方塊 57"/>
          <p:cNvSpPr txBox="1"/>
          <p:nvPr/>
        </p:nvSpPr>
        <p:spPr>
          <a:xfrm>
            <a:off x="4000152" y="258408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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59" name="文字方塊 58"/>
          <p:cNvSpPr txBox="1"/>
          <p:nvPr/>
        </p:nvSpPr>
        <p:spPr>
          <a:xfrm>
            <a:off x="4000152" y="2904660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ym typeface="Wingdings" panose="05000000000000000000" pitchFamily="2" charset="2"/>
              </a:rPr>
              <a:t></a:t>
            </a:r>
            <a:endParaRPr lang="zh-TW" altLang="en-US" dirty="0"/>
          </a:p>
        </p:txBody>
      </p:sp>
      <p:sp>
        <p:nvSpPr>
          <p:cNvPr id="60" name="文字方塊 59"/>
          <p:cNvSpPr txBox="1"/>
          <p:nvPr/>
        </p:nvSpPr>
        <p:spPr>
          <a:xfrm>
            <a:off x="4000152" y="358312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ym typeface="Wingdings" panose="05000000000000000000" pitchFamily="2" charset="2"/>
              </a:rPr>
              <a:t></a:t>
            </a:r>
            <a:endParaRPr lang="zh-TW" altLang="en-US" dirty="0"/>
          </a:p>
        </p:txBody>
      </p:sp>
      <p:sp>
        <p:nvSpPr>
          <p:cNvPr id="61" name="文字方塊 60"/>
          <p:cNvSpPr txBox="1"/>
          <p:nvPr/>
        </p:nvSpPr>
        <p:spPr>
          <a:xfrm>
            <a:off x="4000152" y="4198593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ym typeface="Wingdings" panose="05000000000000000000" pitchFamily="2" charset="2"/>
              </a:rPr>
              <a:t></a:t>
            </a:r>
            <a:endParaRPr lang="zh-TW" altLang="en-US" dirty="0"/>
          </a:p>
        </p:txBody>
      </p:sp>
      <p:sp>
        <p:nvSpPr>
          <p:cNvPr id="62" name="文字方塊 61"/>
          <p:cNvSpPr txBox="1"/>
          <p:nvPr/>
        </p:nvSpPr>
        <p:spPr>
          <a:xfrm>
            <a:off x="4000152" y="4542016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ym typeface="Wingdings" panose="05000000000000000000" pitchFamily="2" charset="2"/>
              </a:rPr>
              <a:t></a:t>
            </a:r>
            <a:endParaRPr lang="zh-TW" altLang="en-US" dirty="0"/>
          </a:p>
        </p:txBody>
      </p:sp>
      <p:graphicFrame>
        <p:nvGraphicFramePr>
          <p:cNvPr id="70" name="表格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1468261"/>
              </p:ext>
            </p:extLst>
          </p:nvPr>
        </p:nvGraphicFramePr>
        <p:xfrm>
          <a:off x="4842394" y="1646237"/>
          <a:ext cx="3459269" cy="352853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144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320776"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i="1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     B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1800" i="1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A</a:t>
                      </a:r>
                      <a:endParaRPr lang="zh-TW" sz="1800" i="1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rowSpan="2"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5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9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0776">
                <a:tc gridSpan="2"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d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altLang="zh-TW" sz="1200" kern="1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5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d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219200" indent="-1219200"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altLang="zh-TW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71" name="直線接點 70"/>
          <p:cNvCxnSpPr/>
          <p:nvPr/>
        </p:nvCxnSpPr>
        <p:spPr>
          <a:xfrm flipV="1">
            <a:off x="5634662" y="3089326"/>
            <a:ext cx="0" cy="21050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接點 71"/>
          <p:cNvCxnSpPr/>
          <p:nvPr/>
        </p:nvCxnSpPr>
        <p:spPr>
          <a:xfrm>
            <a:off x="5634662" y="3076626"/>
            <a:ext cx="2984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接點 72"/>
          <p:cNvCxnSpPr/>
          <p:nvPr/>
        </p:nvCxnSpPr>
        <p:spPr>
          <a:xfrm flipV="1">
            <a:off x="5933112" y="2441626"/>
            <a:ext cx="0" cy="635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接點 73"/>
          <p:cNvCxnSpPr/>
          <p:nvPr/>
        </p:nvCxnSpPr>
        <p:spPr>
          <a:xfrm>
            <a:off x="5933112" y="2441626"/>
            <a:ext cx="236855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接點 74"/>
          <p:cNvCxnSpPr/>
          <p:nvPr/>
        </p:nvCxnSpPr>
        <p:spPr>
          <a:xfrm flipV="1">
            <a:off x="5945812" y="4689526"/>
            <a:ext cx="0" cy="5048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接點 75"/>
          <p:cNvCxnSpPr/>
          <p:nvPr/>
        </p:nvCxnSpPr>
        <p:spPr>
          <a:xfrm>
            <a:off x="5945812" y="4689526"/>
            <a:ext cx="2984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接點 76"/>
          <p:cNvCxnSpPr/>
          <p:nvPr/>
        </p:nvCxnSpPr>
        <p:spPr>
          <a:xfrm flipV="1">
            <a:off x="6244262" y="3076626"/>
            <a:ext cx="0" cy="16192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接點 77"/>
          <p:cNvCxnSpPr/>
          <p:nvPr/>
        </p:nvCxnSpPr>
        <p:spPr>
          <a:xfrm>
            <a:off x="6244262" y="3089326"/>
            <a:ext cx="6540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接點 78"/>
          <p:cNvCxnSpPr/>
          <p:nvPr/>
        </p:nvCxnSpPr>
        <p:spPr>
          <a:xfrm flipV="1">
            <a:off x="6898312" y="2759126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接點 79"/>
          <p:cNvCxnSpPr/>
          <p:nvPr/>
        </p:nvCxnSpPr>
        <p:spPr>
          <a:xfrm>
            <a:off x="6891962" y="2759126"/>
            <a:ext cx="140970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接點 80"/>
          <p:cNvCxnSpPr/>
          <p:nvPr/>
        </p:nvCxnSpPr>
        <p:spPr>
          <a:xfrm flipV="1">
            <a:off x="6244262" y="5007026"/>
            <a:ext cx="0" cy="1873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接點 81"/>
          <p:cNvCxnSpPr/>
          <p:nvPr/>
        </p:nvCxnSpPr>
        <p:spPr>
          <a:xfrm>
            <a:off x="6244262" y="5019726"/>
            <a:ext cx="3270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接點 82"/>
          <p:cNvCxnSpPr/>
          <p:nvPr/>
        </p:nvCxnSpPr>
        <p:spPr>
          <a:xfrm flipV="1">
            <a:off x="6571287" y="3737026"/>
            <a:ext cx="0" cy="129273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接點 83"/>
          <p:cNvCxnSpPr/>
          <p:nvPr/>
        </p:nvCxnSpPr>
        <p:spPr>
          <a:xfrm>
            <a:off x="6571287" y="3737026"/>
            <a:ext cx="3270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接點 84"/>
          <p:cNvCxnSpPr/>
          <p:nvPr/>
        </p:nvCxnSpPr>
        <p:spPr>
          <a:xfrm flipV="1">
            <a:off x="6898312" y="3410505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接點 85"/>
          <p:cNvCxnSpPr/>
          <p:nvPr/>
        </p:nvCxnSpPr>
        <p:spPr>
          <a:xfrm>
            <a:off x="6891962" y="3404155"/>
            <a:ext cx="9461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接點 86"/>
          <p:cNvCxnSpPr/>
          <p:nvPr/>
        </p:nvCxnSpPr>
        <p:spPr>
          <a:xfrm flipV="1">
            <a:off x="7838112" y="3077130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接點 87"/>
          <p:cNvCxnSpPr/>
          <p:nvPr/>
        </p:nvCxnSpPr>
        <p:spPr>
          <a:xfrm>
            <a:off x="7838112" y="3076626"/>
            <a:ext cx="46355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接點 88"/>
          <p:cNvCxnSpPr/>
          <p:nvPr/>
        </p:nvCxnSpPr>
        <p:spPr>
          <a:xfrm flipV="1">
            <a:off x="7199939" y="4047924"/>
            <a:ext cx="0" cy="114642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接點 89"/>
          <p:cNvCxnSpPr/>
          <p:nvPr/>
        </p:nvCxnSpPr>
        <p:spPr>
          <a:xfrm>
            <a:off x="7199939" y="4062213"/>
            <a:ext cx="3270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接點 90"/>
          <p:cNvCxnSpPr/>
          <p:nvPr/>
        </p:nvCxnSpPr>
        <p:spPr>
          <a:xfrm flipV="1">
            <a:off x="7517439" y="3738364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接點 91"/>
          <p:cNvCxnSpPr/>
          <p:nvPr/>
        </p:nvCxnSpPr>
        <p:spPr>
          <a:xfrm>
            <a:off x="7517439" y="3753406"/>
            <a:ext cx="7842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接點 92"/>
          <p:cNvCxnSpPr/>
          <p:nvPr/>
        </p:nvCxnSpPr>
        <p:spPr>
          <a:xfrm flipV="1">
            <a:off x="7825414" y="4383392"/>
            <a:ext cx="0" cy="8109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接點 93"/>
          <p:cNvCxnSpPr/>
          <p:nvPr/>
        </p:nvCxnSpPr>
        <p:spPr>
          <a:xfrm>
            <a:off x="7820651" y="4394253"/>
            <a:ext cx="48101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接點 94"/>
          <p:cNvCxnSpPr/>
          <p:nvPr/>
        </p:nvCxnSpPr>
        <p:spPr>
          <a:xfrm flipV="1">
            <a:off x="8147681" y="4688192"/>
            <a:ext cx="0" cy="5061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接點 95"/>
          <p:cNvCxnSpPr/>
          <p:nvPr/>
        </p:nvCxnSpPr>
        <p:spPr>
          <a:xfrm>
            <a:off x="8142918" y="4699052"/>
            <a:ext cx="15874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文字方塊 96"/>
          <p:cNvSpPr txBox="1"/>
          <p:nvPr/>
        </p:nvSpPr>
        <p:spPr>
          <a:xfrm>
            <a:off x="8339187" y="2256960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ym typeface="Wingdings" panose="05000000000000000000" pitchFamily="2" charset="2"/>
              </a:rPr>
              <a:t></a:t>
            </a:r>
            <a:endParaRPr lang="zh-TW" altLang="en-US" dirty="0"/>
          </a:p>
        </p:txBody>
      </p:sp>
      <p:sp>
        <p:nvSpPr>
          <p:cNvPr id="98" name="文字方塊 97"/>
          <p:cNvSpPr txBox="1"/>
          <p:nvPr/>
        </p:nvSpPr>
        <p:spPr>
          <a:xfrm>
            <a:off x="8339187" y="258408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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99" name="文字方塊 98"/>
          <p:cNvSpPr txBox="1"/>
          <p:nvPr/>
        </p:nvSpPr>
        <p:spPr>
          <a:xfrm>
            <a:off x="8339187" y="2904660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ym typeface="Wingdings" panose="05000000000000000000" pitchFamily="2" charset="2"/>
              </a:rPr>
              <a:t></a:t>
            </a:r>
            <a:endParaRPr lang="zh-TW" altLang="en-US" dirty="0"/>
          </a:p>
        </p:txBody>
      </p:sp>
      <p:sp>
        <p:nvSpPr>
          <p:cNvPr id="100" name="文字方塊 99"/>
          <p:cNvSpPr txBox="1"/>
          <p:nvPr/>
        </p:nvSpPr>
        <p:spPr>
          <a:xfrm>
            <a:off x="8339187" y="358312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ym typeface="Wingdings" panose="05000000000000000000" pitchFamily="2" charset="2"/>
              </a:rPr>
              <a:t></a:t>
            </a:r>
            <a:endParaRPr lang="zh-TW" altLang="en-US" dirty="0"/>
          </a:p>
        </p:txBody>
      </p:sp>
      <p:sp>
        <p:nvSpPr>
          <p:cNvPr id="101" name="文字方塊 100"/>
          <p:cNvSpPr txBox="1"/>
          <p:nvPr/>
        </p:nvSpPr>
        <p:spPr>
          <a:xfrm>
            <a:off x="8339187" y="4198593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ym typeface="Wingdings" panose="05000000000000000000" pitchFamily="2" charset="2"/>
              </a:rPr>
              <a:t></a:t>
            </a:r>
            <a:endParaRPr lang="zh-TW" altLang="en-US" dirty="0"/>
          </a:p>
        </p:txBody>
      </p:sp>
      <p:sp>
        <p:nvSpPr>
          <p:cNvPr id="102" name="文字方塊 101"/>
          <p:cNvSpPr txBox="1"/>
          <p:nvPr/>
        </p:nvSpPr>
        <p:spPr>
          <a:xfrm>
            <a:off x="8339187" y="4542016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ym typeface="Wingdings" panose="05000000000000000000" pitchFamily="2" charset="2"/>
              </a:rPr>
              <a:t></a:t>
            </a:r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1594077" y="5615594"/>
            <a:ext cx="1144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{1,2,3,4,5}</a:t>
            </a:r>
            <a:endParaRPr lang="zh-TW" altLang="en-US" dirty="0"/>
          </a:p>
        </p:txBody>
      </p:sp>
      <p:sp>
        <p:nvSpPr>
          <p:cNvPr id="103" name="文字方塊 102"/>
          <p:cNvSpPr txBox="1"/>
          <p:nvPr/>
        </p:nvSpPr>
        <p:spPr>
          <a:xfrm>
            <a:off x="6419015" y="561559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{5,6}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8190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7E40FF6F-D5BE-4BB7-94BE-FAA21B30B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Continuous relation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D0CE57CE-E3E8-4BEE-8B4A-8C6655509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13</a:t>
            </a:fld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1594077" y="5615594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{1,2,3,4}</a:t>
            </a:r>
            <a:endParaRPr lang="zh-TW" altLang="en-US" dirty="0"/>
          </a:p>
        </p:txBody>
      </p:sp>
      <p:sp>
        <p:nvSpPr>
          <p:cNvPr id="103" name="文字方塊 102"/>
          <p:cNvSpPr txBox="1"/>
          <p:nvPr/>
        </p:nvSpPr>
        <p:spPr>
          <a:xfrm>
            <a:off x="6419015" y="5615594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{3,4,5}</a:t>
            </a:r>
            <a:endParaRPr lang="zh-TW" altLang="en-US" dirty="0"/>
          </a:p>
        </p:txBody>
      </p:sp>
      <p:graphicFrame>
        <p:nvGraphicFramePr>
          <p:cNvPr id="104" name="表格 10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5305283"/>
              </p:ext>
            </p:extLst>
          </p:nvPr>
        </p:nvGraphicFramePr>
        <p:xfrm>
          <a:off x="5397360" y="1646237"/>
          <a:ext cx="3459269" cy="352853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144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320776"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i="1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     B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1800" i="1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A</a:t>
                      </a:r>
                      <a:endParaRPr lang="zh-TW" sz="1800" i="1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rowSpan="2"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5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9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0776">
                <a:tc gridSpan="2"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d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altLang="zh-TW" sz="1200" kern="100" dirty="0" smtClean="0">
                        <a:effectLst/>
                        <a:latin typeface="+mn-lt"/>
                        <a:ea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5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d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219200" indent="-1219200"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altLang="zh-TW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solidFill>
                          <a:srgbClr val="00B05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105" name="直線接點 104"/>
          <p:cNvCxnSpPr/>
          <p:nvPr/>
        </p:nvCxnSpPr>
        <p:spPr>
          <a:xfrm flipV="1">
            <a:off x="8698300" y="2273657"/>
            <a:ext cx="0" cy="24175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接點 105"/>
          <p:cNvCxnSpPr/>
          <p:nvPr/>
        </p:nvCxnSpPr>
        <p:spPr>
          <a:xfrm>
            <a:off x="8371275" y="4691165"/>
            <a:ext cx="3270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接點 106"/>
          <p:cNvCxnSpPr/>
          <p:nvPr/>
        </p:nvCxnSpPr>
        <p:spPr>
          <a:xfrm flipV="1">
            <a:off x="8371275" y="4681640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線接點 107"/>
          <p:cNvCxnSpPr/>
          <p:nvPr/>
        </p:nvCxnSpPr>
        <p:spPr>
          <a:xfrm>
            <a:off x="6019867" y="5010252"/>
            <a:ext cx="236855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接點 108"/>
          <p:cNvCxnSpPr/>
          <p:nvPr/>
        </p:nvCxnSpPr>
        <p:spPr>
          <a:xfrm flipV="1">
            <a:off x="8378258" y="2273657"/>
            <a:ext cx="0" cy="21158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接點 109"/>
          <p:cNvCxnSpPr/>
          <p:nvPr/>
        </p:nvCxnSpPr>
        <p:spPr>
          <a:xfrm>
            <a:off x="6479610" y="4376842"/>
            <a:ext cx="190880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線接點 110"/>
          <p:cNvCxnSpPr/>
          <p:nvPr/>
        </p:nvCxnSpPr>
        <p:spPr>
          <a:xfrm flipV="1">
            <a:off x="6491675" y="4367315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接點 111"/>
          <p:cNvCxnSpPr/>
          <p:nvPr/>
        </p:nvCxnSpPr>
        <p:spPr>
          <a:xfrm>
            <a:off x="6019867" y="4691165"/>
            <a:ext cx="47815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線接點 112"/>
          <p:cNvCxnSpPr/>
          <p:nvPr/>
        </p:nvCxnSpPr>
        <p:spPr>
          <a:xfrm flipV="1">
            <a:off x="8067108" y="2273659"/>
            <a:ext cx="0" cy="147503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線接點 113"/>
          <p:cNvCxnSpPr/>
          <p:nvPr/>
        </p:nvCxnSpPr>
        <p:spPr>
          <a:xfrm>
            <a:off x="7746433" y="3735995"/>
            <a:ext cx="3270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線接點 114"/>
          <p:cNvCxnSpPr/>
          <p:nvPr/>
        </p:nvCxnSpPr>
        <p:spPr>
          <a:xfrm flipV="1">
            <a:off x="7758498" y="3736827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接點 115"/>
          <p:cNvCxnSpPr/>
          <p:nvPr/>
        </p:nvCxnSpPr>
        <p:spPr>
          <a:xfrm>
            <a:off x="6165285" y="4060678"/>
            <a:ext cx="159956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直線接點 116"/>
          <p:cNvCxnSpPr/>
          <p:nvPr/>
        </p:nvCxnSpPr>
        <p:spPr>
          <a:xfrm flipV="1">
            <a:off x="6177349" y="4056169"/>
            <a:ext cx="0" cy="32067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直線接點 117"/>
          <p:cNvCxnSpPr/>
          <p:nvPr/>
        </p:nvCxnSpPr>
        <p:spPr>
          <a:xfrm>
            <a:off x="6019867" y="4384779"/>
            <a:ext cx="17557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直線接點 118"/>
          <p:cNvCxnSpPr/>
          <p:nvPr/>
        </p:nvCxnSpPr>
        <p:spPr>
          <a:xfrm flipV="1">
            <a:off x="7443220" y="2273659"/>
            <a:ext cx="0" cy="147503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直線接點 119"/>
          <p:cNvCxnSpPr/>
          <p:nvPr/>
        </p:nvCxnSpPr>
        <p:spPr>
          <a:xfrm>
            <a:off x="6024630" y="3748695"/>
            <a:ext cx="143287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線接點 120"/>
          <p:cNvCxnSpPr/>
          <p:nvPr/>
        </p:nvCxnSpPr>
        <p:spPr>
          <a:xfrm flipV="1">
            <a:off x="7133658" y="2273657"/>
            <a:ext cx="0" cy="8225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線接點 121"/>
          <p:cNvCxnSpPr/>
          <p:nvPr/>
        </p:nvCxnSpPr>
        <p:spPr>
          <a:xfrm>
            <a:off x="6019867" y="3096233"/>
            <a:ext cx="11280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直線接點 122"/>
          <p:cNvCxnSpPr/>
          <p:nvPr/>
        </p:nvCxnSpPr>
        <p:spPr>
          <a:xfrm flipV="1">
            <a:off x="6498021" y="2273657"/>
            <a:ext cx="0" cy="17963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直線接點 123"/>
          <p:cNvCxnSpPr/>
          <p:nvPr/>
        </p:nvCxnSpPr>
        <p:spPr>
          <a:xfrm>
            <a:off x="6019867" y="2453296"/>
            <a:ext cx="49244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文字方塊 124"/>
          <p:cNvSpPr txBox="1"/>
          <p:nvPr/>
        </p:nvSpPr>
        <p:spPr>
          <a:xfrm>
            <a:off x="4980098" y="4848327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ym typeface="Wingdings" panose="05000000000000000000" pitchFamily="2" charset="2"/>
              </a:rPr>
              <a:t></a:t>
            </a:r>
            <a:endParaRPr lang="zh-TW" altLang="en-US" dirty="0"/>
          </a:p>
        </p:txBody>
      </p:sp>
      <p:sp>
        <p:nvSpPr>
          <p:cNvPr id="126" name="文字方塊 125"/>
          <p:cNvSpPr txBox="1"/>
          <p:nvPr/>
        </p:nvSpPr>
        <p:spPr>
          <a:xfrm>
            <a:off x="4980098" y="4536415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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27" name="文字方塊 126"/>
          <p:cNvSpPr txBox="1"/>
          <p:nvPr/>
        </p:nvSpPr>
        <p:spPr>
          <a:xfrm>
            <a:off x="4980098" y="4185639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ym typeface="Wingdings" panose="05000000000000000000" pitchFamily="2" charset="2"/>
              </a:rPr>
              <a:t></a:t>
            </a:r>
            <a:endParaRPr lang="zh-TW" altLang="en-US" dirty="0"/>
          </a:p>
        </p:txBody>
      </p:sp>
      <p:sp>
        <p:nvSpPr>
          <p:cNvPr id="128" name="文字方塊 127"/>
          <p:cNvSpPr txBox="1"/>
          <p:nvPr/>
        </p:nvSpPr>
        <p:spPr>
          <a:xfrm>
            <a:off x="4978195" y="358312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ym typeface="Wingdings" panose="05000000000000000000" pitchFamily="2" charset="2"/>
              </a:rPr>
              <a:t></a:t>
            </a:r>
            <a:endParaRPr lang="zh-TW" altLang="en-US" dirty="0"/>
          </a:p>
        </p:txBody>
      </p:sp>
      <p:sp>
        <p:nvSpPr>
          <p:cNvPr id="129" name="文字方塊 128"/>
          <p:cNvSpPr txBox="1"/>
          <p:nvPr/>
        </p:nvSpPr>
        <p:spPr>
          <a:xfrm>
            <a:off x="4979467" y="2906694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ym typeface="Wingdings" panose="05000000000000000000" pitchFamily="2" charset="2"/>
              </a:rPr>
              <a:t></a:t>
            </a:r>
            <a:endParaRPr lang="zh-TW" altLang="en-US" dirty="0"/>
          </a:p>
        </p:txBody>
      </p:sp>
      <p:sp>
        <p:nvSpPr>
          <p:cNvPr id="130" name="文字方塊 129"/>
          <p:cNvSpPr txBox="1"/>
          <p:nvPr/>
        </p:nvSpPr>
        <p:spPr>
          <a:xfrm>
            <a:off x="4995356" y="2265611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ym typeface="Wingdings" panose="05000000000000000000" pitchFamily="2" charset="2"/>
              </a:rPr>
              <a:t></a:t>
            </a:r>
            <a:endParaRPr lang="zh-TW" altLang="en-US" dirty="0"/>
          </a:p>
        </p:txBody>
      </p:sp>
      <p:graphicFrame>
        <p:nvGraphicFramePr>
          <p:cNvPr id="131" name="表格 1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216473"/>
              </p:ext>
            </p:extLst>
          </p:nvPr>
        </p:nvGraphicFramePr>
        <p:xfrm>
          <a:off x="956977" y="1646237"/>
          <a:ext cx="3459269" cy="352853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144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320776"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i="1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     B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1800" i="1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A</a:t>
                      </a:r>
                      <a:endParaRPr lang="zh-TW" sz="1800" i="1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rowSpan="2"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5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9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0776">
                <a:tc gridSpan="2"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d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altLang="zh-TW" sz="1200" kern="100" dirty="0" smtClean="0">
                        <a:effectLst/>
                        <a:latin typeface="+mn-lt"/>
                        <a:ea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5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d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219200" indent="-1219200"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altLang="zh-TW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solidFill>
                          <a:srgbClr val="00B05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132" name="直線接點 131"/>
          <p:cNvCxnSpPr/>
          <p:nvPr/>
        </p:nvCxnSpPr>
        <p:spPr>
          <a:xfrm flipV="1">
            <a:off x="4257917" y="2273657"/>
            <a:ext cx="0" cy="24175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直線接點 132"/>
          <p:cNvCxnSpPr/>
          <p:nvPr/>
        </p:nvCxnSpPr>
        <p:spPr>
          <a:xfrm>
            <a:off x="3930892" y="4691165"/>
            <a:ext cx="3270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直線接點 133"/>
          <p:cNvCxnSpPr/>
          <p:nvPr/>
        </p:nvCxnSpPr>
        <p:spPr>
          <a:xfrm flipV="1">
            <a:off x="3930892" y="4681640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直線接點 134"/>
          <p:cNvCxnSpPr/>
          <p:nvPr/>
        </p:nvCxnSpPr>
        <p:spPr>
          <a:xfrm>
            <a:off x="1579484" y="5010252"/>
            <a:ext cx="236855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直線接點 135"/>
          <p:cNvCxnSpPr/>
          <p:nvPr/>
        </p:nvCxnSpPr>
        <p:spPr>
          <a:xfrm flipV="1">
            <a:off x="3937875" y="2273657"/>
            <a:ext cx="0" cy="21158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線接點 136"/>
          <p:cNvCxnSpPr/>
          <p:nvPr/>
        </p:nvCxnSpPr>
        <p:spPr>
          <a:xfrm>
            <a:off x="2039227" y="4376842"/>
            <a:ext cx="190880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直線接點 137"/>
          <p:cNvCxnSpPr/>
          <p:nvPr/>
        </p:nvCxnSpPr>
        <p:spPr>
          <a:xfrm flipV="1">
            <a:off x="2051292" y="4367315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直線接點 138"/>
          <p:cNvCxnSpPr/>
          <p:nvPr/>
        </p:nvCxnSpPr>
        <p:spPr>
          <a:xfrm>
            <a:off x="1579484" y="4691165"/>
            <a:ext cx="47815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直線接點 139"/>
          <p:cNvCxnSpPr/>
          <p:nvPr/>
        </p:nvCxnSpPr>
        <p:spPr>
          <a:xfrm flipV="1">
            <a:off x="3626725" y="2273659"/>
            <a:ext cx="0" cy="147503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直線接點 140"/>
          <p:cNvCxnSpPr/>
          <p:nvPr/>
        </p:nvCxnSpPr>
        <p:spPr>
          <a:xfrm>
            <a:off x="3306050" y="3735995"/>
            <a:ext cx="3270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直線接點 141"/>
          <p:cNvCxnSpPr/>
          <p:nvPr/>
        </p:nvCxnSpPr>
        <p:spPr>
          <a:xfrm flipV="1">
            <a:off x="3318115" y="3736827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直線接點 142"/>
          <p:cNvCxnSpPr/>
          <p:nvPr/>
        </p:nvCxnSpPr>
        <p:spPr>
          <a:xfrm>
            <a:off x="1724902" y="4060678"/>
            <a:ext cx="159956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直線接點 143"/>
          <p:cNvCxnSpPr/>
          <p:nvPr/>
        </p:nvCxnSpPr>
        <p:spPr>
          <a:xfrm flipV="1">
            <a:off x="1736966" y="4056169"/>
            <a:ext cx="0" cy="32067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直線接點 144"/>
          <p:cNvCxnSpPr/>
          <p:nvPr/>
        </p:nvCxnSpPr>
        <p:spPr>
          <a:xfrm>
            <a:off x="1579484" y="4384779"/>
            <a:ext cx="17557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線接點 145"/>
          <p:cNvCxnSpPr/>
          <p:nvPr/>
        </p:nvCxnSpPr>
        <p:spPr>
          <a:xfrm flipV="1">
            <a:off x="3002837" y="2273659"/>
            <a:ext cx="0" cy="147503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直線接點 146"/>
          <p:cNvCxnSpPr/>
          <p:nvPr/>
        </p:nvCxnSpPr>
        <p:spPr>
          <a:xfrm>
            <a:off x="1584247" y="3748695"/>
            <a:ext cx="143287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直線接點 147"/>
          <p:cNvCxnSpPr/>
          <p:nvPr/>
        </p:nvCxnSpPr>
        <p:spPr>
          <a:xfrm flipV="1">
            <a:off x="2693275" y="2273657"/>
            <a:ext cx="0" cy="8225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直線接點 148"/>
          <p:cNvCxnSpPr/>
          <p:nvPr/>
        </p:nvCxnSpPr>
        <p:spPr>
          <a:xfrm>
            <a:off x="1579484" y="3096233"/>
            <a:ext cx="11280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接點 149"/>
          <p:cNvCxnSpPr/>
          <p:nvPr/>
        </p:nvCxnSpPr>
        <p:spPr>
          <a:xfrm flipV="1">
            <a:off x="2057638" y="2273657"/>
            <a:ext cx="0" cy="17963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直線接點 150"/>
          <p:cNvCxnSpPr/>
          <p:nvPr/>
        </p:nvCxnSpPr>
        <p:spPr>
          <a:xfrm>
            <a:off x="1579484" y="2453296"/>
            <a:ext cx="49244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文字方塊 151"/>
          <p:cNvSpPr txBox="1"/>
          <p:nvPr/>
        </p:nvSpPr>
        <p:spPr>
          <a:xfrm>
            <a:off x="539715" y="4848327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ym typeface="Wingdings" panose="05000000000000000000" pitchFamily="2" charset="2"/>
              </a:rPr>
              <a:t></a:t>
            </a:r>
            <a:endParaRPr lang="zh-TW" altLang="en-US" dirty="0"/>
          </a:p>
        </p:txBody>
      </p:sp>
      <p:sp>
        <p:nvSpPr>
          <p:cNvPr id="153" name="文字方塊 152"/>
          <p:cNvSpPr txBox="1"/>
          <p:nvPr/>
        </p:nvSpPr>
        <p:spPr>
          <a:xfrm>
            <a:off x="539715" y="4536415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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54" name="文字方塊 153"/>
          <p:cNvSpPr txBox="1"/>
          <p:nvPr/>
        </p:nvSpPr>
        <p:spPr>
          <a:xfrm>
            <a:off x="539715" y="4185639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ym typeface="Wingdings" panose="05000000000000000000" pitchFamily="2" charset="2"/>
              </a:rPr>
              <a:t></a:t>
            </a:r>
            <a:endParaRPr lang="zh-TW" altLang="en-US" dirty="0"/>
          </a:p>
        </p:txBody>
      </p:sp>
      <p:sp>
        <p:nvSpPr>
          <p:cNvPr id="155" name="文字方塊 154"/>
          <p:cNvSpPr txBox="1"/>
          <p:nvPr/>
        </p:nvSpPr>
        <p:spPr>
          <a:xfrm>
            <a:off x="537812" y="358312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ym typeface="Wingdings" panose="05000000000000000000" pitchFamily="2" charset="2"/>
              </a:rPr>
              <a:t></a:t>
            </a:r>
            <a:endParaRPr lang="zh-TW" altLang="en-US" dirty="0"/>
          </a:p>
        </p:txBody>
      </p:sp>
      <p:sp>
        <p:nvSpPr>
          <p:cNvPr id="156" name="文字方塊 155"/>
          <p:cNvSpPr txBox="1"/>
          <p:nvPr/>
        </p:nvSpPr>
        <p:spPr>
          <a:xfrm>
            <a:off x="539084" y="2906694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ym typeface="Wingdings" panose="05000000000000000000" pitchFamily="2" charset="2"/>
              </a:rPr>
              <a:t></a:t>
            </a:r>
            <a:endParaRPr lang="zh-TW" altLang="en-US" dirty="0"/>
          </a:p>
        </p:txBody>
      </p:sp>
      <p:sp>
        <p:nvSpPr>
          <p:cNvPr id="157" name="文字方塊 156"/>
          <p:cNvSpPr txBox="1"/>
          <p:nvPr/>
        </p:nvSpPr>
        <p:spPr>
          <a:xfrm>
            <a:off x="554973" y="2265611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ym typeface="Wingdings" panose="05000000000000000000" pitchFamily="2" charset="2"/>
              </a:rPr>
              <a:t>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0470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7E40FF6F-D5BE-4BB7-94BE-FAA21B30B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Maximal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D0CE57CE-E3E8-4BEE-8B4A-8C6655509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14</a:t>
            </a:fld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2921000" y="2605353"/>
            <a:ext cx="880533" cy="28363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2" name="矩形 61"/>
          <p:cNvSpPr/>
          <p:nvPr/>
        </p:nvSpPr>
        <p:spPr>
          <a:xfrm>
            <a:off x="5503334" y="2605353"/>
            <a:ext cx="880533" cy="28363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980647" y="1506023"/>
            <a:ext cx="2531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: </a:t>
            </a:r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3, 5, 4, 2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6, 7, 3, 2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3210423" y="49699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65" name="文字方塊 64"/>
          <p:cNvSpPr txBox="1"/>
          <p:nvPr/>
        </p:nvSpPr>
        <p:spPr>
          <a:xfrm>
            <a:off x="3210423" y="468284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5</a:t>
            </a:r>
            <a:endParaRPr lang="zh-TW" altLang="en-US" dirty="0"/>
          </a:p>
        </p:txBody>
      </p:sp>
      <p:sp>
        <p:nvSpPr>
          <p:cNvPr id="66" name="文字方塊 65"/>
          <p:cNvSpPr txBox="1"/>
          <p:nvPr/>
        </p:nvSpPr>
        <p:spPr>
          <a:xfrm>
            <a:off x="3210423" y="438729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4</a:t>
            </a:r>
            <a:endParaRPr lang="zh-TW" altLang="en-US" dirty="0"/>
          </a:p>
        </p:txBody>
      </p:sp>
      <p:sp>
        <p:nvSpPr>
          <p:cNvPr id="67" name="文字方塊 66"/>
          <p:cNvSpPr txBox="1"/>
          <p:nvPr/>
        </p:nvSpPr>
        <p:spPr>
          <a:xfrm>
            <a:off x="3210423" y="40959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2921000" y="2236021"/>
            <a:ext cx="814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Queue</a:t>
            </a:r>
            <a:endParaRPr lang="zh-TW" altLang="en-US" dirty="0"/>
          </a:p>
        </p:txBody>
      </p:sp>
      <p:sp>
        <p:nvSpPr>
          <p:cNvPr id="69" name="文字方塊 68"/>
          <p:cNvSpPr txBox="1"/>
          <p:nvPr/>
        </p:nvSpPr>
        <p:spPr>
          <a:xfrm>
            <a:off x="5503334" y="2236021"/>
            <a:ext cx="801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/>
              <a:t>Deque</a:t>
            </a:r>
            <a:endParaRPr lang="zh-TW" altLang="en-US" dirty="0"/>
          </a:p>
        </p:txBody>
      </p:sp>
      <p:sp>
        <p:nvSpPr>
          <p:cNvPr id="70" name="文字方塊 69"/>
          <p:cNvSpPr txBox="1"/>
          <p:nvPr/>
        </p:nvSpPr>
        <p:spPr>
          <a:xfrm>
            <a:off x="5792757" y="500030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5</a:t>
            </a:r>
            <a:endParaRPr lang="zh-TW" altLang="en-US" dirty="0"/>
          </a:p>
        </p:txBody>
      </p:sp>
      <p:sp>
        <p:nvSpPr>
          <p:cNvPr id="71" name="文字方塊 70"/>
          <p:cNvSpPr txBox="1"/>
          <p:nvPr/>
        </p:nvSpPr>
        <p:spPr>
          <a:xfrm>
            <a:off x="5792757" y="47132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74" name="文字方塊 73"/>
          <p:cNvSpPr txBox="1"/>
          <p:nvPr/>
        </p:nvSpPr>
        <p:spPr>
          <a:xfrm>
            <a:off x="5792757" y="438885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8707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7E40FF6F-D5BE-4BB7-94BE-FAA21B30B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Maximal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D0CE57CE-E3E8-4BEE-8B4A-8C6655509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15</a:t>
            </a:fld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2921000" y="2605353"/>
            <a:ext cx="880533" cy="28363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2" name="矩形 61"/>
          <p:cNvSpPr/>
          <p:nvPr/>
        </p:nvSpPr>
        <p:spPr>
          <a:xfrm>
            <a:off x="5503334" y="2605353"/>
            <a:ext cx="880533" cy="28363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980647" y="1506023"/>
            <a:ext cx="2531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: </a:t>
            </a:r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3, 5, 4, 2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6, 7, 3, 2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3210423" y="49699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00B050"/>
                </a:solidFill>
              </a:rPr>
              <a:t>3</a:t>
            </a:r>
            <a:endParaRPr lang="zh-TW" altLang="en-US" dirty="0">
              <a:solidFill>
                <a:srgbClr val="00B050"/>
              </a:solidFill>
            </a:endParaRPr>
          </a:p>
        </p:txBody>
      </p:sp>
      <p:sp>
        <p:nvSpPr>
          <p:cNvPr id="65" name="文字方塊 64"/>
          <p:cNvSpPr txBox="1"/>
          <p:nvPr/>
        </p:nvSpPr>
        <p:spPr>
          <a:xfrm>
            <a:off x="3210423" y="468284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00B050"/>
                </a:solidFill>
              </a:rPr>
              <a:t>5</a:t>
            </a:r>
            <a:endParaRPr lang="zh-TW" altLang="en-US" dirty="0">
              <a:solidFill>
                <a:srgbClr val="00B050"/>
              </a:solidFill>
            </a:endParaRPr>
          </a:p>
        </p:txBody>
      </p:sp>
      <p:sp>
        <p:nvSpPr>
          <p:cNvPr id="66" name="文字方塊 65"/>
          <p:cNvSpPr txBox="1"/>
          <p:nvPr/>
        </p:nvSpPr>
        <p:spPr>
          <a:xfrm>
            <a:off x="3210423" y="438729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4</a:t>
            </a:r>
            <a:endParaRPr lang="zh-TW" altLang="en-US" dirty="0"/>
          </a:p>
        </p:txBody>
      </p:sp>
      <p:sp>
        <p:nvSpPr>
          <p:cNvPr id="67" name="文字方塊 66"/>
          <p:cNvSpPr txBox="1"/>
          <p:nvPr/>
        </p:nvSpPr>
        <p:spPr>
          <a:xfrm>
            <a:off x="3210423" y="40959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2921000" y="2236021"/>
            <a:ext cx="814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Queue</a:t>
            </a:r>
            <a:endParaRPr lang="zh-TW" altLang="en-US" dirty="0"/>
          </a:p>
        </p:txBody>
      </p:sp>
      <p:sp>
        <p:nvSpPr>
          <p:cNvPr id="69" name="文字方塊 68"/>
          <p:cNvSpPr txBox="1"/>
          <p:nvPr/>
        </p:nvSpPr>
        <p:spPr>
          <a:xfrm>
            <a:off x="5503334" y="2236021"/>
            <a:ext cx="801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/>
              <a:t>Deque</a:t>
            </a:r>
            <a:endParaRPr lang="zh-TW" altLang="en-US" dirty="0"/>
          </a:p>
        </p:txBody>
      </p:sp>
      <p:sp>
        <p:nvSpPr>
          <p:cNvPr id="70" name="文字方塊 69"/>
          <p:cNvSpPr txBox="1"/>
          <p:nvPr/>
        </p:nvSpPr>
        <p:spPr>
          <a:xfrm>
            <a:off x="5792757" y="500030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00B050"/>
                </a:solidFill>
              </a:rPr>
              <a:t>5</a:t>
            </a:r>
            <a:endParaRPr lang="zh-TW" altLang="en-US" dirty="0">
              <a:solidFill>
                <a:srgbClr val="00B050"/>
              </a:solidFill>
            </a:endParaRPr>
          </a:p>
        </p:txBody>
      </p:sp>
      <p:sp>
        <p:nvSpPr>
          <p:cNvPr id="71" name="文字方塊 70"/>
          <p:cNvSpPr txBox="1"/>
          <p:nvPr/>
        </p:nvSpPr>
        <p:spPr>
          <a:xfrm>
            <a:off x="5792757" y="47132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74" name="文字方塊 73"/>
          <p:cNvSpPr txBox="1"/>
          <p:nvPr/>
        </p:nvSpPr>
        <p:spPr>
          <a:xfrm>
            <a:off x="5792757" y="438885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9589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7E40FF6F-D5BE-4BB7-94BE-FAA21B30B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Complexity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D0CE57CE-E3E8-4BEE-8B4A-8C6655509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16</a:t>
            </a:fld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Complexity : O(</a:t>
            </a:r>
            <a:r>
              <a:rPr lang="en-US" altLang="zh-TW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TW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 </a:t>
            </a:r>
            <a:r>
              <a:rPr lang="en-US" altLang="zh-TW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n</a:t>
            </a:r>
            <a:r>
              <a:rPr lang="en-US" altLang="zh-TW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l-GR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Complexity in average : O(n</a:t>
            </a:r>
            <a:r>
              <a:rPr lang="en-US" altLang="zh-TW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l-GR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n-US" altLang="zh-TW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zh-TW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53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565566"/>
                <a:ext cx="7886700" cy="4351338"/>
              </a:xfrm>
            </p:spPr>
            <p:txBody>
              <a:bodyPr>
                <a:noAutofit/>
              </a:bodyPr>
              <a:lstStyle/>
              <a:p>
                <a:pPr algn="just">
                  <a:lnSpc>
                    <a:spcPct val="120000"/>
                  </a:lnSpc>
                  <a:buNone/>
                </a:pP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Recently, Chowdhury </a:t>
                </a:r>
                <a:r>
                  <a:rPr lang="en-US" altLang="zh-TW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et al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proposed the longest common palindromic subsequence problem. It is a variant of the well-known LCS problem, which refers to finding a palindromic LCS between two strings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In this paper, we present a 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new</a:t>
                </a:r>
                <a:r>
                  <a:rPr lang="zh-TW" alt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TW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-time algorithm where     n = |</a:t>
                </a:r>
                <a:r>
                  <a:rPr lang="en-US" altLang="zh-TW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| = |</a:t>
                </a:r>
                <a:r>
                  <a:rPr lang="en-US" altLang="zh-TW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| and </a:t>
                </a:r>
                <a:r>
                  <a:rPr lang="en-US" altLang="zh-TW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the number of matches between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. We also show that the average running time of our algorithm 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</a:t>
                </a:r>
                <a:r>
                  <a:rPr lang="zh-TW" alt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p>
                    <m:r>
                      <a:rPr lang="en-US" altLang="zh-TW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/</m:t>
                    </m:r>
                    <m:sSup>
                      <m:sSup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|</m:t>
                        </m:r>
                        <m:r>
                          <m:rPr>
                            <m:sty m:val="p"/>
                          </m:rPr>
                          <a:rPr lang="el-GR" altLang="zh-TW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Σ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|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TW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where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zh-TW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Σ</m:t>
                    </m:r>
                  </m:oMath>
                </a14:m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alphabet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. This improves the previously best algorithms whose running times 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are</a:t>
                </a:r>
                <a:r>
                  <a:rPr lang="zh-TW" alt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p>
                    <m:r>
                      <a:rPr lang="en-US" altLang="zh-TW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</a:t>
                </a:r>
                <a:r>
                  <a:rPr lang="zh-TW" alt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14:m>
                  <m:oMath xmlns:m="http://schemas.openxmlformats.org/officeDocument/2006/math">
                    <m:r>
                      <a:rPr lang="en-US" altLang="zh-TW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TW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altLang="zh-TW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altLang="zh-TW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𝑙𝑜𝑔</m:t>
                        </m:r>
                      </m:e>
                      <m:sup>
                        <m:r>
                          <a:rPr lang="en-US" altLang="zh-TW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TW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altLang="zh-TW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zh-TW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𝑙𝑜𝑔𝑛</m:t>
                    </m:r>
                    <m:r>
                      <a:rPr lang="en-US" altLang="zh-TW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zh-TW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𝑙𝑜𝑔𝑛</m:t>
                    </m:r>
                    <m:r>
                      <a:rPr lang="en-US" altLang="zh-TW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565566"/>
                <a:ext cx="7886700" cy="4351338"/>
              </a:xfrm>
              <a:blipFill rotWithShape="0">
                <a:blip r:embed="rId3"/>
                <a:stretch>
                  <a:fillRect t="-280" r="-1236" b="-532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2</a:t>
            </a:fld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50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7E40FF6F-D5BE-4BB7-94BE-FAA21B30B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Longest Common Palindromic Subsequence(LCPS)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xmlns="" id="{48FC33BD-AB45-4C7A-A0FB-9FC2289D76D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50792"/>
                <a:ext cx="7886700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altLang="zh-TW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altLang="zh-TW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altLang="zh-TW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bcc</a:t>
                </a:r>
                <a:r>
                  <a:rPr lang="en-US" altLang="zh-TW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altLang="zh-TW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</a:t>
                </a:r>
                <a:r>
                  <a:rPr lang="en-US" altLang="zh-TW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altLang="zh-TW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altLang="zh-TW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</a:t>
                </a:r>
                <a:r>
                  <a:rPr lang="en-US" altLang="zh-TW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altLang="zh-TW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altLang="zh-TW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altLang="zh-TW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cba</a:t>
                </a:r>
                <a:endParaRPr lang="en-US" altLang="zh-TW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LCPS(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altLang="zh-TW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altLang="zh-TW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:r>
                  <a:rPr lang="en-US" altLang="zh-TW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abccba</a:t>
                </a:r>
                <a:endParaRPr lang="zh-TW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48FC33BD-AB45-4C7A-A0FB-9FC2289D76D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50792"/>
                <a:ext cx="7886700" cy="4351338"/>
              </a:xfrm>
              <a:blipFill rotWithShape="0">
                <a:blip r:embed="rId2"/>
                <a:stretch>
                  <a:fillRect l="-1546" t="-252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D0CE57CE-E3E8-4BEE-8B4A-8C6655509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0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7E40FF6F-D5BE-4BB7-94BE-FAA21B30B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DP method by Chowdhury et al.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D0CE57CE-E3E8-4BEE-8B4A-8C6655509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4</a:t>
            </a:fld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內容版面配置區 6">
                <a:extLst>
                  <a:ext uri="{FF2B5EF4-FFF2-40B4-BE49-F238E27FC236}">
                    <a16:creationId xmlns:a16="http://schemas.microsoft.com/office/drawing/2014/main" xmlns="" id="{F3B432A5-36CD-4A15-9144-80456F34F12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endParaRPr lang="en-US" altLang="zh-TW" dirty="0"/>
              </a:p>
              <a:p>
                <a:endParaRPr lang="en-US" altLang="zh-TW" dirty="0"/>
              </a:p>
              <a:p>
                <a:endParaRPr lang="en-US" altLang="zh-TW" dirty="0"/>
              </a:p>
              <a:p>
                <a:endParaRPr lang="en-US" altLang="zh-TW" dirty="0"/>
              </a:p>
              <a:p>
                <a:endParaRPr lang="en-US" altLang="zh-TW" dirty="0"/>
              </a:p>
              <a:p>
                <a:endParaRPr lang="en-US" altLang="zh-TW" dirty="0"/>
              </a:p>
              <a:p>
                <a:endParaRPr lang="en-US" altLang="zh-TW" dirty="0"/>
              </a:p>
              <a:p>
                <a:endParaRPr lang="en-US" altLang="zh-TW" dirty="0"/>
              </a:p>
              <a:p>
                <a:pPr marL="0" indent="0">
                  <a:buNone/>
                </a:pP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Time complexity :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𝑂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p>
                    <m:r>
                      <a:rPr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altLang="zh-TW" dirty="0"/>
                  <a:t> 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7" name="內容版面配置區 6">
                <a:extLst>
                  <a:ext uri="{FF2B5EF4-FFF2-40B4-BE49-F238E27FC236}">
                    <a16:creationId xmlns:a16="http://schemas.microsoft.com/office/drawing/2014/main" id="{F3B432A5-36CD-4A15-9144-80456F34F1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4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圖片 7">
            <a:extLst>
              <a:ext uri="{FF2B5EF4-FFF2-40B4-BE49-F238E27FC236}">
                <a16:creationId xmlns:a16="http://schemas.microsoft.com/office/drawing/2014/main" xmlns="" id="{A22520F7-6194-4544-89D1-7E5F4753CC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90" y="1825625"/>
            <a:ext cx="9113810" cy="2975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81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7E40FF6F-D5BE-4BB7-94BE-FAA21B30B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Matches and Partition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D0CE57CE-E3E8-4BEE-8B4A-8C6655509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5</a:t>
            </a:fld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矩形 2"/>
              <p:cNvSpPr/>
              <p:nvPr/>
            </p:nvSpPr>
            <p:spPr>
              <a:xfrm>
                <a:off x="1540107" y="5504972"/>
                <a:ext cx="2330853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altLang="zh-TW" sz="2400" dirty="0" err="1" smtClean="0">
                    <a:cs typeface="Times New Roman" panose="02020603050405020304" pitchFamily="18" charset="0"/>
                  </a:rPr>
                  <a:t>acbccdbab</a:t>
                </a:r>
                <a:endParaRPr lang="en-US" altLang="zh-TW" sz="2400" dirty="0" smtClean="0"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altLang="zh-TW" sz="2400" dirty="0" err="1" smtClean="0">
                    <a:cs typeface="Times New Roman" panose="02020603050405020304" pitchFamily="18" charset="0"/>
                  </a:rPr>
                  <a:t>babbcdcba</a:t>
                </a:r>
                <a:endParaRPr lang="en-US" altLang="zh-TW" sz="24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矩形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0107" y="5504972"/>
                <a:ext cx="2330853" cy="830997"/>
              </a:xfrm>
              <a:prstGeom prst="rect">
                <a:avLst/>
              </a:prstGeom>
              <a:blipFill rotWithShape="0">
                <a:blip r:embed="rId2"/>
                <a:stretch>
                  <a:fillRect l="-785" t="-6618" b="-1617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414219"/>
              </p:ext>
            </p:extLst>
          </p:nvPr>
        </p:nvGraphicFramePr>
        <p:xfrm>
          <a:off x="503359" y="1646237"/>
          <a:ext cx="3459269" cy="352853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144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320776"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i="1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     B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1800" i="1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A</a:t>
                      </a:r>
                      <a:endParaRPr lang="zh-TW" sz="1800" i="1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rowSpan="2"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5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9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0776">
                <a:tc gridSpan="2"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d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altLang="zh-TW" sz="1200" kern="100" dirty="0" smtClean="0">
                        <a:effectLst/>
                        <a:latin typeface="+mn-lt"/>
                        <a:ea typeface="+mn-e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5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d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219200" indent="-1219200"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altLang="zh-TW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9" name="直線接點 8"/>
          <p:cNvCxnSpPr/>
          <p:nvPr/>
        </p:nvCxnSpPr>
        <p:spPr>
          <a:xfrm flipV="1">
            <a:off x="1295627" y="3089326"/>
            <a:ext cx="0" cy="21050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>
            <a:off x="1295627" y="3076626"/>
            <a:ext cx="2984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/>
        </p:nvCxnSpPr>
        <p:spPr>
          <a:xfrm flipV="1">
            <a:off x="1594077" y="2441626"/>
            <a:ext cx="0" cy="635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/>
          <p:nvPr/>
        </p:nvCxnSpPr>
        <p:spPr>
          <a:xfrm>
            <a:off x="1594077" y="2441626"/>
            <a:ext cx="236855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 flipV="1">
            <a:off x="1606777" y="4689526"/>
            <a:ext cx="0" cy="5048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/>
          <p:nvPr/>
        </p:nvCxnSpPr>
        <p:spPr>
          <a:xfrm>
            <a:off x="1606777" y="4689526"/>
            <a:ext cx="2984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/>
          <p:nvPr/>
        </p:nvCxnSpPr>
        <p:spPr>
          <a:xfrm flipV="1">
            <a:off x="1905227" y="3076626"/>
            <a:ext cx="0" cy="16192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接點 15"/>
          <p:cNvCxnSpPr/>
          <p:nvPr/>
        </p:nvCxnSpPr>
        <p:spPr>
          <a:xfrm>
            <a:off x="1905227" y="3089326"/>
            <a:ext cx="6540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 flipV="1">
            <a:off x="2559277" y="2759126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/>
          <p:cNvCxnSpPr/>
          <p:nvPr/>
        </p:nvCxnSpPr>
        <p:spPr>
          <a:xfrm>
            <a:off x="2552927" y="2759126"/>
            <a:ext cx="140970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/>
          <p:cNvCxnSpPr/>
          <p:nvPr/>
        </p:nvCxnSpPr>
        <p:spPr>
          <a:xfrm flipV="1">
            <a:off x="1905227" y="5007026"/>
            <a:ext cx="0" cy="1873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接點 19"/>
          <p:cNvCxnSpPr/>
          <p:nvPr/>
        </p:nvCxnSpPr>
        <p:spPr>
          <a:xfrm>
            <a:off x="1905227" y="5019726"/>
            <a:ext cx="3270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/>
          <p:cNvCxnSpPr/>
          <p:nvPr/>
        </p:nvCxnSpPr>
        <p:spPr>
          <a:xfrm flipV="1">
            <a:off x="2232252" y="3737026"/>
            <a:ext cx="0" cy="129273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接點 21"/>
          <p:cNvCxnSpPr/>
          <p:nvPr/>
        </p:nvCxnSpPr>
        <p:spPr>
          <a:xfrm>
            <a:off x="2232252" y="3737026"/>
            <a:ext cx="3270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/>
          <p:cNvCxnSpPr/>
          <p:nvPr/>
        </p:nvCxnSpPr>
        <p:spPr>
          <a:xfrm flipV="1">
            <a:off x="2559277" y="3410505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接點 23"/>
          <p:cNvCxnSpPr/>
          <p:nvPr/>
        </p:nvCxnSpPr>
        <p:spPr>
          <a:xfrm>
            <a:off x="2552927" y="3404155"/>
            <a:ext cx="9461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/>
          <p:nvPr/>
        </p:nvCxnSpPr>
        <p:spPr>
          <a:xfrm flipV="1">
            <a:off x="3499077" y="3077130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/>
          <p:cNvCxnSpPr/>
          <p:nvPr/>
        </p:nvCxnSpPr>
        <p:spPr>
          <a:xfrm>
            <a:off x="3499077" y="3076626"/>
            <a:ext cx="46355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/>
          <p:cNvCxnSpPr/>
          <p:nvPr/>
        </p:nvCxnSpPr>
        <p:spPr>
          <a:xfrm flipV="1">
            <a:off x="2860904" y="4047924"/>
            <a:ext cx="0" cy="114642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/>
          <p:cNvCxnSpPr/>
          <p:nvPr/>
        </p:nvCxnSpPr>
        <p:spPr>
          <a:xfrm>
            <a:off x="2860904" y="4062213"/>
            <a:ext cx="3270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接點 28"/>
          <p:cNvCxnSpPr/>
          <p:nvPr/>
        </p:nvCxnSpPr>
        <p:spPr>
          <a:xfrm flipV="1">
            <a:off x="3178404" y="3738364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接點 29"/>
          <p:cNvCxnSpPr/>
          <p:nvPr/>
        </p:nvCxnSpPr>
        <p:spPr>
          <a:xfrm>
            <a:off x="3178404" y="3753406"/>
            <a:ext cx="7842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接點 30"/>
          <p:cNvCxnSpPr/>
          <p:nvPr/>
        </p:nvCxnSpPr>
        <p:spPr>
          <a:xfrm flipV="1">
            <a:off x="3486379" y="4383392"/>
            <a:ext cx="0" cy="8109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接點 31"/>
          <p:cNvCxnSpPr/>
          <p:nvPr/>
        </p:nvCxnSpPr>
        <p:spPr>
          <a:xfrm>
            <a:off x="3481616" y="4394253"/>
            <a:ext cx="48101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接點 32"/>
          <p:cNvCxnSpPr/>
          <p:nvPr/>
        </p:nvCxnSpPr>
        <p:spPr>
          <a:xfrm flipV="1">
            <a:off x="3808646" y="4688192"/>
            <a:ext cx="0" cy="5061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接點 33"/>
          <p:cNvCxnSpPr/>
          <p:nvPr/>
        </p:nvCxnSpPr>
        <p:spPr>
          <a:xfrm>
            <a:off x="3803883" y="4699052"/>
            <a:ext cx="15874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表格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31897"/>
              </p:ext>
            </p:extLst>
          </p:nvPr>
        </p:nvGraphicFramePr>
        <p:xfrm>
          <a:off x="5397360" y="1646237"/>
          <a:ext cx="3459269" cy="352853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144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320776"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i="1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     B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1800" i="1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A</a:t>
                      </a:r>
                      <a:endParaRPr lang="zh-TW" sz="1800" i="1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rowSpan="2"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5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9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0776">
                <a:tc gridSpan="2"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d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altLang="zh-TW" sz="1200" kern="100" dirty="0" smtClean="0">
                        <a:effectLst/>
                        <a:latin typeface="+mn-lt"/>
                        <a:ea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5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d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219200" indent="-1219200"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altLang="zh-TW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6" name="直線接點 35"/>
          <p:cNvCxnSpPr/>
          <p:nvPr/>
        </p:nvCxnSpPr>
        <p:spPr>
          <a:xfrm flipV="1">
            <a:off x="8698300" y="2273657"/>
            <a:ext cx="0" cy="24175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接點 36"/>
          <p:cNvCxnSpPr/>
          <p:nvPr/>
        </p:nvCxnSpPr>
        <p:spPr>
          <a:xfrm>
            <a:off x="8371275" y="4691165"/>
            <a:ext cx="3270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接點 37"/>
          <p:cNvCxnSpPr/>
          <p:nvPr/>
        </p:nvCxnSpPr>
        <p:spPr>
          <a:xfrm flipV="1">
            <a:off x="8371275" y="4681640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接點 38"/>
          <p:cNvCxnSpPr/>
          <p:nvPr/>
        </p:nvCxnSpPr>
        <p:spPr>
          <a:xfrm>
            <a:off x="6019867" y="5010252"/>
            <a:ext cx="236855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接點 39"/>
          <p:cNvCxnSpPr/>
          <p:nvPr/>
        </p:nvCxnSpPr>
        <p:spPr>
          <a:xfrm flipV="1">
            <a:off x="8378258" y="2273657"/>
            <a:ext cx="0" cy="21158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接點 40"/>
          <p:cNvCxnSpPr/>
          <p:nvPr/>
        </p:nvCxnSpPr>
        <p:spPr>
          <a:xfrm>
            <a:off x="6479610" y="4376842"/>
            <a:ext cx="190880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接點 41"/>
          <p:cNvCxnSpPr/>
          <p:nvPr/>
        </p:nvCxnSpPr>
        <p:spPr>
          <a:xfrm flipV="1">
            <a:off x="6491675" y="4367315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接點 42"/>
          <p:cNvCxnSpPr/>
          <p:nvPr/>
        </p:nvCxnSpPr>
        <p:spPr>
          <a:xfrm>
            <a:off x="6019867" y="4691165"/>
            <a:ext cx="47815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接點 43"/>
          <p:cNvCxnSpPr/>
          <p:nvPr/>
        </p:nvCxnSpPr>
        <p:spPr>
          <a:xfrm flipV="1">
            <a:off x="8067108" y="2273659"/>
            <a:ext cx="0" cy="147503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接點 44"/>
          <p:cNvCxnSpPr/>
          <p:nvPr/>
        </p:nvCxnSpPr>
        <p:spPr>
          <a:xfrm>
            <a:off x="7746433" y="3735995"/>
            <a:ext cx="3270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接點 45"/>
          <p:cNvCxnSpPr/>
          <p:nvPr/>
        </p:nvCxnSpPr>
        <p:spPr>
          <a:xfrm flipV="1">
            <a:off x="7758498" y="3736827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接點 46"/>
          <p:cNvCxnSpPr/>
          <p:nvPr/>
        </p:nvCxnSpPr>
        <p:spPr>
          <a:xfrm>
            <a:off x="6165285" y="4060678"/>
            <a:ext cx="159956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接點 47"/>
          <p:cNvCxnSpPr/>
          <p:nvPr/>
        </p:nvCxnSpPr>
        <p:spPr>
          <a:xfrm flipV="1">
            <a:off x="6177349" y="4056169"/>
            <a:ext cx="0" cy="32067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接點 48"/>
          <p:cNvCxnSpPr/>
          <p:nvPr/>
        </p:nvCxnSpPr>
        <p:spPr>
          <a:xfrm>
            <a:off x="6019867" y="4384779"/>
            <a:ext cx="17557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接點 49"/>
          <p:cNvCxnSpPr/>
          <p:nvPr/>
        </p:nvCxnSpPr>
        <p:spPr>
          <a:xfrm flipV="1">
            <a:off x="7443220" y="2273659"/>
            <a:ext cx="0" cy="147503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接點 50"/>
          <p:cNvCxnSpPr/>
          <p:nvPr/>
        </p:nvCxnSpPr>
        <p:spPr>
          <a:xfrm>
            <a:off x="6024630" y="3748695"/>
            <a:ext cx="143287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接點 51"/>
          <p:cNvCxnSpPr/>
          <p:nvPr/>
        </p:nvCxnSpPr>
        <p:spPr>
          <a:xfrm flipV="1">
            <a:off x="7133658" y="2273657"/>
            <a:ext cx="0" cy="8225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接點 52"/>
          <p:cNvCxnSpPr/>
          <p:nvPr/>
        </p:nvCxnSpPr>
        <p:spPr>
          <a:xfrm>
            <a:off x="6019867" y="3096233"/>
            <a:ext cx="11280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接點 53"/>
          <p:cNvCxnSpPr/>
          <p:nvPr/>
        </p:nvCxnSpPr>
        <p:spPr>
          <a:xfrm flipV="1">
            <a:off x="6498021" y="2273657"/>
            <a:ext cx="0" cy="17963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接點 54"/>
          <p:cNvCxnSpPr/>
          <p:nvPr/>
        </p:nvCxnSpPr>
        <p:spPr>
          <a:xfrm>
            <a:off x="6019867" y="2453296"/>
            <a:ext cx="49244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文字方塊 55"/>
          <p:cNvSpPr txBox="1"/>
          <p:nvPr/>
        </p:nvSpPr>
        <p:spPr>
          <a:xfrm>
            <a:off x="4000152" y="2256960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ym typeface="Wingdings" panose="05000000000000000000" pitchFamily="2" charset="2"/>
              </a:rPr>
              <a:t></a:t>
            </a:r>
            <a:endParaRPr lang="zh-TW" altLang="en-US" dirty="0"/>
          </a:p>
        </p:txBody>
      </p:sp>
      <p:sp>
        <p:nvSpPr>
          <p:cNvPr id="58" name="文字方塊 57"/>
          <p:cNvSpPr txBox="1"/>
          <p:nvPr/>
        </p:nvSpPr>
        <p:spPr>
          <a:xfrm>
            <a:off x="4000152" y="258408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ym typeface="Wingdings" panose="05000000000000000000" pitchFamily="2" charset="2"/>
              </a:rPr>
              <a:t></a:t>
            </a:r>
            <a:endParaRPr lang="zh-TW" altLang="en-US" dirty="0"/>
          </a:p>
        </p:txBody>
      </p:sp>
      <p:sp>
        <p:nvSpPr>
          <p:cNvPr id="59" name="文字方塊 58"/>
          <p:cNvSpPr txBox="1"/>
          <p:nvPr/>
        </p:nvSpPr>
        <p:spPr>
          <a:xfrm>
            <a:off x="4000152" y="2904660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ym typeface="Wingdings" panose="05000000000000000000" pitchFamily="2" charset="2"/>
              </a:rPr>
              <a:t></a:t>
            </a:r>
            <a:endParaRPr lang="zh-TW" altLang="en-US" dirty="0"/>
          </a:p>
        </p:txBody>
      </p:sp>
      <p:sp>
        <p:nvSpPr>
          <p:cNvPr id="60" name="文字方塊 59"/>
          <p:cNvSpPr txBox="1"/>
          <p:nvPr/>
        </p:nvSpPr>
        <p:spPr>
          <a:xfrm>
            <a:off x="4000152" y="358312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ym typeface="Wingdings" panose="05000000000000000000" pitchFamily="2" charset="2"/>
              </a:rPr>
              <a:t></a:t>
            </a:r>
            <a:endParaRPr lang="zh-TW" altLang="en-US" dirty="0"/>
          </a:p>
        </p:txBody>
      </p:sp>
      <p:sp>
        <p:nvSpPr>
          <p:cNvPr id="61" name="文字方塊 60"/>
          <p:cNvSpPr txBox="1"/>
          <p:nvPr/>
        </p:nvSpPr>
        <p:spPr>
          <a:xfrm>
            <a:off x="4000152" y="4198593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ym typeface="Wingdings" panose="05000000000000000000" pitchFamily="2" charset="2"/>
              </a:rPr>
              <a:t></a:t>
            </a:r>
            <a:endParaRPr lang="zh-TW" altLang="en-US" dirty="0"/>
          </a:p>
        </p:txBody>
      </p:sp>
      <p:sp>
        <p:nvSpPr>
          <p:cNvPr id="62" name="文字方塊 61"/>
          <p:cNvSpPr txBox="1"/>
          <p:nvPr/>
        </p:nvSpPr>
        <p:spPr>
          <a:xfrm>
            <a:off x="4000152" y="4542016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ym typeface="Wingdings" panose="05000000000000000000" pitchFamily="2" charset="2"/>
              </a:rPr>
              <a:t></a:t>
            </a:r>
            <a:endParaRPr lang="zh-TW" altLang="en-US" dirty="0"/>
          </a:p>
        </p:txBody>
      </p:sp>
      <p:sp>
        <p:nvSpPr>
          <p:cNvPr id="63" name="文字方塊 62"/>
          <p:cNvSpPr txBox="1"/>
          <p:nvPr/>
        </p:nvSpPr>
        <p:spPr>
          <a:xfrm>
            <a:off x="4980098" y="4848327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ym typeface="Wingdings" panose="05000000000000000000" pitchFamily="2" charset="2"/>
              </a:rPr>
              <a:t></a:t>
            </a:r>
            <a:endParaRPr lang="zh-TW" altLang="en-US" dirty="0"/>
          </a:p>
        </p:txBody>
      </p:sp>
      <p:sp>
        <p:nvSpPr>
          <p:cNvPr id="64" name="文字方塊 63"/>
          <p:cNvSpPr txBox="1"/>
          <p:nvPr/>
        </p:nvSpPr>
        <p:spPr>
          <a:xfrm>
            <a:off x="4980098" y="4536415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ym typeface="Wingdings" panose="05000000000000000000" pitchFamily="2" charset="2"/>
              </a:rPr>
              <a:t></a:t>
            </a:r>
            <a:endParaRPr lang="zh-TW" altLang="en-US" dirty="0"/>
          </a:p>
        </p:txBody>
      </p:sp>
      <p:sp>
        <p:nvSpPr>
          <p:cNvPr id="65" name="文字方塊 64"/>
          <p:cNvSpPr txBox="1"/>
          <p:nvPr/>
        </p:nvSpPr>
        <p:spPr>
          <a:xfrm>
            <a:off x="4980098" y="4185639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ym typeface="Wingdings" panose="05000000000000000000" pitchFamily="2" charset="2"/>
              </a:rPr>
              <a:t></a:t>
            </a:r>
            <a:endParaRPr lang="zh-TW" altLang="en-US" dirty="0"/>
          </a:p>
        </p:txBody>
      </p:sp>
      <p:sp>
        <p:nvSpPr>
          <p:cNvPr id="66" name="文字方塊 65"/>
          <p:cNvSpPr txBox="1"/>
          <p:nvPr/>
        </p:nvSpPr>
        <p:spPr>
          <a:xfrm>
            <a:off x="4978195" y="358312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ym typeface="Wingdings" panose="05000000000000000000" pitchFamily="2" charset="2"/>
              </a:rPr>
              <a:t></a:t>
            </a:r>
            <a:endParaRPr lang="zh-TW" altLang="en-US" dirty="0"/>
          </a:p>
        </p:txBody>
      </p:sp>
      <p:sp>
        <p:nvSpPr>
          <p:cNvPr id="67" name="文字方塊 66"/>
          <p:cNvSpPr txBox="1"/>
          <p:nvPr/>
        </p:nvSpPr>
        <p:spPr>
          <a:xfrm>
            <a:off x="4979467" y="2906694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ym typeface="Wingdings" panose="05000000000000000000" pitchFamily="2" charset="2"/>
              </a:rPr>
              <a:t></a:t>
            </a:r>
            <a:endParaRPr lang="zh-TW" altLang="en-US" dirty="0"/>
          </a:p>
        </p:txBody>
      </p:sp>
      <p:sp>
        <p:nvSpPr>
          <p:cNvPr id="68" name="文字方塊 67"/>
          <p:cNvSpPr txBox="1"/>
          <p:nvPr/>
        </p:nvSpPr>
        <p:spPr>
          <a:xfrm>
            <a:off x="4995356" y="2265611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ym typeface="Wingdings" panose="05000000000000000000" pitchFamily="2" charset="2"/>
              </a:rPr>
              <a:t>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矩形 68"/>
              <p:cNvSpPr/>
              <p:nvPr/>
            </p:nvSpPr>
            <p:spPr>
              <a:xfrm>
                <a:off x="4386251" y="5727467"/>
                <a:ext cx="305436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LCPS(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n-US" altLang="zh-TW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:r>
                  <a:rPr lang="en-US" altLang="zh-TW" sz="2400" dirty="0" err="1" smtClean="0">
                    <a:cs typeface="Times New Roman" panose="02020603050405020304" pitchFamily="18" charset="0"/>
                  </a:rPr>
                  <a:t>abccba</a:t>
                </a:r>
                <a:endParaRPr lang="zh-TW" altLang="en-US" sz="2400" dirty="0"/>
              </a:p>
            </p:txBody>
          </p:sp>
        </mc:Choice>
        <mc:Fallback xmlns="">
          <p:sp>
            <p:nvSpPr>
              <p:cNvPr id="69" name="矩形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6251" y="5727467"/>
                <a:ext cx="3054362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3194" t="-12000" r="-1796" b="-3066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7E40FF6F-D5BE-4BB7-94BE-FAA21B30B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Matches and Partition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D0CE57CE-E3E8-4BEE-8B4A-8C6655509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6</a:t>
            </a:fld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矩形 2"/>
              <p:cNvSpPr/>
              <p:nvPr/>
            </p:nvSpPr>
            <p:spPr>
              <a:xfrm>
                <a:off x="1540107" y="5504972"/>
                <a:ext cx="2330853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altLang="zh-TW" sz="2400" dirty="0" err="1" smtClean="0">
                    <a:cs typeface="Times New Roman" panose="02020603050405020304" pitchFamily="18" charset="0"/>
                  </a:rPr>
                  <a:t>acbccdbab</a:t>
                </a:r>
                <a:endParaRPr lang="en-US" altLang="zh-TW" sz="2400" dirty="0" smtClean="0"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altLang="zh-TW" sz="2400" dirty="0" err="1" smtClean="0">
                    <a:cs typeface="Times New Roman" panose="02020603050405020304" pitchFamily="18" charset="0"/>
                  </a:rPr>
                  <a:t>babbcdcba</a:t>
                </a:r>
                <a:endParaRPr lang="en-US" altLang="zh-TW" sz="24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矩形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0107" y="5504972"/>
                <a:ext cx="2330853" cy="830997"/>
              </a:xfrm>
              <a:prstGeom prst="rect">
                <a:avLst/>
              </a:prstGeom>
              <a:blipFill rotWithShape="0">
                <a:blip r:embed="rId2"/>
                <a:stretch>
                  <a:fillRect l="-785" t="-6618" b="-1617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414219"/>
              </p:ext>
            </p:extLst>
          </p:nvPr>
        </p:nvGraphicFramePr>
        <p:xfrm>
          <a:off x="503359" y="1646237"/>
          <a:ext cx="3459269" cy="352853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144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320776"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i="1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     B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1800" i="1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A</a:t>
                      </a:r>
                      <a:endParaRPr lang="zh-TW" sz="1800" i="1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rowSpan="2"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5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9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0776">
                <a:tc gridSpan="2"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d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altLang="zh-TW" sz="1200" kern="100" dirty="0" smtClean="0">
                        <a:effectLst/>
                        <a:latin typeface="+mn-lt"/>
                        <a:ea typeface="+mn-e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5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d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219200" indent="-1219200"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altLang="zh-TW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9" name="直線接點 8"/>
          <p:cNvCxnSpPr/>
          <p:nvPr/>
        </p:nvCxnSpPr>
        <p:spPr>
          <a:xfrm flipV="1">
            <a:off x="1295627" y="3089326"/>
            <a:ext cx="0" cy="21050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>
            <a:off x="1295627" y="3076626"/>
            <a:ext cx="29845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/>
        </p:nvCxnSpPr>
        <p:spPr>
          <a:xfrm flipV="1">
            <a:off x="1594077" y="2441626"/>
            <a:ext cx="0" cy="635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/>
          <p:nvPr/>
        </p:nvCxnSpPr>
        <p:spPr>
          <a:xfrm>
            <a:off x="1594077" y="2441626"/>
            <a:ext cx="236855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 flipV="1">
            <a:off x="1606777" y="4689526"/>
            <a:ext cx="0" cy="5048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/>
          <p:nvPr/>
        </p:nvCxnSpPr>
        <p:spPr>
          <a:xfrm>
            <a:off x="1606777" y="4689526"/>
            <a:ext cx="2984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/>
          <p:nvPr/>
        </p:nvCxnSpPr>
        <p:spPr>
          <a:xfrm flipV="1">
            <a:off x="1905227" y="3076626"/>
            <a:ext cx="0" cy="16192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接點 15"/>
          <p:cNvCxnSpPr/>
          <p:nvPr/>
        </p:nvCxnSpPr>
        <p:spPr>
          <a:xfrm>
            <a:off x="1905227" y="3089326"/>
            <a:ext cx="6540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 flipV="1">
            <a:off x="2559277" y="2759126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/>
          <p:cNvCxnSpPr/>
          <p:nvPr/>
        </p:nvCxnSpPr>
        <p:spPr>
          <a:xfrm>
            <a:off x="2552927" y="2759126"/>
            <a:ext cx="140970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/>
          <p:cNvCxnSpPr/>
          <p:nvPr/>
        </p:nvCxnSpPr>
        <p:spPr>
          <a:xfrm flipV="1">
            <a:off x="1905227" y="5007026"/>
            <a:ext cx="0" cy="1873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接點 19"/>
          <p:cNvCxnSpPr/>
          <p:nvPr/>
        </p:nvCxnSpPr>
        <p:spPr>
          <a:xfrm>
            <a:off x="1905227" y="5019726"/>
            <a:ext cx="3270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/>
          <p:cNvCxnSpPr/>
          <p:nvPr/>
        </p:nvCxnSpPr>
        <p:spPr>
          <a:xfrm flipV="1">
            <a:off x="2232252" y="3737026"/>
            <a:ext cx="0" cy="129273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接點 21"/>
          <p:cNvCxnSpPr/>
          <p:nvPr/>
        </p:nvCxnSpPr>
        <p:spPr>
          <a:xfrm>
            <a:off x="2232252" y="3737026"/>
            <a:ext cx="3270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/>
          <p:cNvCxnSpPr/>
          <p:nvPr/>
        </p:nvCxnSpPr>
        <p:spPr>
          <a:xfrm flipV="1">
            <a:off x="2559277" y="3410505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接點 23"/>
          <p:cNvCxnSpPr/>
          <p:nvPr/>
        </p:nvCxnSpPr>
        <p:spPr>
          <a:xfrm>
            <a:off x="2552927" y="3404155"/>
            <a:ext cx="9461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/>
          <p:nvPr/>
        </p:nvCxnSpPr>
        <p:spPr>
          <a:xfrm flipV="1">
            <a:off x="3499077" y="3077130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/>
          <p:cNvCxnSpPr/>
          <p:nvPr/>
        </p:nvCxnSpPr>
        <p:spPr>
          <a:xfrm>
            <a:off x="3499077" y="3076626"/>
            <a:ext cx="46355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/>
          <p:cNvCxnSpPr/>
          <p:nvPr/>
        </p:nvCxnSpPr>
        <p:spPr>
          <a:xfrm flipV="1">
            <a:off x="2860904" y="4047924"/>
            <a:ext cx="0" cy="114642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/>
          <p:cNvCxnSpPr/>
          <p:nvPr/>
        </p:nvCxnSpPr>
        <p:spPr>
          <a:xfrm>
            <a:off x="2860904" y="4062213"/>
            <a:ext cx="3270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接點 28"/>
          <p:cNvCxnSpPr/>
          <p:nvPr/>
        </p:nvCxnSpPr>
        <p:spPr>
          <a:xfrm flipV="1">
            <a:off x="3178404" y="3738364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接點 29"/>
          <p:cNvCxnSpPr/>
          <p:nvPr/>
        </p:nvCxnSpPr>
        <p:spPr>
          <a:xfrm>
            <a:off x="3178404" y="3753406"/>
            <a:ext cx="7842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接點 30"/>
          <p:cNvCxnSpPr/>
          <p:nvPr/>
        </p:nvCxnSpPr>
        <p:spPr>
          <a:xfrm flipV="1">
            <a:off x="3486379" y="4383392"/>
            <a:ext cx="0" cy="8109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接點 31"/>
          <p:cNvCxnSpPr/>
          <p:nvPr/>
        </p:nvCxnSpPr>
        <p:spPr>
          <a:xfrm>
            <a:off x="3481616" y="4394253"/>
            <a:ext cx="48101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接點 32"/>
          <p:cNvCxnSpPr/>
          <p:nvPr/>
        </p:nvCxnSpPr>
        <p:spPr>
          <a:xfrm flipV="1">
            <a:off x="3808646" y="4688192"/>
            <a:ext cx="0" cy="5061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接點 33"/>
          <p:cNvCxnSpPr/>
          <p:nvPr/>
        </p:nvCxnSpPr>
        <p:spPr>
          <a:xfrm>
            <a:off x="3803883" y="4699052"/>
            <a:ext cx="15874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表格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31897"/>
              </p:ext>
            </p:extLst>
          </p:nvPr>
        </p:nvGraphicFramePr>
        <p:xfrm>
          <a:off x="5397360" y="1646237"/>
          <a:ext cx="3459269" cy="352853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144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320776"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i="1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     B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1800" i="1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A</a:t>
                      </a:r>
                      <a:endParaRPr lang="zh-TW" sz="1800" i="1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rowSpan="2"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5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9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0776">
                <a:tc gridSpan="2"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d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altLang="zh-TW" sz="1200" kern="100" dirty="0" smtClean="0">
                        <a:effectLst/>
                        <a:latin typeface="+mn-lt"/>
                        <a:ea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5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d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219200" indent="-1219200"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altLang="zh-TW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6" name="直線接點 35"/>
          <p:cNvCxnSpPr/>
          <p:nvPr/>
        </p:nvCxnSpPr>
        <p:spPr>
          <a:xfrm flipV="1">
            <a:off x="8698300" y="2273657"/>
            <a:ext cx="0" cy="241750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接點 36"/>
          <p:cNvCxnSpPr/>
          <p:nvPr/>
        </p:nvCxnSpPr>
        <p:spPr>
          <a:xfrm>
            <a:off x="8371275" y="4691165"/>
            <a:ext cx="32702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接點 37"/>
          <p:cNvCxnSpPr/>
          <p:nvPr/>
        </p:nvCxnSpPr>
        <p:spPr>
          <a:xfrm flipV="1">
            <a:off x="8371275" y="4681640"/>
            <a:ext cx="0" cy="33337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接點 38"/>
          <p:cNvCxnSpPr/>
          <p:nvPr/>
        </p:nvCxnSpPr>
        <p:spPr>
          <a:xfrm>
            <a:off x="6019867" y="5010252"/>
            <a:ext cx="236855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接點 39"/>
          <p:cNvCxnSpPr/>
          <p:nvPr/>
        </p:nvCxnSpPr>
        <p:spPr>
          <a:xfrm flipV="1">
            <a:off x="8378258" y="2273657"/>
            <a:ext cx="0" cy="21158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接點 40"/>
          <p:cNvCxnSpPr/>
          <p:nvPr/>
        </p:nvCxnSpPr>
        <p:spPr>
          <a:xfrm>
            <a:off x="6479610" y="4376842"/>
            <a:ext cx="190880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接點 41"/>
          <p:cNvCxnSpPr/>
          <p:nvPr/>
        </p:nvCxnSpPr>
        <p:spPr>
          <a:xfrm flipV="1">
            <a:off x="6491675" y="4367315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接點 42"/>
          <p:cNvCxnSpPr/>
          <p:nvPr/>
        </p:nvCxnSpPr>
        <p:spPr>
          <a:xfrm>
            <a:off x="6019867" y="4691165"/>
            <a:ext cx="47815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接點 43"/>
          <p:cNvCxnSpPr/>
          <p:nvPr/>
        </p:nvCxnSpPr>
        <p:spPr>
          <a:xfrm flipV="1">
            <a:off x="8067108" y="2273659"/>
            <a:ext cx="0" cy="147503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接點 44"/>
          <p:cNvCxnSpPr/>
          <p:nvPr/>
        </p:nvCxnSpPr>
        <p:spPr>
          <a:xfrm>
            <a:off x="7746433" y="3735995"/>
            <a:ext cx="3270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接點 45"/>
          <p:cNvCxnSpPr/>
          <p:nvPr/>
        </p:nvCxnSpPr>
        <p:spPr>
          <a:xfrm flipV="1">
            <a:off x="7758498" y="3736827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接點 46"/>
          <p:cNvCxnSpPr/>
          <p:nvPr/>
        </p:nvCxnSpPr>
        <p:spPr>
          <a:xfrm>
            <a:off x="6165285" y="4060678"/>
            <a:ext cx="159956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接點 47"/>
          <p:cNvCxnSpPr/>
          <p:nvPr/>
        </p:nvCxnSpPr>
        <p:spPr>
          <a:xfrm flipV="1">
            <a:off x="6177349" y="4056169"/>
            <a:ext cx="0" cy="32067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接點 48"/>
          <p:cNvCxnSpPr/>
          <p:nvPr/>
        </p:nvCxnSpPr>
        <p:spPr>
          <a:xfrm>
            <a:off x="6019867" y="4384779"/>
            <a:ext cx="17557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接點 49"/>
          <p:cNvCxnSpPr/>
          <p:nvPr/>
        </p:nvCxnSpPr>
        <p:spPr>
          <a:xfrm flipV="1">
            <a:off x="7443220" y="2273659"/>
            <a:ext cx="0" cy="147503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接點 50"/>
          <p:cNvCxnSpPr/>
          <p:nvPr/>
        </p:nvCxnSpPr>
        <p:spPr>
          <a:xfrm>
            <a:off x="6024630" y="3748695"/>
            <a:ext cx="143287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接點 51"/>
          <p:cNvCxnSpPr/>
          <p:nvPr/>
        </p:nvCxnSpPr>
        <p:spPr>
          <a:xfrm flipV="1">
            <a:off x="7133658" y="2273657"/>
            <a:ext cx="0" cy="8225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接點 52"/>
          <p:cNvCxnSpPr/>
          <p:nvPr/>
        </p:nvCxnSpPr>
        <p:spPr>
          <a:xfrm>
            <a:off x="6019867" y="3096233"/>
            <a:ext cx="11280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接點 53"/>
          <p:cNvCxnSpPr/>
          <p:nvPr/>
        </p:nvCxnSpPr>
        <p:spPr>
          <a:xfrm flipV="1">
            <a:off x="6498021" y="2273657"/>
            <a:ext cx="0" cy="17963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接點 54"/>
          <p:cNvCxnSpPr/>
          <p:nvPr/>
        </p:nvCxnSpPr>
        <p:spPr>
          <a:xfrm>
            <a:off x="6019867" y="2453296"/>
            <a:ext cx="49244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文字方塊 55"/>
          <p:cNvSpPr txBox="1"/>
          <p:nvPr/>
        </p:nvSpPr>
        <p:spPr>
          <a:xfrm>
            <a:off x="4000152" y="2256960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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58" name="文字方塊 57"/>
          <p:cNvSpPr txBox="1"/>
          <p:nvPr/>
        </p:nvSpPr>
        <p:spPr>
          <a:xfrm>
            <a:off x="4000152" y="258408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ym typeface="Wingdings" panose="05000000000000000000" pitchFamily="2" charset="2"/>
              </a:rPr>
              <a:t></a:t>
            </a:r>
            <a:endParaRPr lang="zh-TW" altLang="en-US" dirty="0"/>
          </a:p>
        </p:txBody>
      </p:sp>
      <p:sp>
        <p:nvSpPr>
          <p:cNvPr id="59" name="文字方塊 58"/>
          <p:cNvSpPr txBox="1"/>
          <p:nvPr/>
        </p:nvSpPr>
        <p:spPr>
          <a:xfrm>
            <a:off x="4000152" y="2904660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ym typeface="Wingdings" panose="05000000000000000000" pitchFamily="2" charset="2"/>
              </a:rPr>
              <a:t></a:t>
            </a:r>
            <a:endParaRPr lang="zh-TW" altLang="en-US" dirty="0"/>
          </a:p>
        </p:txBody>
      </p:sp>
      <p:sp>
        <p:nvSpPr>
          <p:cNvPr id="60" name="文字方塊 59"/>
          <p:cNvSpPr txBox="1"/>
          <p:nvPr/>
        </p:nvSpPr>
        <p:spPr>
          <a:xfrm>
            <a:off x="4000152" y="358312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ym typeface="Wingdings" panose="05000000000000000000" pitchFamily="2" charset="2"/>
              </a:rPr>
              <a:t></a:t>
            </a:r>
            <a:endParaRPr lang="zh-TW" altLang="en-US" dirty="0"/>
          </a:p>
        </p:txBody>
      </p:sp>
      <p:sp>
        <p:nvSpPr>
          <p:cNvPr id="61" name="文字方塊 60"/>
          <p:cNvSpPr txBox="1"/>
          <p:nvPr/>
        </p:nvSpPr>
        <p:spPr>
          <a:xfrm>
            <a:off x="4000152" y="4198593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ym typeface="Wingdings" panose="05000000000000000000" pitchFamily="2" charset="2"/>
              </a:rPr>
              <a:t></a:t>
            </a:r>
            <a:endParaRPr lang="zh-TW" altLang="en-US" dirty="0"/>
          </a:p>
        </p:txBody>
      </p:sp>
      <p:sp>
        <p:nvSpPr>
          <p:cNvPr id="62" name="文字方塊 61"/>
          <p:cNvSpPr txBox="1"/>
          <p:nvPr/>
        </p:nvSpPr>
        <p:spPr>
          <a:xfrm>
            <a:off x="4000152" y="4542016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ym typeface="Wingdings" panose="05000000000000000000" pitchFamily="2" charset="2"/>
              </a:rPr>
              <a:t></a:t>
            </a:r>
            <a:endParaRPr lang="zh-TW" altLang="en-US" dirty="0"/>
          </a:p>
        </p:txBody>
      </p:sp>
      <p:sp>
        <p:nvSpPr>
          <p:cNvPr id="63" name="文字方塊 62"/>
          <p:cNvSpPr txBox="1"/>
          <p:nvPr/>
        </p:nvSpPr>
        <p:spPr>
          <a:xfrm>
            <a:off x="4980098" y="4848327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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64" name="文字方塊 63"/>
          <p:cNvSpPr txBox="1"/>
          <p:nvPr/>
        </p:nvSpPr>
        <p:spPr>
          <a:xfrm>
            <a:off x="4980098" y="4536415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ym typeface="Wingdings" panose="05000000000000000000" pitchFamily="2" charset="2"/>
              </a:rPr>
              <a:t></a:t>
            </a:r>
            <a:endParaRPr lang="zh-TW" altLang="en-US" dirty="0"/>
          </a:p>
        </p:txBody>
      </p:sp>
      <p:sp>
        <p:nvSpPr>
          <p:cNvPr id="65" name="文字方塊 64"/>
          <p:cNvSpPr txBox="1"/>
          <p:nvPr/>
        </p:nvSpPr>
        <p:spPr>
          <a:xfrm>
            <a:off x="4980098" y="4185639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ym typeface="Wingdings" panose="05000000000000000000" pitchFamily="2" charset="2"/>
              </a:rPr>
              <a:t></a:t>
            </a:r>
            <a:endParaRPr lang="zh-TW" altLang="en-US" dirty="0"/>
          </a:p>
        </p:txBody>
      </p:sp>
      <p:sp>
        <p:nvSpPr>
          <p:cNvPr id="66" name="文字方塊 65"/>
          <p:cNvSpPr txBox="1"/>
          <p:nvPr/>
        </p:nvSpPr>
        <p:spPr>
          <a:xfrm>
            <a:off x="4978195" y="358312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ym typeface="Wingdings" panose="05000000000000000000" pitchFamily="2" charset="2"/>
              </a:rPr>
              <a:t></a:t>
            </a:r>
            <a:endParaRPr lang="zh-TW" altLang="en-US" dirty="0"/>
          </a:p>
        </p:txBody>
      </p:sp>
      <p:sp>
        <p:nvSpPr>
          <p:cNvPr id="67" name="文字方塊 66"/>
          <p:cNvSpPr txBox="1"/>
          <p:nvPr/>
        </p:nvSpPr>
        <p:spPr>
          <a:xfrm>
            <a:off x="4979467" y="2906694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ym typeface="Wingdings" panose="05000000000000000000" pitchFamily="2" charset="2"/>
              </a:rPr>
              <a:t></a:t>
            </a:r>
            <a:endParaRPr lang="zh-TW" altLang="en-US" dirty="0"/>
          </a:p>
        </p:txBody>
      </p:sp>
      <p:sp>
        <p:nvSpPr>
          <p:cNvPr id="68" name="文字方塊 67"/>
          <p:cNvSpPr txBox="1"/>
          <p:nvPr/>
        </p:nvSpPr>
        <p:spPr>
          <a:xfrm>
            <a:off x="4995356" y="2265611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ym typeface="Wingdings" panose="05000000000000000000" pitchFamily="2" charset="2"/>
              </a:rPr>
              <a:t>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矩形 68"/>
              <p:cNvSpPr/>
              <p:nvPr/>
            </p:nvSpPr>
            <p:spPr>
              <a:xfrm>
                <a:off x="4386251" y="5727467"/>
                <a:ext cx="305436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LCPS(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n-US" altLang="zh-TW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:r>
                  <a:rPr lang="en-US" altLang="zh-TW" sz="2400" dirty="0" err="1" smtClean="0">
                    <a:cs typeface="Times New Roman" panose="02020603050405020304" pitchFamily="18" charset="0"/>
                  </a:rPr>
                  <a:t>abccba</a:t>
                </a:r>
                <a:endParaRPr lang="zh-TW" altLang="en-US" sz="2400" dirty="0"/>
              </a:p>
            </p:txBody>
          </p:sp>
        </mc:Choice>
        <mc:Fallback xmlns="">
          <p:sp>
            <p:nvSpPr>
              <p:cNvPr id="69" name="矩形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6251" y="5727467"/>
                <a:ext cx="3054362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3194" t="-12000" r="-1796" b="-3066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150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7E40FF6F-D5BE-4BB7-94BE-FAA21B30B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Matches and Partition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D0CE57CE-E3E8-4BEE-8B4A-8C6655509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7</a:t>
            </a:fld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矩形 2"/>
              <p:cNvSpPr/>
              <p:nvPr/>
            </p:nvSpPr>
            <p:spPr>
              <a:xfrm>
                <a:off x="1540107" y="5504972"/>
                <a:ext cx="2330853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altLang="zh-TW" sz="2400" dirty="0" err="1" smtClean="0">
                    <a:cs typeface="Times New Roman" panose="02020603050405020304" pitchFamily="18" charset="0"/>
                  </a:rPr>
                  <a:t>acbccdbab</a:t>
                </a:r>
                <a:endParaRPr lang="en-US" altLang="zh-TW" sz="2400" dirty="0" smtClean="0"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altLang="zh-TW" sz="2400" dirty="0" err="1" smtClean="0">
                    <a:cs typeface="Times New Roman" panose="02020603050405020304" pitchFamily="18" charset="0"/>
                  </a:rPr>
                  <a:t>babbcdcba</a:t>
                </a:r>
                <a:endParaRPr lang="en-US" altLang="zh-TW" sz="24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矩形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0107" y="5504972"/>
                <a:ext cx="2330853" cy="830997"/>
              </a:xfrm>
              <a:prstGeom prst="rect">
                <a:avLst/>
              </a:prstGeom>
              <a:blipFill rotWithShape="0">
                <a:blip r:embed="rId2"/>
                <a:stretch>
                  <a:fillRect l="-785" t="-6618" b="-1617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414219"/>
              </p:ext>
            </p:extLst>
          </p:nvPr>
        </p:nvGraphicFramePr>
        <p:xfrm>
          <a:off x="503359" y="1646237"/>
          <a:ext cx="3459269" cy="352853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144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320776"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i="1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     B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1800" i="1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A</a:t>
                      </a:r>
                      <a:endParaRPr lang="zh-TW" sz="1800" i="1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rowSpan="2"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5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9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0776">
                <a:tc gridSpan="2"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d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altLang="zh-TW" sz="1200" kern="100" dirty="0" smtClean="0">
                        <a:effectLst/>
                        <a:latin typeface="+mn-lt"/>
                        <a:ea typeface="+mn-e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5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d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219200" indent="-1219200"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altLang="zh-TW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9" name="直線接點 8"/>
          <p:cNvCxnSpPr/>
          <p:nvPr/>
        </p:nvCxnSpPr>
        <p:spPr>
          <a:xfrm flipV="1">
            <a:off x="1295627" y="3089326"/>
            <a:ext cx="0" cy="21050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>
            <a:off x="1295627" y="3076626"/>
            <a:ext cx="2984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/>
        </p:nvCxnSpPr>
        <p:spPr>
          <a:xfrm flipV="1">
            <a:off x="1594077" y="2441626"/>
            <a:ext cx="0" cy="635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/>
          <p:nvPr/>
        </p:nvCxnSpPr>
        <p:spPr>
          <a:xfrm>
            <a:off x="1594077" y="2441626"/>
            <a:ext cx="236855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 flipV="1">
            <a:off x="1606777" y="4689526"/>
            <a:ext cx="0" cy="5048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/>
          <p:nvPr/>
        </p:nvCxnSpPr>
        <p:spPr>
          <a:xfrm>
            <a:off x="1606777" y="4689526"/>
            <a:ext cx="29845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/>
          <p:nvPr/>
        </p:nvCxnSpPr>
        <p:spPr>
          <a:xfrm flipV="1">
            <a:off x="1905227" y="3076626"/>
            <a:ext cx="0" cy="16192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接點 15"/>
          <p:cNvCxnSpPr/>
          <p:nvPr/>
        </p:nvCxnSpPr>
        <p:spPr>
          <a:xfrm>
            <a:off x="1905227" y="3089326"/>
            <a:ext cx="65405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 flipV="1">
            <a:off x="2559277" y="2759126"/>
            <a:ext cx="0" cy="33337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/>
          <p:cNvCxnSpPr/>
          <p:nvPr/>
        </p:nvCxnSpPr>
        <p:spPr>
          <a:xfrm>
            <a:off x="2552927" y="2759126"/>
            <a:ext cx="140970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/>
          <p:cNvCxnSpPr/>
          <p:nvPr/>
        </p:nvCxnSpPr>
        <p:spPr>
          <a:xfrm flipV="1">
            <a:off x="1905227" y="5007026"/>
            <a:ext cx="0" cy="1873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接點 19"/>
          <p:cNvCxnSpPr/>
          <p:nvPr/>
        </p:nvCxnSpPr>
        <p:spPr>
          <a:xfrm>
            <a:off x="1905227" y="5019726"/>
            <a:ext cx="3270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/>
          <p:cNvCxnSpPr/>
          <p:nvPr/>
        </p:nvCxnSpPr>
        <p:spPr>
          <a:xfrm flipV="1">
            <a:off x="2232252" y="3737026"/>
            <a:ext cx="0" cy="129273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接點 21"/>
          <p:cNvCxnSpPr/>
          <p:nvPr/>
        </p:nvCxnSpPr>
        <p:spPr>
          <a:xfrm>
            <a:off x="2232252" y="3737026"/>
            <a:ext cx="3270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/>
          <p:cNvCxnSpPr/>
          <p:nvPr/>
        </p:nvCxnSpPr>
        <p:spPr>
          <a:xfrm flipV="1">
            <a:off x="2559277" y="3410505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接點 23"/>
          <p:cNvCxnSpPr/>
          <p:nvPr/>
        </p:nvCxnSpPr>
        <p:spPr>
          <a:xfrm>
            <a:off x="2552927" y="3404155"/>
            <a:ext cx="9461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/>
          <p:nvPr/>
        </p:nvCxnSpPr>
        <p:spPr>
          <a:xfrm flipV="1">
            <a:off x="3499077" y="3077130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/>
          <p:cNvCxnSpPr/>
          <p:nvPr/>
        </p:nvCxnSpPr>
        <p:spPr>
          <a:xfrm>
            <a:off x="3499077" y="3076626"/>
            <a:ext cx="46355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/>
          <p:cNvCxnSpPr/>
          <p:nvPr/>
        </p:nvCxnSpPr>
        <p:spPr>
          <a:xfrm flipV="1">
            <a:off x="2860904" y="4047924"/>
            <a:ext cx="0" cy="114642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/>
          <p:cNvCxnSpPr/>
          <p:nvPr/>
        </p:nvCxnSpPr>
        <p:spPr>
          <a:xfrm>
            <a:off x="2860904" y="4062213"/>
            <a:ext cx="3270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接點 28"/>
          <p:cNvCxnSpPr/>
          <p:nvPr/>
        </p:nvCxnSpPr>
        <p:spPr>
          <a:xfrm flipV="1">
            <a:off x="3178404" y="3738364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接點 29"/>
          <p:cNvCxnSpPr/>
          <p:nvPr/>
        </p:nvCxnSpPr>
        <p:spPr>
          <a:xfrm>
            <a:off x="3178404" y="3753406"/>
            <a:ext cx="7842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接點 30"/>
          <p:cNvCxnSpPr/>
          <p:nvPr/>
        </p:nvCxnSpPr>
        <p:spPr>
          <a:xfrm flipV="1">
            <a:off x="3486379" y="4383392"/>
            <a:ext cx="0" cy="8109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接點 31"/>
          <p:cNvCxnSpPr/>
          <p:nvPr/>
        </p:nvCxnSpPr>
        <p:spPr>
          <a:xfrm>
            <a:off x="3481616" y="4394253"/>
            <a:ext cx="48101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接點 32"/>
          <p:cNvCxnSpPr/>
          <p:nvPr/>
        </p:nvCxnSpPr>
        <p:spPr>
          <a:xfrm flipV="1">
            <a:off x="3808646" y="4688192"/>
            <a:ext cx="0" cy="5061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接點 33"/>
          <p:cNvCxnSpPr/>
          <p:nvPr/>
        </p:nvCxnSpPr>
        <p:spPr>
          <a:xfrm>
            <a:off x="3803883" y="4699052"/>
            <a:ext cx="15874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表格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31897"/>
              </p:ext>
            </p:extLst>
          </p:nvPr>
        </p:nvGraphicFramePr>
        <p:xfrm>
          <a:off x="5397360" y="1646237"/>
          <a:ext cx="3459269" cy="352853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144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320776"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i="1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     B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1800" i="1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A</a:t>
                      </a:r>
                      <a:endParaRPr lang="zh-TW" sz="1800" i="1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rowSpan="2"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5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9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0776">
                <a:tc gridSpan="2"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d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altLang="zh-TW" sz="1200" kern="100" dirty="0" smtClean="0">
                        <a:effectLst/>
                        <a:latin typeface="+mn-lt"/>
                        <a:ea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5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d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219200" indent="-1219200"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altLang="zh-TW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6" name="直線接點 35"/>
          <p:cNvCxnSpPr/>
          <p:nvPr/>
        </p:nvCxnSpPr>
        <p:spPr>
          <a:xfrm flipV="1">
            <a:off x="8698300" y="2273657"/>
            <a:ext cx="0" cy="24175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接點 36"/>
          <p:cNvCxnSpPr/>
          <p:nvPr/>
        </p:nvCxnSpPr>
        <p:spPr>
          <a:xfrm>
            <a:off x="8371275" y="4691165"/>
            <a:ext cx="3270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接點 37"/>
          <p:cNvCxnSpPr/>
          <p:nvPr/>
        </p:nvCxnSpPr>
        <p:spPr>
          <a:xfrm flipV="1">
            <a:off x="8371275" y="4681640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接點 38"/>
          <p:cNvCxnSpPr/>
          <p:nvPr/>
        </p:nvCxnSpPr>
        <p:spPr>
          <a:xfrm>
            <a:off x="6019867" y="5010252"/>
            <a:ext cx="236855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接點 39"/>
          <p:cNvCxnSpPr/>
          <p:nvPr/>
        </p:nvCxnSpPr>
        <p:spPr>
          <a:xfrm flipV="1">
            <a:off x="8378258" y="2273657"/>
            <a:ext cx="0" cy="211588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接點 40"/>
          <p:cNvCxnSpPr/>
          <p:nvPr/>
        </p:nvCxnSpPr>
        <p:spPr>
          <a:xfrm>
            <a:off x="6479610" y="4376842"/>
            <a:ext cx="190880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接點 41"/>
          <p:cNvCxnSpPr/>
          <p:nvPr/>
        </p:nvCxnSpPr>
        <p:spPr>
          <a:xfrm flipV="1">
            <a:off x="6491675" y="4367315"/>
            <a:ext cx="0" cy="33337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接點 42"/>
          <p:cNvCxnSpPr/>
          <p:nvPr/>
        </p:nvCxnSpPr>
        <p:spPr>
          <a:xfrm>
            <a:off x="6019867" y="4691165"/>
            <a:ext cx="47815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接點 43"/>
          <p:cNvCxnSpPr/>
          <p:nvPr/>
        </p:nvCxnSpPr>
        <p:spPr>
          <a:xfrm flipV="1">
            <a:off x="8067108" y="2273659"/>
            <a:ext cx="0" cy="147503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接點 44"/>
          <p:cNvCxnSpPr/>
          <p:nvPr/>
        </p:nvCxnSpPr>
        <p:spPr>
          <a:xfrm>
            <a:off x="7746433" y="3735995"/>
            <a:ext cx="3270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接點 45"/>
          <p:cNvCxnSpPr/>
          <p:nvPr/>
        </p:nvCxnSpPr>
        <p:spPr>
          <a:xfrm flipV="1">
            <a:off x="7758498" y="3736827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接點 46"/>
          <p:cNvCxnSpPr/>
          <p:nvPr/>
        </p:nvCxnSpPr>
        <p:spPr>
          <a:xfrm>
            <a:off x="6165285" y="4060678"/>
            <a:ext cx="159956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接點 47"/>
          <p:cNvCxnSpPr/>
          <p:nvPr/>
        </p:nvCxnSpPr>
        <p:spPr>
          <a:xfrm flipV="1">
            <a:off x="6177349" y="4056169"/>
            <a:ext cx="0" cy="32067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接點 48"/>
          <p:cNvCxnSpPr/>
          <p:nvPr/>
        </p:nvCxnSpPr>
        <p:spPr>
          <a:xfrm>
            <a:off x="6019867" y="4384779"/>
            <a:ext cx="17557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接點 49"/>
          <p:cNvCxnSpPr/>
          <p:nvPr/>
        </p:nvCxnSpPr>
        <p:spPr>
          <a:xfrm flipV="1">
            <a:off x="7443220" y="2273659"/>
            <a:ext cx="0" cy="147503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接點 50"/>
          <p:cNvCxnSpPr/>
          <p:nvPr/>
        </p:nvCxnSpPr>
        <p:spPr>
          <a:xfrm>
            <a:off x="6024630" y="3748695"/>
            <a:ext cx="143287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接點 51"/>
          <p:cNvCxnSpPr/>
          <p:nvPr/>
        </p:nvCxnSpPr>
        <p:spPr>
          <a:xfrm flipV="1">
            <a:off x="7133658" y="2273657"/>
            <a:ext cx="0" cy="8225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接點 52"/>
          <p:cNvCxnSpPr/>
          <p:nvPr/>
        </p:nvCxnSpPr>
        <p:spPr>
          <a:xfrm>
            <a:off x="6019867" y="3096233"/>
            <a:ext cx="11280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接點 53"/>
          <p:cNvCxnSpPr/>
          <p:nvPr/>
        </p:nvCxnSpPr>
        <p:spPr>
          <a:xfrm flipV="1">
            <a:off x="6498021" y="2273657"/>
            <a:ext cx="0" cy="17963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接點 54"/>
          <p:cNvCxnSpPr/>
          <p:nvPr/>
        </p:nvCxnSpPr>
        <p:spPr>
          <a:xfrm>
            <a:off x="6019867" y="2453296"/>
            <a:ext cx="49244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文字方塊 55"/>
          <p:cNvSpPr txBox="1"/>
          <p:nvPr/>
        </p:nvSpPr>
        <p:spPr>
          <a:xfrm>
            <a:off x="4000152" y="2256960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ym typeface="Wingdings" panose="05000000000000000000" pitchFamily="2" charset="2"/>
              </a:rPr>
              <a:t></a:t>
            </a:r>
            <a:endParaRPr lang="zh-TW" altLang="en-US" dirty="0"/>
          </a:p>
        </p:txBody>
      </p:sp>
      <p:sp>
        <p:nvSpPr>
          <p:cNvPr id="58" name="文字方塊 57"/>
          <p:cNvSpPr txBox="1"/>
          <p:nvPr/>
        </p:nvSpPr>
        <p:spPr>
          <a:xfrm>
            <a:off x="4000152" y="258408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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59" name="文字方塊 58"/>
          <p:cNvSpPr txBox="1"/>
          <p:nvPr/>
        </p:nvSpPr>
        <p:spPr>
          <a:xfrm>
            <a:off x="4000152" y="2904660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ym typeface="Wingdings" panose="05000000000000000000" pitchFamily="2" charset="2"/>
              </a:rPr>
              <a:t></a:t>
            </a:r>
            <a:endParaRPr lang="zh-TW" altLang="en-US" dirty="0"/>
          </a:p>
        </p:txBody>
      </p:sp>
      <p:sp>
        <p:nvSpPr>
          <p:cNvPr id="60" name="文字方塊 59"/>
          <p:cNvSpPr txBox="1"/>
          <p:nvPr/>
        </p:nvSpPr>
        <p:spPr>
          <a:xfrm>
            <a:off x="4000152" y="358312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ym typeface="Wingdings" panose="05000000000000000000" pitchFamily="2" charset="2"/>
              </a:rPr>
              <a:t></a:t>
            </a:r>
            <a:endParaRPr lang="zh-TW" altLang="en-US" dirty="0"/>
          </a:p>
        </p:txBody>
      </p:sp>
      <p:sp>
        <p:nvSpPr>
          <p:cNvPr id="61" name="文字方塊 60"/>
          <p:cNvSpPr txBox="1"/>
          <p:nvPr/>
        </p:nvSpPr>
        <p:spPr>
          <a:xfrm>
            <a:off x="4000152" y="4198593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ym typeface="Wingdings" panose="05000000000000000000" pitchFamily="2" charset="2"/>
              </a:rPr>
              <a:t></a:t>
            </a:r>
            <a:endParaRPr lang="zh-TW" altLang="en-US" dirty="0"/>
          </a:p>
        </p:txBody>
      </p:sp>
      <p:sp>
        <p:nvSpPr>
          <p:cNvPr id="62" name="文字方塊 61"/>
          <p:cNvSpPr txBox="1"/>
          <p:nvPr/>
        </p:nvSpPr>
        <p:spPr>
          <a:xfrm>
            <a:off x="4000152" y="4542016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ym typeface="Wingdings" panose="05000000000000000000" pitchFamily="2" charset="2"/>
              </a:rPr>
              <a:t></a:t>
            </a:r>
            <a:endParaRPr lang="zh-TW" altLang="en-US" dirty="0"/>
          </a:p>
        </p:txBody>
      </p:sp>
      <p:sp>
        <p:nvSpPr>
          <p:cNvPr id="63" name="文字方塊 62"/>
          <p:cNvSpPr txBox="1"/>
          <p:nvPr/>
        </p:nvSpPr>
        <p:spPr>
          <a:xfrm>
            <a:off x="4980098" y="4848327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ym typeface="Wingdings" panose="05000000000000000000" pitchFamily="2" charset="2"/>
              </a:rPr>
              <a:t></a:t>
            </a:r>
            <a:endParaRPr lang="zh-TW" altLang="en-US" dirty="0"/>
          </a:p>
        </p:txBody>
      </p:sp>
      <p:sp>
        <p:nvSpPr>
          <p:cNvPr id="64" name="文字方塊 63"/>
          <p:cNvSpPr txBox="1"/>
          <p:nvPr/>
        </p:nvSpPr>
        <p:spPr>
          <a:xfrm>
            <a:off x="4980098" y="4536415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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65" name="文字方塊 64"/>
          <p:cNvSpPr txBox="1"/>
          <p:nvPr/>
        </p:nvSpPr>
        <p:spPr>
          <a:xfrm>
            <a:off x="4980098" y="4185639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ym typeface="Wingdings" panose="05000000000000000000" pitchFamily="2" charset="2"/>
              </a:rPr>
              <a:t></a:t>
            </a:r>
            <a:endParaRPr lang="zh-TW" altLang="en-US" dirty="0"/>
          </a:p>
        </p:txBody>
      </p:sp>
      <p:sp>
        <p:nvSpPr>
          <p:cNvPr id="66" name="文字方塊 65"/>
          <p:cNvSpPr txBox="1"/>
          <p:nvPr/>
        </p:nvSpPr>
        <p:spPr>
          <a:xfrm>
            <a:off x="4978195" y="358312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ym typeface="Wingdings" panose="05000000000000000000" pitchFamily="2" charset="2"/>
              </a:rPr>
              <a:t></a:t>
            </a:r>
            <a:endParaRPr lang="zh-TW" altLang="en-US" dirty="0"/>
          </a:p>
        </p:txBody>
      </p:sp>
      <p:sp>
        <p:nvSpPr>
          <p:cNvPr id="67" name="文字方塊 66"/>
          <p:cNvSpPr txBox="1"/>
          <p:nvPr/>
        </p:nvSpPr>
        <p:spPr>
          <a:xfrm>
            <a:off x="4979467" y="2906694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ym typeface="Wingdings" panose="05000000000000000000" pitchFamily="2" charset="2"/>
              </a:rPr>
              <a:t></a:t>
            </a:r>
            <a:endParaRPr lang="zh-TW" altLang="en-US" dirty="0"/>
          </a:p>
        </p:txBody>
      </p:sp>
      <p:sp>
        <p:nvSpPr>
          <p:cNvPr id="68" name="文字方塊 67"/>
          <p:cNvSpPr txBox="1"/>
          <p:nvPr/>
        </p:nvSpPr>
        <p:spPr>
          <a:xfrm>
            <a:off x="4995356" y="2265611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ym typeface="Wingdings" panose="05000000000000000000" pitchFamily="2" charset="2"/>
              </a:rPr>
              <a:t>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矩形 68"/>
              <p:cNvSpPr/>
              <p:nvPr/>
            </p:nvSpPr>
            <p:spPr>
              <a:xfrm>
                <a:off x="4386251" y="5727467"/>
                <a:ext cx="305436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LCPS(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n-US" altLang="zh-TW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:r>
                  <a:rPr lang="en-US" altLang="zh-TW" sz="2400" dirty="0" err="1" smtClean="0">
                    <a:cs typeface="Times New Roman" panose="02020603050405020304" pitchFamily="18" charset="0"/>
                  </a:rPr>
                  <a:t>abccba</a:t>
                </a:r>
                <a:endParaRPr lang="zh-TW" altLang="en-US" sz="2400" dirty="0"/>
              </a:p>
            </p:txBody>
          </p:sp>
        </mc:Choice>
        <mc:Fallback xmlns="">
          <p:sp>
            <p:nvSpPr>
              <p:cNvPr id="69" name="矩形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6251" y="5727467"/>
                <a:ext cx="3054362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3194" t="-12000" r="-1796" b="-3066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090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7E40FF6F-D5BE-4BB7-94BE-FAA21B30B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4422"/>
            <a:ext cx="7886700" cy="1325563"/>
          </a:xfrm>
        </p:spPr>
        <p:txBody>
          <a:bodyPr/>
          <a:lstStyle/>
          <a:p>
            <a:pPr algn="ctr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DP method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D0CE57CE-E3E8-4BEE-8B4A-8C6655509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8</a:t>
            </a:fld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內容版面配置區 6">
                <a:extLst>
                  <a:ext uri="{FF2B5EF4-FFF2-40B4-BE49-F238E27FC236}">
                    <a16:creationId xmlns:a16="http://schemas.microsoft.com/office/drawing/2014/main" xmlns="" id="{8B7ECEF9-726E-421A-9D61-C01440779F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4"/>
                <a:ext cx="7886700" cy="4977953"/>
              </a:xfrm>
            </p:spPr>
            <p:txBody>
              <a:bodyPr>
                <a:normAutofit fontScale="92500" lnSpcReduction="10000"/>
              </a:bodyPr>
              <a:lstStyle/>
              <a:p>
                <a:endParaRPr lang="en-US" altLang="zh-TW" dirty="0"/>
              </a:p>
              <a:p>
                <a:endParaRPr lang="en-US" altLang="zh-TW" dirty="0"/>
              </a:p>
              <a:p>
                <a:endParaRPr lang="en-US" altLang="zh-TW" dirty="0"/>
              </a:p>
              <a:p>
                <a:endParaRPr lang="en-US" altLang="zh-TW" sz="1600" dirty="0"/>
              </a:p>
              <a:p>
                <a:endParaRPr lang="en-US" altLang="zh-TW" sz="1600" dirty="0"/>
              </a:p>
              <a:p>
                <a:endParaRPr lang="en-US" altLang="zh-TW" sz="1600" dirty="0"/>
              </a:p>
              <a:p>
                <a:endParaRPr lang="en-US" altLang="zh-TW" sz="1600" dirty="0"/>
              </a:p>
              <a:p>
                <a:pPr marL="0" indent="0">
                  <a:buNone/>
                </a:pPr>
                <a:r>
                  <a:rPr lang="en-US" altLang="zh-TW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indent="0">
                  <a:buNone/>
                </a:pPr>
                <a:endParaRPr lang="en-US" altLang="zh-TW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altLang="zh-TW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problem can be solved via dynamic programming by running four indices:</a:t>
                </a:r>
              </a:p>
              <a:p>
                <a:pPr marL="0" indent="0">
                  <a:buNone/>
                </a:pPr>
                <a:r>
                  <a:rPr lang="en-US" altLang="zh-TW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</a:t>
                </a:r>
                <a:r>
                  <a:rPr lang="en-US" altLang="zh-TW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zh-TW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b>
                        <m:r>
                          <a:rPr lang="en-US" altLang="zh-TW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TW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down to 1,  j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b>
                        <m:r>
                          <a:rPr lang="en-US" altLang="zh-TW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TW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down to 1,</a:t>
                </a:r>
              </a:p>
              <a:p>
                <a:pPr marL="0" indent="0">
                  <a:buNone/>
                </a:pPr>
                <a:r>
                  <a:rPr lang="en-US" altLang="zh-TW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l from 1 to         , and r from 1 to         .</a:t>
                </a:r>
              </a:p>
              <a:p>
                <a:r>
                  <a:rPr lang="en-US" altLang="zh-TW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It solves exactly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1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TW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altLang="zh-TW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TW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subproblems.            </a:t>
                </a:r>
              </a:p>
              <a:p>
                <a:pPr marL="0" indent="0">
                  <a:buNone/>
                </a:pPr>
                <a:endParaRPr lang="en-US" altLang="zh-TW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內容版面配置區 6">
                <a:extLst>
                  <a:ext uri="{FF2B5EF4-FFF2-40B4-BE49-F238E27FC236}">
                    <a16:creationId xmlns:a16="http://schemas.microsoft.com/office/drawing/2014/main" id="{8B7ECEF9-726E-421A-9D61-C01440779F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4"/>
                <a:ext cx="7886700" cy="4977953"/>
              </a:xfrm>
              <a:blipFill>
                <a:blip r:embed="rId2"/>
                <a:stretch>
                  <a:fillRect l="-38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圖片 7">
            <a:extLst>
              <a:ext uri="{FF2B5EF4-FFF2-40B4-BE49-F238E27FC236}">
                <a16:creationId xmlns:a16="http://schemas.microsoft.com/office/drawing/2014/main" xmlns="" id="{4FCF574D-E25D-4204-88F2-DA20A35F71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79592"/>
            <a:ext cx="9076888" cy="3750365"/>
          </a:xfrm>
          <a:prstGeom prst="rect">
            <a:avLst/>
          </a:prstGeom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xmlns="" id="{9AD12DCB-EB9D-4273-8156-8C2F8975D3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9511" y="5991226"/>
            <a:ext cx="449062" cy="365125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xmlns="" id="{055E3ECB-77D7-4489-8C24-C63E707DE25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43629" y="6013333"/>
            <a:ext cx="449062" cy="298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97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7E40FF6F-D5BE-4BB7-94BE-FAA21B30B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Matches and Partition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D0CE57CE-E3E8-4BEE-8B4A-8C6655509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9</a:t>
            </a:fld>
            <a:endParaRPr lang="zh-TW" altLang="en-US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508995"/>
              </p:ext>
            </p:extLst>
          </p:nvPr>
        </p:nvGraphicFramePr>
        <p:xfrm>
          <a:off x="503359" y="1646237"/>
          <a:ext cx="3459269" cy="352853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144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320776"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i="1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     B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1800" i="1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A</a:t>
                      </a:r>
                      <a:endParaRPr lang="zh-TW" sz="1800" i="1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rowSpan="2"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5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9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0776">
                <a:tc gridSpan="2"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d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altLang="zh-TW" sz="1200" kern="100" dirty="0" smtClean="0">
                        <a:effectLst/>
                        <a:latin typeface="+mn-lt"/>
                        <a:ea typeface="+mn-e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5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d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219200" indent="-1219200"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altLang="zh-TW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9" name="直線接點 8"/>
          <p:cNvCxnSpPr/>
          <p:nvPr/>
        </p:nvCxnSpPr>
        <p:spPr>
          <a:xfrm flipV="1">
            <a:off x="1295627" y="3089326"/>
            <a:ext cx="0" cy="21050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>
            <a:off x="1295627" y="3076626"/>
            <a:ext cx="2984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/>
        </p:nvCxnSpPr>
        <p:spPr>
          <a:xfrm flipV="1">
            <a:off x="1594077" y="2441626"/>
            <a:ext cx="0" cy="635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/>
          <p:nvPr/>
        </p:nvCxnSpPr>
        <p:spPr>
          <a:xfrm>
            <a:off x="1594077" y="2441626"/>
            <a:ext cx="236855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 flipV="1">
            <a:off x="1606777" y="4689526"/>
            <a:ext cx="0" cy="5048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/>
          <p:nvPr/>
        </p:nvCxnSpPr>
        <p:spPr>
          <a:xfrm>
            <a:off x="1606777" y="4689526"/>
            <a:ext cx="2984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/>
          <p:nvPr/>
        </p:nvCxnSpPr>
        <p:spPr>
          <a:xfrm flipV="1">
            <a:off x="1905227" y="3076626"/>
            <a:ext cx="0" cy="16192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接點 15"/>
          <p:cNvCxnSpPr/>
          <p:nvPr/>
        </p:nvCxnSpPr>
        <p:spPr>
          <a:xfrm>
            <a:off x="1905227" y="3089326"/>
            <a:ext cx="6540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 flipV="1">
            <a:off x="2559277" y="2759126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/>
          <p:cNvCxnSpPr/>
          <p:nvPr/>
        </p:nvCxnSpPr>
        <p:spPr>
          <a:xfrm>
            <a:off x="2552927" y="2759126"/>
            <a:ext cx="140970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/>
          <p:cNvCxnSpPr/>
          <p:nvPr/>
        </p:nvCxnSpPr>
        <p:spPr>
          <a:xfrm flipV="1">
            <a:off x="1905227" y="5007026"/>
            <a:ext cx="0" cy="1873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接點 19"/>
          <p:cNvCxnSpPr/>
          <p:nvPr/>
        </p:nvCxnSpPr>
        <p:spPr>
          <a:xfrm>
            <a:off x="1905227" y="5019726"/>
            <a:ext cx="3270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/>
          <p:cNvCxnSpPr/>
          <p:nvPr/>
        </p:nvCxnSpPr>
        <p:spPr>
          <a:xfrm flipV="1">
            <a:off x="2232252" y="3737026"/>
            <a:ext cx="0" cy="129273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接點 21"/>
          <p:cNvCxnSpPr/>
          <p:nvPr/>
        </p:nvCxnSpPr>
        <p:spPr>
          <a:xfrm>
            <a:off x="2232252" y="3737026"/>
            <a:ext cx="3270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/>
          <p:cNvCxnSpPr/>
          <p:nvPr/>
        </p:nvCxnSpPr>
        <p:spPr>
          <a:xfrm flipV="1">
            <a:off x="2559277" y="3410505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接點 23"/>
          <p:cNvCxnSpPr/>
          <p:nvPr/>
        </p:nvCxnSpPr>
        <p:spPr>
          <a:xfrm>
            <a:off x="2552927" y="3404155"/>
            <a:ext cx="9461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/>
          <p:nvPr/>
        </p:nvCxnSpPr>
        <p:spPr>
          <a:xfrm flipV="1">
            <a:off x="3499077" y="3077130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/>
          <p:cNvCxnSpPr/>
          <p:nvPr/>
        </p:nvCxnSpPr>
        <p:spPr>
          <a:xfrm>
            <a:off x="3499077" y="3076626"/>
            <a:ext cx="46355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/>
          <p:cNvCxnSpPr/>
          <p:nvPr/>
        </p:nvCxnSpPr>
        <p:spPr>
          <a:xfrm flipV="1">
            <a:off x="2860904" y="4047924"/>
            <a:ext cx="0" cy="114642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/>
          <p:cNvCxnSpPr/>
          <p:nvPr/>
        </p:nvCxnSpPr>
        <p:spPr>
          <a:xfrm>
            <a:off x="2860904" y="4062213"/>
            <a:ext cx="3270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接點 28"/>
          <p:cNvCxnSpPr/>
          <p:nvPr/>
        </p:nvCxnSpPr>
        <p:spPr>
          <a:xfrm flipV="1">
            <a:off x="3178404" y="3738364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接點 29"/>
          <p:cNvCxnSpPr/>
          <p:nvPr/>
        </p:nvCxnSpPr>
        <p:spPr>
          <a:xfrm>
            <a:off x="3178404" y="3753406"/>
            <a:ext cx="7842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接點 30"/>
          <p:cNvCxnSpPr/>
          <p:nvPr/>
        </p:nvCxnSpPr>
        <p:spPr>
          <a:xfrm flipV="1">
            <a:off x="3486379" y="4383392"/>
            <a:ext cx="0" cy="8109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接點 31"/>
          <p:cNvCxnSpPr/>
          <p:nvPr/>
        </p:nvCxnSpPr>
        <p:spPr>
          <a:xfrm>
            <a:off x="3481616" y="4394253"/>
            <a:ext cx="48101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接點 32"/>
          <p:cNvCxnSpPr/>
          <p:nvPr/>
        </p:nvCxnSpPr>
        <p:spPr>
          <a:xfrm flipV="1">
            <a:off x="3808646" y="4688192"/>
            <a:ext cx="0" cy="5061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接點 33"/>
          <p:cNvCxnSpPr/>
          <p:nvPr/>
        </p:nvCxnSpPr>
        <p:spPr>
          <a:xfrm>
            <a:off x="3803883" y="4699052"/>
            <a:ext cx="15874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表格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2829749"/>
              </p:ext>
            </p:extLst>
          </p:nvPr>
        </p:nvGraphicFramePr>
        <p:xfrm>
          <a:off x="5397360" y="1646237"/>
          <a:ext cx="3459269" cy="352853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144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14479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320776"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i="1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     B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1800" i="1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A</a:t>
                      </a:r>
                      <a:endParaRPr lang="zh-TW" sz="1800" i="1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rowSpan="2"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5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9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0776">
                <a:tc gridSpan="2"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d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altLang="zh-TW" sz="1200" kern="100" dirty="0" smtClean="0">
                        <a:effectLst/>
                        <a:latin typeface="+mn-lt"/>
                        <a:ea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5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c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d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219200" indent="-1219200"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a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altLang="zh-TW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solidFill>
                          <a:srgbClr val="00B05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0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b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+mn-lt"/>
                          <a:ea typeface="+mn-ea"/>
                        </a:rPr>
                        <a:t>●</a:t>
                      </a: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6" name="直線接點 35"/>
          <p:cNvCxnSpPr/>
          <p:nvPr/>
        </p:nvCxnSpPr>
        <p:spPr>
          <a:xfrm flipV="1">
            <a:off x="8698300" y="2273657"/>
            <a:ext cx="0" cy="24175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接點 36"/>
          <p:cNvCxnSpPr/>
          <p:nvPr/>
        </p:nvCxnSpPr>
        <p:spPr>
          <a:xfrm>
            <a:off x="8371275" y="4691165"/>
            <a:ext cx="3270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接點 37"/>
          <p:cNvCxnSpPr/>
          <p:nvPr/>
        </p:nvCxnSpPr>
        <p:spPr>
          <a:xfrm flipV="1">
            <a:off x="8371275" y="4681640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接點 38"/>
          <p:cNvCxnSpPr/>
          <p:nvPr/>
        </p:nvCxnSpPr>
        <p:spPr>
          <a:xfrm>
            <a:off x="6019867" y="5010252"/>
            <a:ext cx="236855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接點 39"/>
          <p:cNvCxnSpPr/>
          <p:nvPr/>
        </p:nvCxnSpPr>
        <p:spPr>
          <a:xfrm flipV="1">
            <a:off x="8378258" y="2273657"/>
            <a:ext cx="0" cy="21158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接點 40"/>
          <p:cNvCxnSpPr/>
          <p:nvPr/>
        </p:nvCxnSpPr>
        <p:spPr>
          <a:xfrm>
            <a:off x="6479610" y="4376842"/>
            <a:ext cx="190880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接點 41"/>
          <p:cNvCxnSpPr/>
          <p:nvPr/>
        </p:nvCxnSpPr>
        <p:spPr>
          <a:xfrm flipV="1">
            <a:off x="6491675" y="4367315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接點 42"/>
          <p:cNvCxnSpPr/>
          <p:nvPr/>
        </p:nvCxnSpPr>
        <p:spPr>
          <a:xfrm>
            <a:off x="6019867" y="4691165"/>
            <a:ext cx="47815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接點 43"/>
          <p:cNvCxnSpPr/>
          <p:nvPr/>
        </p:nvCxnSpPr>
        <p:spPr>
          <a:xfrm flipV="1">
            <a:off x="8067108" y="2273659"/>
            <a:ext cx="0" cy="147503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接點 44"/>
          <p:cNvCxnSpPr/>
          <p:nvPr/>
        </p:nvCxnSpPr>
        <p:spPr>
          <a:xfrm>
            <a:off x="7746433" y="3735995"/>
            <a:ext cx="3270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接點 45"/>
          <p:cNvCxnSpPr/>
          <p:nvPr/>
        </p:nvCxnSpPr>
        <p:spPr>
          <a:xfrm flipV="1">
            <a:off x="7758498" y="3736827"/>
            <a:ext cx="0" cy="333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接點 46"/>
          <p:cNvCxnSpPr/>
          <p:nvPr/>
        </p:nvCxnSpPr>
        <p:spPr>
          <a:xfrm>
            <a:off x="6165285" y="4060678"/>
            <a:ext cx="159956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接點 47"/>
          <p:cNvCxnSpPr/>
          <p:nvPr/>
        </p:nvCxnSpPr>
        <p:spPr>
          <a:xfrm flipV="1">
            <a:off x="6177349" y="4056169"/>
            <a:ext cx="0" cy="32067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接點 48"/>
          <p:cNvCxnSpPr/>
          <p:nvPr/>
        </p:nvCxnSpPr>
        <p:spPr>
          <a:xfrm>
            <a:off x="6019867" y="4384779"/>
            <a:ext cx="17557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接點 49"/>
          <p:cNvCxnSpPr/>
          <p:nvPr/>
        </p:nvCxnSpPr>
        <p:spPr>
          <a:xfrm flipV="1">
            <a:off x="7443220" y="2273659"/>
            <a:ext cx="0" cy="147503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接點 50"/>
          <p:cNvCxnSpPr/>
          <p:nvPr/>
        </p:nvCxnSpPr>
        <p:spPr>
          <a:xfrm>
            <a:off x="6024630" y="3748695"/>
            <a:ext cx="143287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接點 51"/>
          <p:cNvCxnSpPr/>
          <p:nvPr/>
        </p:nvCxnSpPr>
        <p:spPr>
          <a:xfrm flipV="1">
            <a:off x="7133658" y="2273657"/>
            <a:ext cx="0" cy="8225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接點 52"/>
          <p:cNvCxnSpPr/>
          <p:nvPr/>
        </p:nvCxnSpPr>
        <p:spPr>
          <a:xfrm>
            <a:off x="6019867" y="3096233"/>
            <a:ext cx="11280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接點 53"/>
          <p:cNvCxnSpPr/>
          <p:nvPr/>
        </p:nvCxnSpPr>
        <p:spPr>
          <a:xfrm flipV="1">
            <a:off x="6498021" y="2273657"/>
            <a:ext cx="0" cy="17963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接點 54"/>
          <p:cNvCxnSpPr/>
          <p:nvPr/>
        </p:nvCxnSpPr>
        <p:spPr>
          <a:xfrm>
            <a:off x="6019867" y="2453296"/>
            <a:ext cx="49244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文字方塊 55"/>
          <p:cNvSpPr txBox="1"/>
          <p:nvPr/>
        </p:nvSpPr>
        <p:spPr>
          <a:xfrm>
            <a:off x="4000152" y="2256960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ym typeface="Wingdings" panose="05000000000000000000" pitchFamily="2" charset="2"/>
              </a:rPr>
              <a:t></a:t>
            </a:r>
            <a:endParaRPr lang="zh-TW" altLang="en-US" dirty="0"/>
          </a:p>
        </p:txBody>
      </p:sp>
      <p:sp>
        <p:nvSpPr>
          <p:cNvPr id="58" name="文字方塊 57"/>
          <p:cNvSpPr txBox="1"/>
          <p:nvPr/>
        </p:nvSpPr>
        <p:spPr>
          <a:xfrm>
            <a:off x="4000152" y="258408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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59" name="文字方塊 58"/>
          <p:cNvSpPr txBox="1"/>
          <p:nvPr/>
        </p:nvSpPr>
        <p:spPr>
          <a:xfrm>
            <a:off x="4000152" y="2904660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ym typeface="Wingdings" panose="05000000000000000000" pitchFamily="2" charset="2"/>
              </a:rPr>
              <a:t></a:t>
            </a:r>
            <a:endParaRPr lang="zh-TW" altLang="en-US" dirty="0"/>
          </a:p>
        </p:txBody>
      </p:sp>
      <p:sp>
        <p:nvSpPr>
          <p:cNvPr id="60" name="文字方塊 59"/>
          <p:cNvSpPr txBox="1"/>
          <p:nvPr/>
        </p:nvSpPr>
        <p:spPr>
          <a:xfrm>
            <a:off x="4000152" y="358312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ym typeface="Wingdings" panose="05000000000000000000" pitchFamily="2" charset="2"/>
              </a:rPr>
              <a:t></a:t>
            </a:r>
            <a:endParaRPr lang="zh-TW" altLang="en-US" dirty="0"/>
          </a:p>
        </p:txBody>
      </p:sp>
      <p:sp>
        <p:nvSpPr>
          <p:cNvPr id="61" name="文字方塊 60"/>
          <p:cNvSpPr txBox="1"/>
          <p:nvPr/>
        </p:nvSpPr>
        <p:spPr>
          <a:xfrm>
            <a:off x="4000152" y="4198593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ym typeface="Wingdings" panose="05000000000000000000" pitchFamily="2" charset="2"/>
              </a:rPr>
              <a:t></a:t>
            </a:r>
            <a:endParaRPr lang="zh-TW" altLang="en-US" dirty="0"/>
          </a:p>
        </p:txBody>
      </p:sp>
      <p:sp>
        <p:nvSpPr>
          <p:cNvPr id="62" name="文字方塊 61"/>
          <p:cNvSpPr txBox="1"/>
          <p:nvPr/>
        </p:nvSpPr>
        <p:spPr>
          <a:xfrm>
            <a:off x="4000152" y="4542016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ym typeface="Wingdings" panose="05000000000000000000" pitchFamily="2" charset="2"/>
              </a:rPr>
              <a:t></a:t>
            </a:r>
            <a:endParaRPr lang="zh-TW" altLang="en-US" dirty="0"/>
          </a:p>
        </p:txBody>
      </p:sp>
      <p:sp>
        <p:nvSpPr>
          <p:cNvPr id="63" name="文字方塊 62"/>
          <p:cNvSpPr txBox="1"/>
          <p:nvPr/>
        </p:nvSpPr>
        <p:spPr>
          <a:xfrm>
            <a:off x="4980098" y="4848327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ym typeface="Wingdings" panose="05000000000000000000" pitchFamily="2" charset="2"/>
              </a:rPr>
              <a:t></a:t>
            </a:r>
            <a:endParaRPr lang="zh-TW" altLang="en-US" dirty="0"/>
          </a:p>
        </p:txBody>
      </p:sp>
      <p:sp>
        <p:nvSpPr>
          <p:cNvPr id="64" name="文字方塊 63"/>
          <p:cNvSpPr txBox="1"/>
          <p:nvPr/>
        </p:nvSpPr>
        <p:spPr>
          <a:xfrm>
            <a:off x="4980098" y="4536415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ym typeface="Wingdings" panose="05000000000000000000" pitchFamily="2" charset="2"/>
              </a:rPr>
              <a:t></a:t>
            </a:r>
            <a:endParaRPr lang="zh-TW" altLang="en-US" dirty="0"/>
          </a:p>
        </p:txBody>
      </p:sp>
      <p:sp>
        <p:nvSpPr>
          <p:cNvPr id="65" name="文字方塊 64"/>
          <p:cNvSpPr txBox="1"/>
          <p:nvPr/>
        </p:nvSpPr>
        <p:spPr>
          <a:xfrm>
            <a:off x="4980098" y="4185639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ym typeface="Wingdings" panose="05000000000000000000" pitchFamily="2" charset="2"/>
              </a:rPr>
              <a:t></a:t>
            </a:r>
            <a:endParaRPr lang="zh-TW" altLang="en-US" dirty="0"/>
          </a:p>
        </p:txBody>
      </p:sp>
      <p:sp>
        <p:nvSpPr>
          <p:cNvPr id="66" name="文字方塊 65"/>
          <p:cNvSpPr txBox="1"/>
          <p:nvPr/>
        </p:nvSpPr>
        <p:spPr>
          <a:xfrm>
            <a:off x="4978195" y="358312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ym typeface="Wingdings" panose="05000000000000000000" pitchFamily="2" charset="2"/>
              </a:rPr>
              <a:t></a:t>
            </a:r>
            <a:endParaRPr lang="zh-TW" altLang="en-US" dirty="0"/>
          </a:p>
        </p:txBody>
      </p:sp>
      <p:sp>
        <p:nvSpPr>
          <p:cNvPr id="67" name="文字方塊 66"/>
          <p:cNvSpPr txBox="1"/>
          <p:nvPr/>
        </p:nvSpPr>
        <p:spPr>
          <a:xfrm>
            <a:off x="4979467" y="2906694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ym typeface="Wingdings" panose="05000000000000000000" pitchFamily="2" charset="2"/>
              </a:rPr>
              <a:t></a:t>
            </a:r>
            <a:endParaRPr lang="zh-TW" altLang="en-US" dirty="0"/>
          </a:p>
        </p:txBody>
      </p:sp>
      <p:sp>
        <p:nvSpPr>
          <p:cNvPr id="68" name="文字方塊 67"/>
          <p:cNvSpPr txBox="1"/>
          <p:nvPr/>
        </p:nvSpPr>
        <p:spPr>
          <a:xfrm>
            <a:off x="4995356" y="2265611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ym typeface="Wingdings" panose="05000000000000000000" pitchFamily="2" charset="2"/>
              </a:rPr>
              <a:t></a:t>
            </a:r>
            <a:endParaRPr lang="zh-TW" altLang="en-US" dirty="0"/>
          </a:p>
        </p:txBody>
      </p:sp>
      <p:pic>
        <p:nvPicPr>
          <p:cNvPr id="70" name="圖片 6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1430" y="5517674"/>
            <a:ext cx="2421140" cy="89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78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36414</TotalTime>
  <Words>1363</Words>
  <Application>Microsoft Office PowerPoint</Application>
  <PresentationFormat>如螢幕大小 (4:3)</PresentationFormat>
  <Paragraphs>1180</Paragraphs>
  <Slides>16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4" baseType="lpstr">
      <vt:lpstr>新細明體</vt:lpstr>
      <vt:lpstr>Arial</vt:lpstr>
      <vt:lpstr>Calibri</vt:lpstr>
      <vt:lpstr>Calibri Light</vt:lpstr>
      <vt:lpstr>Cambria Math</vt:lpstr>
      <vt:lpstr>Times New Roman</vt:lpstr>
      <vt:lpstr>Wingdings</vt:lpstr>
      <vt:lpstr>Office 佈景主題</vt:lpstr>
      <vt:lpstr>On finding a longest common palindromic subsequence</vt:lpstr>
      <vt:lpstr>Abstract</vt:lpstr>
      <vt:lpstr>Longest Common Palindromic Subsequence(LCPS)</vt:lpstr>
      <vt:lpstr>DP method by Chowdhury et al.</vt:lpstr>
      <vt:lpstr>Matches and Partition</vt:lpstr>
      <vt:lpstr>Matches and Partition</vt:lpstr>
      <vt:lpstr>Matches and Partition</vt:lpstr>
      <vt:lpstr>DP method</vt:lpstr>
      <vt:lpstr>Matches and Partition</vt:lpstr>
      <vt:lpstr>Matches and Partition</vt:lpstr>
      <vt:lpstr>Matches and Partition</vt:lpstr>
      <vt:lpstr>Continuous relation</vt:lpstr>
      <vt:lpstr>Continuous relation</vt:lpstr>
      <vt:lpstr>Maximal</vt:lpstr>
      <vt:lpstr>Maximal</vt:lpstr>
      <vt:lpstr>Time Complexity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Mining Association Rules in Big Data for E-healthcare Information System</dc:title>
  <dc:creator>muchmuch</dc:creator>
  <cp:lastModifiedBy>pplab-class</cp:lastModifiedBy>
  <cp:revision>436</cp:revision>
  <dcterms:created xsi:type="dcterms:W3CDTF">2016-04-23T07:31:56Z</dcterms:created>
  <dcterms:modified xsi:type="dcterms:W3CDTF">2019-06-18T11:53:02Z</dcterms:modified>
</cp:coreProperties>
</file>