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3" r:id="rId3"/>
    <p:sldId id="257" r:id="rId4"/>
    <p:sldId id="283" r:id="rId5"/>
    <p:sldId id="320" r:id="rId6"/>
    <p:sldId id="317" r:id="rId7"/>
    <p:sldId id="312" r:id="rId8"/>
    <p:sldId id="326" r:id="rId9"/>
    <p:sldId id="327" r:id="rId10"/>
    <p:sldId id="321" r:id="rId11"/>
    <p:sldId id="329" r:id="rId12"/>
    <p:sldId id="330" r:id="rId13"/>
    <p:sldId id="319" r:id="rId14"/>
    <p:sldId id="318" r:id="rId15"/>
    <p:sldId id="331"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 initials="l" lastIdx="2" clrIdx="0">
    <p:extLst>
      <p:ext uri="{19B8F6BF-5375-455C-9EA6-DF929625EA0E}">
        <p15:presenceInfo xmlns:p15="http://schemas.microsoft.com/office/powerpoint/2012/main" userId="l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235" autoAdjust="0"/>
  </p:normalViewPr>
  <p:slideViewPr>
    <p:cSldViewPr snapToGrid="0">
      <p:cViewPr varScale="1">
        <p:scale>
          <a:sx n="107" d="100"/>
          <a:sy n="107"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6F1585-2514-4ABD-9D02-307B86E5C09C}" type="datetimeFigureOut">
              <a:rPr lang="zh-TW" altLang="en-US" smtClean="0"/>
              <a:t>2019/9/25</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77D1C-3D7C-420B-BCA3-33BEDD3D5A80}" type="slidenum">
              <a:rPr lang="zh-TW" altLang="en-US" smtClean="0"/>
              <a:t>‹#›</a:t>
            </a:fld>
            <a:endParaRPr lang="zh-TW" altLang="en-US"/>
          </a:p>
        </p:txBody>
      </p:sp>
    </p:spTree>
    <p:extLst>
      <p:ext uri="{BB962C8B-B14F-4D97-AF65-F5344CB8AC3E}">
        <p14:creationId xmlns:p14="http://schemas.microsoft.com/office/powerpoint/2010/main" val="2838945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2</a:t>
            </a:fld>
            <a:endParaRPr lang="zh-TW" altLang="en-US"/>
          </a:p>
        </p:txBody>
      </p:sp>
    </p:spTree>
    <p:extLst>
      <p:ext uri="{BB962C8B-B14F-4D97-AF65-F5344CB8AC3E}">
        <p14:creationId xmlns:p14="http://schemas.microsoft.com/office/powerpoint/2010/main" val="2720921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3</a:t>
            </a:fld>
            <a:endParaRPr lang="zh-TW" altLang="en-US"/>
          </a:p>
        </p:txBody>
      </p:sp>
    </p:spTree>
    <p:extLst>
      <p:ext uri="{BB962C8B-B14F-4D97-AF65-F5344CB8AC3E}">
        <p14:creationId xmlns:p14="http://schemas.microsoft.com/office/powerpoint/2010/main" val="35748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4</a:t>
            </a:fld>
            <a:endParaRPr lang="zh-TW" altLang="en-US"/>
          </a:p>
        </p:txBody>
      </p:sp>
    </p:spTree>
    <p:extLst>
      <p:ext uri="{BB962C8B-B14F-4D97-AF65-F5344CB8AC3E}">
        <p14:creationId xmlns:p14="http://schemas.microsoft.com/office/powerpoint/2010/main" val="2515283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r>
              <a:rPr lang="zh-TW" altLang="en-US" dirty="0"/>
              <a:t>我們提取了</a:t>
            </a:r>
            <a:r>
              <a:rPr lang="en-US" altLang="zh-TW" dirty="0"/>
              <a:t>miRNA</a:t>
            </a:r>
            <a:r>
              <a:rPr lang="zh-TW" altLang="en-US" dirty="0"/>
              <a:t>和靶基因之間的調節關聯，這些靶基因至少出現在這些數據庫中的四個中</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6</a:t>
            </a:fld>
            <a:endParaRPr lang="zh-TW" altLang="en-US"/>
          </a:p>
        </p:txBody>
      </p:sp>
    </p:spTree>
    <p:extLst>
      <p:ext uri="{BB962C8B-B14F-4D97-AF65-F5344CB8AC3E}">
        <p14:creationId xmlns:p14="http://schemas.microsoft.com/office/powerpoint/2010/main" val="2239110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err="1"/>
              <a:t>MeSH</a:t>
            </a:r>
            <a:r>
              <a:rPr lang="en-US" altLang="zh-TW" sz="1200" dirty="0"/>
              <a:t>(Medical Subject Headings)</a:t>
            </a:r>
            <a:r>
              <a:rPr lang="zh-TW" altLang="en-US" sz="1200" dirty="0"/>
              <a:t>一套生物醫學領域的主題詞表，是一種索引典，每個主題詞代表特定的主題範疇。</a:t>
            </a:r>
            <a:endParaRPr lang="en-US" altLang="zh-TW"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7</a:t>
            </a:fld>
            <a:endParaRPr lang="zh-TW" altLang="en-US"/>
          </a:p>
        </p:txBody>
      </p:sp>
    </p:spTree>
    <p:extLst>
      <p:ext uri="{BB962C8B-B14F-4D97-AF65-F5344CB8AC3E}">
        <p14:creationId xmlns:p14="http://schemas.microsoft.com/office/powerpoint/2010/main" val="400079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r>
              <a:rPr lang="en-US" altLang="zh-TW" dirty="0"/>
              <a:t>The target genes which were related to immune diseases and their PPI were found using two databases IMGT and </a:t>
            </a:r>
            <a:r>
              <a:rPr lang="en-US" altLang="zh-TW" dirty="0" err="1"/>
              <a:t>InnateDB</a:t>
            </a:r>
            <a:r>
              <a:rPr lang="en-US" altLang="zh-TW" dirty="0"/>
              <a:t>. (</a:t>
            </a:r>
            <a:r>
              <a:rPr lang="zh-TW" altLang="en-US" dirty="0"/>
              <a:t>使用兩個數據庫</a:t>
            </a:r>
            <a:r>
              <a:rPr lang="en-US" altLang="zh-TW" dirty="0"/>
              <a:t>IMGT</a:t>
            </a:r>
            <a:r>
              <a:rPr lang="zh-TW" altLang="en-US" dirty="0"/>
              <a:t>和</a:t>
            </a:r>
            <a:r>
              <a:rPr lang="en-US" altLang="zh-TW" dirty="0" err="1"/>
              <a:t>InnateDB</a:t>
            </a:r>
            <a:r>
              <a:rPr lang="zh-TW" altLang="en-US" dirty="0"/>
              <a:t>查找與免疫疾病及其</a:t>
            </a:r>
            <a:r>
              <a:rPr lang="en-US" altLang="zh-TW" dirty="0"/>
              <a:t>PPI</a:t>
            </a:r>
            <a:r>
              <a:rPr lang="zh-TW" altLang="en-US" dirty="0"/>
              <a:t>相關的靶基因。</a:t>
            </a:r>
            <a:r>
              <a:rPr lang="en-US" altLang="zh-TW" dirty="0"/>
              <a:t>)</a:t>
            </a:r>
          </a:p>
          <a:p>
            <a:r>
              <a:rPr lang="en-US" altLang="zh-TW" dirty="0"/>
              <a:t>The Immune functional gene network contains 8230 immune genes which are involved in 22,683 immune target gene interactions and 73,046 immune target gene protein interactions.</a:t>
            </a:r>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8</a:t>
            </a:fld>
            <a:endParaRPr lang="zh-TW" altLang="en-US"/>
          </a:p>
        </p:txBody>
      </p:sp>
    </p:spTree>
    <p:extLst>
      <p:ext uri="{BB962C8B-B14F-4D97-AF65-F5344CB8AC3E}">
        <p14:creationId xmlns:p14="http://schemas.microsoft.com/office/powerpoint/2010/main" val="3955410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9</a:t>
            </a:fld>
            <a:endParaRPr lang="zh-TW" altLang="en-US"/>
          </a:p>
        </p:txBody>
      </p:sp>
    </p:spTree>
    <p:extLst>
      <p:ext uri="{BB962C8B-B14F-4D97-AF65-F5344CB8AC3E}">
        <p14:creationId xmlns:p14="http://schemas.microsoft.com/office/powerpoint/2010/main" val="2165091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a:p>
            <a:r>
              <a:rPr lang="en-US" altLang="zh-TW" dirty="0"/>
              <a:t>1.</a:t>
            </a:r>
            <a:r>
              <a:rPr lang="zh-TW" altLang="en-US" dirty="0"/>
              <a:t>從特徵向量中減去均值</a:t>
            </a:r>
          </a:p>
          <a:p>
            <a:r>
              <a:rPr lang="en-US" altLang="zh-TW" dirty="0"/>
              <a:t>2.</a:t>
            </a:r>
            <a:r>
              <a:rPr lang="zh-TW" altLang="en-US" dirty="0"/>
              <a:t>協方差矩陣的計算</a:t>
            </a:r>
          </a:p>
          <a:p>
            <a:r>
              <a:rPr lang="en-US" altLang="zh-TW" dirty="0"/>
              <a:t>3.</a:t>
            </a:r>
            <a:r>
              <a:rPr lang="zh-TW" altLang="en-US" dirty="0"/>
              <a:t>協方差矩陣的特徵向量和特徵值的計算</a:t>
            </a:r>
          </a:p>
          <a:p>
            <a:r>
              <a:rPr lang="en-US" altLang="zh-TW" dirty="0"/>
              <a:t>4.</a:t>
            </a:r>
            <a:r>
              <a:rPr lang="zh-TW" altLang="en-US" dirty="0"/>
              <a:t>從特徵向量中選擇分量</a:t>
            </a:r>
          </a:p>
          <a:p>
            <a:r>
              <a:rPr lang="en-US" altLang="zh-TW" dirty="0"/>
              <a:t>5.</a:t>
            </a:r>
            <a:r>
              <a:rPr lang="zh-TW" altLang="en-US" dirty="0"/>
              <a:t>新數據集的派生。</a:t>
            </a:r>
          </a:p>
        </p:txBody>
      </p:sp>
      <p:sp>
        <p:nvSpPr>
          <p:cNvPr id="4" name="投影片編號版面配置區 3"/>
          <p:cNvSpPr>
            <a:spLocks noGrp="1"/>
          </p:cNvSpPr>
          <p:nvPr>
            <p:ph type="sldNum" sz="quarter" idx="5"/>
          </p:nvPr>
        </p:nvSpPr>
        <p:spPr/>
        <p:txBody>
          <a:bodyPr/>
          <a:lstStyle/>
          <a:p>
            <a:fld id="{0E677D1C-3D7C-420B-BCA3-33BEDD3D5A80}" type="slidenum">
              <a:rPr lang="zh-TW" altLang="en-US" smtClean="0"/>
              <a:t>12</a:t>
            </a:fld>
            <a:endParaRPr lang="zh-TW" altLang="en-US"/>
          </a:p>
        </p:txBody>
      </p:sp>
    </p:spTree>
    <p:extLst>
      <p:ext uri="{BB962C8B-B14F-4D97-AF65-F5344CB8AC3E}">
        <p14:creationId xmlns:p14="http://schemas.microsoft.com/office/powerpoint/2010/main" val="3380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FD9DDC-1562-41E3-9F1A-6464E55FA6CC}"/>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78DFE20D-93A5-46C2-A49A-F0C15C370E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2E469C4C-F457-4167-B363-FB6DD59DC296}"/>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DFFC6E50-6AB9-4105-98EF-724B3C0041C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950C054-D98D-4C90-938F-17BEFCE88E95}"/>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131187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9C4861-2A8C-4410-8E4A-4441FC1320E8}"/>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1ED451D-7435-47B8-AA6C-87B8EEA207EC}"/>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1A2253F-98FC-4AD8-AB1E-608801808E4B}"/>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A12D5CBA-DDC5-46C6-9551-77D0E481A03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021B7B3-C52D-4681-8005-1EC96B7EE50D}"/>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355538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702BAFC-3D18-4325-B382-BF414846856F}"/>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2D2FEE02-A709-4FB0-9DDE-940FDB4B61FF}"/>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1DB4D53-3EC7-453D-BD90-F21F29EA365F}"/>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324CA5CE-17CD-419F-8C13-16D273AFBF2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3B6B85C-8189-47A7-8D84-0B8FD90A869B}"/>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65897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533DA1-7165-4DF5-971F-78735A9CE42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9257B16-48F3-4742-8243-9C7ED79E7ABC}"/>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88E6861-BAD9-4B1E-B7CC-ED4F8B71DB22}"/>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F706F4B5-A649-474C-8BFE-57517ED0EAD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28F86C2-A14C-422A-8FC6-1D63EF61726C}"/>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16366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4346D0-9FE7-4F7E-985A-585F1F59E5C2}"/>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6063CD7-FE57-450D-939C-29084736AE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BCE3ACB-7971-48F1-9875-489AE8943338}"/>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35413690-EB95-4432-8BFC-09F929C3BB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34FA246-600E-4025-B715-2485B36E1332}"/>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328819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CC1659F-69D8-4B85-B7A6-F42E1F3A37E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BEBF960-4F47-46F0-89DB-C64F0F1E1283}"/>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F16245D3-5283-415A-84E2-E6274B6E00A2}"/>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62DDA930-81B0-4724-B815-F2EBD1DC4556}"/>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6" name="頁尾版面配置區 5">
            <a:extLst>
              <a:ext uri="{FF2B5EF4-FFF2-40B4-BE49-F238E27FC236}">
                <a16:creationId xmlns:a16="http://schemas.microsoft.com/office/drawing/2014/main" id="{F39B2AB0-21DB-4DB7-82C3-46F676AEB0E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B797DCFC-9953-4E19-A454-CA08295F589E}"/>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222866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60DB38-9964-45C8-A1EF-D1F8C2A33AEB}"/>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59A4D11-828E-4CB5-A6AE-5F8FA90F4A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5DEDA618-7B28-4B92-955D-D9F57DA002F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1B7155B0-41F4-4173-8A9E-AC97385B0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AE9D421D-015E-480B-A473-59B674316675}"/>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161ED9B-DFA5-480A-AD88-6DFF046FCB53}"/>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8" name="頁尾版面配置區 7">
            <a:extLst>
              <a:ext uri="{FF2B5EF4-FFF2-40B4-BE49-F238E27FC236}">
                <a16:creationId xmlns:a16="http://schemas.microsoft.com/office/drawing/2014/main" id="{F3B77038-7B39-4853-9220-09E92BEB16F8}"/>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127B11AF-87CE-457B-9D69-58137A50985B}"/>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1215180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83FC20B-A168-4787-91C9-454E6B2BC8C5}"/>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D2DA7D75-DCEA-4D5F-817A-1F76017002B1}"/>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4" name="頁尾版面配置區 3">
            <a:extLst>
              <a:ext uri="{FF2B5EF4-FFF2-40B4-BE49-F238E27FC236}">
                <a16:creationId xmlns:a16="http://schemas.microsoft.com/office/drawing/2014/main" id="{6E420462-1E6B-4811-A101-C24EE185E4F6}"/>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EF5204FD-F249-467A-809E-2B53F765C671}"/>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317981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0AA5AFE-F983-4BD0-A86F-D18589BB081B}"/>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3" name="頁尾版面配置區 2">
            <a:extLst>
              <a:ext uri="{FF2B5EF4-FFF2-40B4-BE49-F238E27FC236}">
                <a16:creationId xmlns:a16="http://schemas.microsoft.com/office/drawing/2014/main" id="{8AE15BC6-0BDC-4D5E-B093-968EA5FDED06}"/>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571BFC94-F3F4-4DC3-AAE4-BC932631BD05}"/>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72472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77FD33-544D-451E-8F35-6516C626BEC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3A37D552-228A-402E-AE3D-2AEAE23C9D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25E0435F-1CA3-499B-A972-EE4FA12CA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C189A80C-0898-442B-A9DB-6CE747D9C7F0}"/>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6" name="頁尾版面配置區 5">
            <a:extLst>
              <a:ext uri="{FF2B5EF4-FFF2-40B4-BE49-F238E27FC236}">
                <a16:creationId xmlns:a16="http://schemas.microsoft.com/office/drawing/2014/main" id="{DF1EF31A-4A67-484F-8573-1D1F63C18EB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8DADBDA-C04D-4B1F-9E13-784372684EE0}"/>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1945764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619C6B2-1FC1-4D82-AE09-8397138717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053A6602-82D6-4233-AD5A-DC49828316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AF7135F2-2932-4070-9CCA-6213EFE68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14D3864F-50D1-4DBD-A5B6-1645AA45EA59}"/>
              </a:ext>
            </a:extLst>
          </p:cNvPr>
          <p:cNvSpPr>
            <a:spLocks noGrp="1"/>
          </p:cNvSpPr>
          <p:nvPr>
            <p:ph type="dt" sz="half" idx="10"/>
          </p:nvPr>
        </p:nvSpPr>
        <p:spPr/>
        <p:txBody>
          <a:bodyPr/>
          <a:lstStyle/>
          <a:p>
            <a:fld id="{289B6366-6E92-4855-9B33-10136FFB9F55}" type="datetimeFigureOut">
              <a:rPr lang="zh-TW" altLang="en-US" smtClean="0"/>
              <a:t>2019/9/25</a:t>
            </a:fld>
            <a:endParaRPr lang="zh-TW" altLang="en-US"/>
          </a:p>
        </p:txBody>
      </p:sp>
      <p:sp>
        <p:nvSpPr>
          <p:cNvPr id="6" name="頁尾版面配置區 5">
            <a:extLst>
              <a:ext uri="{FF2B5EF4-FFF2-40B4-BE49-F238E27FC236}">
                <a16:creationId xmlns:a16="http://schemas.microsoft.com/office/drawing/2014/main" id="{D59F5A93-207A-45A5-9BEC-53C28FF8F1E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4103368-FB4E-41AE-811C-7BC7ADAFC7D3}"/>
              </a:ext>
            </a:extLst>
          </p:cNvPr>
          <p:cNvSpPr>
            <a:spLocks noGrp="1"/>
          </p:cNvSpPr>
          <p:nvPr>
            <p:ph type="sldNum" sz="quarter" idx="12"/>
          </p:nvPr>
        </p:nvSpPr>
        <p:spPr/>
        <p:txBody>
          <a:body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255216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C2E46CB-D80A-4DE1-9C2C-DBEB59D1D1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A01FB3C-2F61-41E2-A419-5D2378D7B7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C1DBDDA-1C0E-4B2A-A31E-1956DBF268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B6366-6E92-4855-9B33-10136FFB9F55}" type="datetimeFigureOut">
              <a:rPr lang="zh-TW" altLang="en-US" smtClean="0"/>
              <a:t>2019/9/25</a:t>
            </a:fld>
            <a:endParaRPr lang="zh-TW" altLang="en-US"/>
          </a:p>
        </p:txBody>
      </p:sp>
      <p:sp>
        <p:nvSpPr>
          <p:cNvPr id="5" name="頁尾版面配置區 4">
            <a:extLst>
              <a:ext uri="{FF2B5EF4-FFF2-40B4-BE49-F238E27FC236}">
                <a16:creationId xmlns:a16="http://schemas.microsoft.com/office/drawing/2014/main" id="{5420D0D2-BA69-4AB7-97C4-062135932B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534B1C00-4FD7-4FEA-B3B1-0FC209581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51D2F-49B7-459E-9DAE-281F9066C62D}" type="slidenum">
              <a:rPr lang="zh-TW" altLang="en-US" smtClean="0"/>
              <a:t>‹#›</a:t>
            </a:fld>
            <a:endParaRPr lang="zh-TW" altLang="en-US"/>
          </a:p>
        </p:txBody>
      </p:sp>
    </p:spTree>
    <p:extLst>
      <p:ext uri="{BB962C8B-B14F-4D97-AF65-F5344CB8AC3E}">
        <p14:creationId xmlns:p14="http://schemas.microsoft.com/office/powerpoint/2010/main" val="1847293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ABD277-3DCF-4084-9E03-BF06B086F7E6}"/>
              </a:ext>
            </a:extLst>
          </p:cNvPr>
          <p:cNvSpPr>
            <a:spLocks noGrp="1"/>
          </p:cNvSpPr>
          <p:nvPr>
            <p:ph type="ctrTitle"/>
          </p:nvPr>
        </p:nvSpPr>
        <p:spPr>
          <a:xfrm>
            <a:off x="185249" y="419165"/>
            <a:ext cx="11693562" cy="1764637"/>
          </a:xfrm>
        </p:spPr>
        <p:txBody>
          <a:bodyPr>
            <a:normAutofit/>
          </a:bodyPr>
          <a:lstStyle/>
          <a:p>
            <a:r>
              <a:rPr lang="en-US" altLang="zh-TW" sz="4000" b="1" dirty="0">
                <a:latin typeface="Times New Roman" panose="02020603050405020304" pitchFamily="18" charset="0"/>
                <a:cs typeface="Times New Roman" panose="02020603050405020304" pitchFamily="18" charset="0"/>
              </a:rPr>
              <a:t>Prediction of microRNAs involved in immune system diseases through network based features</a:t>
            </a:r>
            <a:endParaRPr lang="zh-TW" altLang="en-US" sz="4000" b="1"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2FF96485-B26C-4B59-B13D-880AA0BD68EA}"/>
              </a:ext>
            </a:extLst>
          </p:cNvPr>
          <p:cNvSpPr>
            <a:spLocks noGrp="1"/>
          </p:cNvSpPr>
          <p:nvPr>
            <p:ph type="subTitle" idx="1"/>
          </p:nvPr>
        </p:nvSpPr>
        <p:spPr>
          <a:xfrm>
            <a:off x="1317324" y="2290880"/>
            <a:ext cx="10193358" cy="1590037"/>
          </a:xfrm>
        </p:spPr>
        <p:txBody>
          <a:bodyPr>
            <a:normAutofit/>
          </a:bodyPr>
          <a:lstStyle/>
          <a:p>
            <a:endParaRPr lang="en-US" altLang="zh-TW" dirty="0"/>
          </a:p>
          <a:p>
            <a:r>
              <a:rPr lang="en-US" altLang="zh-TW" sz="2800" dirty="0"/>
              <a:t>Archana </a:t>
            </a:r>
            <a:r>
              <a:rPr lang="en-US" altLang="zh-TW" sz="2800" dirty="0" err="1"/>
              <a:t>Prabahar</a:t>
            </a:r>
            <a:r>
              <a:rPr lang="en-US" altLang="zh-TW" sz="2800" dirty="0"/>
              <a:t>, </a:t>
            </a:r>
            <a:r>
              <a:rPr lang="en-US" altLang="zh-TW" sz="2800" dirty="0" err="1"/>
              <a:t>Jeyakumar</a:t>
            </a:r>
            <a:r>
              <a:rPr lang="en-US" altLang="zh-TW" sz="2800" dirty="0"/>
              <a:t> Natarajan</a:t>
            </a:r>
            <a:endParaRPr lang="zh-TW" altLang="en-US" sz="2800" dirty="0">
              <a:latin typeface="Times New Roman" panose="02020603050405020304" pitchFamily="18" charset="0"/>
              <a:cs typeface="Times New Roman" panose="02020603050405020304" pitchFamily="18" charset="0"/>
            </a:endParaRPr>
          </a:p>
        </p:txBody>
      </p:sp>
      <p:sp>
        <p:nvSpPr>
          <p:cNvPr id="4" name="副標題 2">
            <a:extLst>
              <a:ext uri="{FF2B5EF4-FFF2-40B4-BE49-F238E27FC236}">
                <a16:creationId xmlns:a16="http://schemas.microsoft.com/office/drawing/2014/main" id="{64AE8193-1DE0-47D4-9DBB-4734B89CA666}"/>
              </a:ext>
            </a:extLst>
          </p:cNvPr>
          <p:cNvSpPr txBox="1">
            <a:spLocks/>
          </p:cNvSpPr>
          <p:nvPr/>
        </p:nvSpPr>
        <p:spPr>
          <a:xfrm>
            <a:off x="1398494" y="3987995"/>
            <a:ext cx="8552329" cy="110037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TW" dirty="0">
                <a:latin typeface="Times New Roman" panose="02020603050405020304" pitchFamily="18" charset="0"/>
                <a:cs typeface="Times New Roman" panose="02020603050405020304" pitchFamily="18" charset="0"/>
              </a:rPr>
              <a:t>Journal of Biomedical Informatics, Volume 65,</a:t>
            </a:r>
            <a:r>
              <a:rPr lang="en-US" altLang="zh-TW" dirty="0"/>
              <a:t> Pages 34–45</a:t>
            </a:r>
            <a:r>
              <a:rPr lang="en-US" altLang="zh-TW" dirty="0">
                <a:latin typeface="Times New Roman" panose="02020603050405020304" pitchFamily="18" charset="0"/>
                <a:cs typeface="Times New Roman" panose="02020603050405020304" pitchFamily="18" charset="0"/>
              </a:rPr>
              <a:t>, 2017</a:t>
            </a:r>
          </a:p>
        </p:txBody>
      </p:sp>
      <p:sp>
        <p:nvSpPr>
          <p:cNvPr id="5" name="副標題 2">
            <a:extLst>
              <a:ext uri="{FF2B5EF4-FFF2-40B4-BE49-F238E27FC236}">
                <a16:creationId xmlns:a16="http://schemas.microsoft.com/office/drawing/2014/main" id="{83311FB5-1C7C-4049-9C63-3A86A28231CF}"/>
              </a:ext>
            </a:extLst>
          </p:cNvPr>
          <p:cNvSpPr txBox="1">
            <a:spLocks/>
          </p:cNvSpPr>
          <p:nvPr/>
        </p:nvSpPr>
        <p:spPr>
          <a:xfrm>
            <a:off x="8616875" y="5526721"/>
            <a:ext cx="2893807" cy="83099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Speaker: </a:t>
            </a:r>
            <a:r>
              <a:rPr lang="en-US" altLang="zh-TW" sz="2000" dirty="0" err="1">
                <a:latin typeface="Times New Roman" panose="02020603050405020304" pitchFamily="18" charset="0"/>
                <a:ea typeface="標楷體" panose="03000509000000000000" pitchFamily="65" charset="-120"/>
                <a:cs typeface="Times New Roman" panose="02020603050405020304" pitchFamily="18" charset="0"/>
              </a:rPr>
              <a:t>Jheng</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-Yan </a:t>
            </a:r>
            <a:r>
              <a:rPr lang="en-US" altLang="zh-TW" sz="2000" dirty="0" err="1">
                <a:latin typeface="Times New Roman" panose="02020603050405020304" pitchFamily="18" charset="0"/>
                <a:ea typeface="標楷體" panose="03000509000000000000" pitchFamily="65" charset="-120"/>
                <a:cs typeface="Times New Roman" panose="02020603050405020304" pitchFamily="18" charset="0"/>
              </a:rPr>
              <a:t>Lyu</a:t>
            </a:r>
            <a:endParaRPr lang="en-US" altLang="zh-TW" sz="2000" dirty="0">
              <a:latin typeface="Times New Roman" panose="02020603050405020304" pitchFamily="18" charset="0"/>
              <a:ea typeface="標楷體" panose="03000509000000000000" pitchFamily="65" charset="-120"/>
              <a:cs typeface="Times New Roman" panose="02020603050405020304" pitchFamily="18" charset="0"/>
            </a:endParaRPr>
          </a:p>
          <a:p>
            <a:pPr algn="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Date: Sept. 25, 2019</a:t>
            </a:r>
          </a:p>
        </p:txBody>
      </p:sp>
    </p:spTree>
    <p:extLst>
      <p:ext uri="{BB962C8B-B14F-4D97-AF65-F5344CB8AC3E}">
        <p14:creationId xmlns:p14="http://schemas.microsoft.com/office/powerpoint/2010/main" val="301494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內容版面配置區 18">
            <a:extLst>
              <a:ext uri="{FF2B5EF4-FFF2-40B4-BE49-F238E27FC236}">
                <a16:creationId xmlns:a16="http://schemas.microsoft.com/office/drawing/2014/main" id="{12A3C541-AB68-419A-A5F1-683503905A3B}"/>
              </a:ext>
            </a:extLst>
          </p:cNvPr>
          <p:cNvSpPr>
            <a:spLocks noGrp="1"/>
          </p:cNvSpPr>
          <p:nvPr>
            <p:ph idx="1"/>
          </p:nvPr>
        </p:nvSpPr>
        <p:spPr/>
        <p:txBody>
          <a:bodyPr/>
          <a:lstStyle/>
          <a:p>
            <a:r>
              <a:rPr lang="en-US" altLang="zh-TW" dirty="0"/>
              <a:t>Three node network motifs were identified from miRNA–disease–gene-protein network.</a:t>
            </a:r>
          </a:p>
          <a:p>
            <a:r>
              <a:rPr lang="en-US" altLang="zh-TW" dirty="0">
                <a:latin typeface="Times New Roman" panose="02020603050405020304" pitchFamily="18" charset="0"/>
                <a:cs typeface="Times New Roman" panose="02020603050405020304" pitchFamily="18" charset="0"/>
              </a:rPr>
              <a:t>Sequential features were computed using </a:t>
            </a:r>
            <a:r>
              <a:rPr lang="en-US" altLang="zh-TW" dirty="0" err="1">
                <a:latin typeface="Times New Roman" panose="02020603050405020304" pitchFamily="18" charset="0"/>
                <a:cs typeface="Times New Roman" panose="02020603050405020304" pitchFamily="18" charset="0"/>
              </a:rPr>
              <a:t>RNAfold</a:t>
            </a:r>
            <a:r>
              <a:rPr lang="en-US" altLang="zh-TW" dirty="0">
                <a:latin typeface="Times New Roman" panose="02020603050405020304" pitchFamily="18" charset="0"/>
                <a:cs typeface="Times New Roman" panose="02020603050405020304" pitchFamily="18" charset="0"/>
              </a:rPr>
              <a:t>.</a:t>
            </a:r>
            <a:endParaRPr lang="zh-TW" altLang="en-US" dirty="0"/>
          </a:p>
        </p:txBody>
      </p:sp>
      <p:sp>
        <p:nvSpPr>
          <p:cNvPr id="2" name="標題 1">
            <a:extLst>
              <a:ext uri="{FF2B5EF4-FFF2-40B4-BE49-F238E27FC236}">
                <a16:creationId xmlns:a16="http://schemas.microsoft.com/office/drawing/2014/main" id="{86626AB3-5B1A-48D5-A891-15D246AA2DF6}"/>
              </a:ext>
            </a:extLst>
          </p:cNvPr>
          <p:cNvSpPr>
            <a:spLocks noGrp="1"/>
          </p:cNvSpPr>
          <p:nvPr>
            <p:ph type="title"/>
          </p:nvPr>
        </p:nvSpPr>
        <p:spPr>
          <a:xfrm>
            <a:off x="838200" y="365125"/>
            <a:ext cx="10515600" cy="1325563"/>
          </a:xfrm>
        </p:spPr>
        <p:txBody>
          <a:bodyPr>
            <a:normAutofit/>
          </a:bodyPr>
          <a:lstStyle/>
          <a:p>
            <a:r>
              <a:rPr lang="en-US" altLang="zh-TW" sz="4000" dirty="0">
                <a:latin typeface="Times New Roman" panose="02020603050405020304" pitchFamily="18" charset="0"/>
                <a:cs typeface="Times New Roman" panose="02020603050405020304" pitchFamily="18" charset="0"/>
              </a:rPr>
              <a:t>Motif and sequential features</a:t>
            </a:r>
            <a:endParaRPr lang="zh-TW" altLang="en-US" sz="4000" dirty="0"/>
          </a:p>
        </p:txBody>
      </p:sp>
      <p:pic>
        <p:nvPicPr>
          <p:cNvPr id="6" name="圖片 5" descr="一張含有 螢幕擷取畫面 的圖片&#10;&#10;自動產生的描述">
            <a:extLst>
              <a:ext uri="{FF2B5EF4-FFF2-40B4-BE49-F238E27FC236}">
                <a16:creationId xmlns:a16="http://schemas.microsoft.com/office/drawing/2014/main" id="{B99BD711-0CB5-4AAC-B6C6-730C45EFA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9520" y="3369092"/>
            <a:ext cx="5065939" cy="3488908"/>
          </a:xfrm>
          <a:prstGeom prst="rect">
            <a:avLst/>
          </a:prstGeom>
        </p:spPr>
      </p:pic>
    </p:spTree>
    <p:extLst>
      <p:ext uri="{BB962C8B-B14F-4D97-AF65-F5344CB8AC3E}">
        <p14:creationId xmlns:p14="http://schemas.microsoft.com/office/powerpoint/2010/main" val="277327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內容版面配置區 18">
            <a:extLst>
              <a:ext uri="{FF2B5EF4-FFF2-40B4-BE49-F238E27FC236}">
                <a16:creationId xmlns:a16="http://schemas.microsoft.com/office/drawing/2014/main" id="{12A3C541-AB68-419A-A5F1-683503905A3B}"/>
              </a:ext>
            </a:extLst>
          </p:cNvPr>
          <p:cNvSpPr>
            <a:spLocks noGrp="1"/>
          </p:cNvSpPr>
          <p:nvPr>
            <p:ph idx="1"/>
          </p:nvPr>
        </p:nvSpPr>
        <p:spPr>
          <a:xfrm>
            <a:off x="578223" y="1407458"/>
            <a:ext cx="5383306" cy="4661928"/>
          </a:xfrm>
        </p:spPr>
        <p:txBody>
          <a:bodyPr/>
          <a:lstStyle/>
          <a:p>
            <a:r>
              <a:rPr lang="en-US" altLang="zh-TW" dirty="0"/>
              <a:t>Used SVM classifier to classify immune miRNAs from other non-immune miRNAs. </a:t>
            </a:r>
          </a:p>
          <a:p>
            <a:r>
              <a:rPr lang="en-US" altLang="zh-TW" dirty="0"/>
              <a:t>SVM can process classification and prediction through different kernel functions and suitable parameters.</a:t>
            </a:r>
            <a:endParaRPr lang="zh-TW" altLang="en-US" dirty="0"/>
          </a:p>
        </p:txBody>
      </p:sp>
      <p:sp>
        <p:nvSpPr>
          <p:cNvPr id="2" name="標題 1">
            <a:extLst>
              <a:ext uri="{FF2B5EF4-FFF2-40B4-BE49-F238E27FC236}">
                <a16:creationId xmlns:a16="http://schemas.microsoft.com/office/drawing/2014/main" id="{86626AB3-5B1A-48D5-A891-15D246AA2DF6}"/>
              </a:ext>
            </a:extLst>
          </p:cNvPr>
          <p:cNvSpPr>
            <a:spLocks noGrp="1"/>
          </p:cNvSpPr>
          <p:nvPr>
            <p:ph type="title"/>
          </p:nvPr>
        </p:nvSpPr>
        <p:spPr>
          <a:xfrm>
            <a:off x="838200" y="365125"/>
            <a:ext cx="10515600" cy="1325563"/>
          </a:xfrm>
        </p:spPr>
        <p:txBody>
          <a:bodyPr>
            <a:normAutofit/>
          </a:bodyPr>
          <a:lstStyle/>
          <a:p>
            <a:r>
              <a:rPr lang="en-US" altLang="zh-TW" sz="4000" dirty="0">
                <a:latin typeface="Times New Roman" panose="02020603050405020304" pitchFamily="18" charset="0"/>
                <a:cs typeface="Times New Roman" panose="02020603050405020304" pitchFamily="18" charset="0"/>
              </a:rPr>
              <a:t>Support vector machine (SVM)</a:t>
            </a:r>
            <a:endParaRPr lang="zh-TW" altLang="en-US" sz="4000" dirty="0"/>
          </a:p>
        </p:txBody>
      </p:sp>
      <p:pic>
        <p:nvPicPr>
          <p:cNvPr id="4" name="圖片 3" descr="一張含有 文字, 地圖 的圖片&#10;&#10;自動產生的描述">
            <a:extLst>
              <a:ext uri="{FF2B5EF4-FFF2-40B4-BE49-F238E27FC236}">
                <a16:creationId xmlns:a16="http://schemas.microsoft.com/office/drawing/2014/main" id="{1E7C47C3-3510-46BD-834F-4750EBBE22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9431" y="1203579"/>
            <a:ext cx="5542569" cy="5586488"/>
          </a:xfrm>
          <a:prstGeom prst="rect">
            <a:avLst/>
          </a:prstGeom>
        </p:spPr>
      </p:pic>
    </p:spTree>
    <p:extLst>
      <p:ext uri="{BB962C8B-B14F-4D97-AF65-F5344CB8AC3E}">
        <p14:creationId xmlns:p14="http://schemas.microsoft.com/office/powerpoint/2010/main" val="364776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內容版面配置區 18">
            <a:extLst>
              <a:ext uri="{FF2B5EF4-FFF2-40B4-BE49-F238E27FC236}">
                <a16:creationId xmlns:a16="http://schemas.microsoft.com/office/drawing/2014/main" id="{12A3C541-AB68-419A-A5F1-683503905A3B}"/>
              </a:ext>
            </a:extLst>
          </p:cNvPr>
          <p:cNvSpPr>
            <a:spLocks noGrp="1"/>
          </p:cNvSpPr>
          <p:nvPr>
            <p:ph idx="1"/>
          </p:nvPr>
        </p:nvSpPr>
        <p:spPr>
          <a:xfrm>
            <a:off x="838200" y="1502895"/>
            <a:ext cx="10515600" cy="4989979"/>
          </a:xfrm>
        </p:spPr>
        <p:txBody>
          <a:bodyPr>
            <a:normAutofit/>
          </a:bodyPr>
          <a:lstStyle/>
          <a:p>
            <a:r>
              <a:rPr lang="en-US" altLang="zh-TW" dirty="0"/>
              <a:t>PCA is a powerful tool for dimension reduction and feature extraction in data analysis. </a:t>
            </a:r>
          </a:p>
          <a:p>
            <a:r>
              <a:rPr lang="en-US" altLang="zh-TW" dirty="0"/>
              <a:t>The main advantage of PCA is that when data compression is performed, i.e. by reducing the number of dimensions, loss of information is much limited. </a:t>
            </a:r>
          </a:p>
          <a:p>
            <a:r>
              <a:rPr lang="en-US" altLang="zh-TW" dirty="0"/>
              <a:t>PCA involves the following steps:</a:t>
            </a:r>
          </a:p>
          <a:p>
            <a:pPr lvl="1"/>
            <a:r>
              <a:rPr lang="en-US" altLang="zh-TW" dirty="0"/>
              <a:t>subtraction of mean from the feature vectors</a:t>
            </a:r>
          </a:p>
          <a:p>
            <a:pPr lvl="1"/>
            <a:r>
              <a:rPr lang="en-US" altLang="zh-TW" dirty="0"/>
              <a:t>calculation of covariance matrix</a:t>
            </a:r>
          </a:p>
          <a:p>
            <a:pPr lvl="1"/>
            <a:r>
              <a:rPr lang="en-US" altLang="zh-TW" dirty="0"/>
              <a:t>calculation of eigenvectors and eigenvalues of the covariance matrix</a:t>
            </a:r>
          </a:p>
          <a:p>
            <a:pPr lvl="1"/>
            <a:r>
              <a:rPr lang="en-US" altLang="zh-TW" dirty="0"/>
              <a:t>choosing the components from feature vector</a:t>
            </a:r>
          </a:p>
          <a:p>
            <a:pPr lvl="1"/>
            <a:r>
              <a:rPr lang="en-US" altLang="zh-TW" dirty="0"/>
              <a:t>derivation of new dataset.</a:t>
            </a:r>
            <a:endParaRPr lang="zh-TW" altLang="en-US" dirty="0"/>
          </a:p>
        </p:txBody>
      </p:sp>
      <p:sp>
        <p:nvSpPr>
          <p:cNvPr id="2" name="標題 1">
            <a:extLst>
              <a:ext uri="{FF2B5EF4-FFF2-40B4-BE49-F238E27FC236}">
                <a16:creationId xmlns:a16="http://schemas.microsoft.com/office/drawing/2014/main" id="{86626AB3-5B1A-48D5-A891-15D246AA2DF6}"/>
              </a:ext>
            </a:extLst>
          </p:cNvPr>
          <p:cNvSpPr>
            <a:spLocks noGrp="1"/>
          </p:cNvSpPr>
          <p:nvPr>
            <p:ph type="title"/>
          </p:nvPr>
        </p:nvSpPr>
        <p:spPr>
          <a:xfrm>
            <a:off x="838200" y="365125"/>
            <a:ext cx="10515600" cy="1325563"/>
          </a:xfrm>
        </p:spPr>
        <p:txBody>
          <a:bodyPr>
            <a:normAutofit/>
          </a:bodyPr>
          <a:lstStyle/>
          <a:p>
            <a:r>
              <a:rPr lang="en-US" altLang="zh-TW" sz="4000" dirty="0">
                <a:latin typeface="Times New Roman" panose="02020603050405020304" pitchFamily="18" charset="0"/>
                <a:cs typeface="Times New Roman" panose="02020603050405020304" pitchFamily="18" charset="0"/>
              </a:rPr>
              <a:t>Principal component analysis (PCA)</a:t>
            </a:r>
            <a:endParaRPr lang="zh-TW" altLang="en-US" sz="4000" dirty="0"/>
          </a:p>
        </p:txBody>
      </p:sp>
    </p:spTree>
    <p:extLst>
      <p:ext uri="{BB962C8B-B14F-4D97-AF65-F5344CB8AC3E}">
        <p14:creationId xmlns:p14="http://schemas.microsoft.com/office/powerpoint/2010/main" val="445693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4E785A-5355-4B30-8CE3-D326A77A0C3C}"/>
              </a:ext>
            </a:extLst>
          </p:cNvPr>
          <p:cNvSpPr>
            <a:spLocks noGrp="1"/>
          </p:cNvSpPr>
          <p:nvPr>
            <p:ph type="title"/>
          </p:nvPr>
        </p:nvSpPr>
        <p:spPr>
          <a:xfrm>
            <a:off x="398033" y="311973"/>
            <a:ext cx="10955767" cy="935914"/>
          </a:xfrm>
        </p:spPr>
        <p:txBody>
          <a:bodyPr/>
          <a:lstStyle/>
          <a:p>
            <a:r>
              <a:rPr lang="en-US" altLang="zh-TW" dirty="0">
                <a:latin typeface="Times New Roman" panose="02020603050405020304" pitchFamily="18" charset="0"/>
                <a:cs typeface="Times New Roman" panose="02020603050405020304" pitchFamily="18" charset="0"/>
              </a:rPr>
              <a:t>Results</a:t>
            </a:r>
            <a:endParaRPr lang="zh-TW" altLang="en-US" dirty="0"/>
          </a:p>
        </p:txBody>
      </p:sp>
      <p:sp>
        <p:nvSpPr>
          <p:cNvPr id="3" name="內容版面配置區 2">
            <a:extLst>
              <a:ext uri="{FF2B5EF4-FFF2-40B4-BE49-F238E27FC236}">
                <a16:creationId xmlns:a16="http://schemas.microsoft.com/office/drawing/2014/main" id="{E7C39DC8-3FB2-4BA0-B83B-9C16E2364094}"/>
              </a:ext>
            </a:extLst>
          </p:cNvPr>
          <p:cNvSpPr>
            <a:spLocks noGrp="1"/>
          </p:cNvSpPr>
          <p:nvPr>
            <p:ph idx="1"/>
          </p:nvPr>
        </p:nvSpPr>
        <p:spPr>
          <a:xfrm>
            <a:off x="398033" y="1247886"/>
            <a:ext cx="11395934" cy="5099125"/>
          </a:xfrm>
        </p:spPr>
        <p:txBody>
          <a:bodyPr/>
          <a:lstStyle/>
          <a:p>
            <a:r>
              <a:rPr lang="en-US" altLang="zh-TW" dirty="0"/>
              <a:t>Performance evaluation:</a:t>
            </a:r>
          </a:p>
          <a:p>
            <a:r>
              <a:rPr lang="en-US" altLang="zh-TW" dirty="0"/>
              <a:t>Accuracy (Ac)</a:t>
            </a:r>
          </a:p>
          <a:p>
            <a:r>
              <a:rPr lang="en-US" altLang="zh-TW" dirty="0"/>
              <a:t>Sensitivity (Sn)</a:t>
            </a:r>
          </a:p>
          <a:p>
            <a:r>
              <a:rPr lang="en-US" altLang="zh-TW" dirty="0"/>
              <a:t>Specificity (</a:t>
            </a:r>
            <a:r>
              <a:rPr lang="en-US" altLang="zh-TW" dirty="0" err="1"/>
              <a:t>Sp</a:t>
            </a:r>
            <a:r>
              <a:rPr lang="en-US" altLang="zh-TW" dirty="0"/>
              <a:t>)</a:t>
            </a:r>
          </a:p>
          <a:p>
            <a:r>
              <a:rPr lang="en-US" altLang="zh-TW" dirty="0"/>
              <a:t>Receiver Operating Characteristic (ROC)</a:t>
            </a:r>
            <a:endParaRPr lang="zh-TW" altLang="en-US" dirty="0"/>
          </a:p>
        </p:txBody>
      </p:sp>
      <p:pic>
        <p:nvPicPr>
          <p:cNvPr id="5" name="圖片 4">
            <a:extLst>
              <a:ext uri="{FF2B5EF4-FFF2-40B4-BE49-F238E27FC236}">
                <a16:creationId xmlns:a16="http://schemas.microsoft.com/office/drawing/2014/main" id="{0228C900-5756-44A0-9CC2-15E0590EE0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6086" y="1192441"/>
            <a:ext cx="4347192" cy="2721229"/>
          </a:xfrm>
          <a:prstGeom prst="rect">
            <a:avLst/>
          </a:prstGeom>
        </p:spPr>
      </p:pic>
      <p:pic>
        <p:nvPicPr>
          <p:cNvPr id="7" name="圖片 6" descr="一張含有 螢幕擷取畫面 的圖片&#10;&#10;自動產生的描述">
            <a:extLst>
              <a:ext uri="{FF2B5EF4-FFF2-40B4-BE49-F238E27FC236}">
                <a16:creationId xmlns:a16="http://schemas.microsoft.com/office/drawing/2014/main" id="{CE0A9253-5B39-4649-901F-C62EEF9D00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7672" y="3913670"/>
            <a:ext cx="8316486" cy="2553056"/>
          </a:xfrm>
          <a:prstGeom prst="rect">
            <a:avLst/>
          </a:prstGeom>
        </p:spPr>
      </p:pic>
    </p:spTree>
    <p:extLst>
      <p:ext uri="{BB962C8B-B14F-4D97-AF65-F5344CB8AC3E}">
        <p14:creationId xmlns:p14="http://schemas.microsoft.com/office/powerpoint/2010/main" val="2415157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4E785A-5355-4B30-8CE3-D326A77A0C3C}"/>
              </a:ext>
            </a:extLst>
          </p:cNvPr>
          <p:cNvSpPr>
            <a:spLocks noGrp="1"/>
          </p:cNvSpPr>
          <p:nvPr>
            <p:ph type="title"/>
          </p:nvPr>
        </p:nvSpPr>
        <p:spPr>
          <a:xfrm>
            <a:off x="398033" y="311973"/>
            <a:ext cx="10955767" cy="935914"/>
          </a:xfrm>
        </p:spPr>
        <p:txBody>
          <a:bodyPr/>
          <a:lstStyle/>
          <a:p>
            <a:r>
              <a:rPr lang="en-US" altLang="zh-TW" dirty="0">
                <a:latin typeface="Times New Roman" panose="02020603050405020304" pitchFamily="18" charset="0"/>
                <a:cs typeface="Times New Roman" panose="02020603050405020304" pitchFamily="18" charset="0"/>
              </a:rPr>
              <a:t>Results</a:t>
            </a:r>
            <a:endParaRPr lang="zh-TW" altLang="en-US" dirty="0"/>
          </a:p>
        </p:txBody>
      </p:sp>
      <p:sp>
        <p:nvSpPr>
          <p:cNvPr id="4" name="內容版面配置區 3">
            <a:extLst>
              <a:ext uri="{FF2B5EF4-FFF2-40B4-BE49-F238E27FC236}">
                <a16:creationId xmlns:a16="http://schemas.microsoft.com/office/drawing/2014/main" id="{8AF006B9-C609-41E9-B1D2-ACDC73E91772}"/>
              </a:ext>
            </a:extLst>
          </p:cNvPr>
          <p:cNvSpPr>
            <a:spLocks noGrp="1"/>
          </p:cNvSpPr>
          <p:nvPr>
            <p:ph idx="1"/>
          </p:nvPr>
        </p:nvSpPr>
        <p:spPr>
          <a:xfrm>
            <a:off x="398033" y="1240715"/>
            <a:ext cx="10955767" cy="4929076"/>
          </a:xfrm>
        </p:spPr>
        <p:txBody>
          <a:bodyPr>
            <a:normAutofit/>
          </a:bodyPr>
          <a:lstStyle/>
          <a:p>
            <a:r>
              <a:rPr lang="en-US" altLang="zh-TW" sz="2400" dirty="0"/>
              <a:t>Dataset 1: 245 positive data and 245 negative data from miRNA disease associations databases HMDD and miR2Disease</a:t>
            </a:r>
          </a:p>
          <a:p>
            <a:r>
              <a:rPr lang="en-US" altLang="zh-TW" sz="2400" dirty="0"/>
              <a:t>Dataset 2: 245 positive data (dataset1) and 245 negative data from microarray gene expression</a:t>
            </a:r>
          </a:p>
          <a:p>
            <a:r>
              <a:rPr lang="en-US" altLang="zh-TW" sz="2400" dirty="0"/>
              <a:t>Four different evaluations were performed using the following feature sets: </a:t>
            </a:r>
          </a:p>
          <a:p>
            <a:pPr lvl="1"/>
            <a:r>
              <a:rPr lang="en-US" altLang="zh-TW" sz="2000" dirty="0"/>
              <a:t>(</a:t>
            </a:r>
            <a:r>
              <a:rPr lang="en-US" altLang="zh-TW" sz="2000" dirty="0" err="1"/>
              <a:t>i</a:t>
            </a:r>
            <a:r>
              <a:rPr lang="en-US" altLang="zh-TW" sz="2000" dirty="0"/>
              <a:t>) Sequential + Structural features (SS) (3 + 36 features)</a:t>
            </a:r>
          </a:p>
          <a:p>
            <a:pPr lvl="1"/>
            <a:r>
              <a:rPr lang="en-US" altLang="zh-TW" sz="2000" dirty="0"/>
              <a:t>(ii) Network + Motif features (NM) (10 + 2 features) </a:t>
            </a:r>
          </a:p>
          <a:p>
            <a:pPr lvl="1"/>
            <a:r>
              <a:rPr lang="en-US" altLang="zh-TW" sz="2000" dirty="0"/>
              <a:t>(iii) Network + Motif + Sequential + Structural features (NMSS) (10 + 2 + 3 + 36 features) </a:t>
            </a:r>
          </a:p>
          <a:p>
            <a:pPr lvl="1"/>
            <a:r>
              <a:rPr lang="en-US" altLang="zh-TW" sz="2000" dirty="0"/>
              <a:t>(iv) Combined features + feature selection using principal component analysis (NMSSFs)</a:t>
            </a:r>
          </a:p>
        </p:txBody>
      </p:sp>
      <p:pic>
        <p:nvPicPr>
          <p:cNvPr id="16" name="圖片 15" descr="一張含有 螢幕擷取畫面 的圖片&#10;&#10;自動產生的描述">
            <a:extLst>
              <a:ext uri="{FF2B5EF4-FFF2-40B4-BE49-F238E27FC236}">
                <a16:creationId xmlns:a16="http://schemas.microsoft.com/office/drawing/2014/main" id="{53300E0F-7FB8-4062-B3E1-CC57A5A359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64" y="4630411"/>
            <a:ext cx="11746903" cy="2117183"/>
          </a:xfrm>
          <a:prstGeom prst="rect">
            <a:avLst/>
          </a:prstGeom>
        </p:spPr>
      </p:pic>
    </p:spTree>
    <p:extLst>
      <p:ext uri="{BB962C8B-B14F-4D97-AF65-F5344CB8AC3E}">
        <p14:creationId xmlns:p14="http://schemas.microsoft.com/office/powerpoint/2010/main" val="3643742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4E785A-5355-4B30-8CE3-D326A77A0C3C}"/>
              </a:ext>
            </a:extLst>
          </p:cNvPr>
          <p:cNvSpPr>
            <a:spLocks noGrp="1"/>
          </p:cNvSpPr>
          <p:nvPr>
            <p:ph type="title"/>
          </p:nvPr>
        </p:nvSpPr>
        <p:spPr>
          <a:xfrm>
            <a:off x="398033" y="311973"/>
            <a:ext cx="10955767" cy="935914"/>
          </a:xfrm>
        </p:spPr>
        <p:txBody>
          <a:bodyPr/>
          <a:lstStyle/>
          <a:p>
            <a:r>
              <a:rPr lang="en-US" altLang="zh-TW" dirty="0">
                <a:latin typeface="Times New Roman" panose="02020603050405020304" pitchFamily="18" charset="0"/>
                <a:cs typeface="Times New Roman" panose="02020603050405020304" pitchFamily="18" charset="0"/>
              </a:rPr>
              <a:t>Results</a:t>
            </a:r>
            <a:endParaRPr lang="zh-TW" altLang="en-US" dirty="0"/>
          </a:p>
        </p:txBody>
      </p:sp>
      <p:pic>
        <p:nvPicPr>
          <p:cNvPr id="5" name="內容版面配置區 4" descr="一張含有 螢幕擷取畫面 的圖片&#10;&#10;自動產生的描述">
            <a:extLst>
              <a:ext uri="{FF2B5EF4-FFF2-40B4-BE49-F238E27FC236}">
                <a16:creationId xmlns:a16="http://schemas.microsoft.com/office/drawing/2014/main" id="{43A3AA6F-45E9-4B68-A8B4-58E976ACDC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340" y="1739154"/>
            <a:ext cx="9181906" cy="3909998"/>
          </a:xfrm>
        </p:spPr>
      </p:pic>
    </p:spTree>
    <p:extLst>
      <p:ext uri="{BB962C8B-B14F-4D97-AF65-F5344CB8AC3E}">
        <p14:creationId xmlns:p14="http://schemas.microsoft.com/office/powerpoint/2010/main" val="230312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580913" y="27469"/>
            <a:ext cx="7886700" cy="742817"/>
          </a:xfrm>
        </p:spPr>
        <p:txBody>
          <a:bodyPr>
            <a:normAutofit/>
          </a:bodyPr>
          <a:lstStyle/>
          <a:p>
            <a:r>
              <a:rPr lang="en-US" altLang="zh-TW" sz="3600" dirty="0">
                <a:latin typeface="Times New Roman" panose="02020603050405020304" pitchFamily="18" charset="0"/>
                <a:cs typeface="Times New Roman" panose="02020603050405020304" pitchFamily="18" charset="0"/>
              </a:rPr>
              <a:t>Abstract</a:t>
            </a:r>
            <a:r>
              <a:rPr lang="zh-TW" altLang="en-US" sz="3600" dirty="0">
                <a:latin typeface="Times New Roman" panose="02020603050405020304" pitchFamily="18" charset="0"/>
                <a:cs typeface="Times New Roman" panose="02020603050405020304" pitchFamily="18" charset="0"/>
              </a:rPr>
              <a:t> </a:t>
            </a:r>
            <a:r>
              <a:rPr lang="en-US" altLang="zh-TW" sz="3600" dirty="0">
                <a:latin typeface="Times New Roman" panose="02020603050405020304" pitchFamily="18" charset="0"/>
                <a:cs typeface="Times New Roman" panose="02020603050405020304" pitchFamily="18" charset="0"/>
              </a:rPr>
              <a:t>(1/2)</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p:txBody>
          <a:bodyPr/>
          <a:lstStyle/>
          <a:p>
            <a:fld id="{872633CA-77E0-4863-94F8-E28139DFB2B4}" type="slidenum">
              <a:rPr lang="zh-TW" altLang="en-US" smtClean="0"/>
              <a:t>2</a:t>
            </a:fld>
            <a:endParaRPr lang="zh-TW" altLang="en-US"/>
          </a:p>
        </p:txBody>
      </p:sp>
      <p:sp>
        <p:nvSpPr>
          <p:cNvPr id="7" name="內容版面配置區 6">
            <a:extLst>
              <a:ext uri="{FF2B5EF4-FFF2-40B4-BE49-F238E27FC236}">
                <a16:creationId xmlns:a16="http://schemas.microsoft.com/office/drawing/2014/main" id="{878CA31B-C758-4215-B281-353CA02EC37A}"/>
              </a:ext>
            </a:extLst>
          </p:cNvPr>
          <p:cNvSpPr>
            <a:spLocks noGrp="1"/>
          </p:cNvSpPr>
          <p:nvPr>
            <p:ph idx="1"/>
          </p:nvPr>
        </p:nvSpPr>
        <p:spPr>
          <a:xfrm>
            <a:off x="580913" y="613185"/>
            <a:ext cx="10875981" cy="6108289"/>
          </a:xfrm>
        </p:spPr>
        <p:txBody>
          <a:bodyPr>
            <a:noAutofit/>
          </a:bodyPr>
          <a:lstStyle/>
          <a:p>
            <a:pPr marL="0" indent="0" algn="just">
              <a:lnSpc>
                <a:spcPct val="150000"/>
              </a:lnSpc>
              <a:buNone/>
            </a:pPr>
            <a:r>
              <a:rPr lang="en-US" altLang="zh-TW" sz="2200" spc="-150" dirty="0">
                <a:cs typeface="Times New Roman" panose="02020603050405020304" pitchFamily="18" charset="0"/>
              </a:rPr>
              <a:t>MicroRNAs are a class of small non-coding regulatory RNA molecules that modulate the expression of several genes at post-transcriptional level and play a vital role in disease pathogenesis. Recent research shows that a range of miRNAs are involved in the regulation of immunity and its deregulation results in immune mediated diseases such as cancer, inflammation and autoimmune diseases. Computational discovery of these immune miRNAs using a set of specific features is highly desirable. In the current investigation, we present a SVM based classification system which uses a set of novel network based topological and motif features in addition to the baseline sequential and structural features to predict immune specific miRNAs from other non-immune miRNAs. The classifier was trained and tested on a balanced set of equal number of positive and negative examples to show the discriminative power of our network features. Experimental results show that our approach achieves an accuracy of 90.2% and outperforms the classification accuracy of 63.2% reported using the traditional miRNA sequential and structural features. The proposed classifier was further validated with two immune disease sub-class datasets related to multiple sclerosis microarray data and psoriasis RNA-seq data with higher accuracy. </a:t>
            </a:r>
          </a:p>
        </p:txBody>
      </p:sp>
    </p:spTree>
    <p:extLst>
      <p:ext uri="{BB962C8B-B14F-4D97-AF65-F5344CB8AC3E}">
        <p14:creationId xmlns:p14="http://schemas.microsoft.com/office/powerpoint/2010/main" val="159506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517271" y="145695"/>
            <a:ext cx="7886700" cy="742817"/>
          </a:xfrm>
        </p:spPr>
        <p:txBody>
          <a:bodyPr>
            <a:normAutofit/>
          </a:bodyPr>
          <a:lstStyle/>
          <a:p>
            <a:r>
              <a:rPr lang="en-US" altLang="zh-TW" sz="3600" dirty="0">
                <a:latin typeface="Times New Roman" panose="02020603050405020304" pitchFamily="18" charset="0"/>
                <a:cs typeface="Times New Roman" panose="02020603050405020304" pitchFamily="18" charset="0"/>
              </a:rPr>
              <a:t>Abstract (2/2)</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p:txBody>
          <a:bodyPr/>
          <a:lstStyle/>
          <a:p>
            <a:fld id="{872633CA-77E0-4863-94F8-E28139DFB2B4}" type="slidenum">
              <a:rPr lang="zh-TW" altLang="en-US" smtClean="0"/>
              <a:t>3</a:t>
            </a:fld>
            <a:endParaRPr lang="zh-TW" altLang="en-US"/>
          </a:p>
        </p:txBody>
      </p:sp>
      <p:sp>
        <p:nvSpPr>
          <p:cNvPr id="7" name="內容版面配置區 6">
            <a:extLst>
              <a:ext uri="{FF2B5EF4-FFF2-40B4-BE49-F238E27FC236}">
                <a16:creationId xmlns:a16="http://schemas.microsoft.com/office/drawing/2014/main" id="{878CA31B-C758-4215-B281-353CA02EC37A}"/>
              </a:ext>
            </a:extLst>
          </p:cNvPr>
          <p:cNvSpPr>
            <a:spLocks noGrp="1"/>
          </p:cNvSpPr>
          <p:nvPr>
            <p:ph idx="1"/>
          </p:nvPr>
        </p:nvSpPr>
        <p:spPr>
          <a:xfrm>
            <a:off x="517271" y="888513"/>
            <a:ext cx="11455990" cy="5652136"/>
          </a:xfrm>
        </p:spPr>
        <p:txBody>
          <a:bodyPr vert="horz" lIns="91440" tIns="45720" rIns="91440" bIns="45720" rtlCol="0">
            <a:noAutofit/>
          </a:bodyPr>
          <a:lstStyle/>
          <a:p>
            <a:pPr marL="0" indent="0" algn="just">
              <a:lnSpc>
                <a:spcPct val="150000"/>
              </a:lnSpc>
              <a:buNone/>
            </a:pPr>
            <a:r>
              <a:rPr lang="en-US" altLang="zh-TW" sz="2200" spc="-150" dirty="0">
                <a:cs typeface="Times New Roman" panose="02020603050405020304" pitchFamily="18" charset="0"/>
              </a:rPr>
              <a:t>These results indicate that our classifier which uses network and motif features along with sequential and structural features will lead to significant improvement in classifying immune miRNAs and hence can be applied to identify other specific classes of miRNAs as an extensible miRNA classification system.</a:t>
            </a:r>
            <a:endParaRPr lang="en-US" altLang="zh-TW" sz="220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78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838200" y="432552"/>
            <a:ext cx="10844604" cy="729274"/>
          </a:xfrm>
        </p:spPr>
        <p:txBody>
          <a:bodyPr>
            <a:normAutofit/>
          </a:bodyPr>
          <a:lstStyle/>
          <a:p>
            <a:r>
              <a:rPr lang="en-US" altLang="zh-TW" sz="3600" dirty="0">
                <a:latin typeface="Times New Roman" panose="02020603050405020304" pitchFamily="18" charset="0"/>
                <a:cs typeface="Times New Roman" panose="02020603050405020304" pitchFamily="18" charset="0"/>
              </a:rPr>
              <a:t>Features set</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a:xfrm>
            <a:off x="8610600" y="6356350"/>
            <a:ext cx="2743200" cy="365125"/>
          </a:xfrm>
        </p:spPr>
        <p:txBody>
          <a:bodyPr/>
          <a:lstStyle/>
          <a:p>
            <a:fld id="{872633CA-77E0-4863-94F8-E28139DFB2B4}" type="slidenum">
              <a:rPr lang="zh-TW" altLang="en-US" smtClean="0"/>
              <a:t>4</a:t>
            </a:fld>
            <a:endParaRPr lang="zh-TW" altLang="en-US"/>
          </a:p>
        </p:txBody>
      </p:sp>
      <p:sp>
        <p:nvSpPr>
          <p:cNvPr id="17" name="內容版面配置區 16">
            <a:extLst>
              <a:ext uri="{FF2B5EF4-FFF2-40B4-BE49-F238E27FC236}">
                <a16:creationId xmlns:a16="http://schemas.microsoft.com/office/drawing/2014/main" id="{B3B369A4-994D-4FC9-B14F-FC14ACB6A342}"/>
              </a:ext>
            </a:extLst>
          </p:cNvPr>
          <p:cNvSpPr>
            <a:spLocks noGrp="1"/>
          </p:cNvSpPr>
          <p:nvPr>
            <p:ph idx="1"/>
          </p:nvPr>
        </p:nvSpPr>
        <p:spPr>
          <a:xfrm>
            <a:off x="838200" y="1161826"/>
            <a:ext cx="10633038" cy="4929076"/>
          </a:xfrm>
        </p:spPr>
        <p:txBody>
          <a:bodyPr/>
          <a:lstStyle/>
          <a:p>
            <a:r>
              <a:rPr lang="en-US" altLang="zh-TW" dirty="0"/>
              <a:t>Use 51 features for the classification task</a:t>
            </a:r>
            <a:endParaRPr lang="zh-TW" altLang="en-US" dirty="0"/>
          </a:p>
        </p:txBody>
      </p:sp>
      <p:pic>
        <p:nvPicPr>
          <p:cNvPr id="6" name="圖片 5" descr="一張含有 螢幕擷取畫面 的圖片&#10;&#10;自動產生的描述">
            <a:extLst>
              <a:ext uri="{FF2B5EF4-FFF2-40B4-BE49-F238E27FC236}">
                <a16:creationId xmlns:a16="http://schemas.microsoft.com/office/drawing/2014/main" id="{CD94D0A6-1B52-4509-9CA8-18663E772C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240" y="1671810"/>
            <a:ext cx="9030960" cy="4753638"/>
          </a:xfrm>
          <a:prstGeom prst="rect">
            <a:avLst/>
          </a:prstGeom>
        </p:spPr>
      </p:pic>
    </p:spTree>
    <p:extLst>
      <p:ext uri="{BB962C8B-B14F-4D97-AF65-F5344CB8AC3E}">
        <p14:creationId xmlns:p14="http://schemas.microsoft.com/office/powerpoint/2010/main" val="81544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843F6-EE57-48F9-BFE5-DDD702F8E535}"/>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Network features</a:t>
            </a:r>
            <a:endParaRPr lang="zh-TW" altLang="en-US" dirty="0"/>
          </a:p>
        </p:txBody>
      </p:sp>
      <p:sp>
        <p:nvSpPr>
          <p:cNvPr id="9" name="內容版面配置區 8">
            <a:extLst>
              <a:ext uri="{FF2B5EF4-FFF2-40B4-BE49-F238E27FC236}">
                <a16:creationId xmlns:a16="http://schemas.microsoft.com/office/drawing/2014/main" id="{3036FC36-076A-4378-BF87-F8B3D7BF7873}"/>
              </a:ext>
            </a:extLst>
          </p:cNvPr>
          <p:cNvSpPr>
            <a:spLocks noGrp="1"/>
          </p:cNvSpPr>
          <p:nvPr>
            <p:ph idx="1"/>
          </p:nvPr>
        </p:nvSpPr>
        <p:spPr>
          <a:xfrm>
            <a:off x="838200" y="1473287"/>
            <a:ext cx="10515600" cy="4351338"/>
          </a:xfrm>
        </p:spPr>
        <p:txBody>
          <a:bodyPr/>
          <a:lstStyle/>
          <a:p>
            <a:r>
              <a:rPr lang="en-US" altLang="zh-TW" dirty="0"/>
              <a:t>MiRNA target gene extraction</a:t>
            </a:r>
          </a:p>
          <a:p>
            <a:r>
              <a:rPr lang="en-US" altLang="zh-TW" dirty="0"/>
              <a:t>MiRNA target gene – disease association extraction</a:t>
            </a:r>
          </a:p>
          <a:p>
            <a:r>
              <a:rPr lang="en-US" altLang="zh-TW" dirty="0"/>
              <a:t>MiRNA – disease association extraction</a:t>
            </a:r>
          </a:p>
          <a:p>
            <a:r>
              <a:rPr lang="en-US" altLang="zh-TW" dirty="0"/>
              <a:t>MiRNA target gene – protein association extraction</a:t>
            </a:r>
            <a:endParaRPr lang="zh-TW" altLang="en-US" dirty="0"/>
          </a:p>
        </p:txBody>
      </p:sp>
    </p:spTree>
    <p:extLst>
      <p:ext uri="{BB962C8B-B14F-4D97-AF65-F5344CB8AC3E}">
        <p14:creationId xmlns:p14="http://schemas.microsoft.com/office/powerpoint/2010/main" val="204820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838200" y="234245"/>
            <a:ext cx="9188988" cy="833020"/>
          </a:xfrm>
        </p:spPr>
        <p:txBody>
          <a:bodyPr>
            <a:normAutofit/>
          </a:bodyPr>
          <a:lstStyle/>
          <a:p>
            <a:r>
              <a:rPr lang="en-US" altLang="zh-TW" sz="3600" dirty="0">
                <a:latin typeface="Times New Roman" panose="02020603050405020304" pitchFamily="18" charset="0"/>
                <a:cs typeface="Times New Roman" panose="02020603050405020304" pitchFamily="18" charset="0"/>
              </a:rPr>
              <a:t>MiRNA target gene extraction</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a:xfrm>
            <a:off x="8610600" y="6356350"/>
            <a:ext cx="2743200" cy="365125"/>
          </a:xfrm>
        </p:spPr>
        <p:txBody>
          <a:bodyPr/>
          <a:lstStyle/>
          <a:p>
            <a:fld id="{872633CA-77E0-4863-94F8-E28139DFB2B4}" type="slidenum">
              <a:rPr lang="zh-TW" altLang="en-US" smtClean="0"/>
              <a:t>6</a:t>
            </a:fld>
            <a:endParaRPr lang="zh-TW" altLang="en-US"/>
          </a:p>
        </p:txBody>
      </p:sp>
      <p:sp>
        <p:nvSpPr>
          <p:cNvPr id="9" name="內容版面配置區 8">
            <a:extLst>
              <a:ext uri="{FF2B5EF4-FFF2-40B4-BE49-F238E27FC236}">
                <a16:creationId xmlns:a16="http://schemas.microsoft.com/office/drawing/2014/main" id="{905D25AF-56D7-4410-9414-52BE4D8E951B}"/>
              </a:ext>
            </a:extLst>
          </p:cNvPr>
          <p:cNvSpPr>
            <a:spLocks noGrp="1"/>
          </p:cNvSpPr>
          <p:nvPr>
            <p:ph idx="1"/>
          </p:nvPr>
        </p:nvSpPr>
        <p:spPr>
          <a:xfrm>
            <a:off x="838199" y="1536138"/>
            <a:ext cx="10661725" cy="4735570"/>
          </a:xfrm>
        </p:spPr>
        <p:txBody>
          <a:bodyPr/>
          <a:lstStyle/>
          <a:p>
            <a:r>
              <a:rPr lang="en-US" altLang="zh-TW" dirty="0"/>
              <a:t>MiRNA target genes were acquired from eight miRNA target databases: </a:t>
            </a:r>
            <a:r>
              <a:rPr lang="en-US" altLang="zh-TW" dirty="0" err="1"/>
              <a:t>miRanda</a:t>
            </a:r>
            <a:r>
              <a:rPr lang="en-US" altLang="zh-TW" dirty="0"/>
              <a:t> , </a:t>
            </a:r>
            <a:r>
              <a:rPr lang="en-US" altLang="zh-TW" dirty="0" err="1"/>
              <a:t>PicTar</a:t>
            </a:r>
            <a:r>
              <a:rPr lang="en-US" altLang="zh-TW" dirty="0"/>
              <a:t> , </a:t>
            </a:r>
            <a:r>
              <a:rPr lang="en-US" altLang="zh-TW" dirty="0" err="1"/>
              <a:t>TargetScan</a:t>
            </a:r>
            <a:r>
              <a:rPr lang="en-US" altLang="zh-TW" dirty="0"/>
              <a:t> , DIANA-</a:t>
            </a:r>
            <a:r>
              <a:rPr lang="en-US" altLang="zh-TW" dirty="0" err="1"/>
              <a:t>microT</a:t>
            </a:r>
            <a:r>
              <a:rPr lang="en-US" altLang="zh-TW" dirty="0"/>
              <a:t> , RNA22 , </a:t>
            </a:r>
            <a:r>
              <a:rPr lang="en-US" altLang="zh-TW" dirty="0" err="1"/>
              <a:t>RNAhybrid</a:t>
            </a:r>
            <a:r>
              <a:rPr lang="en-US" altLang="zh-TW" dirty="0"/>
              <a:t> , </a:t>
            </a:r>
            <a:r>
              <a:rPr lang="en-US" altLang="zh-TW" dirty="0" err="1"/>
              <a:t>miRDB</a:t>
            </a:r>
            <a:r>
              <a:rPr lang="en-US" altLang="zh-TW" dirty="0"/>
              <a:t> and PITA .</a:t>
            </a:r>
          </a:p>
          <a:p>
            <a:r>
              <a:rPr lang="en-US" altLang="zh-TW" dirty="0"/>
              <a:t>We extracted the regulatory associations between miRNAs and target genes that were found to appear in at least four of these databases</a:t>
            </a:r>
          </a:p>
          <a:p>
            <a:endParaRPr lang="en-US" altLang="zh-TW" dirty="0"/>
          </a:p>
          <a:p>
            <a:r>
              <a:rPr lang="en-US" altLang="zh-TW" dirty="0"/>
              <a:t>Total contains 101,426 miRNA-gene associations involving 245 miRNAs and 11,130 genes.</a:t>
            </a:r>
            <a:endParaRPr lang="zh-TW" altLang="en-US" dirty="0"/>
          </a:p>
        </p:txBody>
      </p:sp>
    </p:spTree>
    <p:extLst>
      <p:ext uri="{BB962C8B-B14F-4D97-AF65-F5344CB8AC3E}">
        <p14:creationId xmlns:p14="http://schemas.microsoft.com/office/powerpoint/2010/main" val="95464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838200" y="432552"/>
            <a:ext cx="9188988" cy="833020"/>
          </a:xfrm>
        </p:spPr>
        <p:txBody>
          <a:bodyPr>
            <a:normAutofit fontScale="90000"/>
          </a:bodyPr>
          <a:lstStyle/>
          <a:p>
            <a:r>
              <a:rPr lang="en-US" altLang="zh-TW" sz="3600" dirty="0">
                <a:latin typeface="Times New Roman" panose="02020603050405020304" pitchFamily="18" charset="0"/>
                <a:cs typeface="Times New Roman" panose="02020603050405020304" pitchFamily="18" charset="0"/>
              </a:rPr>
              <a:t>MiRNA target gene – disease association extraction</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a:xfrm>
            <a:off x="8610600" y="6356350"/>
            <a:ext cx="2743200" cy="365125"/>
          </a:xfrm>
        </p:spPr>
        <p:txBody>
          <a:bodyPr/>
          <a:lstStyle/>
          <a:p>
            <a:fld id="{872633CA-77E0-4863-94F8-E28139DFB2B4}" type="slidenum">
              <a:rPr lang="zh-TW" altLang="en-US" smtClean="0"/>
              <a:t>7</a:t>
            </a:fld>
            <a:endParaRPr lang="zh-TW" altLang="en-US"/>
          </a:p>
        </p:txBody>
      </p:sp>
      <p:sp>
        <p:nvSpPr>
          <p:cNvPr id="11" name="內容版面配置區 10">
            <a:extLst>
              <a:ext uri="{FF2B5EF4-FFF2-40B4-BE49-F238E27FC236}">
                <a16:creationId xmlns:a16="http://schemas.microsoft.com/office/drawing/2014/main" id="{C2C833C2-C5C2-4AEB-B3FF-A7027832BC21}"/>
              </a:ext>
            </a:extLst>
          </p:cNvPr>
          <p:cNvSpPr>
            <a:spLocks noGrp="1"/>
          </p:cNvSpPr>
          <p:nvPr>
            <p:ph idx="1"/>
          </p:nvPr>
        </p:nvSpPr>
        <p:spPr>
          <a:xfrm>
            <a:off x="838200" y="1265573"/>
            <a:ext cx="10844605" cy="4694163"/>
          </a:xfrm>
        </p:spPr>
        <p:txBody>
          <a:bodyPr>
            <a:normAutofit/>
          </a:bodyPr>
          <a:lstStyle/>
          <a:p>
            <a:r>
              <a:rPr lang="en-US" altLang="zh-TW" sz="2300" dirty="0"/>
              <a:t>Gene disease associations were obtained from curated entries of CTD database  for all the </a:t>
            </a:r>
            <a:r>
              <a:rPr lang="en-US" altLang="zh-TW" sz="2300" dirty="0" err="1"/>
              <a:t>MeSH</a:t>
            </a:r>
            <a:r>
              <a:rPr lang="en-US" altLang="zh-TW" sz="2300" dirty="0"/>
              <a:t>(Medical Subject Headings) diseases. </a:t>
            </a:r>
          </a:p>
          <a:p>
            <a:r>
              <a:rPr lang="en-US" altLang="zh-TW" sz="2300" dirty="0"/>
              <a:t>A total of 6537 gene-disease associations were obtained.</a:t>
            </a:r>
          </a:p>
          <a:p>
            <a:endParaRPr lang="en-US" altLang="zh-TW" sz="2300" dirty="0"/>
          </a:p>
          <a:p>
            <a:r>
              <a:rPr lang="en-US" altLang="zh-TW" sz="2400" dirty="0">
                <a:latin typeface="Times New Roman" panose="02020603050405020304" pitchFamily="18" charset="0"/>
                <a:cs typeface="Times New Roman" panose="02020603050405020304" pitchFamily="18" charset="0"/>
              </a:rPr>
              <a:t>MiRNA – disease association extraction</a:t>
            </a:r>
          </a:p>
          <a:p>
            <a:r>
              <a:rPr lang="en-US" altLang="zh-TW" sz="2300" dirty="0"/>
              <a:t>MiRNA – disease association were obtained from Human MiRNA associated Disease Database (HMDD)  and miR2Disease.</a:t>
            </a:r>
          </a:p>
        </p:txBody>
      </p:sp>
    </p:spTree>
    <p:extLst>
      <p:ext uri="{BB962C8B-B14F-4D97-AF65-F5344CB8AC3E}">
        <p14:creationId xmlns:p14="http://schemas.microsoft.com/office/powerpoint/2010/main" val="4221497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838200" y="432552"/>
            <a:ext cx="9188988" cy="833020"/>
          </a:xfrm>
        </p:spPr>
        <p:txBody>
          <a:bodyPr>
            <a:normAutofit fontScale="90000"/>
          </a:bodyPr>
          <a:lstStyle/>
          <a:p>
            <a:r>
              <a:rPr lang="en-US" altLang="zh-TW" sz="3600" dirty="0">
                <a:latin typeface="Times New Roman" panose="02020603050405020304" pitchFamily="18" charset="0"/>
                <a:cs typeface="Times New Roman" panose="02020603050405020304" pitchFamily="18" charset="0"/>
              </a:rPr>
              <a:t>MiRNA target gene – protein association extraction</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a:xfrm>
            <a:off x="8610600" y="6356350"/>
            <a:ext cx="2743200" cy="365125"/>
          </a:xfrm>
        </p:spPr>
        <p:txBody>
          <a:bodyPr/>
          <a:lstStyle/>
          <a:p>
            <a:fld id="{872633CA-77E0-4863-94F8-E28139DFB2B4}" type="slidenum">
              <a:rPr lang="zh-TW" altLang="en-US" smtClean="0"/>
              <a:t>8</a:t>
            </a:fld>
            <a:endParaRPr lang="zh-TW" altLang="en-US"/>
          </a:p>
        </p:txBody>
      </p:sp>
      <p:sp>
        <p:nvSpPr>
          <p:cNvPr id="11" name="內容版面配置區 10">
            <a:extLst>
              <a:ext uri="{FF2B5EF4-FFF2-40B4-BE49-F238E27FC236}">
                <a16:creationId xmlns:a16="http://schemas.microsoft.com/office/drawing/2014/main" id="{C2C833C2-C5C2-4AEB-B3FF-A7027832BC21}"/>
              </a:ext>
            </a:extLst>
          </p:cNvPr>
          <p:cNvSpPr>
            <a:spLocks noGrp="1"/>
          </p:cNvSpPr>
          <p:nvPr>
            <p:ph idx="1"/>
          </p:nvPr>
        </p:nvSpPr>
        <p:spPr>
          <a:xfrm>
            <a:off x="838200" y="1265573"/>
            <a:ext cx="10844605" cy="4694163"/>
          </a:xfrm>
        </p:spPr>
        <p:txBody>
          <a:bodyPr>
            <a:normAutofit/>
          </a:bodyPr>
          <a:lstStyle/>
          <a:p>
            <a:r>
              <a:rPr lang="en-US" altLang="zh-TW" sz="2300" dirty="0"/>
              <a:t>The current release of HPRD contains 145,134 human PPI interactions. The miRNA target genes were mapped to the HPRD and the corresponding PPI were extracted. </a:t>
            </a:r>
          </a:p>
          <a:p>
            <a:r>
              <a:rPr lang="en-US" altLang="zh-TW" sz="2300" dirty="0"/>
              <a:t>The extracted PPI network contains 18,753 genes and 570,870 interactions. </a:t>
            </a:r>
          </a:p>
          <a:p>
            <a:endParaRPr lang="en-US" altLang="zh-TW" sz="2300" dirty="0"/>
          </a:p>
        </p:txBody>
      </p:sp>
      <p:pic>
        <p:nvPicPr>
          <p:cNvPr id="5" name="圖片 4" descr="一張含有 文字 的圖片&#10;&#10;自動產生的描述">
            <a:extLst>
              <a:ext uri="{FF2B5EF4-FFF2-40B4-BE49-F238E27FC236}">
                <a16:creationId xmlns:a16="http://schemas.microsoft.com/office/drawing/2014/main" id="{569FC76E-B5A0-4D9F-BDD6-98DDB65A8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9597" y="2415978"/>
            <a:ext cx="6071003" cy="4636644"/>
          </a:xfrm>
          <a:prstGeom prst="rect">
            <a:avLst/>
          </a:prstGeom>
        </p:spPr>
      </p:pic>
    </p:spTree>
    <p:extLst>
      <p:ext uri="{BB962C8B-B14F-4D97-AF65-F5344CB8AC3E}">
        <p14:creationId xmlns:p14="http://schemas.microsoft.com/office/powerpoint/2010/main" val="426425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838200" y="432552"/>
            <a:ext cx="9188988" cy="833020"/>
          </a:xfrm>
        </p:spPr>
        <p:txBody>
          <a:bodyPr>
            <a:normAutofit/>
          </a:bodyPr>
          <a:lstStyle/>
          <a:p>
            <a:r>
              <a:rPr lang="en-US" altLang="zh-TW" sz="3600" dirty="0">
                <a:latin typeface="Times New Roman" panose="02020603050405020304" pitchFamily="18" charset="0"/>
                <a:cs typeface="Times New Roman" panose="02020603050405020304" pitchFamily="18" charset="0"/>
              </a:rPr>
              <a:t>Network features</a:t>
            </a:r>
            <a:endParaRPr lang="zh-TW" altLang="en-US" sz="36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C242670-B200-4340-9830-52717E351455}"/>
              </a:ext>
            </a:extLst>
          </p:cNvPr>
          <p:cNvSpPr>
            <a:spLocks noGrp="1"/>
          </p:cNvSpPr>
          <p:nvPr>
            <p:ph type="sldNum" sz="quarter" idx="12"/>
          </p:nvPr>
        </p:nvSpPr>
        <p:spPr>
          <a:xfrm>
            <a:off x="8610600" y="6356350"/>
            <a:ext cx="2743200" cy="365125"/>
          </a:xfrm>
        </p:spPr>
        <p:txBody>
          <a:bodyPr/>
          <a:lstStyle/>
          <a:p>
            <a:fld id="{872633CA-77E0-4863-94F8-E28139DFB2B4}" type="slidenum">
              <a:rPr lang="zh-TW" altLang="en-US" smtClean="0"/>
              <a:t>9</a:t>
            </a:fld>
            <a:endParaRPr lang="zh-TW" altLang="en-US"/>
          </a:p>
        </p:txBody>
      </p:sp>
      <p:sp>
        <p:nvSpPr>
          <p:cNvPr id="11" name="內容版面配置區 10">
            <a:extLst>
              <a:ext uri="{FF2B5EF4-FFF2-40B4-BE49-F238E27FC236}">
                <a16:creationId xmlns:a16="http://schemas.microsoft.com/office/drawing/2014/main" id="{C2C833C2-C5C2-4AEB-B3FF-A7027832BC21}"/>
              </a:ext>
            </a:extLst>
          </p:cNvPr>
          <p:cNvSpPr>
            <a:spLocks noGrp="1"/>
          </p:cNvSpPr>
          <p:nvPr>
            <p:ph idx="1"/>
          </p:nvPr>
        </p:nvSpPr>
        <p:spPr>
          <a:xfrm>
            <a:off x="838200" y="1265573"/>
            <a:ext cx="10844605" cy="4694163"/>
          </a:xfrm>
        </p:spPr>
        <p:txBody>
          <a:bodyPr>
            <a:normAutofit fontScale="92500" lnSpcReduction="10000"/>
          </a:bodyPr>
          <a:lstStyle/>
          <a:p>
            <a:r>
              <a:rPr lang="en-US" altLang="zh-TW" sz="2300" dirty="0"/>
              <a:t>Nodes represent biomedical entities (i.e. miRNA, disease, or gene).</a:t>
            </a:r>
          </a:p>
          <a:p>
            <a:r>
              <a:rPr lang="en-US" altLang="zh-TW" sz="2300" dirty="0"/>
              <a:t>edges between nodes represent associations between two nodes (i.e. association between miRNA and genes, miRNA and disease, gene and gene, etc.).</a:t>
            </a:r>
          </a:p>
          <a:p>
            <a:r>
              <a:rPr lang="en-US" altLang="zh-TW" sz="2300" dirty="0"/>
              <a:t>For each miRNA in the network</a:t>
            </a:r>
          </a:p>
          <a:p>
            <a:pPr lvl="1"/>
            <a:r>
              <a:rPr lang="en-US" altLang="zh-TW" sz="1900" dirty="0"/>
              <a:t>Defined 10 measures:</a:t>
            </a:r>
          </a:p>
          <a:p>
            <a:pPr lvl="1"/>
            <a:r>
              <a:rPr lang="en-US" altLang="zh-TW" sz="1900" dirty="0" err="1"/>
              <a:t>DTout</a:t>
            </a:r>
            <a:endParaRPr lang="en-US" altLang="zh-TW" sz="1900" dirty="0"/>
          </a:p>
          <a:p>
            <a:pPr lvl="1"/>
            <a:r>
              <a:rPr lang="en-US" altLang="zh-TW" sz="1900" dirty="0" err="1"/>
              <a:t>Dout</a:t>
            </a:r>
            <a:endParaRPr lang="en-US" altLang="zh-TW" sz="1900" dirty="0"/>
          </a:p>
          <a:p>
            <a:pPr lvl="1"/>
            <a:r>
              <a:rPr lang="en-US" altLang="zh-TW" sz="1900" dirty="0" err="1"/>
              <a:t>NmiRNA</a:t>
            </a:r>
            <a:endParaRPr lang="en-US" altLang="zh-TW" sz="1900" dirty="0"/>
          </a:p>
          <a:p>
            <a:pPr lvl="1"/>
            <a:r>
              <a:rPr lang="en-US" altLang="zh-TW" sz="1900" dirty="0" err="1"/>
              <a:t>RpcmiRNA</a:t>
            </a:r>
            <a:endParaRPr lang="en-US" altLang="zh-TW" sz="1900" dirty="0"/>
          </a:p>
          <a:p>
            <a:pPr lvl="1"/>
            <a:r>
              <a:rPr lang="en-US" altLang="zh-TW" sz="1900" dirty="0" err="1"/>
              <a:t>RtarpcmiRNA</a:t>
            </a:r>
            <a:endParaRPr lang="en-US" altLang="zh-TW" sz="1900" dirty="0"/>
          </a:p>
          <a:p>
            <a:pPr lvl="1"/>
            <a:r>
              <a:rPr lang="en-US" altLang="zh-TW" sz="1900" dirty="0" err="1"/>
              <a:t>miRD</a:t>
            </a:r>
            <a:endParaRPr lang="en-US" altLang="zh-TW" sz="1900" dirty="0"/>
          </a:p>
          <a:p>
            <a:pPr lvl="1"/>
            <a:r>
              <a:rPr lang="en-US" altLang="zh-TW" sz="1900" dirty="0" err="1"/>
              <a:t>miRPPI</a:t>
            </a:r>
            <a:r>
              <a:rPr lang="en-US" altLang="zh-TW" sz="1900" dirty="0"/>
              <a:t>-interactome</a:t>
            </a:r>
          </a:p>
          <a:p>
            <a:pPr lvl="1"/>
            <a:r>
              <a:rPr lang="en-US" altLang="zh-TW" sz="1900" dirty="0" err="1"/>
              <a:t>miRTGI</a:t>
            </a:r>
            <a:endParaRPr lang="en-US" altLang="zh-TW" sz="1900" dirty="0"/>
          </a:p>
          <a:p>
            <a:pPr lvl="1"/>
            <a:r>
              <a:rPr lang="en-US" altLang="zh-TW" sz="1900" dirty="0" err="1"/>
              <a:t>miRDcoreg</a:t>
            </a:r>
            <a:endParaRPr lang="en-US" altLang="zh-TW" sz="1900" dirty="0"/>
          </a:p>
          <a:p>
            <a:pPr lvl="1"/>
            <a:r>
              <a:rPr lang="en-US" altLang="zh-TW" sz="1900" dirty="0" err="1"/>
              <a:t>miRDSW</a:t>
            </a:r>
            <a:endParaRPr lang="en-US" altLang="zh-TW" sz="1900" dirty="0"/>
          </a:p>
        </p:txBody>
      </p:sp>
      <p:pic>
        <p:nvPicPr>
          <p:cNvPr id="9" name="圖片 8" descr="一張含有 地圖 的圖片&#10;&#10;自動產生的描述">
            <a:extLst>
              <a:ext uri="{FF2B5EF4-FFF2-40B4-BE49-F238E27FC236}">
                <a16:creationId xmlns:a16="http://schemas.microsoft.com/office/drawing/2014/main" id="{1A32F2DE-CD9C-4A5B-9E43-324C056571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3984" y="2398882"/>
            <a:ext cx="6245263" cy="4459118"/>
          </a:xfrm>
          <a:prstGeom prst="rect">
            <a:avLst/>
          </a:prstGeom>
        </p:spPr>
      </p:pic>
    </p:spTree>
    <p:extLst>
      <p:ext uri="{BB962C8B-B14F-4D97-AF65-F5344CB8AC3E}">
        <p14:creationId xmlns:p14="http://schemas.microsoft.com/office/powerpoint/2010/main" val="230186661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7536</TotalTime>
  <Words>1042</Words>
  <Application>Microsoft Office PowerPoint</Application>
  <PresentationFormat>寬螢幕</PresentationFormat>
  <Paragraphs>101</Paragraphs>
  <Slides>15</Slides>
  <Notes>8</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15</vt:i4>
      </vt:variant>
    </vt:vector>
  </HeadingPairs>
  <TitlesOfParts>
    <vt:vector size="20" baseType="lpstr">
      <vt:lpstr>Arial</vt:lpstr>
      <vt:lpstr>Calibri</vt:lpstr>
      <vt:lpstr>Calibri Light</vt:lpstr>
      <vt:lpstr>Times New Roman</vt:lpstr>
      <vt:lpstr>Office 佈景主題</vt:lpstr>
      <vt:lpstr>Prediction of microRNAs involved in immune system diseases through network based features</vt:lpstr>
      <vt:lpstr>Abstract (1/2)</vt:lpstr>
      <vt:lpstr>Abstract (2/2)</vt:lpstr>
      <vt:lpstr>Features set</vt:lpstr>
      <vt:lpstr>Network features</vt:lpstr>
      <vt:lpstr>MiRNA target gene extraction</vt:lpstr>
      <vt:lpstr>MiRNA target gene – disease association extraction</vt:lpstr>
      <vt:lpstr>MiRNA target gene – protein association extraction</vt:lpstr>
      <vt:lpstr>Network features</vt:lpstr>
      <vt:lpstr>Motif and sequential features</vt:lpstr>
      <vt:lpstr>Support vector machine (SVM)</vt:lpstr>
      <vt:lpstr>Principal component analysis (PCA)</vt:lpstr>
      <vt:lpstr>Results</vt:lpstr>
      <vt:lpstr>Results</vt:lpstr>
      <vt:lpstr>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and Accurate Template Averaging for Time Series Classification</dc:title>
  <dc:creator>lu</dc:creator>
  <cp:lastModifiedBy>lu</cp:lastModifiedBy>
  <cp:revision>1342</cp:revision>
  <dcterms:created xsi:type="dcterms:W3CDTF">2018-10-30T09:09:31Z</dcterms:created>
  <dcterms:modified xsi:type="dcterms:W3CDTF">2019-09-25T10:15:10Z</dcterms:modified>
</cp:coreProperties>
</file>