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4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83624" autoAdjust="0"/>
  </p:normalViewPr>
  <p:slideViewPr>
    <p:cSldViewPr snapToGrid="0">
      <p:cViewPr varScale="1">
        <p:scale>
          <a:sx n="37" d="100"/>
          <a:sy n="37" d="100"/>
        </p:scale>
        <p:origin x="1344" y="4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19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CB409-2DA1-4BCA-B435-C6D650D60C53}" type="datetimeFigureOut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F0565-5FB6-414C-A160-5E7695D65A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4234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DEB75-3589-4D32-B44A-E0772C0D15C5}" type="datetimeFigureOut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0D5DF-B2A2-41B1-A94F-55B40B4E1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7097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ce.pu.edu.tw/Member/Details/5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作者蔡英德 是靜宜大學的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教授兼資訊學院院長</a:t>
            </a:r>
            <a:endParaRPr lang="en-US" altLang="zh-TW" dirty="0"/>
          </a:p>
          <a:p>
            <a:r>
              <a:rPr lang="en-US" altLang="zh-TW" dirty="0">
                <a:hlinkClick r:id="rId3"/>
              </a:rPr>
              <a:t>http://www.csce.pu.edu.tw/Member/Details/5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地點是靜宜大學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79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R n </a:t>
            </a:r>
            <a:r>
              <a:rPr lang="en-US" altLang="zh-TW" dirty="0" err="1"/>
              <a:t>squre</a:t>
            </a:r>
            <a:r>
              <a:rPr lang="en-US" altLang="zh-TW" dirty="0"/>
              <a:t> m </a:t>
            </a:r>
            <a:r>
              <a:rPr lang="en-US" altLang="zh-TW" dirty="0" err="1"/>
              <a:t>squre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558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8791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6369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377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4689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646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3645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7AD2-AD46-4F9C-9DB9-311BC9C511FB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00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2DB6-053F-4534-9F02-C898C0154A73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41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CD7D-FFB8-45BA-8DA5-BBC396FFB252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8EA7-3B33-4CFB-BDA8-CB4ED22BDFA6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52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9E7C-A5F4-4E44-A0D0-D8D823ED55EC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13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09CB-B913-4CE8-9656-48ED378732FA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412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4B2C-81A9-40B9-8191-4AFF6A362158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332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2B90-13AF-4EA9-8E1C-B6AB9BFE2FEA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53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651D-9550-4C8E-A2AF-E9628836D6AE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512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1AE1-4A31-4B16-8CF5-B0A0C6DC12AA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9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6643-C3C1-4791-B485-3954350756FB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564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CBB84-2B8D-4741-B97A-9F882A8CC49B}" type="datetime1">
              <a:rPr lang="zh-TW" altLang="en-US" smtClean="0"/>
              <a:t>2020/2/18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55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0841" y="499052"/>
            <a:ext cx="8905101" cy="1496976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constrained longest common subsequence problem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3146" y="2358075"/>
            <a:ext cx="8353402" cy="3573055"/>
          </a:xfrm>
        </p:spPr>
        <p:txBody>
          <a:bodyPr>
            <a:no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Yin-</a:t>
            </a:r>
            <a:r>
              <a:rPr lang="en-US" altLang="zh-TW" sz="20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</a:t>
            </a:r>
            <a:r>
              <a:rPr lang="en-US" altLang="zh-TW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Tsai</a:t>
            </a:r>
          </a:p>
          <a:p>
            <a:endParaRPr lang="en-US" altLang="zh-TW" sz="2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fr-FR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Information Processing Letters</a:t>
            </a:r>
          </a:p>
          <a:p>
            <a:r>
              <a:rPr lang="fr-FR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Volume </a:t>
            </a:r>
            <a:r>
              <a:rPr lang="en-US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88</a:t>
            </a:r>
            <a:r>
              <a:rPr lang="zh-TW" alt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(2003)</a:t>
            </a:r>
            <a:r>
              <a:rPr lang="fr-FR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Issues </a:t>
            </a:r>
            <a:r>
              <a:rPr lang="en-US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fr-FR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Pages </a:t>
            </a:r>
            <a:r>
              <a:rPr lang="en-US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173</a:t>
            </a:r>
            <a:r>
              <a:rPr lang="fr-FR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</a:t>
            </a:r>
            <a:r>
              <a:rPr lang="en-US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176</a:t>
            </a:r>
            <a:endParaRPr lang="fr-FR" altLang="zh-TW" sz="1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n-US" altLang="zh-TW" sz="2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A64E0364-4674-4930-835E-A413D880DCDB}"/>
              </a:ext>
            </a:extLst>
          </p:cNvPr>
          <p:cNvSpPr txBox="1">
            <a:spLocks/>
          </p:cNvSpPr>
          <p:nvPr/>
        </p:nvSpPr>
        <p:spPr>
          <a:xfrm>
            <a:off x="5226695" y="5682435"/>
            <a:ext cx="3486173" cy="85647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/>
              <a:t> </a:t>
            </a:r>
            <a:r>
              <a:rPr lang="en-US" altLang="zh-TW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Chih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-Kai Wu</a:t>
            </a:r>
          </a:p>
          <a:p>
            <a:pPr algn="r"/>
            <a:r>
              <a:rPr lang="en-US" altLang="zh-TW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Date:</a:t>
            </a:r>
            <a:r>
              <a:rPr lang="zh-TW" altLang="en-US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Feb</a:t>
            </a:r>
            <a:r>
              <a:rPr lang="en-US" altLang="zh-TW" sz="1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.18, </a:t>
            </a:r>
            <a:r>
              <a:rPr lang="en-US" altLang="zh-TW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2020</a:t>
            </a:r>
            <a:endParaRPr lang="zh-TW" altLang="en-US" sz="1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00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8650" y="2083784"/>
            <a:ext cx="80914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paper considers a constrained version of longest common subsequence problem for two strings. Given strings S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P, the constrained longest common subsequence problem for S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respect to P is to find a longest common subsequence LCS of S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that P is a subsequence of this LCS. An O(r n</a:t>
            </a:r>
            <a:r>
              <a:rPr lang="en-US" altLang="zh-TW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time algorithm based upon the dynamic programming technique is proposed for this new problem, where n, m and r are lengths of S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P, respectively.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050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 (LCS)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</a:t>
            </a:r>
            <a:r>
              <a:rPr lang="en-US" altLang="zh-TW" sz="2400" baseline="-25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=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…a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=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BAAD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CBA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ABC   , n = 12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</a:t>
            </a:r>
            <a:r>
              <a:rPr lang="en-US" altLang="zh-TW" sz="2400" baseline="-25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= b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sz="2400" baseline="-250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=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TW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CBD</a:t>
            </a:r>
            <a:r>
              <a:rPr lang="en-US" altLang="zh-TW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AADC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zh-TW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  , m = 12</a:t>
            </a:r>
          </a:p>
          <a:p>
            <a:pPr>
              <a:buNone/>
            </a:pPr>
            <a:endParaRPr lang="en-US" altLang="zh-TW" sz="2400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TW" sz="2400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TW" sz="2400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LCS(S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B A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C B A      ,  |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 = 7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98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Constrained Longest common subsequence (CLCS)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</a:t>
            </a:r>
            <a:r>
              <a:rPr lang="en-US" altLang="zh-TW" sz="2400" baseline="-25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=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…a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=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AADA</a:t>
            </a:r>
            <a:r>
              <a:rPr lang="en-US" altLang="zh-TW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CBAAB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C   , n = 12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</a:t>
            </a:r>
            <a:r>
              <a:rPr lang="en-US" altLang="zh-TW" sz="2400" baseline="-25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= b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sz="2400" baseline="-250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=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TW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BCB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zh-TW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DCD</a:t>
            </a:r>
            <a:r>
              <a:rPr lang="en-US" altLang="zh-TW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   , m = 12</a:t>
            </a:r>
          </a:p>
          <a:p>
            <a:pPr>
              <a:buNone/>
            </a:pPr>
            <a:endParaRPr lang="en-US" altLang="zh-TW" sz="2400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TW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zh-TW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CBB   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, r = 3</a:t>
            </a:r>
          </a:p>
          <a:p>
            <a:pPr>
              <a:buNone/>
            </a:pPr>
            <a:endParaRPr lang="en-US" altLang="zh-TW" sz="2400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clcs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CLCS(S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B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B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,  |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clcs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= 6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05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2519" y="351730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12519" y="1579418"/>
                <a:ext cx="7886700" cy="4496835"/>
              </a:xfrm>
            </p:spPr>
            <p:txBody>
              <a:bodyPr>
                <a:noAutofit/>
              </a:bodyPr>
              <a:lstStyle/>
              <a:p>
                <a:pPr>
                  <a:buNone/>
                </a:pPr>
                <a:endParaRPr lang="en-US" altLang="zh-TW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 the length of LCS of strings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…</m:t>
                        </m:r>
                        <m:sSup>
                          <m:sSup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𝑎𝑛𝑑</m:t>
                    </m:r>
                  </m:oMath>
                </a14:m>
                <a:endParaRPr lang="en-US" altLang="zh-TW" sz="20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…</m:t>
                        </m:r>
                        <m:sSup>
                          <m:sSup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𝑖𝑓</m:t>
                    </m:r>
                  </m:oMath>
                </a14:m>
                <a:r>
                  <a:rPr lang="en-US" altLang="zh-TW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and </a:t>
                </a:r>
                <a14:m>
                  <m:oMath xmlns:m="http://schemas.openxmlformats.org/officeDocument/2006/math"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1≤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</a:p>
              <a:p>
                <a:pPr>
                  <a:buNone/>
                </a:pPr>
                <a:r>
                  <a:rPr lang="en-US" altLang="zh-TW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2≤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  1≤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,   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𝑎𝑛𝑑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1≤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</m:t>
                    </m:r>
                  </m:oMath>
                </a14:m>
                <a:endParaRPr lang="en-US" altLang="zh-TW" sz="2000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en-US" altLang="zh-TW" sz="24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2519" y="1579418"/>
                <a:ext cx="7886700" cy="4496835"/>
              </a:xfrm>
              <a:blipFill>
                <a:blip r:embed="rId3"/>
                <a:stretch>
                  <a:fillRect l="-8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114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zh-TW" altLang="en-US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519" y="3827835"/>
            <a:ext cx="6504757" cy="988779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5"/>
          <a:srcRect l="-1" t="32076" r="3825" b="29031"/>
          <a:stretch/>
        </p:blipFill>
        <p:spPr>
          <a:xfrm>
            <a:off x="337704" y="3359916"/>
            <a:ext cx="1514557" cy="467919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4640" y="3882633"/>
            <a:ext cx="2229360" cy="43403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4640" y="4272641"/>
            <a:ext cx="1227176" cy="3681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內容版面配置區 2"/>
              <p:cNvSpPr txBox="1">
                <a:spLocks/>
              </p:cNvSpPr>
              <p:nvPr/>
            </p:nvSpPr>
            <p:spPr>
              <a:xfrm>
                <a:off x="252060" y="4953142"/>
                <a:ext cx="6825673" cy="66278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Arial" panose="020B0604020202020204" pitchFamily="34" charset="0"/>
                  <a:buNone/>
                </a:pPr>
                <a:endParaRPr lang="en-US" altLang="zh-TW" sz="20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𝑐𝑙𝑐𝑠</m:t>
                          </m:r>
                        </m:e>
                      </m:d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𝑚𝑎𝑥</m:t>
                          </m:r>
                        </m:e>
                        <m:sub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1≤</m:t>
                          </m:r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≤</m:t>
                          </m:r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</m:t>
                          </m:r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,1≤</m:t>
                          </m:r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𝑗</m:t>
                          </m:r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≤</m:t>
                          </m:r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{</m:t>
                      </m:r>
                      <m:sSub>
                        <m:sSubPr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, </m:t>
                          </m:r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+</m:t>
                      </m:r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𝐿</m:t>
                      </m:r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(</m:t>
                      </m:r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𝑖</m:t>
                      </m:r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+1,</m:t>
                      </m:r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𝑗</m:t>
                      </m:r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+1,</m:t>
                      </m:r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𝑛</m:t>
                      </m:r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</m:t>
                      </m:r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𝑚</m:t>
                      </m:r>
                      <m:r>
                        <a:rPr lang="en-US" altLang="zh-TW" sz="20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)}</m:t>
                      </m:r>
                    </m:oMath>
                  </m:oMathPara>
                </a14:m>
                <a:endParaRPr lang="en-US" altLang="zh-TW" sz="20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Arial" panose="020B0604020202020204" pitchFamily="34" charset="0"/>
                  <a:buNone/>
                </a:pPr>
                <a:endParaRPr lang="en-US" altLang="zh-TW" sz="1800" i="1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Arial" panose="020B0604020202020204" pitchFamily="34" charset="0"/>
                  <a:buNone/>
                </a:pPr>
                <a:endParaRPr lang="en-US" altLang="zh-TW" sz="1800" i="1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Arial" panose="020B0604020202020204" pitchFamily="34" charset="0"/>
                  <a:buNone/>
                </a:pPr>
                <a:endParaRPr lang="en-US" altLang="zh-TW" sz="18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Arial" panose="020B0604020202020204" pitchFamily="34" charset="0"/>
                  <a:buNone/>
                </a:pPr>
                <a:endParaRPr lang="en-US" altLang="zh-TW" sz="18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60" y="4953142"/>
                <a:ext cx="6825673" cy="662782"/>
              </a:xfrm>
              <a:prstGeom prst="rect">
                <a:avLst/>
              </a:prstGeom>
              <a:blipFill>
                <a:blip r:embed="rId8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162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>
                <a:noAutofit/>
              </a:bodyPr>
              <a:lstStyle/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 P</a:t>
                </a:r>
                <a:r>
                  <a:rPr lang="en-US" altLang="zh-TW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altLang="zh-TW" sz="2400" dirty="0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CB</a:t>
                </a:r>
                <a:r>
                  <a:rPr lang="en-US" altLang="zh-TW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      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,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S</m:t>
                        </m:r>
                      </m:e>
                      <m:sub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11</m:t>
                        </m:r>
                      </m:e>
                    </m:d>
                    <m:r>
                      <a:rPr lang="en-US" altLang="zh-TW" sz="2400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S</m:t>
                        </m:r>
                      </m:e>
                      <m:sub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11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P[3]</a:t>
                </a:r>
              </a:p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(11, 11)</m:t>
                    </m:r>
                  </m:oMath>
                </a14:m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func>
                          <m:func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b="0" i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max</m:t>
                            </m:r>
                          </m:fName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 {</m:t>
                            </m:r>
                          </m:e>
                        </m:func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(8, 4)</m:t>
                    </m:r>
                  </m:oMath>
                </a14:m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+ L (9, 5, 10, 10) + 1</a:t>
                </a:r>
                <a:r>
                  <a:rPr lang="zh-TW" alt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zh-TW" alt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6 ,</a:t>
                </a:r>
              </a:p>
              <a:p>
                <a:pPr>
                  <a:buNone/>
                </a:pP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2 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8, 2</m:t>
                        </m:r>
                      </m:e>
                    </m:d>
                  </m:oMath>
                </a14:m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+ L (9, 3, 10, 10) + 1 = 5 }</a:t>
                </a:r>
              </a:p>
              <a:p>
                <a:pPr>
                  <a:buNone/>
                </a:pP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                    = 6</a:t>
                </a:r>
              </a:p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267453"/>
              </p:ext>
            </p:extLst>
          </p:nvPr>
        </p:nvGraphicFramePr>
        <p:xfrm>
          <a:off x="761993" y="1825625"/>
          <a:ext cx="7508254" cy="1791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7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711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112"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2400" kern="1200" baseline="-25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zh-TW" altLang="en-US" sz="2400" kern="1200" baseline="-250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endParaRPr lang="zh-TW" altLang="en-US" sz="2400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112"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2400" kern="1200" baseline="-25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zh-TW" altLang="en-US" sz="2400" kern="1200" baseline="-250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endParaRPr lang="zh-TW" altLang="en-US" sz="2400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172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>
                <a:noAutofit/>
              </a:bodyPr>
              <a:lstStyle/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 P</a:t>
                </a:r>
                <a:r>
                  <a:rPr lang="en-US" altLang="zh-TW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altLang="zh-TW" sz="2400" dirty="0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CB</a:t>
                </a:r>
                <a:r>
                  <a:rPr lang="en-US" altLang="zh-TW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      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,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S</m:t>
                        </m:r>
                      </m:e>
                      <m:sub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11</m:t>
                        </m:r>
                      </m:e>
                    </m:d>
                    <m:r>
                      <a:rPr lang="en-US" altLang="zh-TW" sz="2400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S</m:t>
                        </m:r>
                      </m:e>
                      <m:sub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11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P[3]</a:t>
                </a:r>
              </a:p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(11, 11)</m:t>
                    </m:r>
                  </m:oMath>
                </a14:m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func>
                          <m:func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b="0" i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max</m:t>
                            </m:r>
                          </m:fName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 {</m:t>
                            </m:r>
                          </m:e>
                        </m:func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(8, 4)</m:t>
                    </m:r>
                  </m:oMath>
                </a14:m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+ L (9, 5, 10, 10) + 1</a:t>
                </a:r>
                <a:r>
                  <a:rPr lang="zh-TW" alt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zh-TW" alt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6 ,</a:t>
                </a:r>
              </a:p>
              <a:p>
                <a:pPr>
                  <a:buNone/>
                </a:pP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2 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8, 2</m:t>
                        </m:r>
                      </m:e>
                    </m:d>
                  </m:oMath>
                </a14:m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+ L (9, 3, 10, 10) + 1 = 5 }</a:t>
                </a:r>
              </a:p>
              <a:p>
                <a:pPr>
                  <a:buNone/>
                </a:pP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                     = 6</a:t>
                </a:r>
              </a:p>
              <a:p>
                <a:pPr>
                  <a:buNone/>
                </a:pPr>
                <a:endParaRPr lang="en-US" altLang="zh-TW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748871"/>
              </p:ext>
            </p:extLst>
          </p:nvPr>
        </p:nvGraphicFramePr>
        <p:xfrm>
          <a:off x="761993" y="1825625"/>
          <a:ext cx="7508254" cy="1791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7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755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711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112"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2400" kern="1200" baseline="-25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zh-TW" altLang="en-US" sz="2400" kern="1200" baseline="-250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endParaRPr lang="zh-TW" altLang="en-US" sz="2400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112"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2400" kern="1200" baseline="-25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zh-TW" altLang="en-US" sz="2400" kern="1200" baseline="-250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endParaRPr lang="zh-TW" altLang="en-US" sz="2400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chemeClr val="accen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endParaRPr lang="zh-TW" altLang="en-US" sz="2400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endParaRPr lang="zh-TW" alt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373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3520" y="320674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223520" y="1925377"/>
                <a:ext cx="8686800" cy="4351338"/>
              </a:xfrm>
            </p:spPr>
            <p:txBody>
              <a:bodyPr>
                <a:noAutofit/>
              </a:bodyPr>
              <a:lstStyle/>
              <a:p>
                <a:pPr>
                  <a:buNone/>
                </a:pPr>
                <a:endParaRPr lang="en-US" altLang="zh-TW" sz="1800" b="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 marL="514350" indent="-514350">
                  <a:buAutoNum type="arabicPeriod"/>
                </a:pPr>
                <a:r>
                  <a:rPr lang="en-US" altLang="zh-TW" sz="1800" dirty="0">
                    <a:latin typeface="Times New Roman" pitchFamily="18" charset="0"/>
                    <a:cs typeface="Times New Roman" pitchFamily="18" charset="0"/>
                  </a:rPr>
                  <a:t>Preprocessing Step :  </a:t>
                </a:r>
                <a14:m>
                  <m:oMath xmlns:m="http://schemas.openxmlformats.org/officeDocument/2006/math"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𝐿</m:t>
                    </m:r>
                    <m:d>
                      <m:d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sz="180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altLang="zh-TW" sz="1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,</m:t>
                            </m:r>
                            <m:r>
                              <a:rPr lang="en-US" altLang="zh-TW" sz="1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𝑦</m:t>
                            </m:r>
                            <m:r>
                              <a:rPr lang="en-US" altLang="zh-TW" sz="1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,</m:t>
                            </m:r>
                            <m:r>
                              <a:rPr lang="en-US" altLang="zh-TW" sz="1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TW" sz="1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TW" sz="1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zh-TW" sz="1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→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𝑂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altLang="zh-TW" sz="1600" i="1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>
                  <a:buAutoNum type="arabicPeriod"/>
                </a:pPr>
                <a:endParaRPr lang="en-US" altLang="zh-TW" sz="16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>
                  <a:buAutoNum type="arabicPeriod"/>
                </a:pPr>
                <a:r>
                  <a:rPr lang="zh-TW" altLang="en-US" sz="1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1800" dirty="0">
                    <a:latin typeface="Times New Roman" pitchFamily="18" charset="0"/>
                    <a:cs typeface="Times New Roman" pitchFamily="18" charset="0"/>
                  </a:rPr>
                  <a:t>All</a:t>
                </a:r>
                <a:r>
                  <a:rPr lang="en-US" altLang="zh-TW" sz="1600" baseline="-25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8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𝑖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, 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𝑗</m:t>
                        </m:r>
                      </m:e>
                    </m:d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  </m:t>
                    </m:r>
                    <m:r>
                      <a:rPr lang="zh-TW" altLang="en-US" sz="1800" i="1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zh-TW" altLang="en-US" sz="180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→   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𝑂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(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𝑟</m:t>
                    </m:r>
                    <m:sSup>
                      <m:sSup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altLang="zh-TW" sz="16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>
                  <a:buAutoNum type="arabicPeriod"/>
                </a:pPr>
                <a:endParaRPr lang="en-US" altLang="zh-TW" sz="16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>
                  <a:buAutoNum type="arabicPeriod"/>
                </a:pPr>
                <a:r>
                  <a:rPr lang="zh-TW" altLang="en-US" sz="180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1800">
                    <a:latin typeface="Times New Roman" pitchFamily="18" charset="0"/>
                    <a:cs typeface="Times New Roman" pitchFamily="18" charset="0"/>
                  </a:rPr>
                  <a:t>| </a:t>
                </a:r>
                <a:r>
                  <a:rPr lang="en-US" altLang="zh-TW" sz="1800" dirty="0" err="1">
                    <a:latin typeface="Times New Roman" pitchFamily="18" charset="0"/>
                    <a:cs typeface="Times New Roman" pitchFamily="18" charset="0"/>
                  </a:rPr>
                  <a:t>clcs</a:t>
                </a:r>
                <a:r>
                  <a:rPr lang="en-US" altLang="zh-TW" sz="1800" dirty="0">
                    <a:latin typeface="Times New Roman" pitchFamily="18" charset="0"/>
                    <a:cs typeface="Times New Roman" pitchFamily="18" charset="0"/>
                  </a:rPr>
                  <a:t> | </a:t>
                </a:r>
                <a14:m>
                  <m:oMath xmlns:m="http://schemas.openxmlformats.org/officeDocument/2006/math">
                    <m:r>
                      <a:rPr lang="en-US" altLang="zh-TW" sz="1800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              </m:t>
                    </m:r>
                    <m:r>
                      <a:rPr lang="en-US" altLang="zh-TW" sz="1800" i="1">
                        <a:latin typeface="Cambria Math" panose="02040503050406030204" pitchFamily="18" charset="0"/>
                        <a:cs typeface="Times New Roman" pitchFamily="18" charset="0"/>
                      </a:rPr>
                      <m:t>→   </m:t>
                    </m:r>
                    <m:r>
                      <a:rPr lang="en-US" altLang="zh-TW" sz="1800" i="1">
                        <a:latin typeface="Cambria Math" panose="02040503050406030204" pitchFamily="18" charset="0"/>
                        <a:cs typeface="Times New Roman" pitchFamily="18" charset="0"/>
                      </a:rPr>
                      <m:t>𝑂</m:t>
                    </m:r>
                    <m:r>
                      <a:rPr lang="en-US" altLang="zh-TW" sz="1800" i="1">
                        <a:latin typeface="Cambria Math" panose="02040503050406030204" pitchFamily="18" charset="0"/>
                        <a:cs typeface="Times New Roman" pitchFamily="18" charset="0"/>
                      </a:rPr>
                      <m:t>(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𝑛𝑚</m:t>
                    </m:r>
                    <m:r>
                      <a:rPr lang="en-US" altLang="zh-TW" sz="1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altLang="zh-TW" sz="1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>
                  <a:buAutoNum type="arabicPeriod"/>
                </a:pPr>
                <a:endParaRPr lang="en-US" altLang="zh-TW" sz="1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>
                  <a:buAutoNum type="arabicPeriod"/>
                </a:pPr>
                <a:endParaRPr lang="en-US" altLang="zh-TW" sz="1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itchFamily="18" charset="0"/>
                        </a:rPr>
                        <m:t>∴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  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+</m:t>
                          </m:r>
                          <m:r>
                            <a:rPr lang="zh-TW" alt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altLang="zh-TW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𝑟</m:t>
                          </m:r>
                          <m:sSup>
                            <m:sSupPr>
                              <m:ctrlP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+</m:t>
                          </m:r>
                          <m:r>
                            <a:rPr lang="en-US" altLang="zh-TW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𝑛𝑚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𝑂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(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𝑟</m:t>
                      </m:r>
                      <m:sSup>
                        <m:sSupPr>
                          <m:ctrlPr>
                            <a:rPr lang="en-US" altLang="zh-TW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20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en-US" altLang="zh-TW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1600" baseline="-25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zh-TW" sz="16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520" y="1925377"/>
                <a:ext cx="8686800" cy="4351338"/>
              </a:xfrm>
              <a:blipFill>
                <a:blip r:embed="rId3"/>
                <a:stretch>
                  <a:fillRect l="-4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zh-TW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592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34274</TotalTime>
  <Words>629</Words>
  <Application>Microsoft Office PowerPoint</Application>
  <PresentationFormat>如螢幕大小 (4:3)</PresentationFormat>
  <Paragraphs>165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佈景主題</vt:lpstr>
      <vt:lpstr>The constrained longest common subsequence problem </vt:lpstr>
      <vt:lpstr>Abstract</vt:lpstr>
      <vt:lpstr>Longest common subsequence (LCS)</vt:lpstr>
      <vt:lpstr>Constrained Longest common subsequence (CLCS)</vt:lpstr>
      <vt:lpstr>Algorithm</vt:lpstr>
      <vt:lpstr>Algorithm</vt:lpstr>
      <vt:lpstr>Algorithm</vt:lpstr>
      <vt:lpstr>Time Complexity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Association Rules in Big Data for E-healthcare Information System</dc:title>
  <dc:creator>muchmuch</dc:creator>
  <cp:lastModifiedBy>pplab</cp:lastModifiedBy>
  <cp:revision>401</cp:revision>
  <dcterms:created xsi:type="dcterms:W3CDTF">2016-04-23T07:31:56Z</dcterms:created>
  <dcterms:modified xsi:type="dcterms:W3CDTF">2020-02-18T08:54:27Z</dcterms:modified>
</cp:coreProperties>
</file>