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0" r:id="rId4"/>
    <p:sldId id="263" r:id="rId5"/>
    <p:sldId id="264" r:id="rId6"/>
    <p:sldId id="270" r:id="rId7"/>
    <p:sldId id="271" r:id="rId8"/>
    <p:sldId id="265" r:id="rId9"/>
    <p:sldId id="267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2" autoAdjust="0"/>
    <p:restoredTop sz="83624" autoAdjust="0"/>
  </p:normalViewPr>
  <p:slideViewPr>
    <p:cSldViewPr snapToGrid="0">
      <p:cViewPr varScale="1">
        <p:scale>
          <a:sx n="96" d="100"/>
          <a:sy n="96" d="100"/>
        </p:scale>
        <p:origin x="1788" y="90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-19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CB409-2DA1-4BCA-B435-C6D650D60C53}" type="datetimeFigureOut">
              <a:rPr lang="zh-TW" altLang="en-US" smtClean="0"/>
              <a:t>2020/3/17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F0565-5FB6-414C-A160-5E7695D65A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54234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DEB75-3589-4D32-B44A-E0772C0D15C5}" type="datetimeFigureOut">
              <a:rPr lang="zh-TW" altLang="en-US" smtClean="0"/>
              <a:t>2020/3/17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0D5DF-B2A2-41B1-A94F-55B40B4E12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57097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董宏輝，曼傑，賈立民，王旭兆，秦勇，劉凱</a:t>
            </a:r>
          </a:p>
          <a:p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979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9558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4793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1155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2. </a:t>
            </a:r>
            <a:r>
              <a:rPr lang="zh-TW" altLang="en-US" dirty="0" smtClean="0"/>
              <a:t>建立經過每個站點的時間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2877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0D5DF-B2A2-41B1-A94F-55B40B4E12BA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9383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7AD2-AD46-4F9C-9DB9-311BC9C511FB}" type="datetime1">
              <a:rPr lang="zh-TW" altLang="en-US" smtClean="0"/>
              <a:t>2020/3/17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900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2DB6-053F-4534-9F02-C898C0154A73}" type="datetime1">
              <a:rPr lang="zh-TW" altLang="en-US" smtClean="0"/>
              <a:t>2020/3/17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4415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CD7D-FFB8-45BA-8DA5-BBC396FFB252}" type="datetime1">
              <a:rPr lang="zh-TW" altLang="en-US" smtClean="0"/>
              <a:t>2020/3/17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9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8EA7-3B33-4CFB-BDA8-CB4ED22BDFA6}" type="datetime1">
              <a:rPr lang="zh-TW" altLang="en-US" smtClean="0"/>
              <a:t>2020/3/17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52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9E7C-A5F4-4E44-A0D0-D8D823ED55EC}" type="datetime1">
              <a:rPr lang="zh-TW" altLang="en-US" smtClean="0"/>
              <a:t>2020/3/17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7132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09CB-B913-4CE8-9656-48ED378732FA}" type="datetime1">
              <a:rPr lang="zh-TW" altLang="en-US" smtClean="0"/>
              <a:t>2020/3/17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4120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4B2C-81A9-40B9-8191-4AFF6A362158}" type="datetime1">
              <a:rPr lang="zh-TW" altLang="en-US" smtClean="0"/>
              <a:t>2020/3/17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3329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2B90-13AF-4EA9-8E1C-B6AB9BFE2FEA}" type="datetime1">
              <a:rPr lang="zh-TW" altLang="en-US" smtClean="0"/>
              <a:t>2020/3/17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534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651D-9550-4C8E-A2AF-E9628836D6AE}" type="datetime1">
              <a:rPr lang="zh-TW" altLang="en-US" smtClean="0"/>
              <a:t>2020/3/17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5121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1AE1-4A31-4B16-8CF5-B0A0C6DC12AA}" type="datetime1">
              <a:rPr lang="zh-TW" altLang="en-US" smtClean="0"/>
              <a:t>2020/3/17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89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96643-C3C1-4791-B485-3954350756FB}" type="datetime1">
              <a:rPr lang="zh-TW" altLang="en-US" smtClean="0"/>
              <a:t>2020/3/17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5642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CBB84-2B8D-4741-B97A-9F882A8CC49B}" type="datetime1">
              <a:rPr lang="zh-TW" altLang="en-US" smtClean="0"/>
              <a:t>2020/3/17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F4E80-5859-4E39-A40B-ED9B772D8B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3555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0841" y="499052"/>
            <a:ext cx="8905101" cy="1496976"/>
          </a:xfrm>
        </p:spPr>
        <p:txBody>
          <a:bodyPr>
            <a:normAutofit fontScale="90000"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Traffic Speed Estimation Using Mobile Phone</a:t>
            </a:r>
            <a:b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Location Data Based on Longest Common</a:t>
            </a:r>
            <a:b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Subsequence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29099" y="2537619"/>
            <a:ext cx="7428584" cy="3573055"/>
          </a:xfrm>
        </p:spPr>
        <p:txBody>
          <a:bodyPr>
            <a:noAutofit/>
          </a:bodyPr>
          <a:lstStyle/>
          <a:p>
            <a:r>
              <a:rPr lang="en-US" altLang="zh-TW" sz="20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Honghui</a:t>
            </a:r>
            <a:r>
              <a:rPr lang="en-US" altLang="zh-TW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zh-TW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Dong, </a:t>
            </a:r>
            <a:r>
              <a:rPr lang="en-US" altLang="zh-TW" sz="2000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Jie</a:t>
            </a:r>
            <a:r>
              <a:rPr lang="en-US" altLang="zh-TW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Man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2000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Limin</a:t>
            </a:r>
            <a:r>
              <a:rPr lang="en-US" altLang="zh-TW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zh-TW" sz="2000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Jia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2000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Xuzhao</a:t>
            </a:r>
            <a:r>
              <a:rPr lang="en-US" altLang="zh-TW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Wang, Yong Qin, Kai Liu</a:t>
            </a:r>
          </a:p>
          <a:p>
            <a:endParaRPr lang="en-US" altLang="zh-TW" sz="20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en-US" altLang="zh-TW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2018 21st International Conference on Intelligent Transportation Systems (ITSC)</a:t>
            </a:r>
          </a:p>
          <a:p>
            <a:r>
              <a:rPr lang="en-US" altLang="zh-TW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Maui, Hawaii, USA, November 4-7, 2018</a:t>
            </a:r>
            <a:endParaRPr lang="en-US" altLang="zh-TW" sz="20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A64E0364-4674-4930-835E-A413D880DCDB}"/>
              </a:ext>
            </a:extLst>
          </p:cNvPr>
          <p:cNvSpPr txBox="1">
            <a:spLocks/>
          </p:cNvSpPr>
          <p:nvPr/>
        </p:nvSpPr>
        <p:spPr>
          <a:xfrm>
            <a:off x="5226695" y="5682435"/>
            <a:ext cx="3486173" cy="85647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</a:t>
            </a:r>
            <a:r>
              <a:rPr lang="en-US" altLang="zh-TW" sz="1800" dirty="0"/>
              <a:t> </a:t>
            </a:r>
            <a:r>
              <a:rPr lang="en-US" altLang="zh-TW" sz="1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Chih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-Kai Wu</a:t>
            </a:r>
          </a:p>
          <a:p>
            <a:pPr algn="r"/>
            <a:r>
              <a:rPr lang="en-US" altLang="zh-TW" sz="1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Date:</a:t>
            </a:r>
            <a:r>
              <a:rPr lang="zh-TW" altLang="en-US" sz="1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Mar.17 </a:t>
            </a:r>
            <a:r>
              <a:rPr lang="en-US" altLang="zh-TW" sz="1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2020</a:t>
            </a:r>
            <a:endParaRPr lang="zh-TW" altLang="en-US" sz="1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00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Abstract (1/2)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28650" y="2014211"/>
            <a:ext cx="809140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paper presents a traffic speed estimation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 based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longest common subsequence. The study focuses on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user location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update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mechanism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mobile phone network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reconstruct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mobile phone trajectory. The main contribution of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paper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development of a systematic framework for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estimating vehicle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trajectories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mobile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phone location data by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longest common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subsequence matching algorithm. This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framework consists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five steps: vehicle trajectories reconstruction, object</a:t>
            </a:r>
          </a:p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road handover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sequence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generation, vehicle trajectories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matching, similarity measurement and traffic speed estimation.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3050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Abstract (2/2)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zh-TW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28650" y="2053967"/>
            <a:ext cx="8091401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First, we analyzed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location update theory to reconstruct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vehicle trajectories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generate object road handover sequences. Then,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proposed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vehcile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trajectories matching method under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inspiration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longest common subsequence and designed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similarity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algorithm that satisfies the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condition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Moreover, traffic speed can be estimated. At last, in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experiment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part, we compared the results between estimated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speed in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paper and detected speed by microwave detectors.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estimated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speed is consistent with detected speed and has a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 precision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7825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9686" y="-37610"/>
            <a:ext cx="7886700" cy="1325563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9686" y="1371601"/>
            <a:ext cx="7886700" cy="47450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Vehicle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trajectories reconstruction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handover of base station on the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road.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one vehicle move from A to H on the road L and its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location update in time, we can treat the sequence {1,2,…,8} as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handover trajectory instead of {A,B,…,H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}.</a:t>
            </a:r>
            <a:endParaRPr lang="zh-TW" altLang="en-US" sz="2000" dirty="0" smtClean="0"/>
          </a:p>
          <a:p>
            <a:pPr marL="0" indent="0">
              <a:buNone/>
            </a:pP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4</a:t>
            </a:fld>
            <a:endParaRPr lang="zh-TW" altLang="en-US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86" y="3852784"/>
            <a:ext cx="4778235" cy="1732618"/>
          </a:xfrm>
        </p:spPr>
      </p:pic>
    </p:spTree>
    <p:extLst>
      <p:ext uri="{BB962C8B-B14F-4D97-AF65-F5344CB8AC3E}">
        <p14:creationId xmlns:p14="http://schemas.microsoft.com/office/powerpoint/2010/main" val="9389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9686" y="-37610"/>
            <a:ext cx="7886700" cy="1325563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9686" y="1646483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two sequences be defined as follows:</a:t>
            </a:r>
          </a:p>
          <a:p>
            <a:pPr marL="0" indent="0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T1={P1,P2,P4,P5,P6,P7,P9} and T2={P1,P3,P5,P6,P7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}.</a:t>
            </a:r>
          </a:p>
          <a:p>
            <a:pPr marL="0" indent="0">
              <a:buNone/>
            </a:pP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5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538" y="3047584"/>
            <a:ext cx="6866847" cy="2637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93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9686" y="-37610"/>
            <a:ext cx="7886700" cy="1325563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59686" y="1646483"/>
                <a:ext cx="78867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𝑇𝑟</m:t>
                        </m:r>
                      </m:e>
                      <m:sub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altLang="zh-TW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denotes an object road handover sequence while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𝑇𝑟</m:t>
                        </m:r>
                      </m:e>
                      <m:sub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altLang="zh-TW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denotes a vehicle trajectory sequence.</a:t>
                </a:r>
                <a:endParaRPr lang="zh-TW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9686" y="1646483"/>
                <a:ext cx="7886700" cy="4351338"/>
              </a:xfrm>
              <a:blipFill>
                <a:blip r:embed="rId2"/>
                <a:stretch>
                  <a:fillRect l="-773" t="-1401" r="-100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6</a:t>
            </a:fld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02990"/>
            <a:ext cx="6886575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93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9686" y="-37610"/>
            <a:ext cx="7886700" cy="1325563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59686" y="1646483"/>
                <a:ext cx="7886700" cy="4351338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AutoNum type="arabicPeriod"/>
                </a:pPr>
                <a:r>
                  <a:rPr lang="en-US" altLang="zh-TW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</a:t>
                </a: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calculate the distance of adjacent base stations by </a:t>
                </a:r>
                <a:r>
                  <a:rPr lang="en-US" altLang="zh-TW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ArcGIS.</a:t>
                </a:r>
                <a:r>
                  <a:rPr lang="zh-TW" alt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positive </a:t>
                </a: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sequence </a:t>
                </a:r>
                <a:r>
                  <a:rPr lang="en-US" altLang="zh-TW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={</a:t>
                </a: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d1,d2, …,</a:t>
                </a:r>
                <a:r>
                  <a:rPr lang="en-US" altLang="zh-TW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dm</a:t>
                </a: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</a:t>
                </a:r>
                <a:endParaRPr lang="en-US" altLang="zh-TW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>
                  <a:buAutoNum type="arabicPeriod"/>
                </a:pPr>
                <a:r>
                  <a:rPr lang="en-US" altLang="zh-TW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Vehicle </a:t>
                </a: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trajectories </a:t>
                </a:r>
                <a:r>
                  <a:rPr lang="en-US" altLang="zh-TW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reconstruction</a:t>
                </a:r>
              </a:p>
              <a:p>
                <a:pPr marL="457200" indent="-457200">
                  <a:buAutoNum type="arabicPeriod"/>
                </a:pPr>
                <a:r>
                  <a:rPr lang="en-US" altLang="zh-TW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similarity </a:t>
                </a: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between object road handover sequence and </a:t>
                </a:r>
                <a:r>
                  <a:rPr lang="en-US" altLang="zh-TW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vehicle trajectory </a:t>
                </a: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sequence were greater than similarity threshold δ,</a:t>
                </a:r>
              </a:p>
              <a:p>
                <a:pPr marL="457200" indent="-457200">
                  <a:buAutoNum type="arabicPeriod"/>
                </a:pP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keep the vehicle trajectory </a:t>
                </a:r>
                <a:r>
                  <a:rPr lang="en-US" altLang="zh-TW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sequence.</a:t>
                </a:r>
                <a:r>
                  <a:rPr lang="en-US" altLang="zh-TW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</a:t>
                </a:r>
                <a:r>
                  <a:rPr lang="en-US" altLang="zh-TW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matching </a:t>
                </a:r>
                <a:r>
                  <a:rPr lang="en-US" altLang="zh-TW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succeeds</a:t>
                </a:r>
                <a:r>
                  <a:rPr lang="zh-TW" alt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</m:e>
                      <m:sub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sz="20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0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𝑙𝑖𝑛𝑘</m:t>
                            </m:r>
                          </m:e>
                          <m:sub>
                            <m:r>
                              <a:rPr lang="en-US" altLang="zh-TW" sz="20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𝑙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altLang="zh-TW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</a:t>
                </a: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altLang="zh-TW" sz="20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lth</a:t>
                </a:r>
                <a:r>
                  <a:rPr lang="en-US" altLang="zh-TW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link speed of </a:t>
                </a:r>
                <a:r>
                  <a:rPr lang="en-US" altLang="zh-TW" sz="20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ith</a:t>
                </a: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vehicle)</a:t>
                </a: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9686" y="1646483"/>
                <a:ext cx="7886700" cy="4351338"/>
              </a:xfrm>
              <a:blipFill>
                <a:blip r:embed="rId3"/>
                <a:stretch>
                  <a:fillRect l="-618" t="-1401" r="-85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7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86" y="4292823"/>
            <a:ext cx="4225704" cy="1298092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036" y="4282056"/>
            <a:ext cx="3896278" cy="1402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5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9686" y="-37610"/>
            <a:ext cx="7886700" cy="1325563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 and discussion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9686" y="1287953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data was collected by one communication operator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February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 2015 in Beijing, China. We reconstructed all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user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trajectories from 6 AM to 8 PM to estimate traffic </a:t>
            </a:r>
            <a:r>
              <a:rPr lang="en-US" altLang="zh-TW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speed.Besides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coverage of base station is determined by </a:t>
            </a:r>
            <a:r>
              <a:rPr lang="en-US" altLang="zh-TW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Voronoi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diagram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ArcGIS. </a:t>
            </a:r>
            <a:endParaRPr lang="en-US" altLang="zh-TW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selected two road sections as representative of expressway sections. </a:t>
            </a:r>
            <a:endParaRPr lang="en-US" altLang="zh-TW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Section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sparse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traffic flow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section</a:t>
            </a:r>
          </a:p>
          <a:p>
            <a:pPr marL="0" indent="0">
              <a:buNone/>
            </a:pP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Section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dense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traffic flow 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section</a:t>
            </a: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8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900" y="3347387"/>
            <a:ext cx="5895975" cy="1123950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025" y="4861193"/>
            <a:ext cx="614362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65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9686" y="-37610"/>
            <a:ext cx="7886700" cy="1325563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 and discussion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59686" y="1894240"/>
                <a:ext cx="78867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denotes estimated speed</a:t>
                </a:r>
                <a:r>
                  <a:rPr lang="en-US" altLang="zh-TW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zh-TW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altLang="zh-TW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represents detected. </a:t>
                </a:r>
                <a:r>
                  <a:rPr lang="en-US" altLang="zh-TW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use the absolute error, the percentage of error and mean square error to assess the quality of the algorithm.</a:t>
                </a:r>
                <a14:m>
                  <m:oMath xmlns:m="http://schemas.openxmlformats.org/officeDocument/2006/math">
                    <m:r>
                      <a:rPr lang="en-US" altLang="zh-TW" sz="20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zh-TW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9686" y="1894240"/>
                <a:ext cx="7886700" cy="4351338"/>
              </a:xfrm>
              <a:blipFill>
                <a:blip r:embed="rId3"/>
                <a:stretch>
                  <a:fillRect l="-773" t="-1541" r="-2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F4E80-5859-4E39-A40B-ED9B772D8B0F}" type="slidenum">
              <a:rPr lang="zh-TW" altLang="en-US" smtClean="0"/>
              <a:t>9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51" y="3187946"/>
            <a:ext cx="8362499" cy="2451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97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34670</TotalTime>
  <Words>487</Words>
  <Application>Microsoft Office PowerPoint</Application>
  <PresentationFormat>如螢幕大小 (4:3)</PresentationFormat>
  <Paragraphs>54</Paragraphs>
  <Slides>9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7" baseType="lpstr">
      <vt:lpstr>新細明體</vt:lpstr>
      <vt:lpstr>標楷體</vt:lpstr>
      <vt:lpstr>Arial</vt:lpstr>
      <vt:lpstr>Calibri</vt:lpstr>
      <vt:lpstr>Calibri Light</vt:lpstr>
      <vt:lpstr>Cambria Math</vt:lpstr>
      <vt:lpstr>Times New Roman</vt:lpstr>
      <vt:lpstr>Office 佈景主題</vt:lpstr>
      <vt:lpstr>Traffic Speed Estimation Using Mobile Phone Location Data Based on Longest Common Subsequence</vt:lpstr>
      <vt:lpstr>Abstract (1/2)</vt:lpstr>
      <vt:lpstr>Abstract (2/2)</vt:lpstr>
      <vt:lpstr>Methodology</vt:lpstr>
      <vt:lpstr>Methodology</vt:lpstr>
      <vt:lpstr>Methodology</vt:lpstr>
      <vt:lpstr>Methodology</vt:lpstr>
      <vt:lpstr>Experiment and discussion</vt:lpstr>
      <vt:lpstr>Experiment and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Mining Association Rules in Big Data for E-healthcare Information System</dc:title>
  <dc:creator>muchmuch</dc:creator>
  <cp:lastModifiedBy>智愷 吳</cp:lastModifiedBy>
  <cp:revision>422</cp:revision>
  <dcterms:created xsi:type="dcterms:W3CDTF">2016-04-23T07:31:56Z</dcterms:created>
  <dcterms:modified xsi:type="dcterms:W3CDTF">2020-03-17T03:55:40Z</dcterms:modified>
</cp:coreProperties>
</file>