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80" r:id="rId3"/>
    <p:sldId id="374" r:id="rId4"/>
    <p:sldId id="372" r:id="rId5"/>
    <p:sldId id="371" r:id="rId6"/>
    <p:sldId id="294" r:id="rId7"/>
    <p:sldId id="373" r:id="rId8"/>
    <p:sldId id="348" r:id="rId9"/>
    <p:sldId id="377" r:id="rId10"/>
    <p:sldId id="375" r:id="rId11"/>
    <p:sldId id="380" r:id="rId12"/>
    <p:sldId id="378" r:id="rId13"/>
    <p:sldId id="376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393" r:id="rId35"/>
    <p:sldId id="395" r:id="rId36"/>
    <p:sldId id="396" r:id="rId37"/>
    <p:sldId id="403" r:id="rId38"/>
    <p:sldId id="404" r:id="rId39"/>
    <p:sldId id="414" r:id="rId40"/>
    <p:sldId id="402" r:id="rId41"/>
    <p:sldId id="277" r:id="rId4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6115" autoAdjust="0"/>
  </p:normalViewPr>
  <p:slideViewPr>
    <p:cSldViewPr>
      <p:cViewPr varScale="1">
        <p:scale>
          <a:sx n="68" d="100"/>
          <a:sy n="68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0EDCC-A796-4EC7-AF06-212CFB973AF2}" type="datetimeFigureOut">
              <a:rPr lang="zh-TW" altLang="en-US" smtClean="0"/>
              <a:pPr/>
              <a:t>2020/5/20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DD3CC-7343-481E-A744-2F043A0417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88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3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78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54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527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420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262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33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C3A6-7F24-4E10-B60C-097C769FE6C1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8AF-E6AE-4EBB-B64B-0FE5F3BCA2CA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DB83B-A756-44C4-BB56-60F5CC91FF0D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36B1-0A48-484F-BCC4-58D8C56E5D75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BC36-46E0-41FE-A52A-DF620E244A3D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BDBB-F1EC-4942-92B3-EC321414BE6B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ABC6-B54F-49C4-9E03-26C8A424A56B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740D-E1A7-44CE-9140-2DCE69930BF3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D678-91EF-4A88-B83A-24F3A8220F6B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C73-EFE1-4762-A441-9F70D171B7F6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7B28-74C7-45AA-B8D5-D5808964F702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3EF5-B0C1-4D53-8B92-B15DCE71F117}" type="datetime1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568952" cy="23860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-length Substrings and at Least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-length Substrings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723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Du-Cheng Wu (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吳篤承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Advisor: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Prof. Chang-</a:t>
            </a:r>
            <a:r>
              <a:rPr lang="en-US" altLang="zh-TW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Biau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(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楊昌彪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May 20, 2020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z="1800" smtClean="0"/>
              <a:pPr/>
              <a:t>1</a:t>
            </a:fld>
            <a:endParaRPr lang="zh-TW" alt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10</a:t>
            </a:fld>
            <a:endParaRPr lang="zh-TW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6818D893-5490-4A72-A0B4-997E0C3F7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78980"/>
              </p:ext>
            </p:extLst>
          </p:nvPr>
        </p:nvGraphicFramePr>
        <p:xfrm>
          <a:off x="107505" y="1239875"/>
          <a:ext cx="8928990" cy="439966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26067689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8914729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26997943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749187030"/>
                    </a:ext>
                  </a:extLst>
                </a:gridCol>
                <a:gridCol w="1656182">
                  <a:extLst>
                    <a:ext uri="{9D8B030D-6E8A-4147-A177-3AD203B41FA5}">
                      <a16:colId xmlns:a16="http://schemas.microsoft.com/office/drawing/2014/main" val="2292785643"/>
                    </a:ext>
                  </a:extLst>
                </a:gridCol>
              </a:tblGrid>
              <a:tr h="38892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Author(s)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05695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Benson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tmn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09562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Deorowicz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and Grabowski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DP:</a:t>
                      </a:r>
                      <a:r>
                        <a:rPr lang="pt-BR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i="1" kern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1600" i="0" kern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2/3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Dense-vEB: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</a:t>
                      </a:r>
                      <a:r>
                        <a:rPr lang="zh-TW" alt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DP-4R: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min{</a:t>
                      </a:r>
                      <a:r>
                        <a:rPr lang="en-US" altLang="zh-TW" sz="1600" i="1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R,ml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Dense-vEB: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</a:t>
                      </a:r>
                      <a:r>
                        <a:rPr lang="zh-TW" alt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DP-4R: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 </a:t>
                      </a:r>
                      <a:r>
                        <a:rPr lang="en-US" altLang="zh-TW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oas tree</a:t>
                      </a:r>
                      <a:endParaRPr lang="zh-TW" sz="1600" b="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831417"/>
                  </a:ext>
                </a:extLst>
              </a:tr>
              <a:tr h="436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Benson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391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Zhu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Divide-and-conquer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29065"/>
                  </a:ext>
                </a:extLst>
              </a:tr>
              <a:tr h="520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Pavetić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+ n + R +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min{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, R + ml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m+n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 pair</a:t>
                      </a:r>
                      <a:endParaRPr lang="zh-TW" altLang="zh-TW" sz="1600" b="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795865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Huang 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al.</a:t>
                      </a:r>
                      <a:endParaRPr lang="zh-TW" altLang="en-US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)log 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)+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Diagonal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213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B2C4DAE-7C6A-47B2-979D-C0936AE1391A}"/>
                  </a:ext>
                </a:extLst>
              </p:cNvPr>
              <p:cNvSpPr txBox="1"/>
              <p:nvPr/>
            </p:nvSpPr>
            <p:spPr>
              <a:xfrm>
                <a:off x="251520" y="5681451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the answer;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each common substring;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number of the common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t-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length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substrings in the answer, where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number of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-match pairs between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endParaRPr lang="zh-TW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B2C4DAE-7C6A-47B2-979D-C0936AE13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681451"/>
                <a:ext cx="8640960" cy="923330"/>
              </a:xfrm>
              <a:prstGeom prst="rect">
                <a:avLst/>
              </a:prstGeom>
              <a:blipFill>
                <a:blip r:embed="rId2"/>
                <a:stretch>
                  <a:fillRect l="-564" t="-3974" r="-1481" b="-99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21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11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/>
        </p:nvGraphicFramePr>
        <p:xfrm>
          <a:off x="2576787" y="2214464"/>
          <a:ext cx="3476025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/>
              <p:nvPr/>
            </p:nvSpPr>
            <p:spPr>
              <a:xfrm>
                <a:off x="457200" y="5323106"/>
                <a:ext cx="7715200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𝑡𝑀𝑎𝑡𝑐h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)= 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for</m:t>
                              </m:r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every</m:t>
                              </m:r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−1  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otherwise</m:t>
                              </m:r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23106"/>
                <a:ext cx="7715200" cy="7101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55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12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77202"/>
              </p:ext>
            </p:extLst>
          </p:nvPr>
        </p:nvGraphicFramePr>
        <p:xfrm>
          <a:off x="2576787" y="2214464"/>
          <a:ext cx="3476025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/>
              <p:nvPr/>
            </p:nvSpPr>
            <p:spPr>
              <a:xfrm>
                <a:off x="475674" y="5323106"/>
                <a:ext cx="7715200" cy="1340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0                                                                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0≤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𝑡𝑀𝑎𝑡𝑐h</m:t>
                              </m:r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4" y="5323106"/>
                <a:ext cx="7715200" cy="13408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83B637B6-495A-4A90-BDAE-D27AFFE872A5}"/>
              </a:ext>
            </a:extLst>
          </p:cNvPr>
          <p:cNvSpPr txBox="1"/>
          <p:nvPr/>
        </p:nvSpPr>
        <p:spPr>
          <a:xfrm>
            <a:off x="6156176" y="4077256"/>
            <a:ext cx="28189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TW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endParaRPr lang="en-US" altLang="zh-TW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Length: 4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tmn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9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13</a:t>
            </a:fld>
            <a:endParaRPr lang="zh-TW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6818D893-5490-4A72-A0B4-997E0C3F7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86856"/>
              </p:ext>
            </p:extLst>
          </p:nvPr>
        </p:nvGraphicFramePr>
        <p:xfrm>
          <a:off x="107505" y="1349941"/>
          <a:ext cx="8928990" cy="386080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26067689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8914729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269979430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749187030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292785643"/>
                    </a:ext>
                  </a:extLst>
                </a:gridCol>
              </a:tblGrid>
              <a:tr h="55154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Author(s)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05695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Pavetić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+ R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+ R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09562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Benson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pt-BR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tmn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pt-BR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831417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Ueki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en-US" alt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3910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Zhu </a:t>
                      </a:r>
                      <a:r>
                        <a:rPr lang="en-US" altLang="zh-TW" sz="1600" i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Divide-and-conquer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29065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Pavetić </a:t>
                      </a:r>
                      <a:r>
                        <a:rPr lang="en-US" altLang="zh-TW" sz="1600" i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+ n + R +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min{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(log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+ t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R + mL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m+n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 pair</a:t>
                      </a:r>
                      <a:endParaRPr lang="zh-TW" altLang="zh-TW" sz="1600" b="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795865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Huang 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al.</a:t>
                      </a:r>
                      <a:endParaRPr lang="zh-TW" altLang="en-US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)+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Diagonal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213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FA52DF1-B3A8-4C8D-9643-069C0227E695}"/>
                  </a:ext>
                </a:extLst>
              </p:cNvPr>
              <p:cNvSpPr txBox="1"/>
              <p:nvPr/>
            </p:nvSpPr>
            <p:spPr>
              <a:xfrm>
                <a:off x="251520" y="5244389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the answer;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each common substring;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number of the common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t-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length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substrings in the answer, where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number of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-match pairs between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endParaRPr lang="zh-TW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FA52DF1-B3A8-4C8D-9643-069C0227E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44389"/>
                <a:ext cx="8640960" cy="923330"/>
              </a:xfrm>
              <a:prstGeom prst="rect">
                <a:avLst/>
              </a:prstGeom>
              <a:blipFill>
                <a:blip r:embed="rId2"/>
                <a:stretch>
                  <a:fillRect l="-564" t="-3289" r="-1481" b="-92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103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14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04829"/>
              </p:ext>
            </p:extLst>
          </p:nvPr>
        </p:nvGraphicFramePr>
        <p:xfrm>
          <a:off x="2576787" y="2214464"/>
          <a:ext cx="3476025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/>
              <p:nvPr/>
            </p:nvSpPr>
            <p:spPr>
              <a:xfrm>
                <a:off x="457200" y="5323106"/>
                <a:ext cx="7715200" cy="811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𝑑𝐶𝑜𝑢𝑛𝑡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)= 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0                                                  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or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=0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or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23106"/>
                <a:ext cx="7715200" cy="8117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842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91192"/>
              </p:ext>
            </p:extLst>
          </p:nvPr>
        </p:nvGraphicFramePr>
        <p:xfrm>
          <a:off x="5508104" y="1761103"/>
          <a:ext cx="3425553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617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41534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41534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83B637B6-495A-4A90-BDAE-D27AFFE872A5}"/>
              </a:ext>
            </a:extLst>
          </p:cNvPr>
          <p:cNvSpPr txBox="1"/>
          <p:nvPr/>
        </p:nvSpPr>
        <p:spPr>
          <a:xfrm>
            <a:off x="2759659" y="3126881"/>
            <a:ext cx="28061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en-US" altLang="zh-TW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endParaRPr lang="en-US" altLang="zh-TW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Length: 5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tmn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C0B280FC-0C44-4A5B-AEB4-9798C8A5D4B9}"/>
                  </a:ext>
                </a:extLst>
              </p:cNvPr>
              <p:cNvSpPr txBox="1"/>
              <p:nvPr/>
            </p:nvSpPr>
            <p:spPr>
              <a:xfrm>
                <a:off x="107504" y="4372731"/>
                <a:ext cx="7715200" cy="2442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0                                                                    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0≤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≥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+1   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⋮                                                                      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C0B280FC-0C44-4A5B-AEB4-9798C8A5D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372731"/>
                <a:ext cx="7715200" cy="24426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50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 and at Least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2304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 and at Least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tcg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237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 and at Least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tcg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588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DP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19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A7A1B5F-4208-4C17-A69B-0C2D5FCB0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80780"/>
            <a:ext cx="6876256" cy="2581275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A03D5736-6000-4C81-9EFD-D1CB3806E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77" y="3860331"/>
            <a:ext cx="8696045" cy="203591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183688E9-7990-4B71-BBE6-DE5386C296DD}"/>
              </a:ext>
            </a:extLst>
          </p:cNvPr>
          <p:cNvSpPr txBox="1"/>
          <p:nvPr/>
        </p:nvSpPr>
        <p:spPr>
          <a:xfrm>
            <a:off x="4593739" y="3121679"/>
            <a:ext cx="4032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mnr</a:t>
            </a:r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TW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AE8A5FD-4811-4EE4-A543-F00FF4A563B4}"/>
              </a:ext>
            </a:extLst>
          </p:cNvPr>
          <p:cNvSpPr txBox="1"/>
          <p:nvPr/>
        </p:nvSpPr>
        <p:spPr>
          <a:xfrm>
            <a:off x="4654352" y="5578362"/>
            <a:ext cx="4032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mnrt</a:t>
            </a:r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TW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8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(LCS)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tatagct,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ataatcatc</a:t>
            </a: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da-DK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da-DK" altLang="zh-TW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⟹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</a:t>
            </a:r>
          </a:p>
          <a:p>
            <a:pPr marL="0" indent="0">
              <a:buNone/>
            </a:pP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da-DK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tct</a:t>
            </a:r>
          </a:p>
          <a:p>
            <a:pPr marL="0" indent="0">
              <a:buNone/>
            </a:pP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tatac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523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20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423201"/>
              </p:ext>
            </p:extLst>
          </p:nvPr>
        </p:nvGraphicFramePr>
        <p:xfrm>
          <a:off x="1115616" y="2420888"/>
          <a:ext cx="6336706" cy="3024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51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21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541901"/>
              </p:ext>
            </p:extLst>
          </p:nvPr>
        </p:nvGraphicFramePr>
        <p:xfrm>
          <a:off x="1115616" y="2420888"/>
          <a:ext cx="6336706" cy="3024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3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22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892462"/>
                  </p:ext>
                </p:extLst>
              </p:nvPr>
            </p:nvGraphicFramePr>
            <p:xfrm>
              <a:off x="1115616" y="2420888"/>
              <a:ext cx="6336706" cy="302433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892462"/>
                  </p:ext>
                </p:extLst>
              </p:nvPr>
            </p:nvGraphicFramePr>
            <p:xfrm>
              <a:off x="1115616" y="2420888"/>
              <a:ext cx="6336706" cy="302433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312" t="-328750" r="-1156" b="-201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83667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23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2482852"/>
                  </p:ext>
                </p:extLst>
              </p:nvPr>
            </p:nvGraphicFramePr>
            <p:xfrm>
              <a:off x="1115616" y="2420888"/>
              <a:ext cx="6336706" cy="34548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(0,2)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2482852"/>
                  </p:ext>
                </p:extLst>
              </p:nvPr>
            </p:nvGraphicFramePr>
            <p:xfrm>
              <a:off x="1115616" y="2420888"/>
              <a:ext cx="6336706" cy="34548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312" t="-328750" r="-1156" b="-3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91440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(0,2)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1165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24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9018536"/>
                  </p:ext>
                </p:extLst>
              </p:nvPr>
            </p:nvGraphicFramePr>
            <p:xfrm>
              <a:off x="1115616" y="2420888"/>
              <a:ext cx="6336706" cy="34548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(0,2)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(2,4)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9018536"/>
                  </p:ext>
                </p:extLst>
              </p:nvPr>
            </p:nvGraphicFramePr>
            <p:xfrm>
              <a:off x="1115616" y="2420888"/>
              <a:ext cx="6336706" cy="34548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312" t="-328750" r="-1156" b="-3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91440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(0,2)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(2,4)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89197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abcbb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25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15616" y="2420888"/>
              <a:ext cx="6336706" cy="34548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(0,2)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(2,4)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(4,3)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(4,4)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4AE23E91-1347-43F5-99A1-DD9E34C511D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15616" y="2420888"/>
              <a:ext cx="6336706" cy="345484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12234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1056118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</a:tblGrid>
                  <a:tr h="108876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312" t="-328750" r="-1156" b="-3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1,0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91440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(0,2)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(2,0)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(2,3)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(2,4)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(4,3)</a:t>
                          </a:r>
                        </a:p>
                        <a:p>
                          <a:pPr algn="ctr"/>
                          <a:r>
                            <a:rPr lang="en-US" altLang="zh-TW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(4,4)</a:t>
                          </a:r>
                          <a:endParaRPr lang="zh-TW" altLang="en-US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36998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26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/>
        </p:nvGraphicFramePr>
        <p:xfrm>
          <a:off x="179512" y="2629173"/>
          <a:ext cx="6624736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046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177341606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916389171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A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/>
              <p:nvPr/>
            </p:nvSpPr>
            <p:spPr>
              <a:xfrm>
                <a:off x="6829401" y="3033968"/>
                <a:ext cx="2429610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endParaRPr lang="en-US" altLang="zh-TW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</a:t>
                </a:r>
              </a:p>
              <a:p>
                <a:r>
                  <a:rPr lang="en-US" altLang="zh-TW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zh-TW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401" y="3033968"/>
                <a:ext cx="2429610" cy="1785104"/>
              </a:xfrm>
              <a:prstGeom prst="rect">
                <a:avLst/>
              </a:prstGeom>
              <a:blipFill>
                <a:blip r:embed="rId2"/>
                <a:stretch>
                  <a:fillRect l="-3258" t="-2389" b="-580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1023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27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/>
        </p:nvGraphicFramePr>
        <p:xfrm>
          <a:off x="539552" y="2636912"/>
          <a:ext cx="5796644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046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4046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6360102" y="2930168"/>
                <a:ext cx="296442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</a:t>
                </a: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102" y="2930168"/>
                <a:ext cx="2964426" cy="1938992"/>
              </a:xfrm>
              <a:prstGeom prst="rect">
                <a:avLst/>
              </a:prstGeom>
              <a:blipFill>
                <a:blip r:embed="rId2"/>
                <a:stretch>
                  <a:fillRect l="-3080" t="-2516" b="-62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8833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28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9723242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221698" r="-7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221698" r="-6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23156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29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0434147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221698" r="-7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221698" r="-6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C3D65A52-669E-4EFC-8F78-A52BACAA475B}"/>
              </a:ext>
            </a:extLst>
          </p:cNvPr>
          <p:cNvCxnSpPr>
            <a:cxnSpLocks/>
          </p:cNvCxnSpPr>
          <p:nvPr/>
        </p:nvCxnSpPr>
        <p:spPr>
          <a:xfrm flipH="1">
            <a:off x="6876256" y="1844824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45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Longest Common Subsequence (MLCS)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atc,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cctg,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acgtct</a:t>
            </a: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atccctg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cacttcg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acctctg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longest common subsequence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ctct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LCS(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actct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8011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30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9834605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221698" r="-7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221698" r="-6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9DB5D0DE-A539-4AEF-A82C-F5DAA7D66CCB}"/>
              </a:ext>
            </a:extLst>
          </p:cNvPr>
          <p:cNvCxnSpPr>
            <a:cxnSpLocks/>
          </p:cNvCxnSpPr>
          <p:nvPr/>
        </p:nvCxnSpPr>
        <p:spPr>
          <a:xfrm flipH="1">
            <a:off x="6084168" y="2276872"/>
            <a:ext cx="576064" cy="21883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261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31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5870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(0,12)</a:t>
                          </a:r>
                        </a:p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(3,3)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783482"/>
                  </p:ext>
                </p:extLst>
              </p:nvPr>
            </p:nvGraphicFramePr>
            <p:xfrm>
              <a:off x="426165" y="3789792"/>
              <a:ext cx="8260635" cy="25870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118872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119898" r="-704065" b="-7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119898" r="-604065" b="-7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(0,12)</a:t>
                          </a:r>
                        </a:p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(3,3)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25221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32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5870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(0,12)</a:t>
                          </a:r>
                        </a:p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(3,3)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(14,4)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1266465"/>
                  </p:ext>
                </p:extLst>
              </p:nvPr>
            </p:nvGraphicFramePr>
            <p:xfrm>
              <a:off x="426165" y="3789792"/>
              <a:ext cx="8260635" cy="25870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118872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119898" r="-704065" b="-7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119898" r="-604065" b="-7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(0,12)</a:t>
                          </a:r>
                        </a:p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(3,3)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(14,4)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67075F88-3C50-4A05-BFD0-D7703943853A}"/>
              </a:ext>
            </a:extLst>
          </p:cNvPr>
          <p:cNvCxnSpPr>
            <a:cxnSpLocks/>
          </p:cNvCxnSpPr>
          <p:nvPr/>
        </p:nvCxnSpPr>
        <p:spPr>
          <a:xfrm flipH="1">
            <a:off x="6084168" y="3068960"/>
            <a:ext cx="216024" cy="2160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2643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abcabcbccbcabb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33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[5]: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 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5870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(0,12)</a:t>
                          </a:r>
                        </a:p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(3,3)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(14,4)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6165" y="3789792"/>
              <a:ext cx="8260635" cy="258701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118872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119898" r="-704065" b="-7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119898" r="-604065" b="-7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(0,12)</a:t>
                          </a:r>
                        </a:p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(5,4)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(3,3)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strike="sngStrike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(14,4)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252" t="-119898" r="-2439" b="-76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97057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cabbcabccacab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34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058949"/>
              </p:ext>
            </p:extLst>
          </p:nvPr>
        </p:nvGraphicFramePr>
        <p:xfrm>
          <a:off x="0" y="2629173"/>
          <a:ext cx="7056785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10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17734160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916389171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62081642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A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/>
              <p:nvPr/>
            </p:nvSpPr>
            <p:spPr>
              <a:xfrm>
                <a:off x="7027019" y="2924944"/>
                <a:ext cx="242961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1,15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</a:t>
                </a: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019" y="2924944"/>
                <a:ext cx="2429610" cy="1631216"/>
              </a:xfrm>
              <a:prstGeom prst="rect">
                <a:avLst/>
              </a:prstGeom>
              <a:blipFill>
                <a:blip r:embed="rId2"/>
                <a:stretch>
                  <a:fillRect l="-2764" t="-2247" b="-5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4017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cabbcabccacab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35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789435"/>
              </p:ext>
            </p:extLst>
          </p:nvPr>
        </p:nvGraphicFramePr>
        <p:xfrm>
          <a:off x="539552" y="2636912"/>
          <a:ext cx="619269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846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2408321411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6814594" y="2987075"/>
                <a:ext cx="296442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94" y="2987075"/>
                <a:ext cx="2964426" cy="1938992"/>
              </a:xfrm>
              <a:prstGeom prst="rect">
                <a:avLst/>
              </a:prstGeom>
              <a:blipFill>
                <a:blip r:embed="rId2"/>
                <a:stretch>
                  <a:fillRect l="-3292" t="-2516" b="-62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707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36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6,12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694560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694560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221698" r="-7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221698" r="-6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345126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37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6,12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8462733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8462733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221698" r="-7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221698" r="-6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08824769-4DF1-4F4E-B95B-3914C62D80E8}"/>
              </a:ext>
            </a:extLst>
          </p:cNvPr>
          <p:cNvCxnSpPr>
            <a:cxnSpLocks/>
          </p:cNvCxnSpPr>
          <p:nvPr/>
        </p:nvCxnSpPr>
        <p:spPr>
          <a:xfrm>
            <a:off x="7452320" y="1764936"/>
            <a:ext cx="167680" cy="18088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283EB4A0-6743-4C6D-B4F7-A15EEE967BAC}"/>
              </a:ext>
            </a:extLst>
          </p:cNvPr>
          <p:cNvCxnSpPr>
            <a:cxnSpLocks/>
          </p:cNvCxnSpPr>
          <p:nvPr/>
        </p:nvCxnSpPr>
        <p:spPr>
          <a:xfrm flipH="1">
            <a:off x="5796136" y="1837810"/>
            <a:ext cx="216024" cy="2160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2284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cabbcabccacab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abccabbacabcac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38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6,12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426011"/>
                <a:ext cx="5616624" cy="2246769"/>
              </a:xfrm>
              <a:prstGeom prst="rect">
                <a:avLst/>
              </a:prstGeom>
              <a:blipFill>
                <a:blip r:embed="rId2"/>
                <a:stretch>
                  <a:fillRect l="-2169" t="-2989" b="-67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5034760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72246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48389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(0,10)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(15,0)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11">
                <a:extLst>
                  <a:ext uri="{FF2B5EF4-FFF2-40B4-BE49-F238E27FC236}">
                    <a16:creationId xmlns:a16="http://schemas.microsoft.com/office/drawing/2014/main" id="{9CB77A1C-9C58-4D1E-99C3-081BA92CF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5034760"/>
                  </p:ext>
                </p:extLst>
              </p:nvPr>
            </p:nvGraphicFramePr>
            <p:xfrm>
              <a:off x="426165" y="3789792"/>
              <a:ext cx="8260635" cy="20383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01932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153957598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592286223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9381586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716694344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750967">
                      <a:extLst>
                        <a:ext uri="{9D8B030D-6E8A-4147-A177-3AD203B41FA5}">
                          <a16:colId xmlns:a16="http://schemas.microsoft.com/office/drawing/2014/main" val="173480488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Length</a:t>
                          </a:r>
                        </a:p>
                        <a:p>
                          <a:pPr algn="l"/>
                          <a:endParaRPr lang="en-US" altLang="zh-TW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48389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6,6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7,7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sz="1800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8,8</a:t>
                          </a:r>
                          <a:endParaRPr lang="zh-TW" altLang="en-US" sz="1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26" t="-221698" r="-7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26" t="-221698" r="-604065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(0,8)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(0,9)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(0,10)</a:t>
                          </a:r>
                        </a:p>
                        <a:p>
                          <a:pPr algn="ctr"/>
                          <a:r>
                            <a:rPr lang="en-US" altLang="zh-TW" sz="18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(15,0)</a:t>
                          </a: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5B340A07-D867-4895-A13F-311317E45D4B}"/>
              </a:ext>
            </a:extLst>
          </p:cNvPr>
          <p:cNvCxnSpPr>
            <a:cxnSpLocks/>
          </p:cNvCxnSpPr>
          <p:nvPr/>
        </p:nvCxnSpPr>
        <p:spPr>
          <a:xfrm flipH="1">
            <a:off x="5940152" y="2204864"/>
            <a:ext cx="216024" cy="2160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80650B85-5130-4AA4-9CB2-B2C3D1F3C2E8}"/>
              </a:ext>
            </a:extLst>
          </p:cNvPr>
          <p:cNvCxnSpPr>
            <a:cxnSpLocks/>
          </p:cNvCxnSpPr>
          <p:nvPr/>
        </p:nvCxnSpPr>
        <p:spPr>
          <a:xfrm flipH="1">
            <a:off x="7368358" y="2228499"/>
            <a:ext cx="216024" cy="2160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41F2743A-4370-4BAC-86C4-FCFDD9B51DDE}"/>
              </a:ext>
            </a:extLst>
          </p:cNvPr>
          <p:cNvCxnSpPr>
            <a:cxnSpLocks/>
          </p:cNvCxnSpPr>
          <p:nvPr/>
        </p:nvCxnSpPr>
        <p:spPr>
          <a:xfrm flipH="1">
            <a:off x="6372065" y="2204864"/>
            <a:ext cx="282190" cy="2160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994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39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89750"/>
              </p:ext>
            </p:extLst>
          </p:nvPr>
        </p:nvGraphicFramePr>
        <p:xfrm>
          <a:off x="251520" y="1294546"/>
          <a:ext cx="7056785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10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17734160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916389171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62081642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A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/>
              <p:nvPr/>
            </p:nvSpPr>
            <p:spPr>
              <a:xfrm>
                <a:off x="161191" y="4952146"/>
                <a:ext cx="242961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1,15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</a:t>
                </a: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1" y="4952146"/>
                <a:ext cx="2429610" cy="1631216"/>
              </a:xfrm>
              <a:prstGeom prst="rect">
                <a:avLst/>
              </a:prstGeom>
              <a:blipFill>
                <a:blip r:embed="rId2"/>
                <a:stretch>
                  <a:fillRect l="-2506" t="-1866" b="-5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表格 10">
            <a:extLst>
              <a:ext uri="{FF2B5EF4-FFF2-40B4-BE49-F238E27FC236}">
                <a16:creationId xmlns:a16="http://schemas.microsoft.com/office/drawing/2014/main" id="{74002061-43B1-4451-9E75-261708A5C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11253"/>
              </p:ext>
            </p:extLst>
          </p:nvPr>
        </p:nvGraphicFramePr>
        <p:xfrm>
          <a:off x="2590801" y="5014814"/>
          <a:ext cx="1937164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291">
                  <a:extLst>
                    <a:ext uri="{9D8B030D-6E8A-4147-A177-3AD203B41FA5}">
                      <a16:colId xmlns:a16="http://schemas.microsoft.com/office/drawing/2014/main" val="3080621949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2912907017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4118161781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1965171918"/>
                    </a:ext>
                  </a:extLst>
                </a:gridCol>
              </a:tblGrid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746144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432653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04840"/>
                  </a:ext>
                </a:extLst>
              </a:tr>
            </a:tbl>
          </a:graphicData>
        </a:graphic>
      </p:graphicFrame>
      <p:graphicFrame>
        <p:nvGraphicFramePr>
          <p:cNvPr id="9" name="表格 10">
            <a:extLst>
              <a:ext uri="{FF2B5EF4-FFF2-40B4-BE49-F238E27FC236}">
                <a16:creationId xmlns:a16="http://schemas.microsoft.com/office/drawing/2014/main" id="{66481442-4DBD-4722-8372-77EFFBF15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563156"/>
              </p:ext>
            </p:extLst>
          </p:nvPr>
        </p:nvGraphicFramePr>
        <p:xfrm>
          <a:off x="4603238" y="5014814"/>
          <a:ext cx="1937164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291">
                  <a:extLst>
                    <a:ext uri="{9D8B030D-6E8A-4147-A177-3AD203B41FA5}">
                      <a16:colId xmlns:a16="http://schemas.microsoft.com/office/drawing/2014/main" val="3080621949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2912907017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4118161781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1965171918"/>
                    </a:ext>
                  </a:extLst>
                </a:gridCol>
              </a:tblGrid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746144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432653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04840"/>
                  </a:ext>
                </a:extLst>
              </a:tr>
            </a:tbl>
          </a:graphicData>
        </a:graphic>
      </p:graphicFrame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A64AEE3D-3D7E-4E97-8175-962E95D958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039136"/>
              </p:ext>
            </p:extLst>
          </p:nvPr>
        </p:nvGraphicFramePr>
        <p:xfrm>
          <a:off x="6631136" y="5014814"/>
          <a:ext cx="1452873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291">
                  <a:extLst>
                    <a:ext uri="{9D8B030D-6E8A-4147-A177-3AD203B41FA5}">
                      <a16:colId xmlns:a16="http://schemas.microsoft.com/office/drawing/2014/main" val="3080621949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2912907017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4118161781"/>
                    </a:ext>
                  </a:extLst>
                </a:gridCol>
              </a:tblGrid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746144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432653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0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05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Substrings 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actagt,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ctacggt,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2 length substrings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1..2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5..6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3..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284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49685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altLang="zh-TW" sz="2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MLCS</a:t>
                </a:r>
                <a:r>
                  <a:rPr lang="en-US" altLang="zh-TW" sz="28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O(preprocessing</a:t>
                </a:r>
                <a14:m>
                  <m:oMath xmlns:m="http://schemas.openxmlformats.org/officeDocument/2006/math"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</m:t>
                    </m:r>
                    <m:r>
                      <a:rPr lang="en-US" altLang="zh-TW" sz="2800" i="1" dirty="0" err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𝐿𝑚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altLang="zh-TW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MLCS</a:t>
                </a:r>
                <a:r>
                  <a:rPr lang="en-US" altLang="zh-TW" sz="28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O(preprocessing</a:t>
                </a:r>
                <a14:m>
                  <m:oMath xmlns:m="http://schemas.openxmlformats.org/officeDocument/2006/math"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</m:t>
                    </m:r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</m:t>
                    </m:r>
                    <m:r>
                      <a:rPr lang="en-US" altLang="zh-TW" sz="2800" i="1" dirty="0" err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𝐿𝑚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:endParaRPr lang="zh-TW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4968552"/>
              </a:xfrm>
              <a:blipFill>
                <a:blip r:embed="rId2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327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 for your listening.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at Least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-length Substrings 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actagt,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ctacggt,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at least 2 length substrings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cg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2..4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5..6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1..3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979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Nakatsu’s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Diagonal LCS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tatagct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ataatcatc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150486"/>
              </p:ext>
            </p:extLst>
          </p:nvPr>
        </p:nvGraphicFramePr>
        <p:xfrm>
          <a:off x="507141" y="2348880"/>
          <a:ext cx="4248475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26448548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211964164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2933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C45DD865-FEBD-49EE-B08C-1340EEAA0E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170383"/>
                  </p:ext>
                </p:extLst>
              </p:nvPr>
            </p:nvGraphicFramePr>
            <p:xfrm>
              <a:off x="4870379" y="2736617"/>
              <a:ext cx="4166120" cy="2286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0320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543323592"/>
                        </a:ext>
                      </a:extLst>
                    </a:gridCol>
                  </a:tblGrid>
                  <a:tr h="71084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6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Length</a:t>
                          </a:r>
                        </a:p>
                        <a:p>
                          <a:pPr algn="l"/>
                          <a:endParaRPr lang="en-US" altLang="zh-TW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6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35542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35542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355424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2,1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355424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格 11">
                <a:extLst>
                  <a:ext uri="{FF2B5EF4-FFF2-40B4-BE49-F238E27FC236}">
                    <a16:creationId xmlns:a16="http://schemas.microsoft.com/office/drawing/2014/main" id="{C45DD865-FEBD-49EE-B08C-1340EEAA0E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170383"/>
                  </p:ext>
                </p:extLst>
              </p:nvPr>
            </p:nvGraphicFramePr>
            <p:xfrm>
              <a:off x="4870379" y="2736617"/>
              <a:ext cx="4166120" cy="2286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0320">
                      <a:extLst>
                        <a:ext uri="{9D8B030D-6E8A-4147-A177-3AD203B41FA5}">
                          <a16:colId xmlns:a16="http://schemas.microsoft.com/office/drawing/2014/main" val="608388869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1893626735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3075368766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3626750329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696660110"/>
                        </a:ext>
                      </a:extLst>
                    </a:gridCol>
                    <a:gridCol w="595160">
                      <a:extLst>
                        <a:ext uri="{9D8B030D-6E8A-4147-A177-3AD203B41FA5}">
                          <a16:colId xmlns:a16="http://schemas.microsoft.com/office/drawing/2014/main" val="543323592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TW" sz="16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Length</a:t>
                          </a:r>
                        </a:p>
                        <a:p>
                          <a:pPr algn="l"/>
                          <a:endParaRPr lang="en-US" altLang="zh-TW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altLang="zh-TW" sz="16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Round</a:t>
                          </a:r>
                          <a:endParaRPr lang="zh-TW" altLang="en-US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1421395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52218144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00000" t="-330000" r="-2041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978080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2,1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3,2</a:t>
                          </a:r>
                          <a:endParaRPr lang="zh-TW" altLang="en-US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4,3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</a:t>
                          </a:r>
                          <a:r>
                            <a:rPr lang="en-US" altLang="zh-TW" i="0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6,5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4757093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zh-TW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081925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8094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 Algorithms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7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818D893-5490-4A72-A0B4-997E0C3F7E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0565009"/>
                  </p:ext>
                </p:extLst>
              </p:nvPr>
            </p:nvGraphicFramePr>
            <p:xfrm>
              <a:off x="107504" y="1397001"/>
              <a:ext cx="8928990" cy="3675018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720080">
                      <a:extLst>
                        <a:ext uri="{9D8B030D-6E8A-4147-A177-3AD203B41FA5}">
                          <a16:colId xmlns:a16="http://schemas.microsoft.com/office/drawing/2014/main" val="3260676899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589147295"/>
                        </a:ext>
                      </a:extLst>
                    </a:gridCol>
                    <a:gridCol w="2405066">
                      <a:extLst>
                        <a:ext uri="{9D8B030D-6E8A-4147-A177-3AD203B41FA5}">
                          <a16:colId xmlns:a16="http://schemas.microsoft.com/office/drawing/2014/main" val="1269979430"/>
                        </a:ext>
                      </a:extLst>
                    </a:gridCol>
                    <a:gridCol w="1987422">
                      <a:extLst>
                        <a:ext uri="{9D8B030D-6E8A-4147-A177-3AD203B41FA5}">
                          <a16:colId xmlns:a16="http://schemas.microsoft.com/office/drawing/2014/main" val="2749187030"/>
                        </a:ext>
                      </a:extLst>
                    </a:gridCol>
                    <a:gridCol w="1584174">
                      <a:extLst>
                        <a:ext uri="{9D8B030D-6E8A-4147-A177-3AD203B41FA5}">
                          <a16:colId xmlns:a16="http://schemas.microsoft.com/office/drawing/2014/main" val="2292785643"/>
                        </a:ext>
                      </a:extLst>
                    </a:gridCol>
                  </a:tblGrid>
                  <a:tr h="2390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Author(s)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Time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Space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805695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Huang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68209562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2010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Peng et al.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Lrm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4831417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Deorowicz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and 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Danek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</m:d>
                            </m:oMath>
                          </a14:m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Bit-parallel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753910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2014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Rahman and Rahman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Rm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)loglog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O(max{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})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54290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Grabowski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/log</a:t>
                          </a:r>
                          <a:r>
                            <a:rPr lang="en-US" altLang="zh-TW" b="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97958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Tseng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+1)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l-GR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δ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Diagonal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672213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818D893-5490-4A72-A0B4-997E0C3F7E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0565009"/>
                  </p:ext>
                </p:extLst>
              </p:nvPr>
            </p:nvGraphicFramePr>
            <p:xfrm>
              <a:off x="107504" y="1397001"/>
              <a:ext cx="8928990" cy="3675018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720080">
                      <a:extLst>
                        <a:ext uri="{9D8B030D-6E8A-4147-A177-3AD203B41FA5}">
                          <a16:colId xmlns:a16="http://schemas.microsoft.com/office/drawing/2014/main" val="3260676899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589147295"/>
                        </a:ext>
                      </a:extLst>
                    </a:gridCol>
                    <a:gridCol w="2405066">
                      <a:extLst>
                        <a:ext uri="{9D8B030D-6E8A-4147-A177-3AD203B41FA5}">
                          <a16:colId xmlns:a16="http://schemas.microsoft.com/office/drawing/2014/main" val="1269979430"/>
                        </a:ext>
                      </a:extLst>
                    </a:gridCol>
                    <a:gridCol w="1987422">
                      <a:extLst>
                        <a:ext uri="{9D8B030D-6E8A-4147-A177-3AD203B41FA5}">
                          <a16:colId xmlns:a16="http://schemas.microsoft.com/office/drawing/2014/main" val="2749187030"/>
                        </a:ext>
                      </a:extLst>
                    </a:gridCol>
                    <a:gridCol w="1584174">
                      <a:extLst>
                        <a:ext uri="{9D8B030D-6E8A-4147-A177-3AD203B41FA5}">
                          <a16:colId xmlns:a16="http://schemas.microsoft.com/office/drawing/2014/main" val="229278564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Author(s)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Time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Space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805695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Huang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68209562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2010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Peng et al.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Lrm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4831417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Deorowicz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and 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Danek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3038" t="-270330" r="-148861" b="-3010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Bit-parallel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753910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2014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Rahman and Rahman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Rm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)loglog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O(max{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})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54290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Grabowski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/log</a:t>
                          </a:r>
                          <a:r>
                            <a:rPr lang="en-US" altLang="zh-TW" b="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97958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Tseng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+1)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l-GR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δ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Diagonal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6722134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CFE55527-023D-4182-B18C-C935E76F34DD}"/>
              </a:ext>
            </a:extLst>
          </p:cNvPr>
          <p:cNvSpPr txBox="1"/>
          <p:nvPr/>
        </p:nvSpPr>
        <p:spPr>
          <a:xfrm>
            <a:off x="251520" y="530120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length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alphabet set;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word size of computer;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number of total match pairs between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number of total match pairs between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l-GR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max{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69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2-tuple and Dominating Set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831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any two 2-tuples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da-DK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Dominating set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zh-TW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0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altLang="zh-TW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0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TW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trike="sngStrike" kern="1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</m:t>
                        </m:r>
                        <m:r>
                          <a:rPr lang="en-US" altLang="zh-TW" b="0" i="1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da-DK" altLang="zh-TW" strike="sngStrike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a-DK" altLang="zh-TW" strike="sng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da-DK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83162"/>
              </a:xfrm>
              <a:blipFill>
                <a:blip r:embed="rId3"/>
                <a:stretch>
                  <a:fillRect l="-1852" t="-17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C04D6A-2E29-441A-A244-9F1014899F6D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15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MLCS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by Tseng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ctg,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ttca,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ctagtc</a:t>
            </a:r>
          </a:p>
          <a:p>
            <a:pPr marL="0" indent="0">
              <a:buNone/>
            </a:pPr>
            <a:endParaRPr lang="da-DK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C04D6A-2E29-441A-A244-9F1014899F6D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9623FC6A-86AC-436B-AD57-FB4C5A6F8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56" y="2179295"/>
            <a:ext cx="5554960" cy="447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8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35836</TotalTime>
  <Words>3791</Words>
  <Application>Microsoft Office PowerPoint</Application>
  <PresentationFormat>如螢幕大小 (4:3)</PresentationFormat>
  <Paragraphs>1625</Paragraphs>
  <Slides>41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8" baseType="lpstr">
      <vt:lpstr>標楷體</vt:lpstr>
      <vt:lpstr>Arial</vt:lpstr>
      <vt:lpstr>Calibri</vt:lpstr>
      <vt:lpstr>Cambria Math</vt:lpstr>
      <vt:lpstr>Courier New</vt:lpstr>
      <vt:lpstr>Times New Roman</vt:lpstr>
      <vt:lpstr>Office 佈景主題</vt:lpstr>
      <vt:lpstr>Merged Longest Common Subsequence Problems with t-length Substrings and at Least t-length Substrings</vt:lpstr>
      <vt:lpstr>Longest Common Subsequence (LCS) Problem</vt:lpstr>
      <vt:lpstr>Merged Longest Common Subsequence (MLCS) Problem</vt:lpstr>
      <vt:lpstr>Longest Common Subsequence with  t-length Substrings (LCSt) Problem</vt:lpstr>
      <vt:lpstr>Longest Common Subsequence with at Least t-length Substrings (LCSt+) Problem</vt:lpstr>
      <vt:lpstr>Nakatsu’s Diagonal LCS Algorithm</vt:lpstr>
      <vt:lpstr>MLCS Algorithms</vt:lpstr>
      <vt:lpstr>2-tuple and Dominating Set</vt:lpstr>
      <vt:lpstr>The MLCS Algorithm by Tseng et al.</vt:lpstr>
      <vt:lpstr>LCSt Algorithms</vt:lpstr>
      <vt:lpstr>The LCSt Algorithm by Benson et al.</vt:lpstr>
      <vt:lpstr>The LCSt Algorithm by Benson et al.</vt:lpstr>
      <vt:lpstr>LCSt+ Algorithms</vt:lpstr>
      <vt:lpstr>The LCSt+ Algorithm by Benson et al.</vt:lpstr>
      <vt:lpstr>The LCSt+ Algorithm by Benson et al.</vt:lpstr>
      <vt:lpstr>Merged Longest Common Subsequence Problems with t-length Substrings(MLCSt) and at Least t-length Substrings(MLCSt+)</vt:lpstr>
      <vt:lpstr>Merged Longest Common Subsequence Problems with t-length Substrings(MLCSt) and at Least t-length Substrings(MLCSt+)</vt:lpstr>
      <vt:lpstr>Merged Longest Common Subsequence Problems with t-length Substrings(MLCSt) and at Least t-length Substrings(MLCSt+)</vt:lpstr>
      <vt:lpstr>DP Algorithm for MLCSt and MLCSt+</vt:lpstr>
      <vt:lpstr>Diagonal Algorithm for MLCSt </vt:lpstr>
      <vt:lpstr>Diagonal Algorithm for MLCSt </vt:lpstr>
      <vt:lpstr>Diagonal Algorithm for MLCSt </vt:lpstr>
      <vt:lpstr>Diagonal Algorithm for MLCSt </vt:lpstr>
      <vt:lpstr>Diagonal Algorithm for MLCSt </vt:lpstr>
      <vt:lpstr>Diagonal Algorithm for MLCSt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Time complexity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AthenaHo</dc:creator>
  <cp:lastModifiedBy>pplab</cp:lastModifiedBy>
  <cp:revision>767</cp:revision>
  <cp:lastPrinted>2020-03-31T11:22:40Z</cp:lastPrinted>
  <dcterms:created xsi:type="dcterms:W3CDTF">2016-03-06T05:42:18Z</dcterms:created>
  <dcterms:modified xsi:type="dcterms:W3CDTF">2020-05-20T12:35:04Z</dcterms:modified>
</cp:coreProperties>
</file>