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80" r:id="rId3"/>
    <p:sldId id="374" r:id="rId4"/>
    <p:sldId id="372" r:id="rId5"/>
    <p:sldId id="371" r:id="rId6"/>
    <p:sldId id="294" r:id="rId7"/>
    <p:sldId id="373" r:id="rId8"/>
    <p:sldId id="348" r:id="rId9"/>
    <p:sldId id="377" r:id="rId10"/>
    <p:sldId id="375" r:id="rId11"/>
    <p:sldId id="380" r:id="rId12"/>
    <p:sldId id="378" r:id="rId13"/>
    <p:sldId id="376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415" r:id="rId27"/>
    <p:sldId id="395" r:id="rId28"/>
    <p:sldId id="396" r:id="rId29"/>
    <p:sldId id="403" r:id="rId30"/>
    <p:sldId id="404" r:id="rId31"/>
    <p:sldId id="416" r:id="rId32"/>
    <p:sldId id="417" r:id="rId33"/>
    <p:sldId id="418" r:id="rId34"/>
    <p:sldId id="402" r:id="rId35"/>
    <p:sldId id="277" r:id="rId36"/>
    <p:sldId id="414" r:id="rId37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 cheng" initials="tc" lastIdx="1" clrIdx="0">
    <p:extLst>
      <p:ext uri="{19B8F6BF-5375-455C-9EA6-DF929625EA0E}">
        <p15:presenceInfo xmlns:p15="http://schemas.microsoft.com/office/powerpoint/2012/main" userId="tu che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6115" autoAdjust="0"/>
  </p:normalViewPr>
  <p:slideViewPr>
    <p:cSldViewPr>
      <p:cViewPr varScale="1">
        <p:scale>
          <a:sx n="68" d="100"/>
          <a:sy n="68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0EDCC-A796-4EC7-AF06-212CFB973AF2}" type="datetimeFigureOut">
              <a:rPr lang="zh-TW" altLang="en-US" smtClean="0"/>
              <a:pPr/>
              <a:t>2020/6/30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D3CC-7343-481E-A744-2F043A0417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388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43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78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9542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527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42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262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DD3CC-7343-481E-A744-2F043A041743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933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0C3A6-7F24-4E10-B60C-097C769FE6C1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58AF-E6AE-4EBB-B64B-0FE5F3BCA2CA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DB83B-A756-44C4-BB56-60F5CC91FF0D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36B1-0A48-484F-BCC4-58D8C56E5D75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BC36-46E0-41FE-A52A-DF620E244A3D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BDBB-F1EC-4942-92B3-EC321414BE6B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9ABC6-B54F-49C4-9E03-26C8A424A56B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740D-E1A7-44CE-9140-2DCE69930BF3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D678-91EF-4A88-B83A-24F3A8220F6B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EEC73-EFE1-4762-A441-9F70D171B7F6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E7B28-74C7-45AA-B8D5-D5808964F702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83EF5-B0C1-4D53-8B92-B15DCE71F117}" type="datetime1">
              <a:rPr lang="zh-TW" altLang="en-US" smtClean="0"/>
              <a:t>2020/6/30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4D6A-2E29-441A-A244-9F1014899F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568952" cy="23860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-length Substrings and at Least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-length Substrings</a:t>
            </a: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723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Du-Cheng Wu (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吳篤承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Advisor: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Prof. Chang-</a:t>
            </a:r>
            <a:r>
              <a:rPr lang="en-US" altLang="zh-TW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Biau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(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楊昌彪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/>
            <a:r>
              <a:rPr lang="en-US" altLang="zh-TW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Date:</a:t>
            </a:r>
            <a:r>
              <a:rPr lang="en-US" altLang="zh-TW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June 30, 2020</a:t>
            </a:r>
            <a:endParaRPr lang="zh-TW" alt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z="1800" smtClean="0"/>
              <a:pPr/>
              <a:t>1</a:t>
            </a:fld>
            <a:endParaRPr lang="zh-TW" alt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10</a:t>
            </a:fld>
            <a:endParaRPr lang="zh-TW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818D893-5490-4A72-A0B4-997E0C3F7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78980"/>
              </p:ext>
            </p:extLst>
          </p:nvPr>
        </p:nvGraphicFramePr>
        <p:xfrm>
          <a:off x="107505" y="1239875"/>
          <a:ext cx="8928990" cy="439966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2606768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8914729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26997943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749187030"/>
                    </a:ext>
                  </a:extLst>
                </a:gridCol>
                <a:gridCol w="1656182">
                  <a:extLst>
                    <a:ext uri="{9D8B030D-6E8A-4147-A177-3AD203B41FA5}">
                      <a16:colId xmlns:a16="http://schemas.microsoft.com/office/drawing/2014/main" val="2292785643"/>
                    </a:ext>
                  </a:extLst>
                </a:gridCol>
              </a:tblGrid>
              <a:tr h="38892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Author(s)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5695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tmn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0956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Deorowicz</a:t>
                      </a: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and Grabowski</a:t>
                      </a:r>
                      <a:endParaRPr lang="zh-TW" altLang="en-US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DP:</a:t>
                      </a:r>
                      <a:r>
                        <a:rPr lang="pt-BR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i="1" kern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sz="1600" i="0" kern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Dense-vEB: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zh-TW" alt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DP-4R: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min{</a:t>
                      </a:r>
                      <a:r>
                        <a:rPr lang="en-US" altLang="zh-TW" sz="1600" i="1" kern="1200" baseline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R,ml</a:t>
                      </a:r>
                      <a:r>
                        <a:rPr lang="en-US" altLang="zh-TW" sz="1600" i="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Dense-vEB: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</a:t>
                      </a:r>
                      <a:r>
                        <a:rPr lang="zh-TW" alt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DP-4R:</a:t>
                      </a:r>
                      <a:r>
                        <a:rPr lang="pt-BR" altLang="zh-TW" sz="1600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</a:t>
                      </a:r>
                      <a:r>
                        <a:rPr lang="zh-TW" alt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 </a:t>
                      </a:r>
                      <a:r>
                        <a:rPr lang="en-US" altLang="zh-TW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mde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oas tree</a:t>
                      </a:r>
                      <a:endParaRPr 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31417"/>
                  </a:ext>
                </a:extLst>
              </a:tr>
              <a:tr h="436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391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Zhu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Divide-and-conquer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29065"/>
                  </a:ext>
                </a:extLst>
              </a:tr>
              <a:tr h="520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+ n + R +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min{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, R + ml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m+n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pair</a:t>
                      </a:r>
                      <a:endParaRPr lang="zh-TW" alt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7958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Huang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</a:t>
                      </a:r>
                      <a:endParaRPr lang="zh-TW" altLang="en-US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)log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Diagonal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213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B2C4DAE-7C6A-47B2-979D-C0936AE1391A}"/>
                  </a:ext>
                </a:extLst>
              </p:cNvPr>
              <p:cNvSpPr txBox="1"/>
              <p:nvPr/>
            </p:nvSpPr>
            <p:spPr>
              <a:xfrm>
                <a:off x="251520" y="5681451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the answer;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each common substring;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number of the common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t-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length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substrings in the answer, where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number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-match pairs between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AB2C4DAE-7C6A-47B2-979D-C0936AE13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681451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564" t="-3974" r="-1481" b="-993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821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11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984742"/>
              </p:ext>
            </p:extLst>
          </p:nvPr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57200" y="5323106"/>
                <a:ext cx="7715200" cy="71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𝑡𝑀𝑎𝑡𝑐h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for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every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otherwise</m:t>
                              </m:r>
                              <m: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23106"/>
                <a:ext cx="7715200" cy="7101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552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12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7202"/>
              </p:ext>
            </p:extLst>
          </p:nvPr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75674" y="5323106"/>
                <a:ext cx="7715200" cy="134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0                                                                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𝑖𝑓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0≤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𝑡𝑀𝑎𝑡𝑐h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74" y="5323106"/>
                <a:ext cx="7715200" cy="13408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83B637B6-495A-4A90-BDAE-D27AFFE872A5}"/>
              </a:ext>
            </a:extLst>
          </p:cNvPr>
          <p:cNvSpPr txBox="1"/>
          <p:nvPr/>
        </p:nvSpPr>
        <p:spPr>
          <a:xfrm>
            <a:off x="6156176" y="4077256"/>
            <a:ext cx="28189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Length: 4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98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13</a:t>
            </a:fld>
            <a:endParaRPr lang="zh-TW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6818D893-5490-4A72-A0B4-997E0C3F7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386856"/>
              </p:ext>
            </p:extLst>
          </p:nvPr>
        </p:nvGraphicFramePr>
        <p:xfrm>
          <a:off x="107505" y="1349941"/>
          <a:ext cx="8928990" cy="386080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26067689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89147295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269979430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749187030"/>
                    </a:ext>
                  </a:extLst>
                </a:gridCol>
                <a:gridCol w="1728191">
                  <a:extLst>
                    <a:ext uri="{9D8B030D-6E8A-4147-A177-3AD203B41FA5}">
                      <a16:colId xmlns:a16="http://schemas.microsoft.com/office/drawing/2014/main" val="2292785643"/>
                    </a:ext>
                  </a:extLst>
                </a:gridCol>
              </a:tblGrid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Author(s)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Space Complexity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05695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+ 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+ R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Sparse 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209562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Benson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pt-BR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tmn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pt-BR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pt-BR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831417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Ueki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&gt; 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zh-TW" alt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en-US" alt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539100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Zhu </a:t>
                      </a:r>
                      <a:r>
                        <a:rPr lang="en-US" altLang="zh-TW" sz="1600" i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sz="1600" b="0" i="1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tm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Divide-and-conquer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290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Pavetić </a:t>
                      </a:r>
                      <a:r>
                        <a:rPr lang="en-US" altLang="zh-TW" sz="1600" i="1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</a:t>
                      </a:r>
                      <a:r>
                        <a:rPr lang="en-US" altLang="zh-TW" sz="1600" i="1" kern="1200" baseline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al.</a:t>
                      </a:r>
                      <a:endParaRPr lang="zh-TW" altLang="zh-TW" sz="1600" i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+ n + R +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min{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(log 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+ t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600" i="1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R + mL</a:t>
                      </a:r>
                      <a:r>
                        <a:rPr lang="en-US" sz="1600" i="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sz="1600" i="1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m+n</a:t>
                      </a: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zh-TW" sz="1600" b="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Match pair</a:t>
                      </a:r>
                      <a:endParaRPr lang="zh-TW" altLang="zh-TW" sz="1600" b="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795865"/>
                  </a:ext>
                </a:extLst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Huang 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 al.</a:t>
                      </a:r>
                      <a:endParaRPr lang="zh-TW" altLang="en-US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n+L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altLang="zh-TW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O(</a:t>
                      </a:r>
                      <a:r>
                        <a:rPr lang="en-US" altLang="zh-TW" b="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Diagonal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213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FA52DF1-B3A8-4C8D-9643-069C0227E695}"/>
                  </a:ext>
                </a:extLst>
              </p:cNvPr>
              <p:cNvSpPr txBox="1"/>
              <p:nvPr/>
            </p:nvSpPr>
            <p:spPr>
              <a:xfrm>
                <a:off x="251520" y="5244389"/>
                <a:ext cx="864096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|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|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the answer;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length of each common substring;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the number of the common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t-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length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substrings in the answer, where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×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number of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-match pairs between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altLang="zh-TW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endParaRPr lang="zh-TW" alt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DFA52DF1-B3A8-4C8D-9643-069C0227E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244389"/>
                <a:ext cx="8640960" cy="923330"/>
              </a:xfrm>
              <a:prstGeom prst="rect">
                <a:avLst/>
              </a:prstGeom>
              <a:blipFill>
                <a:blip r:embed="rId2"/>
                <a:stretch>
                  <a:fillRect l="-564" t="-3289" r="-1481" b="-921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103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14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004829"/>
              </p:ext>
            </p:extLst>
          </p:nvPr>
        </p:nvGraphicFramePr>
        <p:xfrm>
          <a:off x="2576787" y="2214464"/>
          <a:ext cx="3476025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/>
              <p:nvPr/>
            </p:nvSpPr>
            <p:spPr>
              <a:xfrm>
                <a:off x="457200" y="5323106"/>
                <a:ext cx="7715200" cy="811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𝑑𝐶𝑜𝑢𝑛𝑡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𝑖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)= 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 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or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or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=0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31269C66-E661-4E40-ACDA-57732F073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23106"/>
                <a:ext cx="7715200" cy="8117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842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Algorithm by Benson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actagt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ctacggt,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15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591192"/>
              </p:ext>
            </p:extLst>
          </p:nvPr>
        </p:nvGraphicFramePr>
        <p:xfrm>
          <a:off x="5508104" y="1761103"/>
          <a:ext cx="3425553" cy="2926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617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0617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</a:tblGrid>
              <a:tr h="341534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41534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41534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3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5</a:t>
                      </a:r>
                      <a:endParaRPr kumimoji="0" lang="zh-TW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83B637B6-495A-4A90-BDAE-D27AFFE872A5}"/>
              </a:ext>
            </a:extLst>
          </p:cNvPr>
          <p:cNvSpPr txBox="1"/>
          <p:nvPr/>
        </p:nvSpPr>
        <p:spPr>
          <a:xfrm>
            <a:off x="2759659" y="3126881"/>
            <a:ext cx="280615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 </a:t>
            </a:r>
            <a:r>
              <a:rPr lang="en-US" altLang="zh-TW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en-US" altLang="zh-TW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endParaRPr lang="en-US" altLang="zh-TW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Length: 5</a:t>
            </a: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tmn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B280FC-0C44-4A5B-AEB4-9798C8A5D4B9}"/>
                  </a:ext>
                </a:extLst>
              </p:cNvPr>
              <p:cNvSpPr txBox="1"/>
              <p:nvPr/>
            </p:nvSpPr>
            <p:spPr>
              <a:xfrm>
                <a:off x="107504" y="4372731"/>
                <a:ext cx="7715200" cy="2442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𝐵𝑆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b>
                      </m:sSub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0                                                                    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0≤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≤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                                                 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      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)≥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+1   </m:t>
                              </m:r>
                            </m:e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⋮                                                                      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𝐵𝑆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−2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1        </m:t>
                              </m:r>
                              <m:r>
                                <m:rPr>
                                  <m:sty m:val="p"/>
                                </m:rPr>
                                <a:rPr lang="en-US" altLang="zh-TW" i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𝑑𝐶𝑜𝑢𝑛𝑡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C0B280FC-0C44-4A5B-AEB4-9798C8A5D4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372731"/>
                <a:ext cx="7715200" cy="24426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5078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2304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tcg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237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Merged Longest Common Subsequence Problems with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 and at Least </a:t>
            </a:r>
            <a:r>
              <a:rPr lang="en-US" altLang="zh-TW" sz="36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-length Substrings(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tcg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atctacag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attaca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(A,B,P)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TW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altLang="zh-TW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958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9849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DP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19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A7A1B5F-4208-4C17-A69B-0C2D5FCB0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80780"/>
            <a:ext cx="6876256" cy="25812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A03D5736-6000-4C81-9EFD-D1CB3806E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77" y="3860331"/>
            <a:ext cx="8696045" cy="2035916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183688E9-7990-4B71-BBE6-DE5386C296DD}"/>
              </a:ext>
            </a:extLst>
          </p:cNvPr>
          <p:cNvSpPr txBox="1"/>
          <p:nvPr/>
        </p:nvSpPr>
        <p:spPr>
          <a:xfrm>
            <a:off x="4593739" y="3121679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mnr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AE8A5FD-4811-4EE4-A543-F00FF4A563B4}"/>
              </a:ext>
            </a:extLst>
          </p:cNvPr>
          <p:cNvSpPr txBox="1"/>
          <p:nvPr/>
        </p:nvSpPr>
        <p:spPr>
          <a:xfrm>
            <a:off x="4654352" y="5578362"/>
            <a:ext cx="40324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complexity: O(</a:t>
            </a:r>
            <a:r>
              <a:rPr lang="en-US" altLang="zh-TW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mnrt</a:t>
            </a:r>
            <a:r>
              <a:rPr lang="en-US" altLang="zh-TW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TW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(LCS)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tatagct,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ataatcatc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da-DK" altLang="zh-TW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da-DK" altLang="zh-TW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⟹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A’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agc</a:t>
            </a:r>
          </a:p>
          <a:p>
            <a:pPr marL="0" indent="0">
              <a:buNone/>
            </a:pP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ataa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da-DK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</a:p>
          <a:p>
            <a:pPr marL="0" indent="0">
              <a:buNone/>
            </a:pP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subsequence 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tatac</a:t>
            </a: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3523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20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058318"/>
              </p:ext>
            </p:extLst>
          </p:nvPr>
        </p:nvGraphicFramePr>
        <p:xfrm>
          <a:off x="1115616" y="2420888"/>
          <a:ext cx="6336706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51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21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84580"/>
              </p:ext>
            </p:extLst>
          </p:nvPr>
        </p:nvGraphicFramePr>
        <p:xfrm>
          <a:off x="1115616" y="2420888"/>
          <a:ext cx="6336706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7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22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73640"/>
              </p:ext>
            </p:extLst>
          </p:nvPr>
        </p:nvGraphicFramePr>
        <p:xfrm>
          <a:off x="1115616" y="2420888"/>
          <a:ext cx="6336706" cy="30243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667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23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12532"/>
              </p:ext>
            </p:extLst>
          </p:nvPr>
        </p:nvGraphicFramePr>
        <p:xfrm>
          <a:off x="1115616" y="2420888"/>
          <a:ext cx="6336706" cy="3454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(0,2)</a:t>
                      </a:r>
                    </a:p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165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24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574570"/>
              </p:ext>
            </p:extLst>
          </p:nvPr>
        </p:nvGraphicFramePr>
        <p:xfrm>
          <a:off x="1115616" y="2420888"/>
          <a:ext cx="6336706" cy="3454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(0,2)</a:t>
                      </a:r>
                    </a:p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(0,4)</a:t>
                      </a:r>
                    </a:p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197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bcbba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abcbb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25</a:t>
            </a:fld>
            <a:endParaRPr lang="zh-TW" altLang="en-US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4AE23E91-1347-43F5-99A1-DD9E34C51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42305"/>
              </p:ext>
            </p:extLst>
          </p:nvPr>
        </p:nvGraphicFramePr>
        <p:xfrm>
          <a:off x="1115616" y="2420888"/>
          <a:ext cx="6336706" cy="3454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2234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1056118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</a:tblGrid>
              <a:tr h="1088761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(0,2)</a:t>
                      </a:r>
                    </a:p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(2,0)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(0,4)</a:t>
                      </a:r>
                    </a:p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(2,3)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(2,4)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(4,3)</a:t>
                      </a:r>
                    </a:p>
                    <a:p>
                      <a:pPr algn="ctr"/>
                      <a:r>
                        <a:rPr lang="en-US" altLang="zh-TW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(4,4)</a:t>
                      </a:r>
                      <a:endParaRPr lang="zh-TW" altLang="en-US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98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26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52481"/>
              </p:ext>
            </p:extLst>
          </p:nvPr>
        </p:nvGraphicFramePr>
        <p:xfrm>
          <a:off x="0" y="2629173"/>
          <a:ext cx="7056785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10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17734160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916389171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62081642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A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/>
              <p:nvPr/>
            </p:nvSpPr>
            <p:spPr>
              <a:xfrm>
                <a:off x="7027019" y="2924944"/>
                <a:ext cx="242961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1,15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6,1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019" y="2924944"/>
                <a:ext cx="2429610" cy="1938992"/>
              </a:xfrm>
              <a:prstGeom prst="rect">
                <a:avLst/>
              </a:prstGeom>
              <a:blipFill>
                <a:blip r:embed="rId2"/>
                <a:stretch>
                  <a:fillRect l="-2764" t="-1887" b="-47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154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27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14972"/>
              </p:ext>
            </p:extLst>
          </p:nvPr>
        </p:nvGraphicFramePr>
        <p:xfrm>
          <a:off x="179512" y="2629173"/>
          <a:ext cx="619269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846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2408321411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2846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6553200" y="2629173"/>
                <a:ext cx="2964426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629173"/>
                <a:ext cx="2964426" cy="2308324"/>
              </a:xfrm>
              <a:prstGeom prst="rect">
                <a:avLst/>
              </a:prstGeom>
              <a:blipFill>
                <a:blip r:embed="rId2"/>
                <a:stretch>
                  <a:fillRect l="-3086" t="-2111" b="-501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0707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28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38CA778C-F429-43CE-8628-CD3039AA3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322879"/>
              </p:ext>
            </p:extLst>
          </p:nvPr>
        </p:nvGraphicFramePr>
        <p:xfrm>
          <a:off x="426165" y="3789792"/>
          <a:ext cx="8260635" cy="20383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5126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29</a:t>
            </a:fld>
            <a:endParaRPr lang="zh-TW" altLang="en-US"/>
          </a:p>
        </p:txBody>
      </p:sp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957840"/>
              </p:ext>
            </p:extLst>
          </p:nvPr>
        </p:nvGraphicFramePr>
        <p:xfrm>
          <a:off x="426165" y="3789792"/>
          <a:ext cx="8260635" cy="20383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8AEDB1F-3E27-49DF-A73A-EAE9CCB25D0B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38AEDB1F-3E27-49DF-A73A-EAE9CCB25D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CD6C874F-9998-4F51-ADCE-355D66E72963}"/>
              </a:ext>
            </a:extLst>
          </p:cNvPr>
          <p:cNvCxnSpPr>
            <a:cxnSpLocks/>
          </p:cNvCxnSpPr>
          <p:nvPr/>
        </p:nvCxnSpPr>
        <p:spPr>
          <a:xfrm flipH="1">
            <a:off x="5580112" y="1587894"/>
            <a:ext cx="72008" cy="2226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88E1FD20-BA18-4F6A-BD93-DAC56EB7112A}"/>
              </a:ext>
            </a:extLst>
          </p:cNvPr>
          <p:cNvCxnSpPr>
            <a:cxnSpLocks/>
          </p:cNvCxnSpPr>
          <p:nvPr/>
        </p:nvCxnSpPr>
        <p:spPr>
          <a:xfrm>
            <a:off x="7133456" y="1587894"/>
            <a:ext cx="174848" cy="22261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D936E5EF-6939-4612-9A60-6A0E60AC06FD}"/>
              </a:ext>
            </a:extLst>
          </p:cNvPr>
          <p:cNvSpPr txBox="1"/>
          <p:nvPr/>
        </p:nvSpPr>
        <p:spPr>
          <a:xfrm>
            <a:off x="5379423" y="14839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AC2EC34C-3BD3-425E-A508-977427A67EE4}"/>
              </a:ext>
            </a:extLst>
          </p:cNvPr>
          <p:cNvSpPr txBox="1"/>
          <p:nvPr/>
        </p:nvSpPr>
        <p:spPr>
          <a:xfrm>
            <a:off x="6940151" y="15145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8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Longest Common Subsequence (MLCS)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atc,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cctg,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acgtct</a:t>
            </a: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sequence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atccctg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cacttcg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acctctg</a:t>
            </a:r>
            <a:endParaRPr lang="en-US" altLang="zh-TW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Merged longest common subsequence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 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ctct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LCS(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actct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380114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30</a:t>
            </a:fld>
            <a:endParaRPr lang="zh-TW" altLang="en-US"/>
          </a:p>
        </p:txBody>
      </p:sp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57504"/>
              </p:ext>
            </p:extLst>
          </p:nvPr>
        </p:nvGraphicFramePr>
        <p:xfrm>
          <a:off x="426165" y="3789792"/>
          <a:ext cx="8260635" cy="20383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BF43921C-DB56-4E3C-8F57-223DA9C4F1EA}"/>
              </a:ext>
            </a:extLst>
          </p:cNvPr>
          <p:cNvCxnSpPr>
            <a:cxnSpLocks/>
          </p:cNvCxnSpPr>
          <p:nvPr/>
        </p:nvCxnSpPr>
        <p:spPr>
          <a:xfrm flipH="1">
            <a:off x="7164288" y="1988840"/>
            <a:ext cx="144016" cy="25107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6C934EC5-305F-4E73-A9DA-2811A4F71A03}"/>
              </a:ext>
            </a:extLst>
          </p:cNvPr>
          <p:cNvCxnSpPr>
            <a:cxnSpLocks/>
          </p:cNvCxnSpPr>
          <p:nvPr/>
        </p:nvCxnSpPr>
        <p:spPr>
          <a:xfrm>
            <a:off x="5610944" y="2003071"/>
            <a:ext cx="174848" cy="236846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6535FA74-11C5-4D27-8761-7A1DA5EAFF01}"/>
              </a:ext>
            </a:extLst>
          </p:cNvPr>
          <p:cNvCxnSpPr>
            <a:cxnSpLocks/>
          </p:cNvCxnSpPr>
          <p:nvPr/>
        </p:nvCxnSpPr>
        <p:spPr>
          <a:xfrm>
            <a:off x="5612222" y="1988840"/>
            <a:ext cx="510925" cy="17004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029F6213-6E3F-4E44-AA73-3729D5A4A380}"/>
              </a:ext>
            </a:extLst>
          </p:cNvPr>
          <p:cNvSpPr txBox="1"/>
          <p:nvPr/>
        </p:nvSpPr>
        <p:spPr>
          <a:xfrm>
            <a:off x="5410336" y="188919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5AA993A4-F4BD-4C65-B184-588B9A53CD28}"/>
              </a:ext>
            </a:extLst>
          </p:cNvPr>
          <p:cNvSpPr txBox="1"/>
          <p:nvPr/>
        </p:nvSpPr>
        <p:spPr>
          <a:xfrm>
            <a:off x="5710269" y="18885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B7E4FBA7-91C2-4D18-B7AC-69B79C552406}"/>
              </a:ext>
            </a:extLst>
          </p:cNvPr>
          <p:cNvSpPr txBox="1"/>
          <p:nvPr/>
        </p:nvSpPr>
        <p:spPr>
          <a:xfrm>
            <a:off x="7219799" y="1888534"/>
            <a:ext cx="510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799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31</a:t>
            </a:fld>
            <a:endParaRPr lang="zh-TW" altLang="en-US"/>
          </a:p>
        </p:txBody>
      </p:sp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53755"/>
              </p:ext>
            </p:extLst>
          </p:nvPr>
        </p:nvGraphicFramePr>
        <p:xfrm>
          <a:off x="426165" y="3789792"/>
          <a:ext cx="8260635" cy="258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(0,13)</a:t>
                      </a:r>
                    </a:p>
                    <a:p>
                      <a:pPr algn="ctr"/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(3,3)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7297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32</a:t>
            </a:fld>
            <a:endParaRPr lang="zh-TW" altLang="en-US"/>
          </a:p>
        </p:txBody>
      </p:sp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855235"/>
              </p:ext>
            </p:extLst>
          </p:nvPr>
        </p:nvGraphicFramePr>
        <p:xfrm>
          <a:off x="426165" y="3789792"/>
          <a:ext cx="8260635" cy="258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(0,13)</a:t>
                      </a:r>
                    </a:p>
                    <a:p>
                      <a:pPr algn="ctr"/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(3,3)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(13,0)</a:t>
                      </a:r>
                    </a:p>
                    <a:p>
                      <a:pPr algn="ctr"/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(7,8)</a:t>
                      </a:r>
                      <a:endParaRPr lang="zh-TW" altLang="en-US" sz="1800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7BAD3057-1803-4066-9737-72449F6CD95A}"/>
              </a:ext>
            </a:extLst>
          </p:cNvPr>
          <p:cNvCxnSpPr>
            <a:cxnSpLocks/>
          </p:cNvCxnSpPr>
          <p:nvPr/>
        </p:nvCxnSpPr>
        <p:spPr>
          <a:xfrm>
            <a:off x="5652120" y="2780928"/>
            <a:ext cx="216024" cy="213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BC30A650-FC5E-4BB8-BEE0-6ED758451E63}"/>
              </a:ext>
            </a:extLst>
          </p:cNvPr>
          <p:cNvSpPr txBox="1"/>
          <p:nvPr/>
        </p:nvSpPr>
        <p:spPr>
          <a:xfrm>
            <a:off x="5752966" y="269457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3C0E66E-54E4-4CF8-9D67-EEB5913C7D80}"/>
              </a:ext>
            </a:extLst>
          </p:cNvPr>
          <p:cNvSpPr txBox="1"/>
          <p:nvPr/>
        </p:nvSpPr>
        <p:spPr>
          <a:xfrm>
            <a:off x="6092519" y="269855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4262B338-ABD0-4AE6-A3A7-501B04DE4DF0}"/>
              </a:ext>
            </a:extLst>
          </p:cNvPr>
          <p:cNvCxnSpPr>
            <a:cxnSpLocks/>
          </p:cNvCxnSpPr>
          <p:nvPr/>
        </p:nvCxnSpPr>
        <p:spPr>
          <a:xfrm>
            <a:off x="5989476" y="2776718"/>
            <a:ext cx="216024" cy="21300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565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abcabccbccabcca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cabbbabccacab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zh-TW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abccabcacabcac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33</a:t>
            </a:fld>
            <a:endParaRPr lang="zh-TW" altLang="en-US"/>
          </a:p>
        </p:txBody>
      </p:sp>
      <p:graphicFrame>
        <p:nvGraphicFramePr>
          <p:cNvPr id="8" name="表格 11">
            <a:extLst>
              <a:ext uri="{FF2B5EF4-FFF2-40B4-BE49-F238E27FC236}">
                <a16:creationId xmlns:a16="http://schemas.microsoft.com/office/drawing/2014/main" id="{9CB77A1C-9C58-4D1E-99C3-081BA92C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69552"/>
              </p:ext>
            </p:extLst>
          </p:nvPr>
        </p:nvGraphicFramePr>
        <p:xfrm>
          <a:off x="426165" y="3789792"/>
          <a:ext cx="8260635" cy="25870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1932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153957598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592286223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9381586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716694344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750967">
                  <a:extLst>
                    <a:ext uri="{9D8B030D-6E8A-4147-A177-3AD203B41FA5}">
                      <a16:colId xmlns:a16="http://schemas.microsoft.com/office/drawing/2014/main" val="1734804883"/>
                    </a:ext>
                  </a:extLst>
                </a:gridCol>
              </a:tblGrid>
              <a:tr h="722466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Length</a:t>
                      </a:r>
                    </a:p>
                    <a:p>
                      <a:pPr algn="l"/>
                      <a:endParaRPr lang="en-US" altLang="zh-TW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48389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sz="1800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zh-TW" altLang="en-US" sz="180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48389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(0,10)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(0,13)</a:t>
                      </a:r>
                    </a:p>
                    <a:p>
                      <a:pPr algn="ctr"/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(3,3)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(12,0)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(6,8)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(3,9)</a:t>
                      </a:r>
                    </a:p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(13,0)</a:t>
                      </a:r>
                    </a:p>
                    <a:p>
                      <a:pPr algn="ctr"/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(7,8)</a:t>
                      </a:r>
                      <a:endParaRPr lang="zh-TW" altLang="en-US" sz="1800" strike="sng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(4,9)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strike="sng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(4,10)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(15,6)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/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11,15</m:t>
                        </m:r>
                      </m:e>
                    </m:d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5,12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match[8]: A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  <m:r>
                      <a:rPr lang="en-US" altLang="zh-TW" sz="2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altLang="zh-TW" sz="2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文字方塊 12">
                <a:extLst>
                  <a:ext uri="{FF2B5EF4-FFF2-40B4-BE49-F238E27FC236}">
                    <a16:creationId xmlns:a16="http://schemas.microsoft.com/office/drawing/2014/main" id="{73692D9F-A083-4547-91F9-5770AA905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4888" y="1246283"/>
                <a:ext cx="5616624" cy="2492990"/>
              </a:xfrm>
              <a:prstGeom prst="rect">
                <a:avLst/>
              </a:prstGeom>
              <a:blipFill>
                <a:blip r:embed="rId2"/>
                <a:stretch>
                  <a:fillRect l="-1952" t="-2200" b="-537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7BAD3057-1803-4066-9737-72449F6CD95A}"/>
              </a:ext>
            </a:extLst>
          </p:cNvPr>
          <p:cNvCxnSpPr>
            <a:cxnSpLocks/>
          </p:cNvCxnSpPr>
          <p:nvPr/>
        </p:nvCxnSpPr>
        <p:spPr>
          <a:xfrm>
            <a:off x="5624495" y="3171040"/>
            <a:ext cx="0" cy="25796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BC30A650-FC5E-4BB8-BEE0-6ED758451E63}"/>
              </a:ext>
            </a:extLst>
          </p:cNvPr>
          <p:cNvSpPr txBox="1"/>
          <p:nvPr/>
        </p:nvSpPr>
        <p:spPr>
          <a:xfrm>
            <a:off x="5552449" y="30860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7888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Time complexity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6792"/>
                <a:ext cx="8229600" cy="496855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altLang="zh-TW" sz="28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MLCS</a:t>
                </a:r>
                <a:r>
                  <a:rPr lang="en-US" altLang="zh-TW" sz="28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O(preprocessing</a:t>
                </a:r>
                <a14:m>
                  <m:oMath xmlns:m="http://schemas.openxmlformats.org/officeDocument/2006/math"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+(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  <m:r>
                      <a:rPr lang="en-US" altLang="zh-TW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</m:t>
                    </m:r>
                    <m:r>
                      <a:rPr lang="en-US" altLang="zh-TW" sz="2800" i="1" dirty="0" err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𝐿𝑚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altLang="zh-TW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MLCS</a:t>
                </a:r>
                <a:r>
                  <a:rPr lang="en-US" altLang="zh-TW" sz="28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altLang="zh-TW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O(preprocessing</a:t>
                </a:r>
                <a14:m>
                  <m:oMath xmlns:m="http://schemas.openxmlformats.org/officeDocument/2006/math">
                    <m:r>
                      <a:rPr lang="en-US" altLang="zh-TW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d>
                      <m:dPr>
                        <m:ctrlP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  <m:r>
                          <a:rPr lang="en-US" altLang="zh-TW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sz="28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TW" sz="2800" i="1" dirty="0" err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𝐿𝑚</m:t>
                    </m:r>
                  </m:oMath>
                </a14:m>
                <a:r>
                  <a:rPr lang="en-US" altLang="zh-TW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zh-TW" alt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6792"/>
                <a:ext cx="8229600" cy="4968552"/>
              </a:xfrm>
              <a:blipFill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2327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listening.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Diagonal Algorithm for </a:t>
            </a:r>
            <a:r>
              <a:rPr lang="en-US" altLang="zh-TW" sz="3600" dirty="0" err="1">
                <a:latin typeface="Times New Roman" pitchFamily="18" charset="0"/>
                <a:cs typeface="Times New Roman" pitchFamily="18" charset="0"/>
              </a:rPr>
              <a:t>MLCS</a:t>
            </a:r>
            <a:r>
              <a:rPr lang="en-US" altLang="zh-TW" sz="3600" i="1" baseline="-250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zh-TW" sz="3600" baseline="-25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TW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36</a:t>
            </a:fld>
            <a:endParaRPr lang="zh-TW" altLang="en-US"/>
          </a:p>
        </p:txBody>
      </p:sp>
      <p:graphicFrame>
        <p:nvGraphicFramePr>
          <p:cNvPr id="6" name="表格 9">
            <a:extLst>
              <a:ext uri="{FF2B5EF4-FFF2-40B4-BE49-F238E27FC236}">
                <a16:creationId xmlns:a16="http://schemas.microsoft.com/office/drawing/2014/main" id="{60FB1165-B029-4C77-AA51-2792B3ECA4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489750"/>
              </p:ext>
            </p:extLst>
          </p:nvPr>
        </p:nvGraphicFramePr>
        <p:xfrm>
          <a:off x="251520" y="1294546"/>
          <a:ext cx="7056785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10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478208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4122550732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998714514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434846659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3636626075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177341606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1916389171"/>
                    </a:ext>
                  </a:extLst>
                </a:gridCol>
                <a:gridCol w="415105">
                  <a:extLst>
                    <a:ext uri="{9D8B030D-6E8A-4147-A177-3AD203B41FA5}">
                      <a16:colId xmlns:a16="http://schemas.microsoft.com/office/drawing/2014/main" val="762081642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A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237728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84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8714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/>
              <p:nvPr/>
            </p:nvSpPr>
            <p:spPr>
              <a:xfrm>
                <a:off x="161191" y="4952146"/>
                <a:ext cx="242961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match[3]: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match[4]: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7,10,14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match[5]: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1,15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match[6]: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e>
                    </m:d>
                    <m:r>
                      <a:rPr lang="en-US" altLang="zh-TW" sz="2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match[7]: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3,6,13</m:t>
                        </m:r>
                      </m:e>
                    </m:d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B41F27B6-BAAA-48FE-8C0C-0FAD78549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91" y="4952146"/>
                <a:ext cx="2429610" cy="1631216"/>
              </a:xfrm>
              <a:prstGeom prst="rect">
                <a:avLst/>
              </a:prstGeom>
              <a:blipFill>
                <a:blip r:embed="rId2"/>
                <a:stretch>
                  <a:fillRect l="-2506" t="-1866" b="-5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表格 10">
            <a:extLst>
              <a:ext uri="{FF2B5EF4-FFF2-40B4-BE49-F238E27FC236}">
                <a16:creationId xmlns:a16="http://schemas.microsoft.com/office/drawing/2014/main" id="{74002061-43B1-4451-9E75-261708A5CD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11253"/>
              </p:ext>
            </p:extLst>
          </p:nvPr>
        </p:nvGraphicFramePr>
        <p:xfrm>
          <a:off x="2590801" y="5014814"/>
          <a:ext cx="193716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1965171918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  <p:graphicFrame>
        <p:nvGraphicFramePr>
          <p:cNvPr id="9" name="表格 10">
            <a:extLst>
              <a:ext uri="{FF2B5EF4-FFF2-40B4-BE49-F238E27FC236}">
                <a16:creationId xmlns:a16="http://schemas.microsoft.com/office/drawing/2014/main" id="{66481442-4DBD-4722-8372-77EFFBF157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656771"/>
              </p:ext>
            </p:extLst>
          </p:nvPr>
        </p:nvGraphicFramePr>
        <p:xfrm>
          <a:off x="4603238" y="5014814"/>
          <a:ext cx="1937164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1965171918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  <p:graphicFrame>
        <p:nvGraphicFramePr>
          <p:cNvPr id="10" name="表格 10">
            <a:extLst>
              <a:ext uri="{FF2B5EF4-FFF2-40B4-BE49-F238E27FC236}">
                <a16:creationId xmlns:a16="http://schemas.microsoft.com/office/drawing/2014/main" id="{A64AEE3D-3D7E-4E97-8175-962E95D958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039136"/>
              </p:ext>
            </p:extLst>
          </p:nvPr>
        </p:nvGraphicFramePr>
        <p:xfrm>
          <a:off x="6631136" y="5014814"/>
          <a:ext cx="1452873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4291">
                  <a:extLst>
                    <a:ext uri="{9D8B030D-6E8A-4147-A177-3AD203B41FA5}">
                      <a16:colId xmlns:a16="http://schemas.microsoft.com/office/drawing/2014/main" val="3080621949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2912907017"/>
                    </a:ext>
                  </a:extLst>
                </a:gridCol>
                <a:gridCol w="484291">
                  <a:extLst>
                    <a:ext uri="{9D8B030D-6E8A-4147-A177-3AD203B41FA5}">
                      <a16:colId xmlns:a16="http://schemas.microsoft.com/office/drawing/2014/main" val="4118161781"/>
                    </a:ext>
                  </a:extLst>
                </a:gridCol>
              </a:tblGrid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4746144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4432653"/>
                  </a:ext>
                </a:extLst>
              </a:tr>
              <a:tr h="35577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zh-TW" alt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4504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05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Substrings 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actagt,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ctacggt,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2 length substrings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1..2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5..6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28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at Least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-length Substrings 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Problem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actagt,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ctacggt,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0" indent="0">
              <a:buNone/>
            </a:pPr>
            <a:endParaRPr lang="da-DK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common subsequence with at least 2 length substrings 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cg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LCS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da-DK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cta</a:t>
            </a:r>
            <a:r>
              <a:rPr lang="da-DK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2..4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5..6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1..3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da-DK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en-US" altLang="zh-TW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da-DK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a-DK" altLang="zh-TW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9795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Diagonal LCS Algorithm of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Nakatsu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tatagct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ataatcatc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6</a:t>
            </a:fld>
            <a:endParaRPr lang="zh-TW" altLang="en-US"/>
          </a:p>
        </p:txBody>
      </p:sp>
      <p:graphicFrame>
        <p:nvGraphicFramePr>
          <p:cNvPr id="9" name="表格 9">
            <a:extLst>
              <a:ext uri="{FF2B5EF4-FFF2-40B4-BE49-F238E27FC236}">
                <a16:creationId xmlns:a16="http://schemas.microsoft.com/office/drawing/2014/main" id="{FE501C14-4EAC-4D66-9493-86CE088C1D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50486"/>
              </p:ext>
            </p:extLst>
          </p:nvPr>
        </p:nvGraphicFramePr>
        <p:xfrm>
          <a:off x="507141" y="2348880"/>
          <a:ext cx="4248475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225">
                  <a:extLst>
                    <a:ext uri="{9D8B030D-6E8A-4147-A177-3AD203B41FA5}">
                      <a16:colId xmlns:a16="http://schemas.microsoft.com/office/drawing/2014/main" val="102098692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67562654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23117223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7517258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56333135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3459108366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492242018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796805184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1055020179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4264485482"/>
                    </a:ext>
                  </a:extLst>
                </a:gridCol>
                <a:gridCol w="386225">
                  <a:extLst>
                    <a:ext uri="{9D8B030D-6E8A-4147-A177-3AD203B41FA5}">
                      <a16:colId xmlns:a16="http://schemas.microsoft.com/office/drawing/2014/main" val="2211964164"/>
                    </a:ext>
                  </a:extLst>
                </a:gridCol>
              </a:tblGrid>
              <a:tr h="360040">
                <a:tc rowSpan="2" gridSpan="2">
                  <a:txBody>
                    <a:bodyPr/>
                    <a:lstStyle/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B</a:t>
                      </a:r>
                    </a:p>
                    <a:p>
                      <a:pPr algn="l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5534091"/>
                  </a:ext>
                </a:extLst>
              </a:tr>
              <a:tr h="360040">
                <a:tc gridSpan="2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53817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6308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86731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201239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64772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8259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562895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93302"/>
                  </a:ext>
                </a:extLst>
              </a:tr>
            </a:tbl>
          </a:graphicData>
        </a:graphic>
      </p:graphicFrame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C45DD865-FEBD-49EE-B08C-1340EEAA0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06535"/>
              </p:ext>
            </p:extLst>
          </p:nvPr>
        </p:nvGraphicFramePr>
        <p:xfrm>
          <a:off x="4870379" y="2736617"/>
          <a:ext cx="416612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320">
                  <a:extLst>
                    <a:ext uri="{9D8B030D-6E8A-4147-A177-3AD203B41FA5}">
                      <a16:colId xmlns:a16="http://schemas.microsoft.com/office/drawing/2014/main" val="608388869"/>
                    </a:ext>
                  </a:extLst>
                </a:gridCol>
                <a:gridCol w="595160">
                  <a:extLst>
                    <a:ext uri="{9D8B030D-6E8A-4147-A177-3AD203B41FA5}">
                      <a16:colId xmlns:a16="http://schemas.microsoft.com/office/drawing/2014/main" val="1893626735"/>
                    </a:ext>
                  </a:extLst>
                </a:gridCol>
                <a:gridCol w="595160">
                  <a:extLst>
                    <a:ext uri="{9D8B030D-6E8A-4147-A177-3AD203B41FA5}">
                      <a16:colId xmlns:a16="http://schemas.microsoft.com/office/drawing/2014/main" val="3075368766"/>
                    </a:ext>
                  </a:extLst>
                </a:gridCol>
                <a:gridCol w="595160">
                  <a:extLst>
                    <a:ext uri="{9D8B030D-6E8A-4147-A177-3AD203B41FA5}">
                      <a16:colId xmlns:a16="http://schemas.microsoft.com/office/drawing/2014/main" val="3626750329"/>
                    </a:ext>
                  </a:extLst>
                </a:gridCol>
                <a:gridCol w="595160">
                  <a:extLst>
                    <a:ext uri="{9D8B030D-6E8A-4147-A177-3AD203B41FA5}">
                      <a16:colId xmlns:a16="http://schemas.microsoft.com/office/drawing/2014/main" val="696660110"/>
                    </a:ext>
                  </a:extLst>
                </a:gridCol>
                <a:gridCol w="595160">
                  <a:extLst>
                    <a:ext uri="{9D8B030D-6E8A-4147-A177-3AD203B41FA5}">
                      <a16:colId xmlns:a16="http://schemas.microsoft.com/office/drawing/2014/main" val="543323592"/>
                    </a:ext>
                  </a:extLst>
                </a:gridCol>
              </a:tblGrid>
              <a:tr h="71084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Length</a:t>
                      </a:r>
                    </a:p>
                    <a:p>
                      <a:pPr algn="l"/>
                      <a:endParaRPr lang="en-US" altLang="zh-TW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altLang="zh-TW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Round</a:t>
                      </a:r>
                      <a:endParaRPr lang="zh-TW" alt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1421395"/>
                  </a:ext>
                </a:extLst>
              </a:tr>
              <a:tr h="3554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218144"/>
                  </a:ext>
                </a:extLst>
              </a:tr>
              <a:tr h="3554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978080"/>
                  </a:ext>
                </a:extLst>
              </a:tr>
              <a:tr h="355424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  <a:endParaRPr lang="zh-TW" altLang="en-US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altLang="zh-TW" i="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757093"/>
                  </a:ext>
                </a:extLst>
              </a:tr>
              <a:tr h="3554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81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94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 Algorithms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4D6A-2E29-441A-A244-9F1014899F6D}" type="slidenum">
              <a:rPr lang="zh-TW" altLang="en-US" smtClean="0"/>
              <a:pPr/>
              <a:t>7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818D893-5490-4A72-A0B4-997E0C3F7E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565009"/>
                  </p:ext>
                </p:extLst>
              </p:nvPr>
            </p:nvGraphicFramePr>
            <p:xfrm>
              <a:off x="107504" y="1397001"/>
              <a:ext cx="8928990" cy="3675018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260676899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589147295"/>
                        </a:ext>
                      </a:extLst>
                    </a:gridCol>
                    <a:gridCol w="2405066">
                      <a:extLst>
                        <a:ext uri="{9D8B030D-6E8A-4147-A177-3AD203B41FA5}">
                          <a16:colId xmlns:a16="http://schemas.microsoft.com/office/drawing/2014/main" val="1269979430"/>
                        </a:ext>
                      </a:extLst>
                    </a:gridCol>
                    <a:gridCol w="1987422">
                      <a:extLst>
                        <a:ext uri="{9D8B030D-6E8A-4147-A177-3AD203B41FA5}">
                          <a16:colId xmlns:a16="http://schemas.microsoft.com/office/drawing/2014/main" val="2749187030"/>
                        </a:ext>
                      </a:extLst>
                    </a:gridCol>
                    <a:gridCol w="1584174">
                      <a:extLst>
                        <a:ext uri="{9D8B030D-6E8A-4147-A177-3AD203B41FA5}">
                          <a16:colId xmlns:a16="http://schemas.microsoft.com/office/drawing/2014/main" val="2292785643"/>
                        </a:ext>
                      </a:extLst>
                    </a:gridCol>
                  </a:tblGrid>
                  <a:tr h="23903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Author(s)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Space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805695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Huang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68209562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Peng et al.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Lrm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4831417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Deorowicz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and 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Danek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⌈"/>
                                  <m:endChr m:val="⌉"/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</m:e>
                              </m:d>
                            </m:oMath>
                          </a14:m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w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Bit-parallel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753910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Rahman and Rahman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Rm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)loglog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O(max{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})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54290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Grabowski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/log</a:t>
                          </a:r>
                          <a:r>
                            <a:rPr lang="en-US" altLang="zh-TW" b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97958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Tseng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+1)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l-GR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Diagonal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6722134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格 5">
                <a:extLst>
                  <a:ext uri="{FF2B5EF4-FFF2-40B4-BE49-F238E27FC236}">
                    <a16:creationId xmlns:a16="http://schemas.microsoft.com/office/drawing/2014/main" id="{6818D893-5490-4A72-A0B4-997E0C3F7E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0565009"/>
                  </p:ext>
                </p:extLst>
              </p:nvPr>
            </p:nvGraphicFramePr>
            <p:xfrm>
              <a:off x="107504" y="1397001"/>
              <a:ext cx="8928990" cy="3675018"/>
            </p:xfrm>
            <a:graphic>
              <a:graphicData uri="http://schemas.openxmlformats.org/drawingml/2006/table">
                <a:tbl>
                  <a:tblPr firstRow="1" bandRow="1">
                    <a:tableStyleId>{68D230F3-CF80-4859-8CE7-A43EE81993B5}</a:tableStyleId>
                  </a:tblPr>
                  <a:tblGrid>
                    <a:gridCol w="720080">
                      <a:extLst>
                        <a:ext uri="{9D8B030D-6E8A-4147-A177-3AD203B41FA5}">
                          <a16:colId xmlns:a16="http://schemas.microsoft.com/office/drawing/2014/main" val="3260676899"/>
                        </a:ext>
                      </a:extLst>
                    </a:gridCol>
                    <a:gridCol w="2232248">
                      <a:extLst>
                        <a:ext uri="{9D8B030D-6E8A-4147-A177-3AD203B41FA5}">
                          <a16:colId xmlns:a16="http://schemas.microsoft.com/office/drawing/2014/main" val="2589147295"/>
                        </a:ext>
                      </a:extLst>
                    </a:gridCol>
                    <a:gridCol w="2405066">
                      <a:extLst>
                        <a:ext uri="{9D8B030D-6E8A-4147-A177-3AD203B41FA5}">
                          <a16:colId xmlns:a16="http://schemas.microsoft.com/office/drawing/2014/main" val="1269979430"/>
                        </a:ext>
                      </a:extLst>
                    </a:gridCol>
                    <a:gridCol w="1987422">
                      <a:extLst>
                        <a:ext uri="{9D8B030D-6E8A-4147-A177-3AD203B41FA5}">
                          <a16:colId xmlns:a16="http://schemas.microsoft.com/office/drawing/2014/main" val="2749187030"/>
                        </a:ext>
                      </a:extLst>
                    </a:gridCol>
                    <a:gridCol w="1584174">
                      <a:extLst>
                        <a:ext uri="{9D8B030D-6E8A-4147-A177-3AD203B41FA5}">
                          <a16:colId xmlns:a16="http://schemas.microsoft.com/office/drawing/2014/main" val="2292785643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Year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Author(s)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Time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Space Complexity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Note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1805695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Huang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68209562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2010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Peng et al.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Lrm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624831417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Deorowicz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and 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Danek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23038" t="-270330" r="-148861" b="-3010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Bit-parallel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7539100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Rahman and Rahman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Rm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Qn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)loglog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O(max{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rn</a:t>
                          </a:r>
                          <a:r>
                            <a:rPr lang="en-US" altLang="zh-TW" b="0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,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})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454290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Grabowski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mnr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/log</a:t>
                          </a:r>
                          <a:r>
                            <a:rPr lang="en-US" altLang="zh-TW" b="0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1.5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Sparse DP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49795865"/>
                      </a:ext>
                    </a:extLst>
                  </a:tr>
                  <a:tr h="55154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2018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Tseng 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et al.</a:t>
                          </a:r>
                          <a:endParaRPr lang="zh-TW" altLang="en-US" b="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+1)</a:t>
                          </a:r>
                          <a:r>
                            <a:rPr lang="en-US" altLang="zh-TW" b="0" i="1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Lm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O(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</a:t>
                          </a:r>
                          <a:r>
                            <a:rPr lang="el-GR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|+</a:t>
                          </a:r>
                          <a:r>
                            <a:rPr lang="en-US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L</a:t>
                          </a:r>
                          <a:r>
                            <a:rPr lang="el-GR" altLang="zh-TW" b="0" i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TW" b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Diagonal</a:t>
                          </a:r>
                          <a:endParaRPr lang="zh-TW" altLang="en-US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6722134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CFE55527-023D-4182-B18C-C935E76F34DD}"/>
              </a:ext>
            </a:extLst>
          </p:cNvPr>
          <p:cNvSpPr txBox="1"/>
          <p:nvPr/>
        </p:nvSpPr>
        <p:spPr>
          <a:xfrm>
            <a:off x="251520" y="530120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|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|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length of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MLCS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l-GR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alphabet set;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word size of computer;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number of total match pairs between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number of total match pairs between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l-GR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max{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94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2-tuple and Dominating Set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any two 2-tuples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dominates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da-DK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Dominating set</a:t>
                </a:r>
                <a:r>
                  <a:rPr lang="zh-TW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：</a:t>
                </a:r>
                <a:endParaRPr lang="en-US" altLang="zh-TW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altLang="zh-TW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TW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altLang="zh-TW" strike="sngStrike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altLang="zh-TW" kern="1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altLang="zh-TW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kern="10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da-DK" altLang="zh-TW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TW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b="0" i="0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altLang="zh-TW" strike="sngStrike" kern="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altLang="zh-TW" b="0" i="1" strike="sngStrike" kern="1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da-DK" altLang="zh-TW" strike="sngStrike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a-DK" altLang="zh-TW" strike="sng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da-DK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83162"/>
              </a:xfrm>
              <a:blipFill>
                <a:blip r:embed="rId3"/>
                <a:stretch>
                  <a:fillRect l="-1852" t="-171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C04D6A-2E29-441A-A244-9F1014899F6D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6159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MLCS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by Tseng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  <a:endParaRPr lang="zh-TW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ctg, </a:t>
            </a:r>
            <a:r>
              <a:rPr lang="da-DK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ttca,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a-DK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ctagtc</a:t>
            </a:r>
          </a:p>
          <a:p>
            <a:pPr marL="0" indent="0">
              <a:buNone/>
            </a:pPr>
            <a:endParaRPr lang="da-DK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4C04D6A-2E29-441A-A244-9F1014899F6D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9623FC6A-86AC-436B-AD57-FB4C5A6F8A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56" y="2179295"/>
            <a:ext cx="5554960" cy="447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81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36038</TotalTime>
  <Words>3381</Words>
  <Application>Microsoft Office PowerPoint</Application>
  <PresentationFormat>如螢幕大小 (4:3)</PresentationFormat>
  <Paragraphs>1349</Paragraphs>
  <Slides>36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3" baseType="lpstr">
      <vt:lpstr>標楷體</vt:lpstr>
      <vt:lpstr>Arial</vt:lpstr>
      <vt:lpstr>Calibri</vt:lpstr>
      <vt:lpstr>Cambria Math</vt:lpstr>
      <vt:lpstr>Courier New</vt:lpstr>
      <vt:lpstr>Times New Roman</vt:lpstr>
      <vt:lpstr>Office 佈景主題</vt:lpstr>
      <vt:lpstr>Merged Longest Common Subsequence Problems with t-length Substrings and at Least t-length Substrings</vt:lpstr>
      <vt:lpstr>Longest Common Subsequence (LCS) Problem</vt:lpstr>
      <vt:lpstr>Merged Longest Common Subsequence (MLCS) Problem</vt:lpstr>
      <vt:lpstr>Longest Common Subsequence with  t-length Substrings (LCSt) Problem</vt:lpstr>
      <vt:lpstr>Longest Common Subsequence with at Least t-length Substrings (LCSt+) Problem</vt:lpstr>
      <vt:lpstr>Diagonal LCS Algorithm of Nakatsu et al.</vt:lpstr>
      <vt:lpstr>MLCS Algorithms</vt:lpstr>
      <vt:lpstr>2-tuple and Dominating Set</vt:lpstr>
      <vt:lpstr>The MLCS Algorithm by Tseng et al.</vt:lpstr>
      <vt:lpstr>LCSt Algorithms</vt:lpstr>
      <vt:lpstr>The LCSt Algorithm by Benson et al.</vt:lpstr>
      <vt:lpstr>The LCSt Algorithm by Benson et al.</vt:lpstr>
      <vt:lpstr>LCSt+ Algorithms</vt:lpstr>
      <vt:lpstr>The LCSt+ Algorithm by Benson et al.</vt:lpstr>
      <vt:lpstr>The LCSt+ Algorithm by Benson et al.</vt:lpstr>
      <vt:lpstr>Merged Longest Common Subsequence Problems with t-length Substrings(MLCSt) and at Least t-length Substrings(MLCSt+)</vt:lpstr>
      <vt:lpstr>Merged Longest Common Subsequence Problems with t-length Substrings(MLCSt) and at Least t-length Substrings(MLCSt+)</vt:lpstr>
      <vt:lpstr>Merged Longest Common Subsequence Problems with t-length Substrings(MLCSt) and at Least t-length Substrings(MLCSt+)</vt:lpstr>
      <vt:lpstr>DP Algorithm for MLCSt and MLCSt+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Diagonal Algorithm for MLCSt+ </vt:lpstr>
      <vt:lpstr>Time complexity</vt:lpstr>
      <vt:lpstr>PowerPoint 簡報</vt:lpstr>
      <vt:lpstr>Diagonal Algorithm for MLCSt+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AthenaHo</dc:creator>
  <cp:lastModifiedBy>pplab</cp:lastModifiedBy>
  <cp:revision>781</cp:revision>
  <cp:lastPrinted>2020-03-31T11:22:40Z</cp:lastPrinted>
  <dcterms:created xsi:type="dcterms:W3CDTF">2016-03-06T05:42:18Z</dcterms:created>
  <dcterms:modified xsi:type="dcterms:W3CDTF">2020-06-30T11:46:40Z</dcterms:modified>
</cp:coreProperties>
</file>