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256" r:id="rId2"/>
    <p:sldId id="280" r:id="rId3"/>
    <p:sldId id="374" r:id="rId4"/>
    <p:sldId id="372" r:id="rId5"/>
    <p:sldId id="371" r:id="rId6"/>
    <p:sldId id="294" r:id="rId7"/>
    <p:sldId id="373" r:id="rId8"/>
    <p:sldId id="348" r:id="rId9"/>
    <p:sldId id="377" r:id="rId10"/>
    <p:sldId id="375" r:id="rId11"/>
    <p:sldId id="380" r:id="rId12"/>
    <p:sldId id="378" r:id="rId13"/>
    <p:sldId id="376" r:id="rId14"/>
    <p:sldId id="381" r:id="rId15"/>
    <p:sldId id="382" r:id="rId16"/>
    <p:sldId id="383" r:id="rId17"/>
    <p:sldId id="384" r:id="rId18"/>
    <p:sldId id="385" r:id="rId19"/>
    <p:sldId id="386" r:id="rId20"/>
    <p:sldId id="387" r:id="rId21"/>
    <p:sldId id="388" r:id="rId22"/>
    <p:sldId id="389" r:id="rId23"/>
    <p:sldId id="390" r:id="rId24"/>
    <p:sldId id="391" r:id="rId25"/>
    <p:sldId id="392" r:id="rId26"/>
    <p:sldId id="415" r:id="rId27"/>
    <p:sldId id="395" r:id="rId28"/>
    <p:sldId id="396" r:id="rId29"/>
    <p:sldId id="403" r:id="rId30"/>
    <p:sldId id="404" r:id="rId31"/>
    <p:sldId id="416" r:id="rId32"/>
    <p:sldId id="417" r:id="rId33"/>
    <p:sldId id="418" r:id="rId34"/>
    <p:sldId id="402" r:id="rId35"/>
    <p:sldId id="277" r:id="rId36"/>
    <p:sldId id="414" r:id="rId37"/>
  </p:sldIdLst>
  <p:sldSz cx="9144000" cy="6858000" type="screen4x3"/>
  <p:notesSz cx="6807200" cy="99393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u cheng" initials="tc" lastIdx="1" clrIdx="0">
    <p:extLst>
      <p:ext uri="{19B8F6BF-5375-455C-9EA6-DF929625EA0E}">
        <p15:presenceInfo xmlns:p15="http://schemas.microsoft.com/office/powerpoint/2012/main" userId="tu cheng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99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中等深淺樣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B344D84-9AFB-497E-A393-DC336BA19D2E}" styleName="中等深淺樣式 3 - 輔色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083E6E3-FA7D-4D7B-A595-EF9225AFEA82}" styleName="淺色樣式 1 - 輔色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0A1B5D5-9B99-4C35-A422-299274C87663}" styleName="中等深淺樣式 1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中等深淺樣式 1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8B1032C-EA38-4F05-BA0D-38AFFFC7BED3}" styleName="淺色樣式 3 - 輔色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8D230F3-CF80-4859-8CE7-A43EE81993B5}" styleName="淺色樣式 1 - 輔色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9C7853C-536D-4A76-A0AE-DD22124D55A5}" styleName="佈景主題樣式 1 - 輔色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1FECB4D8-DB02-4DC6-A0A2-4F2EBAE1DC90}" styleName="中等深淺樣式 1 - 輔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0505E3EF-67EA-436B-97B2-0124C06EBD24}" styleName="中等深淺樣式 4 - 輔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05" autoAdjust="0"/>
    <p:restoredTop sz="96115" autoAdjust="0"/>
  </p:normalViewPr>
  <p:slideViewPr>
    <p:cSldViewPr>
      <p:cViewPr varScale="1">
        <p:scale>
          <a:sx n="68" d="100"/>
          <a:sy n="68" d="100"/>
        </p:scale>
        <p:origin x="155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ommentAuthors" Target="commentAuthor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20EDCC-A796-4EC7-AF06-212CFB973AF2}" type="datetimeFigureOut">
              <a:rPr lang="zh-TW" altLang="en-US" smtClean="0"/>
              <a:pPr/>
              <a:t>2020/6/30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6DD3CC-7343-481E-A744-2F043A04174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838857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6DD3CC-7343-481E-A744-2F043A041743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684312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6DD3CC-7343-481E-A744-2F043A041743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457862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6DD3CC-7343-481E-A744-2F043A041743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795428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6DD3CC-7343-481E-A744-2F043A041743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395271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6DD3CC-7343-481E-A744-2F043A041743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954200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6DD3CC-7343-481E-A744-2F043A041743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822625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6DD3CC-7343-481E-A744-2F043A041743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9333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0C3A6-7F24-4E10-B60C-097C769FE6C1}" type="datetime1">
              <a:rPr lang="zh-TW" altLang="en-US" smtClean="0"/>
              <a:t>2020/6/30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558AF-E6AE-4EBB-B64B-0FE5F3BCA2CA}" type="datetime1">
              <a:rPr lang="zh-TW" altLang="en-US" smtClean="0"/>
              <a:t>2020/6/30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DB83B-A756-44C4-BB56-60F5CC91FF0D}" type="datetime1">
              <a:rPr lang="zh-TW" altLang="en-US" smtClean="0"/>
              <a:t>2020/6/30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E36B1-0A48-484F-BCC4-58D8C56E5D75}" type="datetime1">
              <a:rPr lang="zh-TW" altLang="en-US" smtClean="0"/>
              <a:t>2020/6/30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/>
            </a:lvl1pPr>
          </a:lstStyle>
          <a:p>
            <a:fld id="{04C04D6A-2E29-441A-A244-9F1014899F6D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4BC36-46E0-41FE-A52A-DF620E244A3D}" type="datetime1">
              <a:rPr lang="zh-TW" altLang="en-US" smtClean="0"/>
              <a:t>2020/6/30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2BDBB-F1EC-4942-92B3-EC321414BE6B}" type="datetime1">
              <a:rPr lang="zh-TW" altLang="en-US" smtClean="0"/>
              <a:t>2020/6/30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9ABC6-B54F-49C4-9E03-26C8A424A56B}" type="datetime1">
              <a:rPr lang="zh-TW" altLang="en-US" smtClean="0"/>
              <a:t>2020/6/30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3740D-E1A7-44CE-9140-2DCE69930BF3}" type="datetime1">
              <a:rPr lang="zh-TW" altLang="en-US" smtClean="0"/>
              <a:t>2020/6/30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0D678-91EF-4A88-B83A-24F3A8220F6B}" type="datetime1">
              <a:rPr lang="zh-TW" altLang="en-US" smtClean="0"/>
              <a:t>2020/6/30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EEC73-EFE1-4762-A441-9F70D171B7F6}" type="datetime1">
              <a:rPr lang="zh-TW" altLang="en-US" smtClean="0"/>
              <a:t>2020/6/30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E7B28-74C7-45AA-B8D5-D5808964F702}" type="datetime1">
              <a:rPr lang="zh-TW" altLang="en-US" smtClean="0"/>
              <a:t>2020/6/30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83EF5-B0C1-4D53-8B92-B15DCE71F117}" type="datetime1">
              <a:rPr lang="zh-TW" altLang="en-US" smtClean="0"/>
              <a:t>2020/6/30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C04D6A-2E29-441A-A244-9F1014899F6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23528" y="620688"/>
            <a:ext cx="8568952" cy="2386028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Merged Longest Common Subsequence Problems with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-length Substrings and at Least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-length Substrings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772300" cy="1752600"/>
          </a:xfrm>
        </p:spPr>
        <p:txBody>
          <a:bodyPr>
            <a:normAutofit fontScale="92500"/>
          </a:bodyPr>
          <a:lstStyle/>
          <a:p>
            <a:pPr algn="l"/>
            <a:r>
              <a:rPr lang="en-US" altLang="zh-TW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Student:</a:t>
            </a:r>
            <a:r>
              <a:rPr lang="en-US" altLang="zh-TW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Du-Cheng Wu (</a:t>
            </a:r>
            <a:r>
              <a:rPr lang="zh-TW" altLang="en-US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itchFamily="18" charset="0"/>
              </a:rPr>
              <a:t>吳篤承</a:t>
            </a:r>
            <a:r>
              <a:rPr lang="en-US" altLang="zh-TW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l"/>
            <a:r>
              <a:rPr lang="en-US" altLang="zh-TW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Advisor:</a:t>
            </a:r>
            <a:r>
              <a:rPr lang="en-US" altLang="zh-TW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Prof. Chang-</a:t>
            </a:r>
            <a:r>
              <a:rPr lang="en-US" altLang="zh-TW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Biau</a:t>
            </a:r>
            <a:r>
              <a:rPr lang="en-US" altLang="zh-TW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(</a:t>
            </a:r>
            <a:r>
              <a:rPr lang="zh-TW" altLang="en-US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楊昌彪</a:t>
            </a:r>
            <a:r>
              <a:rPr lang="en-US" altLang="zh-TW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l"/>
            <a:r>
              <a:rPr lang="en-US" altLang="zh-TW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Date:</a:t>
            </a:r>
            <a:r>
              <a:rPr lang="en-US" altLang="zh-TW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June 30, 2020</a:t>
            </a:r>
            <a:endParaRPr lang="zh-TW" alt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z="1800" smtClean="0"/>
              <a:pPr/>
              <a:t>1</a:t>
            </a:fld>
            <a:endParaRPr lang="zh-TW" altLang="en-US" sz="1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LCS</a:t>
            </a:r>
            <a:r>
              <a:rPr lang="en-US" altLang="zh-TW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Algorithms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10</a:t>
            </a:fld>
            <a:endParaRPr lang="zh-TW" altLang="en-US"/>
          </a:p>
        </p:txBody>
      </p:sp>
      <p:graphicFrame>
        <p:nvGraphicFramePr>
          <p:cNvPr id="5" name="表格 5">
            <a:extLst>
              <a:ext uri="{FF2B5EF4-FFF2-40B4-BE49-F238E27FC236}">
                <a16:creationId xmlns:a16="http://schemas.microsoft.com/office/drawing/2014/main" id="{6818D893-5490-4A72-A0B4-997E0C3F7E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5278980"/>
              </p:ext>
            </p:extLst>
          </p:nvPr>
        </p:nvGraphicFramePr>
        <p:xfrm>
          <a:off x="107505" y="1239875"/>
          <a:ext cx="8928990" cy="4399669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3260676899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589147295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1269979430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2749187030"/>
                    </a:ext>
                  </a:extLst>
                </a:gridCol>
                <a:gridCol w="1656182">
                  <a:extLst>
                    <a:ext uri="{9D8B030D-6E8A-4147-A177-3AD203B41FA5}">
                      <a16:colId xmlns:a16="http://schemas.microsoft.com/office/drawing/2014/main" val="2292785643"/>
                    </a:ext>
                  </a:extLst>
                </a:gridCol>
              </a:tblGrid>
              <a:tr h="388925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Year</a:t>
                      </a:r>
                      <a:endParaRPr lang="zh-TW" alt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Author(s)</a:t>
                      </a:r>
                      <a:endParaRPr lang="zh-TW" alt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Time Complexity</a:t>
                      </a:r>
                      <a:endParaRPr lang="zh-TW" alt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Space Complexity</a:t>
                      </a:r>
                      <a:endParaRPr lang="zh-TW" alt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Note</a:t>
                      </a:r>
                      <a:endParaRPr lang="zh-TW" alt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8056950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2013</a:t>
                      </a:r>
                      <a:endParaRPr lang="zh-TW" sz="1600" b="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Benson </a:t>
                      </a:r>
                      <a:r>
                        <a:rPr lang="en-US" altLang="zh-TW" sz="1600" i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et</a:t>
                      </a:r>
                      <a:r>
                        <a:rPr lang="en-US" altLang="zh-TW" sz="1600" i="1" kern="12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al.</a:t>
                      </a:r>
                      <a:endParaRPr lang="zh-TW" altLang="zh-TW" sz="1600" b="0" i="1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O(</a:t>
                      </a:r>
                      <a:r>
                        <a:rPr lang="en-US" sz="1600" i="1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tmn</a:t>
                      </a:r>
                      <a:r>
                        <a:rPr lang="en-US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zh-TW" sz="1600" b="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O(</a:t>
                      </a:r>
                      <a:r>
                        <a:rPr lang="en-US" altLang="zh-TW" sz="1600" i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tm</a:t>
                      </a:r>
                      <a:r>
                        <a:rPr lang="en-US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zh-TW" altLang="zh-TW" sz="1600" b="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DP</a:t>
                      </a:r>
                      <a:endParaRPr lang="zh-TW" sz="1600" b="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8209562"/>
                  </a:ext>
                </a:extLst>
              </a:tr>
              <a:tr h="5515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2014</a:t>
                      </a:r>
                      <a:endParaRPr lang="zh-TW" sz="1600" b="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Deorowicz</a:t>
                      </a: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and Grabowski</a:t>
                      </a:r>
                      <a:endParaRPr lang="zh-TW" altLang="en-US" sz="16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DP:</a:t>
                      </a:r>
                      <a:r>
                        <a:rPr lang="pt-BR" sz="1600" kern="12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O(</a:t>
                      </a:r>
                      <a:r>
                        <a:rPr lang="en-US" sz="1600" i="1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mn</a:t>
                      </a:r>
                      <a:r>
                        <a:rPr lang="pt-BR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Sparse:</a:t>
                      </a:r>
                      <a:r>
                        <a:rPr lang="pt-BR" altLang="zh-TW" sz="1600" kern="12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O(</a:t>
                      </a:r>
                      <a:r>
                        <a:rPr lang="en-US" altLang="zh-TW" sz="1600" i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 </a:t>
                      </a:r>
                      <a:r>
                        <a:rPr lang="en-US" altLang="zh-TW" sz="1600" i="0" kern="12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en-US" altLang="zh-TW" sz="1600" i="1" kern="12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 </a:t>
                      </a:r>
                      <a:r>
                        <a:rPr lang="en-US" altLang="zh-TW" sz="1600" i="0" kern="12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log </a:t>
                      </a:r>
                      <a:r>
                        <a:rPr lang="en-US" altLang="zh-TW" sz="1600" i="1" kern="12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pt-BR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Dense:</a:t>
                      </a:r>
                      <a:r>
                        <a:rPr lang="pt-BR" altLang="zh-TW" sz="1600" kern="12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O(</a:t>
                      </a:r>
                      <a:r>
                        <a:rPr lang="en-US" altLang="zh-TW" sz="1600" i="1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mn</a:t>
                      </a:r>
                      <a:r>
                        <a:rPr lang="en-US" altLang="zh-TW" sz="1600" i="1" kern="1200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1600" i="0" kern="12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altLang="zh-TW" sz="1600" i="1" kern="12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</a:t>
                      </a:r>
                      <a:r>
                        <a:rPr lang="en-US" altLang="zh-TW" sz="1600" i="0" kern="12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en-US" altLang="zh-TW" sz="1600" i="1" kern="12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 </a:t>
                      </a:r>
                      <a:r>
                        <a:rPr lang="en-US" altLang="zh-TW" sz="1600" i="0" kern="12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 </a:t>
                      </a:r>
                      <a:r>
                        <a:rPr lang="en-US" altLang="zh-TW" sz="1600" i="1" kern="12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 </a:t>
                      </a:r>
                      <a:r>
                        <a:rPr lang="en-US" altLang="zh-TW" sz="1600" i="0" kern="12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log </a:t>
                      </a:r>
                      <a:r>
                        <a:rPr lang="en-US" altLang="zh-TW" sz="1600" i="1" kern="12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 </a:t>
                      </a:r>
                      <a:r>
                        <a:rPr lang="en-US" altLang="zh-TW" sz="1600" i="0" kern="12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en-US" altLang="zh-TW" sz="1600" i="0" kern="1200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2/3</a:t>
                      </a:r>
                      <a:r>
                        <a:rPr lang="pt-BR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Dense-vEB:</a:t>
                      </a:r>
                      <a:r>
                        <a:rPr lang="pt-BR" altLang="zh-TW" sz="1600" kern="12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O(</a:t>
                      </a:r>
                      <a:r>
                        <a:rPr lang="en-US" altLang="zh-TW" sz="1600" i="1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mn</a:t>
                      </a:r>
                      <a:r>
                        <a:rPr lang="zh-TW" altLang="en-US" sz="1600" i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1600" i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log </a:t>
                      </a:r>
                      <a:r>
                        <a:rPr lang="en-US" altLang="zh-TW" sz="1600" i="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log</a:t>
                      </a:r>
                      <a:r>
                        <a:rPr lang="zh-TW" altLang="en-US" sz="1600" i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1600" i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zh-TW" altLang="en-US" sz="1600" i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1600" i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zh-TW" altLang="en-US" sz="1600" i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1600" i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pt-BR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DP-4R:</a:t>
                      </a:r>
                      <a:r>
                        <a:rPr lang="pt-BR" altLang="zh-TW" sz="1600" kern="12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O(</a:t>
                      </a:r>
                      <a:r>
                        <a:rPr lang="en-US" altLang="zh-TW" sz="1600" i="1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mn</a:t>
                      </a:r>
                      <a:r>
                        <a:rPr lang="zh-TW" altLang="en-US" sz="1600" i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1600" i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altLang="zh-TW" sz="1600" i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1600" i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log </a:t>
                      </a:r>
                      <a:r>
                        <a:rPr lang="en-US" altLang="zh-TW" sz="1600" i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pt-BR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zh-TW" sz="1600" b="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DP:</a:t>
                      </a:r>
                      <a:r>
                        <a:rPr lang="pt-BR" altLang="zh-TW" sz="1600" kern="12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O(</a:t>
                      </a:r>
                      <a:r>
                        <a:rPr lang="en-US" altLang="zh-TW" sz="1600" i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tm</a:t>
                      </a:r>
                      <a:r>
                        <a:rPr lang="pt-BR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Sparse:</a:t>
                      </a:r>
                      <a:r>
                        <a:rPr lang="pt-BR" altLang="zh-TW" sz="1600" kern="12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O(</a:t>
                      </a:r>
                      <a:r>
                        <a:rPr lang="en-US" altLang="zh-TW" sz="1600" i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 </a:t>
                      </a:r>
                      <a:r>
                        <a:rPr lang="en-US" altLang="zh-TW" sz="1600" i="0" kern="12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min{</a:t>
                      </a:r>
                      <a:r>
                        <a:rPr lang="en-US" altLang="zh-TW" sz="1600" i="1" kern="1200" baseline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R,ml</a:t>
                      </a:r>
                      <a:r>
                        <a:rPr lang="en-US" altLang="zh-TW" sz="1600" i="0" kern="12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}</a:t>
                      </a:r>
                      <a:r>
                        <a:rPr lang="pt-BR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Dense:</a:t>
                      </a:r>
                      <a:r>
                        <a:rPr lang="pt-BR" altLang="zh-TW" sz="1600" kern="12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O(</a:t>
                      </a:r>
                      <a:r>
                        <a:rPr lang="en-US" altLang="zh-TW" sz="1600" i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pt-BR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Dense-vEB:</a:t>
                      </a:r>
                      <a:r>
                        <a:rPr lang="pt-BR" altLang="zh-TW" sz="1600" kern="12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O(</a:t>
                      </a:r>
                      <a:r>
                        <a:rPr lang="en-US" altLang="zh-TW" sz="1600" i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 </a:t>
                      </a:r>
                      <a:r>
                        <a:rPr lang="en-US" altLang="zh-TW" sz="1600" i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log </a:t>
                      </a:r>
                      <a:r>
                        <a:rPr lang="en-US" altLang="zh-TW" sz="1600" i="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log</a:t>
                      </a:r>
                      <a:r>
                        <a:rPr lang="zh-TW" altLang="en-US" sz="1600" i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1600" i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pt-BR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DP-4R:</a:t>
                      </a:r>
                      <a:r>
                        <a:rPr lang="pt-BR" altLang="zh-TW" sz="1600" kern="12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O(</a:t>
                      </a:r>
                      <a:r>
                        <a:rPr lang="en-US" altLang="zh-TW" sz="1600" i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 </a:t>
                      </a:r>
                      <a:r>
                        <a:rPr lang="en-US" altLang="zh-TW" sz="1600" i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altLang="zh-TW" sz="1600" i="1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nt</a:t>
                      </a:r>
                      <a:r>
                        <a:rPr lang="zh-TW" altLang="en-US" sz="1600" i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1600" i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altLang="zh-TW" sz="1600" i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1600" i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log </a:t>
                      </a:r>
                      <a:r>
                        <a:rPr lang="en-US" altLang="zh-TW" sz="1600" i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pt-BR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zh-TW" altLang="zh-TW" sz="1600" b="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Sparse </a:t>
                      </a:r>
                      <a:r>
                        <a:rPr lang="en-US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DP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Van </a:t>
                      </a:r>
                      <a:r>
                        <a:rPr lang="en-US" altLang="zh-TW" sz="16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sz="16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mde</a:t>
                      </a:r>
                      <a:r>
                        <a:rPr lang="en-US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oas tree</a:t>
                      </a:r>
                      <a:endParaRPr lang="zh-TW" sz="1600" b="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4831417"/>
                  </a:ext>
                </a:extLst>
              </a:tr>
              <a:tr h="4369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</a:t>
                      </a:r>
                      <a:endParaRPr lang="zh-TW" sz="1600" b="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Benson </a:t>
                      </a:r>
                      <a:r>
                        <a:rPr lang="en-US" altLang="zh-TW" sz="1600" i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et</a:t>
                      </a:r>
                      <a:r>
                        <a:rPr lang="en-US" altLang="zh-TW" sz="1600" i="1" kern="12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al.</a:t>
                      </a:r>
                      <a:endParaRPr lang="zh-TW" altLang="zh-TW" sz="1600" b="0" i="1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O(</a:t>
                      </a:r>
                      <a:r>
                        <a:rPr lang="en-US" altLang="zh-TW" sz="1600" i="1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mn</a:t>
                      </a:r>
                      <a:r>
                        <a:rPr lang="en-US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zh-TW" altLang="zh-TW" sz="1600" b="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O(</a:t>
                      </a:r>
                      <a:r>
                        <a:rPr lang="en-US" altLang="zh-TW" sz="1600" i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tm</a:t>
                      </a:r>
                      <a:r>
                        <a:rPr lang="en-US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zh-TW" altLang="zh-TW" sz="1600" b="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DP</a:t>
                      </a:r>
                      <a:endParaRPr lang="zh-TW" altLang="zh-TW" sz="1600" b="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7539100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</a:t>
                      </a:r>
                      <a:endParaRPr lang="zh-TW" sz="1600" b="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Zhu </a:t>
                      </a:r>
                      <a:r>
                        <a:rPr lang="en-US" altLang="zh-TW" sz="1600" i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et</a:t>
                      </a:r>
                      <a:r>
                        <a:rPr lang="en-US" altLang="zh-TW" sz="1600" i="1" kern="12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al.</a:t>
                      </a:r>
                      <a:endParaRPr lang="zh-TW" sz="1600" b="0" i="1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O(</a:t>
                      </a:r>
                      <a:r>
                        <a:rPr lang="en-US" altLang="zh-TW" sz="1600" i="1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mn</a:t>
                      </a:r>
                      <a:r>
                        <a:rPr lang="en-US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zh-TW" altLang="zh-TW" sz="1600" b="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O(</a:t>
                      </a:r>
                      <a:r>
                        <a:rPr lang="en-US" altLang="zh-TW" sz="1600" i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tm</a:t>
                      </a:r>
                      <a:r>
                        <a:rPr lang="en-US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zh-TW" altLang="zh-TW" sz="1600" b="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Divide-and-conquer</a:t>
                      </a:r>
                      <a:endParaRPr lang="zh-TW" altLang="zh-TW" sz="1600" b="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5429065"/>
                  </a:ext>
                </a:extLst>
              </a:tr>
              <a:tr h="5204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zh-TW" sz="1600" b="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Pavetić</a:t>
                      </a:r>
                      <a:r>
                        <a:rPr lang="en-US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1600" i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et</a:t>
                      </a:r>
                      <a:r>
                        <a:rPr lang="en-US" altLang="zh-TW" sz="1600" i="1" kern="12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al.</a:t>
                      </a:r>
                      <a:endParaRPr lang="zh-TW" altLang="zh-TW" sz="1600" i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O(</a:t>
                      </a:r>
                      <a:r>
                        <a:rPr lang="en-US" sz="1600" i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 + n + R + </a:t>
                      </a:r>
                      <a:r>
                        <a:rPr lang="en-US" sz="1600" i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min{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i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 </a:t>
                      </a:r>
                      <a:r>
                        <a:rPr lang="en-US" sz="1600" i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log </a:t>
                      </a:r>
                      <a:r>
                        <a:rPr lang="en-US" sz="1600" i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 , R + ml</a:t>
                      </a:r>
                      <a:r>
                        <a:rPr lang="en-US" sz="1600" i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}</a:t>
                      </a:r>
                      <a:r>
                        <a:rPr lang="en-US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zh-TW" sz="1600" b="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O(</a:t>
                      </a:r>
                      <a:r>
                        <a:rPr lang="en-US" altLang="zh-TW" sz="1600" i="1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m+n</a:t>
                      </a:r>
                      <a:r>
                        <a:rPr lang="en-US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zh-TW" altLang="zh-TW" sz="1600" b="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Match pair</a:t>
                      </a:r>
                      <a:endParaRPr lang="zh-TW" altLang="zh-TW" sz="1600" b="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9795865"/>
                  </a:ext>
                </a:extLst>
              </a:tr>
              <a:tr h="551543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zh-TW" alt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Huang </a:t>
                      </a:r>
                      <a:r>
                        <a:rPr lang="en-US" altLang="zh-TW" b="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et al.</a:t>
                      </a:r>
                      <a:endParaRPr lang="zh-TW" altLang="en-US" b="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O(</a:t>
                      </a:r>
                      <a:r>
                        <a:rPr lang="en-US" altLang="zh-TW" b="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altLang="zh-TW" b="0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zh-TW" b="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altLang="zh-TW" b="0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altLang="zh-TW" b="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en-US" altLang="zh-TW" b="0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en-US" altLang="zh-TW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ctr"/>
                      <a:r>
                        <a:rPr lang="en-US" altLang="zh-TW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O(</a:t>
                      </a:r>
                      <a:r>
                        <a:rPr lang="en-US" altLang="zh-TW" b="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n+l</a:t>
                      </a:r>
                      <a:r>
                        <a:rPr lang="en-US" altLang="zh-TW" b="0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zh-TW" b="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altLang="zh-TW" b="0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altLang="zh-TW" b="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en-US" altLang="zh-TW" b="0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)log </a:t>
                      </a:r>
                      <a:r>
                        <a:rPr lang="en-US" altLang="zh-TW" b="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altLang="zh-TW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ctr"/>
                      <a:r>
                        <a:rPr lang="en-US" altLang="zh-TW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O(</a:t>
                      </a:r>
                      <a:r>
                        <a:rPr lang="en-US" altLang="zh-TW" b="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n+l</a:t>
                      </a:r>
                      <a:r>
                        <a:rPr lang="en-US" altLang="zh-TW" b="0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zh-TW" b="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altLang="zh-TW" b="0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altLang="zh-TW" b="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en-US" altLang="zh-TW" b="0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)+</a:t>
                      </a:r>
                      <a:r>
                        <a:rPr lang="en-US" altLang="zh-TW" b="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altLang="zh-TW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zh-TW" alt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O(</a:t>
                      </a:r>
                      <a:r>
                        <a:rPr lang="en-US" altLang="zh-TW" b="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altLang="zh-TW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zh-TW" alt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Diagonal</a:t>
                      </a:r>
                      <a:endParaRPr lang="zh-TW" alt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7221342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" name="文字方塊 5">
                <a:extLst>
                  <a:ext uri="{FF2B5EF4-FFF2-40B4-BE49-F238E27FC236}">
                    <a16:creationId xmlns:a16="http://schemas.microsoft.com/office/drawing/2014/main" id="{AB2C4DAE-7C6A-47B2-979D-C0936AE1391A}"/>
                  </a:ext>
                </a:extLst>
              </p:cNvPr>
              <p:cNvSpPr txBox="1"/>
              <p:nvPr/>
            </p:nvSpPr>
            <p:spPr>
              <a:xfrm>
                <a:off x="251520" y="5681451"/>
                <a:ext cx="864096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|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| = 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|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| = 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 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and 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𝑚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</m:oMath>
                </a14:m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 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the length of the answer; 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the length of each common substring; 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the number of the common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t-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length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substrings in the answer, where 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× 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; 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number of 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-match pairs between 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 </a:t>
                </a:r>
                <a:endParaRPr lang="zh-TW" altLang="en-US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文字方塊 5">
                <a:extLst>
                  <a:ext uri="{FF2B5EF4-FFF2-40B4-BE49-F238E27FC236}">
                    <a16:creationId xmlns:a16="http://schemas.microsoft.com/office/drawing/2014/main" id="{AB2C4DAE-7C6A-47B2-979D-C0936AE139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5681451"/>
                <a:ext cx="8640960" cy="923330"/>
              </a:xfrm>
              <a:prstGeom prst="rect">
                <a:avLst/>
              </a:prstGeom>
              <a:blipFill>
                <a:blip r:embed="rId2"/>
                <a:stretch>
                  <a:fillRect l="-564" t="-3974" r="-1481" b="-993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582196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LCS</a:t>
            </a:r>
            <a:r>
              <a:rPr lang="en-US" altLang="zh-TW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Algorithm by Benson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 al.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actagt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ctacggt, </a:t>
            </a:r>
            <a:r>
              <a:rPr lang="da-DK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2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11</a:t>
            </a:fld>
            <a:endParaRPr lang="zh-TW" altLang="en-US"/>
          </a:p>
        </p:txBody>
      </p:sp>
      <p:graphicFrame>
        <p:nvGraphicFramePr>
          <p:cNvPr id="9" name="表格 9">
            <a:extLst>
              <a:ext uri="{FF2B5EF4-FFF2-40B4-BE49-F238E27FC236}">
                <a16:creationId xmlns:a16="http://schemas.microsoft.com/office/drawing/2014/main" id="{FE501C14-4EAC-4D66-9493-86CE088C1D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6984742"/>
              </p:ext>
            </p:extLst>
          </p:nvPr>
        </p:nvGraphicFramePr>
        <p:xfrm>
          <a:off x="2576787" y="2214464"/>
          <a:ext cx="3476025" cy="2926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6225">
                  <a:extLst>
                    <a:ext uri="{9D8B030D-6E8A-4147-A177-3AD203B41FA5}">
                      <a16:colId xmlns:a16="http://schemas.microsoft.com/office/drawing/2014/main" val="1020986922"/>
                    </a:ext>
                  </a:extLst>
                </a:gridCol>
                <a:gridCol w="386225">
                  <a:extLst>
                    <a:ext uri="{9D8B030D-6E8A-4147-A177-3AD203B41FA5}">
                      <a16:colId xmlns:a16="http://schemas.microsoft.com/office/drawing/2014/main" val="675626543"/>
                    </a:ext>
                  </a:extLst>
                </a:gridCol>
                <a:gridCol w="386225">
                  <a:extLst>
                    <a:ext uri="{9D8B030D-6E8A-4147-A177-3AD203B41FA5}">
                      <a16:colId xmlns:a16="http://schemas.microsoft.com/office/drawing/2014/main" val="123117223"/>
                    </a:ext>
                  </a:extLst>
                </a:gridCol>
                <a:gridCol w="386225">
                  <a:extLst>
                    <a:ext uri="{9D8B030D-6E8A-4147-A177-3AD203B41FA5}">
                      <a16:colId xmlns:a16="http://schemas.microsoft.com/office/drawing/2014/main" val="775172585"/>
                    </a:ext>
                  </a:extLst>
                </a:gridCol>
                <a:gridCol w="386225">
                  <a:extLst>
                    <a:ext uri="{9D8B030D-6E8A-4147-A177-3AD203B41FA5}">
                      <a16:colId xmlns:a16="http://schemas.microsoft.com/office/drawing/2014/main" val="456333135"/>
                    </a:ext>
                  </a:extLst>
                </a:gridCol>
                <a:gridCol w="386225">
                  <a:extLst>
                    <a:ext uri="{9D8B030D-6E8A-4147-A177-3AD203B41FA5}">
                      <a16:colId xmlns:a16="http://schemas.microsoft.com/office/drawing/2014/main" val="3459108366"/>
                    </a:ext>
                  </a:extLst>
                </a:gridCol>
                <a:gridCol w="386225">
                  <a:extLst>
                    <a:ext uri="{9D8B030D-6E8A-4147-A177-3AD203B41FA5}">
                      <a16:colId xmlns:a16="http://schemas.microsoft.com/office/drawing/2014/main" val="2492242018"/>
                    </a:ext>
                  </a:extLst>
                </a:gridCol>
                <a:gridCol w="386225">
                  <a:extLst>
                    <a:ext uri="{9D8B030D-6E8A-4147-A177-3AD203B41FA5}">
                      <a16:colId xmlns:a16="http://schemas.microsoft.com/office/drawing/2014/main" val="796805184"/>
                    </a:ext>
                  </a:extLst>
                </a:gridCol>
                <a:gridCol w="386225">
                  <a:extLst>
                    <a:ext uri="{9D8B030D-6E8A-4147-A177-3AD203B41FA5}">
                      <a16:colId xmlns:a16="http://schemas.microsoft.com/office/drawing/2014/main" val="1055020179"/>
                    </a:ext>
                  </a:extLst>
                </a:gridCol>
              </a:tblGrid>
              <a:tr h="360040">
                <a:tc rowSpan="2" gridSpan="2">
                  <a:txBody>
                    <a:bodyPr/>
                    <a:lstStyle/>
                    <a:p>
                      <a:pPr algn="l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B</a:t>
                      </a:r>
                    </a:p>
                    <a:p>
                      <a:pPr algn="l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5534091"/>
                  </a:ext>
                </a:extLst>
              </a:tr>
              <a:tr h="360040">
                <a:tc gridSpan="2" vMerge="1"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0538173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8630800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86731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2012398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664772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4825905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5628952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字方塊 4">
                <a:extLst>
                  <a:ext uri="{FF2B5EF4-FFF2-40B4-BE49-F238E27FC236}">
                    <a16:creationId xmlns:a16="http://schemas.microsoft.com/office/drawing/2014/main" id="{31269C66-E661-4E40-ACDA-57732F0735B5}"/>
                  </a:ext>
                </a:extLst>
              </p:cNvPr>
              <p:cNvSpPr txBox="1"/>
              <p:nvPr/>
            </p:nvSpPr>
            <p:spPr>
              <a:xfrm>
                <a:off x="457200" y="5323106"/>
                <a:ext cx="7715200" cy="7101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𝑡𝑀𝑎𝑡𝑐h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(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𝑖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,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𝑗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)= </m:t>
                      </m:r>
                      <m:d>
                        <m:dPr>
                          <m:begChr m:val="{"/>
                          <m:endChr m:val=""/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1 </m:t>
                              </m:r>
                              <m:r>
                                <a:rPr lang="zh-TW" altLang="en-U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zh-TW" altLang="en-US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altLang="zh-TW" b="0" i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if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𝑖</m:t>
                                  </m:r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−</m:t>
                                  </m:r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𝑓</m:t>
                                  </m:r>
                                </m:sub>
                              </m:sSub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= </m:t>
                              </m:r>
                              <m:sSub>
                                <m:sSubPr>
                                  <m:ctrlP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𝑗</m:t>
                                  </m:r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−</m:t>
                                  </m:r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𝑓</m:t>
                                  </m:r>
                                </m:sub>
                              </m:sSub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, </m:t>
                              </m:r>
                              <m:r>
                                <m:rPr>
                                  <m:sty m:val="p"/>
                                </m:rPr>
                                <a:rPr lang="en-US" altLang="zh-TW" b="0" i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for</m:t>
                              </m:r>
                              <m:r>
                                <a:rPr lang="en-US" altLang="zh-TW" b="0" i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altLang="zh-TW" b="0" i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every</m:t>
                              </m:r>
                              <m:r>
                                <a:rPr lang="en-US" altLang="zh-TW" b="0" i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≤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𝑓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≤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−1  </m:t>
                              </m:r>
                            </m:e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0    </m:t>
                              </m:r>
                              <m:r>
                                <m:rPr>
                                  <m:sty m:val="p"/>
                                </m:rPr>
                                <a:rPr lang="en-US" altLang="zh-TW" b="0" i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otherwise</m:t>
                              </m:r>
                              <m:r>
                                <a:rPr lang="en-US" altLang="zh-TW" b="0" i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                                                        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zh-TW" alt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文字方塊 4">
                <a:extLst>
                  <a:ext uri="{FF2B5EF4-FFF2-40B4-BE49-F238E27FC236}">
                    <a16:creationId xmlns:a16="http://schemas.microsoft.com/office/drawing/2014/main" id="{31269C66-E661-4E40-ACDA-57732F0735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5323106"/>
                <a:ext cx="7715200" cy="71019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845520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LCS</a:t>
            </a:r>
            <a:r>
              <a:rPr lang="en-US" altLang="zh-TW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Algorithm by Benson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 al.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actagt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ctacggt, </a:t>
            </a:r>
            <a:r>
              <a:rPr lang="da-DK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2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12</a:t>
            </a:fld>
            <a:endParaRPr lang="zh-TW" altLang="en-US"/>
          </a:p>
        </p:txBody>
      </p:sp>
      <p:graphicFrame>
        <p:nvGraphicFramePr>
          <p:cNvPr id="9" name="表格 9">
            <a:extLst>
              <a:ext uri="{FF2B5EF4-FFF2-40B4-BE49-F238E27FC236}">
                <a16:creationId xmlns:a16="http://schemas.microsoft.com/office/drawing/2014/main" id="{FE501C14-4EAC-4D66-9493-86CE088C1D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9977202"/>
              </p:ext>
            </p:extLst>
          </p:nvPr>
        </p:nvGraphicFramePr>
        <p:xfrm>
          <a:off x="2576787" y="2214464"/>
          <a:ext cx="3476025" cy="2926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6225">
                  <a:extLst>
                    <a:ext uri="{9D8B030D-6E8A-4147-A177-3AD203B41FA5}">
                      <a16:colId xmlns:a16="http://schemas.microsoft.com/office/drawing/2014/main" val="1020986922"/>
                    </a:ext>
                  </a:extLst>
                </a:gridCol>
                <a:gridCol w="386225">
                  <a:extLst>
                    <a:ext uri="{9D8B030D-6E8A-4147-A177-3AD203B41FA5}">
                      <a16:colId xmlns:a16="http://schemas.microsoft.com/office/drawing/2014/main" val="675626543"/>
                    </a:ext>
                  </a:extLst>
                </a:gridCol>
                <a:gridCol w="386225">
                  <a:extLst>
                    <a:ext uri="{9D8B030D-6E8A-4147-A177-3AD203B41FA5}">
                      <a16:colId xmlns:a16="http://schemas.microsoft.com/office/drawing/2014/main" val="123117223"/>
                    </a:ext>
                  </a:extLst>
                </a:gridCol>
                <a:gridCol w="386225">
                  <a:extLst>
                    <a:ext uri="{9D8B030D-6E8A-4147-A177-3AD203B41FA5}">
                      <a16:colId xmlns:a16="http://schemas.microsoft.com/office/drawing/2014/main" val="775172585"/>
                    </a:ext>
                  </a:extLst>
                </a:gridCol>
                <a:gridCol w="386225">
                  <a:extLst>
                    <a:ext uri="{9D8B030D-6E8A-4147-A177-3AD203B41FA5}">
                      <a16:colId xmlns:a16="http://schemas.microsoft.com/office/drawing/2014/main" val="456333135"/>
                    </a:ext>
                  </a:extLst>
                </a:gridCol>
                <a:gridCol w="386225">
                  <a:extLst>
                    <a:ext uri="{9D8B030D-6E8A-4147-A177-3AD203B41FA5}">
                      <a16:colId xmlns:a16="http://schemas.microsoft.com/office/drawing/2014/main" val="3459108366"/>
                    </a:ext>
                  </a:extLst>
                </a:gridCol>
                <a:gridCol w="386225">
                  <a:extLst>
                    <a:ext uri="{9D8B030D-6E8A-4147-A177-3AD203B41FA5}">
                      <a16:colId xmlns:a16="http://schemas.microsoft.com/office/drawing/2014/main" val="2492242018"/>
                    </a:ext>
                  </a:extLst>
                </a:gridCol>
                <a:gridCol w="386225">
                  <a:extLst>
                    <a:ext uri="{9D8B030D-6E8A-4147-A177-3AD203B41FA5}">
                      <a16:colId xmlns:a16="http://schemas.microsoft.com/office/drawing/2014/main" val="796805184"/>
                    </a:ext>
                  </a:extLst>
                </a:gridCol>
                <a:gridCol w="386225">
                  <a:extLst>
                    <a:ext uri="{9D8B030D-6E8A-4147-A177-3AD203B41FA5}">
                      <a16:colId xmlns:a16="http://schemas.microsoft.com/office/drawing/2014/main" val="1055020179"/>
                    </a:ext>
                  </a:extLst>
                </a:gridCol>
              </a:tblGrid>
              <a:tr h="360040">
                <a:tc rowSpan="2" gridSpan="2">
                  <a:txBody>
                    <a:bodyPr/>
                    <a:lstStyle/>
                    <a:p>
                      <a:pPr algn="l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B</a:t>
                      </a:r>
                    </a:p>
                    <a:p>
                      <a:pPr algn="l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5534091"/>
                  </a:ext>
                </a:extLst>
              </a:tr>
              <a:tr h="360040">
                <a:tc gridSpan="2" vMerge="1"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B0F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endParaRPr lang="zh-TW" altLang="en-US" dirty="0">
                        <a:solidFill>
                          <a:srgbClr val="00B0F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B0F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zh-TW" altLang="en-US" dirty="0">
                        <a:solidFill>
                          <a:srgbClr val="00B0F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0538173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8630800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86731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2012398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664772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B0F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endParaRPr lang="zh-TW" altLang="en-US" dirty="0">
                        <a:solidFill>
                          <a:srgbClr val="00B0F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4825905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B0F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zh-TW" altLang="en-US" dirty="0">
                        <a:solidFill>
                          <a:srgbClr val="00B0F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5628952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字方塊 4">
                <a:extLst>
                  <a:ext uri="{FF2B5EF4-FFF2-40B4-BE49-F238E27FC236}">
                    <a16:creationId xmlns:a16="http://schemas.microsoft.com/office/drawing/2014/main" id="{31269C66-E661-4E40-ACDA-57732F0735B5}"/>
                  </a:ext>
                </a:extLst>
              </p:cNvPr>
              <p:cNvSpPr txBox="1"/>
              <p:nvPr/>
            </p:nvSpPr>
            <p:spPr>
              <a:xfrm>
                <a:off x="475674" y="5323106"/>
                <a:ext cx="7715200" cy="13408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TW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𝐵𝑆</m:t>
                          </m:r>
                        </m:e>
                        <m:sub>
                          <m:r>
                            <a:rPr lang="en-US" altLang="zh-TW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sub>
                      </m:sSub>
                      <m:d>
                        <m:dPr>
                          <m:ctrlPr>
                            <a:rPr lang="en-US" altLang="zh-TW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altLang="zh-TW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𝑖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𝑗</m:t>
                          </m:r>
                        </m:e>
                      </m:d>
                      <m:r>
                        <a:rPr lang="en-US" altLang="zh-TW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zh-TW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max</m:t>
                      </m:r>
                      <m:d>
                        <m:dPr>
                          <m:begChr m:val="{"/>
                          <m:endChr m:val=""/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0                                                                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𝑖𝑓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0≤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𝑖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,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𝑗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≤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−1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𝐵𝑆</m:t>
                                  </m:r>
                                </m:e>
                                <m:sub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𝑖</m:t>
                                  </m:r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,</m:t>
                                  </m:r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𝑗</m:t>
                                  </m:r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−1</m:t>
                                  </m:r>
                                </m:e>
                              </m:d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                                                                            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𝐵𝑆</m:t>
                                  </m:r>
                                </m:e>
                                <m:sub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𝑖</m:t>
                                  </m:r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−1</m:t>
                                  </m:r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,</m:t>
                                  </m:r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𝑗</m:t>
                                  </m:r>
                                </m:e>
                              </m:d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                                                                            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𝐵𝑆</m:t>
                                  </m:r>
                                </m:e>
                                <m:sub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𝑖</m:t>
                                  </m:r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−</m:t>
                                  </m:r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,</m:t>
                                  </m:r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𝑗</m:t>
                                  </m:r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−</m:t>
                                  </m:r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</m:e>
                              </m:d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𝑡𝑀𝑎𝑡𝑐h</m:t>
                              </m:r>
                              <m:d>
                                <m:dPr>
                                  <m:ctrlP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𝑖</m:t>
                                  </m:r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,</m:t>
                                  </m:r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𝑗</m:t>
                                  </m:r>
                                </m:e>
                              </m:d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×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                                 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zh-TW" alt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文字方塊 4">
                <a:extLst>
                  <a:ext uri="{FF2B5EF4-FFF2-40B4-BE49-F238E27FC236}">
                    <a16:creationId xmlns:a16="http://schemas.microsoft.com/office/drawing/2014/main" id="{31269C66-E661-4E40-ACDA-57732F0735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674" y="5323106"/>
                <a:ext cx="7715200" cy="134088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文字方塊 7">
            <a:extLst>
              <a:ext uri="{FF2B5EF4-FFF2-40B4-BE49-F238E27FC236}">
                <a16:creationId xmlns:a16="http://schemas.microsoft.com/office/drawing/2014/main" id="{83B637B6-495A-4A90-BDAE-D27AFFE872A5}"/>
              </a:ext>
            </a:extLst>
          </p:cNvPr>
          <p:cNvSpPr txBox="1"/>
          <p:nvPr/>
        </p:nvSpPr>
        <p:spPr>
          <a:xfrm>
            <a:off x="6156176" y="4077256"/>
            <a:ext cx="281897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Solution: </a:t>
            </a:r>
            <a:r>
              <a:rPr lang="en-US" altLang="zh-TW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</a:t>
            </a:r>
            <a:r>
              <a:rPr lang="en-US" altLang="zh-TW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gt</a:t>
            </a:r>
            <a:endParaRPr lang="en-US" altLang="zh-TW" sz="2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Length: 4</a:t>
            </a:r>
          </a:p>
          <a:p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 complexity: O(</a:t>
            </a:r>
            <a:r>
              <a:rPr lang="en-US" altLang="zh-TW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tmn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TW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31980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LCS</a:t>
            </a:r>
            <a:r>
              <a:rPr lang="en-US" altLang="zh-TW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Algorithms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13</a:t>
            </a:fld>
            <a:endParaRPr lang="zh-TW" altLang="en-US"/>
          </a:p>
        </p:txBody>
      </p:sp>
      <p:graphicFrame>
        <p:nvGraphicFramePr>
          <p:cNvPr id="5" name="表格 5">
            <a:extLst>
              <a:ext uri="{FF2B5EF4-FFF2-40B4-BE49-F238E27FC236}">
                <a16:creationId xmlns:a16="http://schemas.microsoft.com/office/drawing/2014/main" id="{6818D893-5490-4A72-A0B4-997E0C3F7E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8386856"/>
              </p:ext>
            </p:extLst>
          </p:nvPr>
        </p:nvGraphicFramePr>
        <p:xfrm>
          <a:off x="107505" y="1349941"/>
          <a:ext cx="8928990" cy="3860801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3260676899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589147295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1269979430"/>
                    </a:ext>
                  </a:extLst>
                </a:gridCol>
                <a:gridCol w="2304255">
                  <a:extLst>
                    <a:ext uri="{9D8B030D-6E8A-4147-A177-3AD203B41FA5}">
                      <a16:colId xmlns:a16="http://schemas.microsoft.com/office/drawing/2014/main" val="2749187030"/>
                    </a:ext>
                  </a:extLst>
                </a:gridCol>
                <a:gridCol w="1728191">
                  <a:extLst>
                    <a:ext uri="{9D8B030D-6E8A-4147-A177-3AD203B41FA5}">
                      <a16:colId xmlns:a16="http://schemas.microsoft.com/office/drawing/2014/main" val="2292785643"/>
                    </a:ext>
                  </a:extLst>
                </a:gridCol>
              </a:tblGrid>
              <a:tr h="551543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Year</a:t>
                      </a:r>
                      <a:endParaRPr lang="zh-TW" alt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Author(s)</a:t>
                      </a:r>
                      <a:endParaRPr lang="zh-TW" alt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Time Complexity</a:t>
                      </a:r>
                      <a:endParaRPr lang="zh-TW" alt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Space Complexity</a:t>
                      </a:r>
                      <a:endParaRPr lang="zh-TW" alt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Note</a:t>
                      </a:r>
                      <a:endParaRPr lang="zh-TW" alt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8056950"/>
                  </a:ext>
                </a:extLst>
              </a:tr>
              <a:tr h="5515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2014</a:t>
                      </a:r>
                      <a:endParaRPr lang="zh-TW" sz="1600" b="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Pavetić</a:t>
                      </a:r>
                      <a:r>
                        <a:rPr lang="en-US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1600" i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et</a:t>
                      </a:r>
                      <a:r>
                        <a:rPr lang="en-US" altLang="zh-TW" sz="1600" i="1" kern="12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al.</a:t>
                      </a:r>
                      <a:endParaRPr lang="zh-TW" altLang="zh-TW" sz="1600" i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O(</a:t>
                      </a:r>
                      <a:r>
                        <a:rPr lang="en-US" sz="1600" i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 </a:t>
                      </a:r>
                      <a:r>
                        <a:rPr lang="en-US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1600" i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 + R </a:t>
                      </a:r>
                      <a:r>
                        <a:rPr lang="en-US" sz="1600" i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log </a:t>
                      </a:r>
                      <a:r>
                        <a:rPr lang="en-US" sz="1600" i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zh-TW" sz="1600" b="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O(</a:t>
                      </a:r>
                      <a:r>
                        <a:rPr lang="en-US" altLang="zh-TW" sz="1600" i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 </a:t>
                      </a:r>
                      <a:r>
                        <a:rPr lang="en-US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altLang="zh-TW" sz="1600" i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 + R</a:t>
                      </a:r>
                      <a:r>
                        <a:rPr lang="en-US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zh-TW" altLang="zh-TW" sz="1600" b="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Sparse </a:t>
                      </a:r>
                      <a:r>
                        <a:rPr lang="en-US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DP</a:t>
                      </a:r>
                      <a:endParaRPr lang="zh-TW" sz="1600" b="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8209562"/>
                  </a:ext>
                </a:extLst>
              </a:tr>
              <a:tr h="5515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</a:t>
                      </a:r>
                      <a:endParaRPr lang="zh-TW" sz="1600" b="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Benson </a:t>
                      </a:r>
                      <a:r>
                        <a:rPr lang="en-US" altLang="zh-TW" sz="1600" i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et</a:t>
                      </a:r>
                      <a:r>
                        <a:rPr lang="en-US" altLang="zh-TW" sz="1600" i="1" kern="12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al.</a:t>
                      </a:r>
                      <a:endParaRPr lang="zh-TW" altLang="zh-TW" sz="1600" b="0" i="1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O(</a:t>
                      </a:r>
                      <a:r>
                        <a:rPr lang="pt-BR" sz="1600" i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tmn</a:t>
                      </a:r>
                      <a:r>
                        <a:rPr lang="pt-BR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zh-TW" sz="1600" b="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O(</a:t>
                      </a:r>
                      <a:r>
                        <a:rPr lang="pt-BR" altLang="zh-TW" sz="1600" i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tm</a:t>
                      </a:r>
                      <a:r>
                        <a:rPr lang="pt-BR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zh-TW" altLang="zh-TW" sz="1600" b="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DP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4831417"/>
                  </a:ext>
                </a:extLst>
              </a:tr>
              <a:tr h="5515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</a:t>
                      </a:r>
                      <a:endParaRPr lang="zh-TW" sz="1600" b="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Ueki </a:t>
                      </a:r>
                      <a:r>
                        <a:rPr lang="en-US" altLang="zh-TW" sz="1600" i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et</a:t>
                      </a:r>
                      <a:r>
                        <a:rPr lang="en-US" altLang="zh-TW" sz="1600" i="1" kern="12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al.</a:t>
                      </a:r>
                      <a:endParaRPr lang="zh-TW" altLang="zh-TW" sz="1600" b="0" i="1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O(</a:t>
                      </a:r>
                      <a:r>
                        <a:rPr lang="en-US" altLang="zh-TW" sz="1600" i="1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mn</a:t>
                      </a:r>
                      <a:r>
                        <a:rPr lang="en-US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zh-TW" altLang="zh-TW" sz="1600" b="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O(</a:t>
                      </a:r>
                      <a:r>
                        <a:rPr lang="en-US" altLang="zh-TW" sz="1600" i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tm</a:t>
                      </a:r>
                      <a:r>
                        <a:rPr lang="en-US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), </a:t>
                      </a:r>
                      <a:r>
                        <a:rPr lang="en-US" altLang="zh-TW" sz="1600" i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&gt; </a:t>
                      </a:r>
                      <a:r>
                        <a:rPr lang="en-US" altLang="zh-TW" sz="1600" i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zh-TW" altLang="zh-TW" sz="1600" b="0" i="1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DP</a:t>
                      </a:r>
                      <a:endParaRPr lang="en-US" altLang="zh-TW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7539100"/>
                  </a:ext>
                </a:extLst>
              </a:tr>
              <a:tr h="5515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</a:t>
                      </a:r>
                      <a:endParaRPr lang="zh-TW" sz="1600" b="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Zhu </a:t>
                      </a:r>
                      <a:r>
                        <a:rPr lang="en-US" altLang="zh-TW" sz="1600" i="1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et</a:t>
                      </a:r>
                      <a:r>
                        <a:rPr lang="en-US" altLang="zh-TW" sz="1600" i="1" kern="1200" baseline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al.</a:t>
                      </a:r>
                      <a:endParaRPr lang="zh-TW" sz="1600" b="0" i="1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O(</a:t>
                      </a:r>
                      <a:r>
                        <a:rPr lang="en-US" altLang="zh-TW" sz="1600" i="1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mn</a:t>
                      </a:r>
                      <a:r>
                        <a:rPr lang="en-US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zh-TW" altLang="zh-TW" sz="1600" b="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O(</a:t>
                      </a:r>
                      <a:r>
                        <a:rPr lang="en-US" altLang="zh-TW" sz="1600" i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tm</a:t>
                      </a:r>
                      <a:r>
                        <a:rPr lang="en-US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zh-TW" altLang="zh-TW" sz="1600" b="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Divide-and-conquer</a:t>
                      </a:r>
                      <a:endParaRPr lang="zh-TW" sz="1600" b="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5429065"/>
                  </a:ext>
                </a:extLst>
              </a:tr>
              <a:tr h="5515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zh-TW" sz="1600" b="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Pavetić </a:t>
                      </a:r>
                      <a:r>
                        <a:rPr lang="en-US" altLang="zh-TW" sz="1600" i="1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et</a:t>
                      </a:r>
                      <a:r>
                        <a:rPr lang="en-US" altLang="zh-TW" sz="1600" i="1" kern="1200" baseline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al.</a:t>
                      </a:r>
                      <a:endParaRPr lang="zh-TW" altLang="zh-TW" sz="1600" i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O(</a:t>
                      </a:r>
                      <a:r>
                        <a:rPr lang="en-US" sz="1600" i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 + n + R + </a:t>
                      </a:r>
                      <a:r>
                        <a:rPr lang="en-US" sz="1600" i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min{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i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 </a:t>
                      </a:r>
                      <a:r>
                        <a:rPr lang="en-US" sz="1600" i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(log </a:t>
                      </a:r>
                      <a:r>
                        <a:rPr lang="en-US" sz="1600" i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 + t</a:t>
                      </a:r>
                      <a:r>
                        <a:rPr lang="en-US" sz="1600" i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en-US" sz="1600" i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, R + mL</a:t>
                      </a:r>
                      <a:r>
                        <a:rPr lang="en-US" sz="1600" i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}</a:t>
                      </a:r>
                      <a:r>
                        <a:rPr lang="en-US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zh-TW" sz="1600" b="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O(</a:t>
                      </a:r>
                      <a:r>
                        <a:rPr lang="en-US" altLang="zh-TW" sz="1600" i="1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m+n</a:t>
                      </a:r>
                      <a:r>
                        <a:rPr lang="en-US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zh-TW" altLang="zh-TW" sz="1600" b="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Match pair</a:t>
                      </a:r>
                      <a:endParaRPr lang="zh-TW" altLang="zh-TW" sz="1600" b="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9795865"/>
                  </a:ext>
                </a:extLst>
              </a:tr>
              <a:tr h="551543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zh-TW" alt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Huang </a:t>
                      </a:r>
                      <a:r>
                        <a:rPr lang="en-US" altLang="zh-TW" b="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et al.</a:t>
                      </a:r>
                      <a:endParaRPr lang="zh-TW" altLang="en-US" b="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O(</a:t>
                      </a:r>
                      <a:r>
                        <a:rPr lang="en-US" altLang="zh-TW" b="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n+L</a:t>
                      </a:r>
                      <a:r>
                        <a:rPr lang="en-US" altLang="zh-TW" b="0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zh-TW" b="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altLang="zh-TW" b="0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altLang="zh-TW" b="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en-US" altLang="zh-TW" b="0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)+</a:t>
                      </a:r>
                      <a:r>
                        <a:rPr lang="en-US" altLang="zh-TW" b="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altLang="zh-TW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zh-TW" alt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O(</a:t>
                      </a:r>
                      <a:r>
                        <a:rPr lang="en-US" altLang="zh-TW" b="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altLang="zh-TW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zh-TW" alt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Diagonal</a:t>
                      </a:r>
                      <a:endParaRPr lang="zh-TW" alt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7221342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字方塊 6">
                <a:extLst>
                  <a:ext uri="{FF2B5EF4-FFF2-40B4-BE49-F238E27FC236}">
                    <a16:creationId xmlns:a16="http://schemas.microsoft.com/office/drawing/2014/main" id="{DFA52DF1-B3A8-4C8D-9643-069C0227E695}"/>
                  </a:ext>
                </a:extLst>
              </p:cNvPr>
              <p:cNvSpPr txBox="1"/>
              <p:nvPr/>
            </p:nvSpPr>
            <p:spPr>
              <a:xfrm>
                <a:off x="251520" y="5244389"/>
                <a:ext cx="864096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|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| = 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|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| = 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 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and 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𝑚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</m:oMath>
                </a14:m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 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the length of the answer; 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the length of each common substring; 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the number of the common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t-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length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substrings in the answer, where 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× 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; 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number of 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-match pairs between 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 </a:t>
                </a:r>
                <a:endParaRPr lang="zh-TW" altLang="en-US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文字方塊 6">
                <a:extLst>
                  <a:ext uri="{FF2B5EF4-FFF2-40B4-BE49-F238E27FC236}">
                    <a16:creationId xmlns:a16="http://schemas.microsoft.com/office/drawing/2014/main" id="{DFA52DF1-B3A8-4C8D-9643-069C0227E6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5244389"/>
                <a:ext cx="8640960" cy="923330"/>
              </a:xfrm>
              <a:prstGeom prst="rect">
                <a:avLst/>
              </a:prstGeom>
              <a:blipFill>
                <a:blip r:embed="rId2"/>
                <a:stretch>
                  <a:fillRect l="-564" t="-3289" r="-1481" b="-921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121038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LCS</a:t>
            </a:r>
            <a:r>
              <a:rPr lang="en-US" altLang="zh-TW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Algorithm by Benson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 al.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actagt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ctacggt, </a:t>
            </a:r>
            <a:r>
              <a:rPr lang="da-DK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2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14</a:t>
            </a:fld>
            <a:endParaRPr lang="zh-TW" altLang="en-US"/>
          </a:p>
        </p:txBody>
      </p:sp>
      <p:graphicFrame>
        <p:nvGraphicFramePr>
          <p:cNvPr id="9" name="表格 9">
            <a:extLst>
              <a:ext uri="{FF2B5EF4-FFF2-40B4-BE49-F238E27FC236}">
                <a16:creationId xmlns:a16="http://schemas.microsoft.com/office/drawing/2014/main" id="{FE501C14-4EAC-4D66-9493-86CE088C1D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6004829"/>
              </p:ext>
            </p:extLst>
          </p:nvPr>
        </p:nvGraphicFramePr>
        <p:xfrm>
          <a:off x="2576787" y="2214464"/>
          <a:ext cx="3476025" cy="2926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6225">
                  <a:extLst>
                    <a:ext uri="{9D8B030D-6E8A-4147-A177-3AD203B41FA5}">
                      <a16:colId xmlns:a16="http://schemas.microsoft.com/office/drawing/2014/main" val="1020986922"/>
                    </a:ext>
                  </a:extLst>
                </a:gridCol>
                <a:gridCol w="386225">
                  <a:extLst>
                    <a:ext uri="{9D8B030D-6E8A-4147-A177-3AD203B41FA5}">
                      <a16:colId xmlns:a16="http://schemas.microsoft.com/office/drawing/2014/main" val="675626543"/>
                    </a:ext>
                  </a:extLst>
                </a:gridCol>
                <a:gridCol w="386225">
                  <a:extLst>
                    <a:ext uri="{9D8B030D-6E8A-4147-A177-3AD203B41FA5}">
                      <a16:colId xmlns:a16="http://schemas.microsoft.com/office/drawing/2014/main" val="123117223"/>
                    </a:ext>
                  </a:extLst>
                </a:gridCol>
                <a:gridCol w="386225">
                  <a:extLst>
                    <a:ext uri="{9D8B030D-6E8A-4147-A177-3AD203B41FA5}">
                      <a16:colId xmlns:a16="http://schemas.microsoft.com/office/drawing/2014/main" val="775172585"/>
                    </a:ext>
                  </a:extLst>
                </a:gridCol>
                <a:gridCol w="386225">
                  <a:extLst>
                    <a:ext uri="{9D8B030D-6E8A-4147-A177-3AD203B41FA5}">
                      <a16:colId xmlns:a16="http://schemas.microsoft.com/office/drawing/2014/main" val="456333135"/>
                    </a:ext>
                  </a:extLst>
                </a:gridCol>
                <a:gridCol w="386225">
                  <a:extLst>
                    <a:ext uri="{9D8B030D-6E8A-4147-A177-3AD203B41FA5}">
                      <a16:colId xmlns:a16="http://schemas.microsoft.com/office/drawing/2014/main" val="3459108366"/>
                    </a:ext>
                  </a:extLst>
                </a:gridCol>
                <a:gridCol w="386225">
                  <a:extLst>
                    <a:ext uri="{9D8B030D-6E8A-4147-A177-3AD203B41FA5}">
                      <a16:colId xmlns:a16="http://schemas.microsoft.com/office/drawing/2014/main" val="2492242018"/>
                    </a:ext>
                  </a:extLst>
                </a:gridCol>
                <a:gridCol w="386225">
                  <a:extLst>
                    <a:ext uri="{9D8B030D-6E8A-4147-A177-3AD203B41FA5}">
                      <a16:colId xmlns:a16="http://schemas.microsoft.com/office/drawing/2014/main" val="796805184"/>
                    </a:ext>
                  </a:extLst>
                </a:gridCol>
                <a:gridCol w="386225">
                  <a:extLst>
                    <a:ext uri="{9D8B030D-6E8A-4147-A177-3AD203B41FA5}">
                      <a16:colId xmlns:a16="http://schemas.microsoft.com/office/drawing/2014/main" val="1055020179"/>
                    </a:ext>
                  </a:extLst>
                </a:gridCol>
              </a:tblGrid>
              <a:tr h="360040">
                <a:tc rowSpan="2" gridSpan="2">
                  <a:txBody>
                    <a:bodyPr/>
                    <a:lstStyle/>
                    <a:p>
                      <a:pPr algn="l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B</a:t>
                      </a:r>
                    </a:p>
                    <a:p>
                      <a:pPr algn="l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5534091"/>
                  </a:ext>
                </a:extLst>
              </a:tr>
              <a:tr h="360040">
                <a:tc gridSpan="2" vMerge="1"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0538173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8630800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86731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2012398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664772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4825905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5628952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字方塊 4">
                <a:extLst>
                  <a:ext uri="{FF2B5EF4-FFF2-40B4-BE49-F238E27FC236}">
                    <a16:creationId xmlns:a16="http://schemas.microsoft.com/office/drawing/2014/main" id="{31269C66-E661-4E40-ACDA-57732F0735B5}"/>
                  </a:ext>
                </a:extLst>
              </p:cNvPr>
              <p:cNvSpPr txBox="1"/>
              <p:nvPr/>
            </p:nvSpPr>
            <p:spPr>
              <a:xfrm>
                <a:off x="457200" y="5323106"/>
                <a:ext cx="7715200" cy="811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𝑑𝐶𝑜𝑢𝑛𝑡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(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𝑖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,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𝑗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)= </m:t>
                      </m:r>
                      <m:d>
                        <m:dPr>
                          <m:begChr m:val="{"/>
                          <m:endChr m:val=""/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𝑑𝐶𝑜𝑢𝑛𝑡</m:t>
                              </m:r>
                              <m:d>
                                <m:dPr>
                                  <m:ctrlP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𝑖</m:t>
                                  </m:r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−1,</m:t>
                                  </m:r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𝑗</m:t>
                                  </m:r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−1</m:t>
                                  </m:r>
                                </m:e>
                              </m:d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+1     </m:t>
                              </m:r>
                              <m:r>
                                <m:rPr>
                                  <m:sty m:val="p"/>
                                </m:rPr>
                                <a:rPr lang="en-US" altLang="zh-TW" b="0" i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if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= </m:t>
                              </m:r>
                              <m:sSub>
                                <m:sSubPr>
                                  <m:ctrlP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                               </m:t>
                              </m:r>
                            </m:e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0                                                  </m:t>
                              </m:r>
                              <m:r>
                                <m:rPr>
                                  <m:sty m:val="p"/>
                                </m:rPr>
                                <a:rPr lang="en-US" altLang="zh-TW" b="0" i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if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altLang="zh-TW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≠</m:t>
                              </m:r>
                              <m:r>
                                <a:rPr lang="en-US" altLang="zh-TW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altLang="zh-TW" b="0" i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or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𝑖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=0 </m:t>
                              </m:r>
                              <m:r>
                                <m:rPr>
                                  <m:sty m:val="p"/>
                                </m:rPr>
                                <a:rPr lang="en-US" altLang="zh-TW" b="0" i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or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𝑗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=0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zh-TW" alt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文字方塊 4">
                <a:extLst>
                  <a:ext uri="{FF2B5EF4-FFF2-40B4-BE49-F238E27FC236}">
                    <a16:creationId xmlns:a16="http://schemas.microsoft.com/office/drawing/2014/main" id="{31269C66-E661-4E40-ACDA-57732F0735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5323106"/>
                <a:ext cx="7715200" cy="81176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928420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LCS</a:t>
            </a:r>
            <a:r>
              <a:rPr lang="en-US" altLang="zh-TW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Algorithm by Benson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 al.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actagt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ctacggt, </a:t>
            </a:r>
            <a:r>
              <a:rPr lang="da-DK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2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15</a:t>
            </a:fld>
            <a:endParaRPr lang="zh-TW" altLang="en-US"/>
          </a:p>
        </p:txBody>
      </p:sp>
      <p:graphicFrame>
        <p:nvGraphicFramePr>
          <p:cNvPr id="9" name="表格 9">
            <a:extLst>
              <a:ext uri="{FF2B5EF4-FFF2-40B4-BE49-F238E27FC236}">
                <a16:creationId xmlns:a16="http://schemas.microsoft.com/office/drawing/2014/main" id="{FE501C14-4EAC-4D66-9493-86CE088C1D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1591192"/>
              </p:ext>
            </p:extLst>
          </p:nvPr>
        </p:nvGraphicFramePr>
        <p:xfrm>
          <a:off x="5508104" y="1761103"/>
          <a:ext cx="3425553" cy="2926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0617">
                  <a:extLst>
                    <a:ext uri="{9D8B030D-6E8A-4147-A177-3AD203B41FA5}">
                      <a16:colId xmlns:a16="http://schemas.microsoft.com/office/drawing/2014/main" val="1020986922"/>
                    </a:ext>
                  </a:extLst>
                </a:gridCol>
                <a:gridCol w="380617">
                  <a:extLst>
                    <a:ext uri="{9D8B030D-6E8A-4147-A177-3AD203B41FA5}">
                      <a16:colId xmlns:a16="http://schemas.microsoft.com/office/drawing/2014/main" val="675626543"/>
                    </a:ext>
                  </a:extLst>
                </a:gridCol>
                <a:gridCol w="380617">
                  <a:extLst>
                    <a:ext uri="{9D8B030D-6E8A-4147-A177-3AD203B41FA5}">
                      <a16:colId xmlns:a16="http://schemas.microsoft.com/office/drawing/2014/main" val="123117223"/>
                    </a:ext>
                  </a:extLst>
                </a:gridCol>
                <a:gridCol w="380617">
                  <a:extLst>
                    <a:ext uri="{9D8B030D-6E8A-4147-A177-3AD203B41FA5}">
                      <a16:colId xmlns:a16="http://schemas.microsoft.com/office/drawing/2014/main" val="775172585"/>
                    </a:ext>
                  </a:extLst>
                </a:gridCol>
                <a:gridCol w="380617">
                  <a:extLst>
                    <a:ext uri="{9D8B030D-6E8A-4147-A177-3AD203B41FA5}">
                      <a16:colId xmlns:a16="http://schemas.microsoft.com/office/drawing/2014/main" val="456333135"/>
                    </a:ext>
                  </a:extLst>
                </a:gridCol>
                <a:gridCol w="380617">
                  <a:extLst>
                    <a:ext uri="{9D8B030D-6E8A-4147-A177-3AD203B41FA5}">
                      <a16:colId xmlns:a16="http://schemas.microsoft.com/office/drawing/2014/main" val="3459108366"/>
                    </a:ext>
                  </a:extLst>
                </a:gridCol>
                <a:gridCol w="380617">
                  <a:extLst>
                    <a:ext uri="{9D8B030D-6E8A-4147-A177-3AD203B41FA5}">
                      <a16:colId xmlns:a16="http://schemas.microsoft.com/office/drawing/2014/main" val="2492242018"/>
                    </a:ext>
                  </a:extLst>
                </a:gridCol>
                <a:gridCol w="380617">
                  <a:extLst>
                    <a:ext uri="{9D8B030D-6E8A-4147-A177-3AD203B41FA5}">
                      <a16:colId xmlns:a16="http://schemas.microsoft.com/office/drawing/2014/main" val="796805184"/>
                    </a:ext>
                  </a:extLst>
                </a:gridCol>
                <a:gridCol w="380617">
                  <a:extLst>
                    <a:ext uri="{9D8B030D-6E8A-4147-A177-3AD203B41FA5}">
                      <a16:colId xmlns:a16="http://schemas.microsoft.com/office/drawing/2014/main" val="1055020179"/>
                    </a:ext>
                  </a:extLst>
                </a:gridCol>
              </a:tblGrid>
              <a:tr h="341534">
                <a:tc rowSpan="2" gridSpan="2">
                  <a:txBody>
                    <a:bodyPr/>
                    <a:lstStyle/>
                    <a:p>
                      <a:pPr algn="l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B</a:t>
                      </a:r>
                    </a:p>
                    <a:p>
                      <a:pPr algn="l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5534091"/>
                  </a:ext>
                </a:extLst>
              </a:tr>
              <a:tr h="341534">
                <a:tc gridSpan="2" vMerge="1"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B0F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endParaRPr lang="zh-TW" altLang="en-US" dirty="0">
                        <a:solidFill>
                          <a:srgbClr val="00B0F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B0F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zh-TW" altLang="en-US" dirty="0">
                        <a:solidFill>
                          <a:srgbClr val="00B0F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0538173"/>
                  </a:ext>
                </a:extLst>
              </a:tr>
              <a:tr h="341534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8630800"/>
                  </a:ext>
                </a:extLst>
              </a:tr>
              <a:tr h="341534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867311"/>
                  </a:ext>
                </a:extLst>
              </a:tr>
              <a:tr h="341534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2012398"/>
                  </a:ext>
                </a:extLst>
              </a:tr>
              <a:tr h="341534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6647721"/>
                  </a:ext>
                </a:extLst>
              </a:tr>
              <a:tr h="341534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B0F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endParaRPr lang="zh-TW" altLang="en-US" dirty="0">
                        <a:solidFill>
                          <a:srgbClr val="00B0F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4825905"/>
                  </a:ext>
                </a:extLst>
              </a:tr>
              <a:tr h="341534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B0F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zh-TW" altLang="en-US" dirty="0">
                        <a:solidFill>
                          <a:srgbClr val="00B0F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5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5628952"/>
                  </a:ext>
                </a:extLst>
              </a:tr>
            </a:tbl>
          </a:graphicData>
        </a:graphic>
      </p:graphicFrame>
      <p:sp>
        <p:nvSpPr>
          <p:cNvPr id="8" name="文字方塊 7">
            <a:extLst>
              <a:ext uri="{FF2B5EF4-FFF2-40B4-BE49-F238E27FC236}">
                <a16:creationId xmlns:a16="http://schemas.microsoft.com/office/drawing/2014/main" id="{83B637B6-495A-4A90-BDAE-D27AFFE872A5}"/>
              </a:ext>
            </a:extLst>
          </p:cNvPr>
          <p:cNvSpPr txBox="1"/>
          <p:nvPr/>
        </p:nvSpPr>
        <p:spPr>
          <a:xfrm>
            <a:off x="2759659" y="3126881"/>
            <a:ext cx="280615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Solution: </a:t>
            </a:r>
            <a:r>
              <a:rPr lang="en-US" altLang="zh-TW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cta</a:t>
            </a:r>
            <a:r>
              <a:rPr lang="en-US" altLang="zh-TW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gt</a:t>
            </a:r>
            <a:endParaRPr lang="en-US" altLang="zh-TW" sz="2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Length: 5</a:t>
            </a:r>
          </a:p>
          <a:p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 complexity: O(</a:t>
            </a:r>
            <a:r>
              <a:rPr lang="en-US" altLang="zh-TW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tmn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TW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文字方塊 9">
                <a:extLst>
                  <a:ext uri="{FF2B5EF4-FFF2-40B4-BE49-F238E27FC236}">
                    <a16:creationId xmlns:a16="http://schemas.microsoft.com/office/drawing/2014/main" id="{C0B280FC-0C44-4A5B-AEB4-9798C8A5D4B9}"/>
                  </a:ext>
                </a:extLst>
              </p:cNvPr>
              <p:cNvSpPr txBox="1"/>
              <p:nvPr/>
            </p:nvSpPr>
            <p:spPr>
              <a:xfrm>
                <a:off x="107504" y="4372731"/>
                <a:ext cx="7715200" cy="24426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TW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𝐵𝑆</m:t>
                          </m:r>
                        </m:e>
                        <m:sub>
                          <m:r>
                            <a:rPr lang="en-US" altLang="zh-TW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</m:sub>
                      </m:sSub>
                      <m:d>
                        <m:dPr>
                          <m:ctrlPr>
                            <a:rPr lang="en-US" altLang="zh-TW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altLang="zh-TW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𝑖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𝑗</m:t>
                          </m:r>
                        </m:e>
                      </m:d>
                      <m:r>
                        <a:rPr lang="en-US" altLang="zh-TW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zh-TW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max</m:t>
                      </m:r>
                      <m:d>
                        <m:dPr>
                          <m:begChr m:val="{"/>
                          <m:endChr m:val=""/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0                                                                    </m:t>
                              </m:r>
                              <m:r>
                                <a:rPr lang="zh-TW" altLang="en-U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zh-TW" altLang="en-U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 </m:t>
                              </m:r>
                              <m:r>
                                <a:rPr lang="zh-TW" altLang="en-U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 </m:t>
                              </m:r>
                              <m:r>
                                <m:rPr>
                                  <m:sty m:val="p"/>
                                </m:rPr>
                                <a:rPr lang="en-US" altLang="zh-TW" b="0" i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if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0≤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𝑖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,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𝑗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≤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−1             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𝐵𝑆</m:t>
                                  </m:r>
                                </m:e>
                                <m:sub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+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𝑖</m:t>
                                  </m:r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,</m:t>
                                  </m:r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𝑗</m:t>
                                  </m:r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−1</m:t>
                                  </m:r>
                                </m:e>
                              </m:d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                                                                                                  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𝐵𝑆</m:t>
                                  </m:r>
                                </m:e>
                                <m:sub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+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𝑖</m:t>
                                  </m:r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−1</m:t>
                                  </m:r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,</m:t>
                                  </m:r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𝑗</m:t>
                                  </m:r>
                                </m:e>
                              </m:d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                                                                                                  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𝐵𝑆</m:t>
                                  </m:r>
                                </m:e>
                                <m:sub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+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𝑖</m:t>
                                  </m:r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−</m:t>
                                  </m:r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,</m:t>
                                  </m:r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𝑗</m:t>
                                  </m:r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−</m:t>
                                  </m:r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</m:e>
                              </m:d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                                      </m:t>
                              </m:r>
                              <m:r>
                                <m:rPr>
                                  <m:sty m:val="p"/>
                                </m:rPr>
                                <a:rPr lang="en-US" altLang="zh-TW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if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𝑑𝐶𝑜𝑢𝑛𝑡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𝑖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,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𝑗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)≥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          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𝐵𝑆</m:t>
                                  </m:r>
                                </m:e>
                                <m:sub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+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𝑖</m:t>
                                  </m:r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−</m:t>
                                  </m:r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−1,</m:t>
                                  </m:r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𝑗</m:t>
                                  </m:r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−</m:t>
                                  </m:r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−1</m:t>
                                  </m:r>
                                </m:e>
                              </m:d>
                              <m:r>
                                <a:rPr lang="en-US" altLang="zh-TW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r>
                                <a:rPr lang="en-US" altLang="zh-TW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+1</m:t>
                              </m:r>
                              <m:r>
                                <a:rPr lang="en-US" altLang="zh-TW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       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      </m:t>
                              </m:r>
                              <m:r>
                                <m:rPr>
                                  <m:sty m:val="p"/>
                                </m:rPr>
                                <a:rPr lang="en-US" altLang="zh-TW" i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if</m:t>
                              </m:r>
                              <m:r>
                                <a:rPr lang="en-US" altLang="zh-TW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altLang="zh-TW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𝑑𝐶𝑜𝑢𝑛𝑡</m:t>
                              </m:r>
                              <m:d>
                                <m:dPr>
                                  <m:ctrlPr>
                                    <a:rPr lang="en-US" altLang="zh-TW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𝑖</m:t>
                                  </m:r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,</m:t>
                                  </m:r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𝑗</m:t>
                                  </m:r>
                                </m:e>
                              </m:d>
                              <m:r>
                                <a:rPr lang="en-US" altLang="zh-TW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≥</m:t>
                              </m:r>
                              <m:r>
                                <a:rPr lang="en-US" altLang="zh-TW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+1   </m:t>
                              </m:r>
                            </m:e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⋮                                                                      ⋮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𝐵𝑆</m:t>
                                  </m:r>
                                </m:e>
                                <m:sub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+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𝑖</m:t>
                                  </m:r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−2</m:t>
                                  </m:r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+</m:t>
                                  </m:r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1,</m:t>
                                  </m:r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𝑗</m:t>
                                  </m:r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−2</m:t>
                                  </m:r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+</m:t>
                                  </m:r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e>
                              </m:d>
                              <m:r>
                                <a:rPr lang="en-US" altLang="zh-TW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r>
                                <a:rPr lang="en-US" altLang="zh-TW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en-US" altLang="zh-TW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1        </m:t>
                              </m:r>
                              <m:r>
                                <m:rPr>
                                  <m:sty m:val="p"/>
                                </m:rPr>
                                <a:rPr lang="en-US" altLang="zh-TW" i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if</m:t>
                              </m:r>
                              <m:r>
                                <a:rPr lang="en-US" altLang="zh-TW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altLang="zh-TW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𝑑𝐶𝑜𝑢𝑛𝑡</m:t>
                              </m:r>
                              <m:d>
                                <m:dPr>
                                  <m:ctrlPr>
                                    <a:rPr lang="en-US" altLang="zh-TW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𝑖</m:t>
                                  </m:r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,</m:t>
                                  </m:r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𝑗</m:t>
                                  </m:r>
                                </m:e>
                              </m:d>
                              <m:r>
                                <a:rPr lang="en-US" altLang="zh-TW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≥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r>
                                <a:rPr lang="en-US" altLang="zh-TW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−1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zh-TW" alt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文字方塊 9">
                <a:extLst>
                  <a:ext uri="{FF2B5EF4-FFF2-40B4-BE49-F238E27FC236}">
                    <a16:creationId xmlns:a16="http://schemas.microsoft.com/office/drawing/2014/main" id="{C0B280FC-0C44-4A5B-AEB4-9798C8A5D4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4372731"/>
                <a:ext cx="7715200" cy="244265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675078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9849" y="260648"/>
            <a:ext cx="8229600" cy="1143000"/>
          </a:xfrm>
        </p:spPr>
        <p:txBody>
          <a:bodyPr>
            <a:noAutofit/>
          </a:bodyPr>
          <a:lstStyle/>
          <a:p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Merged Longest Common Subsequence Problems with </a:t>
            </a:r>
            <a:r>
              <a:rPr lang="en-US" altLang="zh-TW" sz="3600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-length Substrings(</a:t>
            </a:r>
            <a:r>
              <a:rPr lang="en-US" altLang="zh-TW" sz="3600" dirty="0" err="1">
                <a:latin typeface="Times New Roman" pitchFamily="18" charset="0"/>
                <a:cs typeface="Times New Roman" pitchFamily="18" charset="0"/>
              </a:rPr>
              <a:t>MLCS</a:t>
            </a:r>
            <a:r>
              <a:rPr lang="en-US" altLang="zh-TW" sz="3600" i="1" baseline="-25000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) and at Least </a:t>
            </a:r>
            <a:r>
              <a:rPr lang="en-US" altLang="zh-TW" sz="3600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-length Substrings(</a:t>
            </a:r>
            <a:r>
              <a:rPr lang="en-US" altLang="zh-TW" sz="3600" dirty="0" err="1">
                <a:latin typeface="Times New Roman" pitchFamily="18" charset="0"/>
                <a:cs typeface="Times New Roman" pitchFamily="18" charset="0"/>
              </a:rPr>
              <a:t>MLCS</a:t>
            </a:r>
            <a:r>
              <a:rPr lang="en-US" altLang="zh-TW" sz="3600" i="1" baseline="-25000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zh-TW" sz="3600" baseline="-25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)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altLang="zh-TW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en-US" altLang="zh-TW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cag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zh-TW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en-US" altLang="zh-TW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zh-TW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</a:t>
            </a:r>
            <a:r>
              <a:rPr lang="en-US" altLang="zh-TW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cag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2</a:t>
            </a: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MLCS(A,B,P)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en-US" altLang="zh-TW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zh-TW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</a:t>
            </a:r>
            <a:r>
              <a:rPr lang="en-US" altLang="zh-TW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cag</a:t>
            </a:r>
            <a:endParaRPr lang="en-US" altLang="zh-TW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MLCS</a:t>
            </a:r>
            <a:r>
              <a:rPr lang="en-US" altLang="zh-TW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(A,B,P)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attaca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MLCS</a:t>
            </a:r>
            <a:r>
              <a:rPr lang="en-US" altLang="zh-TW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(A,B,P)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attacag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zh-TW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16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423042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9849" y="260648"/>
            <a:ext cx="8229600" cy="1143000"/>
          </a:xfrm>
        </p:spPr>
        <p:txBody>
          <a:bodyPr>
            <a:noAutofit/>
          </a:bodyPr>
          <a:lstStyle/>
          <a:p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Merged Longest Common Subsequence Problems with </a:t>
            </a:r>
            <a:r>
              <a:rPr lang="en-US" altLang="zh-TW" sz="3600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-length Substrings(</a:t>
            </a:r>
            <a:r>
              <a:rPr lang="en-US" altLang="zh-TW" sz="3600" dirty="0" err="1">
                <a:latin typeface="Times New Roman" pitchFamily="18" charset="0"/>
                <a:cs typeface="Times New Roman" pitchFamily="18" charset="0"/>
              </a:rPr>
              <a:t>MLCS</a:t>
            </a:r>
            <a:r>
              <a:rPr lang="en-US" altLang="zh-TW" sz="3600" i="1" baseline="-25000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) and at Least </a:t>
            </a:r>
            <a:r>
              <a:rPr lang="en-US" altLang="zh-TW" sz="3600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-length Substrings(</a:t>
            </a:r>
            <a:r>
              <a:rPr lang="en-US" altLang="zh-TW" sz="3600" dirty="0" err="1">
                <a:latin typeface="Times New Roman" pitchFamily="18" charset="0"/>
                <a:cs typeface="Times New Roman" pitchFamily="18" charset="0"/>
              </a:rPr>
              <a:t>MLCS</a:t>
            </a:r>
            <a:r>
              <a:rPr lang="en-US" altLang="zh-TW" sz="3600" i="1" baseline="-25000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zh-TW" sz="3600" baseline="-25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)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altLang="zh-TW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en-US" altLang="zh-TW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tcg</a:t>
            </a:r>
            <a:r>
              <a:rPr lang="en-US" altLang="zh-TW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zh-TW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</a:t>
            </a:r>
            <a:r>
              <a:rPr lang="en-US" altLang="zh-TW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2</a:t>
            </a: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MLCS(A,B,P)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atctacag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MLCS</a:t>
            </a:r>
            <a:r>
              <a:rPr lang="en-US" altLang="zh-TW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(A,B,P)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en-US" altLang="zh-TW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</a:t>
            </a:r>
            <a:r>
              <a:rPr lang="en-US" altLang="zh-TW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MLCS</a:t>
            </a:r>
            <a:r>
              <a:rPr lang="en-US" altLang="zh-TW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(A,B,P)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attacag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zh-TW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552375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9849" y="260648"/>
            <a:ext cx="8229600" cy="1143000"/>
          </a:xfrm>
        </p:spPr>
        <p:txBody>
          <a:bodyPr>
            <a:noAutofit/>
          </a:bodyPr>
          <a:lstStyle/>
          <a:p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Merged Longest Common Subsequence Problems with </a:t>
            </a:r>
            <a:r>
              <a:rPr lang="en-US" altLang="zh-TW" sz="3600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-length Substrings(</a:t>
            </a:r>
            <a:r>
              <a:rPr lang="en-US" altLang="zh-TW" sz="3600" dirty="0" err="1">
                <a:latin typeface="Times New Roman" pitchFamily="18" charset="0"/>
                <a:cs typeface="Times New Roman" pitchFamily="18" charset="0"/>
              </a:rPr>
              <a:t>MLCS</a:t>
            </a:r>
            <a:r>
              <a:rPr lang="en-US" altLang="zh-TW" sz="3600" i="1" baseline="-25000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) and at Least </a:t>
            </a:r>
            <a:r>
              <a:rPr lang="en-US" altLang="zh-TW" sz="3600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-length Substrings(</a:t>
            </a:r>
            <a:r>
              <a:rPr lang="en-US" altLang="zh-TW" sz="3600" dirty="0" err="1">
                <a:latin typeface="Times New Roman" pitchFamily="18" charset="0"/>
                <a:cs typeface="Times New Roman" pitchFamily="18" charset="0"/>
              </a:rPr>
              <a:t>MLCS</a:t>
            </a:r>
            <a:r>
              <a:rPr lang="en-US" altLang="zh-TW" sz="3600" i="1" baseline="-25000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zh-TW" sz="3600" baseline="-25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)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altLang="zh-TW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en-US" altLang="zh-TW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cag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tcg</a:t>
            </a:r>
            <a:r>
              <a:rPr lang="en-US" altLang="zh-TW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zh-TW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</a:t>
            </a:r>
            <a:r>
              <a:rPr lang="en-US" altLang="zh-TW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cag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2</a:t>
            </a: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MLCS(A,B,P)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atctacag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MLCS</a:t>
            </a:r>
            <a:r>
              <a:rPr lang="en-US" altLang="zh-TW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(A,B,P)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attaca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MLCS</a:t>
            </a:r>
            <a:r>
              <a:rPr lang="en-US" altLang="zh-TW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(A,B,P)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en-US" altLang="zh-TW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</a:t>
            </a:r>
            <a:r>
              <a:rPr lang="en-US" altLang="zh-TW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cag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zh-TW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95882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9849" y="260648"/>
            <a:ext cx="8229600" cy="1143000"/>
          </a:xfrm>
        </p:spPr>
        <p:txBody>
          <a:bodyPr>
            <a:noAutofit/>
          </a:bodyPr>
          <a:lstStyle/>
          <a:p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DP Algorithm for </a:t>
            </a:r>
            <a:r>
              <a:rPr lang="en-US" altLang="zh-TW" sz="3600" dirty="0" err="1">
                <a:latin typeface="Times New Roman" pitchFamily="18" charset="0"/>
                <a:cs typeface="Times New Roman" pitchFamily="18" charset="0"/>
              </a:rPr>
              <a:t>MLCS</a:t>
            </a:r>
            <a:r>
              <a:rPr lang="en-US" altLang="zh-TW" sz="3600" i="1" baseline="-25000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altLang="zh-TW" sz="3600" dirty="0" err="1">
                <a:latin typeface="Times New Roman" pitchFamily="18" charset="0"/>
                <a:cs typeface="Times New Roman" pitchFamily="18" charset="0"/>
              </a:rPr>
              <a:t>MLCS</a:t>
            </a:r>
            <a:r>
              <a:rPr lang="en-US" altLang="zh-TW" sz="3600" i="1" baseline="-25000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zh-TW" sz="3600" baseline="-25000" dirty="0">
                <a:latin typeface="Times New Roman" pitchFamily="18" charset="0"/>
                <a:cs typeface="Times New Roman" pitchFamily="18" charset="0"/>
              </a:rPr>
              <a:t>+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altLang="zh-TW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zh-TW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19</a:t>
            </a:fld>
            <a:endParaRPr lang="zh-TW" altLang="en-US"/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5A7A1B5F-4208-4C17-A69B-0C2D5FCB06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80780"/>
            <a:ext cx="6876256" cy="2581275"/>
          </a:xfrm>
          <a:prstGeom prst="rect">
            <a:avLst/>
          </a:prstGeom>
        </p:spPr>
      </p:pic>
      <p:pic>
        <p:nvPicPr>
          <p:cNvPr id="8" name="圖片 7">
            <a:extLst>
              <a:ext uri="{FF2B5EF4-FFF2-40B4-BE49-F238E27FC236}">
                <a16:creationId xmlns:a16="http://schemas.microsoft.com/office/drawing/2014/main" id="{A03D5736-6000-4C81-9EFD-D1CB3806E5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977" y="3860331"/>
            <a:ext cx="8696045" cy="2035916"/>
          </a:xfrm>
          <a:prstGeom prst="rect">
            <a:avLst/>
          </a:prstGeom>
        </p:spPr>
      </p:pic>
      <p:sp>
        <p:nvSpPr>
          <p:cNvPr id="9" name="文字方塊 8">
            <a:extLst>
              <a:ext uri="{FF2B5EF4-FFF2-40B4-BE49-F238E27FC236}">
                <a16:creationId xmlns:a16="http://schemas.microsoft.com/office/drawing/2014/main" id="{183688E9-7990-4B71-BBE6-DE5386C296DD}"/>
              </a:ext>
            </a:extLst>
          </p:cNvPr>
          <p:cNvSpPr txBox="1"/>
          <p:nvPr/>
        </p:nvSpPr>
        <p:spPr>
          <a:xfrm>
            <a:off x="4593739" y="3121679"/>
            <a:ext cx="403244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 complexity: O(</a:t>
            </a:r>
            <a:r>
              <a:rPr lang="en-US" altLang="zh-TW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mnr</a:t>
            </a:r>
            <a:r>
              <a:rPr lang="en-US" altLang="zh-TW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zh-TW" alt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7AE8A5FD-4811-4EE4-A543-F00FF4A563B4}"/>
              </a:ext>
            </a:extLst>
          </p:cNvPr>
          <p:cNvSpPr txBox="1"/>
          <p:nvPr/>
        </p:nvSpPr>
        <p:spPr>
          <a:xfrm>
            <a:off x="4654352" y="5578362"/>
            <a:ext cx="403244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 complexity: O(</a:t>
            </a:r>
            <a:r>
              <a:rPr lang="en-US" altLang="zh-TW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mnrt</a:t>
            </a:r>
            <a:r>
              <a:rPr lang="en-US" altLang="zh-TW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zh-TW" alt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488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Longest Common Subsequence (LCS) Problem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da-DK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tatagct, </a:t>
            </a:r>
            <a:r>
              <a:rPr lang="da-DK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ataatcatc</a:t>
            </a:r>
          </a:p>
          <a:p>
            <a:pPr marL="0" indent="0">
              <a:buNone/>
            </a:pPr>
            <a:endParaRPr lang="da-DK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Subsequence </a:t>
            </a:r>
            <a:r>
              <a:rPr lang="da-DK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A’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da-DK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endParaRPr lang="da-DK" altLang="zh-TW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da-DK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A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</a:t>
            </a:r>
            <a:r>
              <a:rPr lang="da-DK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</a:t>
            </a:r>
            <a:r>
              <a:rPr lang="da-DK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gc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da-DK" altLang="zh-TW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⟹ </a:t>
            </a:r>
            <a:r>
              <a:rPr lang="da-DK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A’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a-DK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agc</a:t>
            </a:r>
          </a:p>
          <a:p>
            <a:pPr marL="0" indent="0">
              <a:buNone/>
            </a:pP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Common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subsequence of </a:t>
            </a:r>
            <a:r>
              <a:rPr lang="da-DK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da-DK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da-DK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A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</a:t>
            </a:r>
            <a:r>
              <a:rPr lang="da-DK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</a:t>
            </a:r>
            <a:r>
              <a:rPr lang="da-DK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ct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da-DK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ataa</a:t>
            </a:r>
            <a:r>
              <a:rPr lang="da-DK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tc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da-DK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da-DK" altLang="zh-TW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da-DK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da-DK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A, B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da-DK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da-DK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a-DK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tct</a:t>
            </a:r>
          </a:p>
          <a:p>
            <a:pPr marL="0" indent="0">
              <a:buNone/>
            </a:pP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Longest common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subsequence of </a:t>
            </a:r>
            <a:r>
              <a:rPr lang="da-DK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da-DK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da-DK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A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a-DK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tata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da-DK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en-US" altLang="zh-TW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da-DK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da-DK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da-DK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da-DK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da-DK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da-DK" altLang="zh-TW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da-DK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LCS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da-DK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A, B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da-DK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tatac</a:t>
            </a:r>
          </a:p>
          <a:p>
            <a:pPr marL="0" indent="0">
              <a:buNone/>
            </a:pPr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2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35233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Diagonal Algorithm for </a:t>
            </a:r>
            <a:r>
              <a:rPr lang="en-US" altLang="zh-TW" sz="3600" dirty="0" err="1">
                <a:latin typeface="Times New Roman" pitchFamily="18" charset="0"/>
                <a:cs typeface="Times New Roman" pitchFamily="18" charset="0"/>
              </a:rPr>
              <a:t>MLCS</a:t>
            </a:r>
            <a:r>
              <a:rPr lang="en-US" altLang="zh-TW" sz="3600" i="1" baseline="-25000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 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bcbba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cbbcab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2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20</a:t>
            </a:fld>
            <a:endParaRPr lang="zh-TW" altLang="en-US"/>
          </a:p>
        </p:txBody>
      </p:sp>
      <p:graphicFrame>
        <p:nvGraphicFramePr>
          <p:cNvPr id="11" name="表格 11">
            <a:extLst>
              <a:ext uri="{FF2B5EF4-FFF2-40B4-BE49-F238E27FC236}">
                <a16:creationId xmlns:a16="http://schemas.microsoft.com/office/drawing/2014/main" id="{4AE23E91-1347-43F5-99A1-DD9E34C511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7058318"/>
              </p:ext>
            </p:extLst>
          </p:nvPr>
        </p:nvGraphicFramePr>
        <p:xfrm>
          <a:off x="1115616" y="2420888"/>
          <a:ext cx="6336706" cy="30243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12234">
                  <a:extLst>
                    <a:ext uri="{9D8B030D-6E8A-4147-A177-3AD203B41FA5}">
                      <a16:colId xmlns:a16="http://schemas.microsoft.com/office/drawing/2014/main" val="608388869"/>
                    </a:ext>
                  </a:extLst>
                </a:gridCol>
                <a:gridCol w="1056118">
                  <a:extLst>
                    <a:ext uri="{9D8B030D-6E8A-4147-A177-3AD203B41FA5}">
                      <a16:colId xmlns:a16="http://schemas.microsoft.com/office/drawing/2014/main" val="1893626735"/>
                    </a:ext>
                  </a:extLst>
                </a:gridCol>
                <a:gridCol w="1056118">
                  <a:extLst>
                    <a:ext uri="{9D8B030D-6E8A-4147-A177-3AD203B41FA5}">
                      <a16:colId xmlns:a16="http://schemas.microsoft.com/office/drawing/2014/main" val="3075368766"/>
                    </a:ext>
                  </a:extLst>
                </a:gridCol>
                <a:gridCol w="1056118">
                  <a:extLst>
                    <a:ext uri="{9D8B030D-6E8A-4147-A177-3AD203B41FA5}">
                      <a16:colId xmlns:a16="http://schemas.microsoft.com/office/drawing/2014/main" val="3626750329"/>
                    </a:ext>
                  </a:extLst>
                </a:gridCol>
                <a:gridCol w="1056118">
                  <a:extLst>
                    <a:ext uri="{9D8B030D-6E8A-4147-A177-3AD203B41FA5}">
                      <a16:colId xmlns:a16="http://schemas.microsoft.com/office/drawing/2014/main" val="696660110"/>
                    </a:ext>
                  </a:extLst>
                </a:gridCol>
              </a:tblGrid>
              <a:tr h="1088761">
                <a:tc>
                  <a:txBody>
                    <a:bodyPr/>
                    <a:lstStyle/>
                    <a:p>
                      <a:pPr algn="l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Length</a:t>
                      </a:r>
                    </a:p>
                    <a:p>
                      <a:pPr algn="l"/>
                      <a:endParaRPr lang="en-US" altLang="zh-TW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Round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1421395"/>
                  </a:ext>
                </a:extLst>
              </a:tr>
              <a:tr h="483894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zh-TW" altLang="en-US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</a:t>
                      </a:r>
                      <a:endParaRPr lang="zh-TW" altLang="en-US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6,6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2218144"/>
                  </a:ext>
                </a:extLst>
              </a:tr>
              <a:tr h="48389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(0,0)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(2,0)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0978080"/>
                  </a:ext>
                </a:extLst>
              </a:tr>
              <a:tr h="483894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</a:t>
                      </a:r>
                      <a:endParaRPr lang="zh-TW" altLang="en-US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3,2</a:t>
                      </a:r>
                      <a:endParaRPr lang="zh-TW" altLang="en-US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5,4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7,6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4757093"/>
                  </a:ext>
                </a:extLst>
              </a:tr>
              <a:tr h="48389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trike="sng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trike="sng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trike="sng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08192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0513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Diagonal Algorithm for </a:t>
            </a:r>
            <a:r>
              <a:rPr lang="en-US" altLang="zh-TW" sz="3600" dirty="0" err="1">
                <a:latin typeface="Times New Roman" pitchFamily="18" charset="0"/>
                <a:cs typeface="Times New Roman" pitchFamily="18" charset="0"/>
              </a:rPr>
              <a:t>MLCS</a:t>
            </a:r>
            <a:r>
              <a:rPr lang="en-US" altLang="zh-TW" sz="3600" i="1" baseline="-25000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 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abcab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cb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lang="en-US" altLang="zh-TW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cb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bcab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2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21</a:t>
            </a:fld>
            <a:endParaRPr lang="zh-TW" altLang="en-US"/>
          </a:p>
        </p:txBody>
      </p:sp>
      <p:graphicFrame>
        <p:nvGraphicFramePr>
          <p:cNvPr id="11" name="表格 11">
            <a:extLst>
              <a:ext uri="{FF2B5EF4-FFF2-40B4-BE49-F238E27FC236}">
                <a16:creationId xmlns:a16="http://schemas.microsoft.com/office/drawing/2014/main" id="{4AE23E91-1347-43F5-99A1-DD9E34C511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3884580"/>
              </p:ext>
            </p:extLst>
          </p:nvPr>
        </p:nvGraphicFramePr>
        <p:xfrm>
          <a:off x="1115616" y="2420888"/>
          <a:ext cx="6336706" cy="30243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12234">
                  <a:extLst>
                    <a:ext uri="{9D8B030D-6E8A-4147-A177-3AD203B41FA5}">
                      <a16:colId xmlns:a16="http://schemas.microsoft.com/office/drawing/2014/main" val="608388869"/>
                    </a:ext>
                  </a:extLst>
                </a:gridCol>
                <a:gridCol w="1056118">
                  <a:extLst>
                    <a:ext uri="{9D8B030D-6E8A-4147-A177-3AD203B41FA5}">
                      <a16:colId xmlns:a16="http://schemas.microsoft.com/office/drawing/2014/main" val="1893626735"/>
                    </a:ext>
                  </a:extLst>
                </a:gridCol>
                <a:gridCol w="1056118">
                  <a:extLst>
                    <a:ext uri="{9D8B030D-6E8A-4147-A177-3AD203B41FA5}">
                      <a16:colId xmlns:a16="http://schemas.microsoft.com/office/drawing/2014/main" val="3075368766"/>
                    </a:ext>
                  </a:extLst>
                </a:gridCol>
                <a:gridCol w="1056118">
                  <a:extLst>
                    <a:ext uri="{9D8B030D-6E8A-4147-A177-3AD203B41FA5}">
                      <a16:colId xmlns:a16="http://schemas.microsoft.com/office/drawing/2014/main" val="3626750329"/>
                    </a:ext>
                  </a:extLst>
                </a:gridCol>
                <a:gridCol w="1056118">
                  <a:extLst>
                    <a:ext uri="{9D8B030D-6E8A-4147-A177-3AD203B41FA5}">
                      <a16:colId xmlns:a16="http://schemas.microsoft.com/office/drawing/2014/main" val="696660110"/>
                    </a:ext>
                  </a:extLst>
                </a:gridCol>
              </a:tblGrid>
              <a:tr h="1088761">
                <a:tc>
                  <a:txBody>
                    <a:bodyPr/>
                    <a:lstStyle/>
                    <a:p>
                      <a:pPr algn="l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Length</a:t>
                      </a:r>
                    </a:p>
                    <a:p>
                      <a:pPr algn="l"/>
                      <a:endParaRPr lang="en-US" altLang="zh-TW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Round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1421395"/>
                  </a:ext>
                </a:extLst>
              </a:tr>
              <a:tr h="483894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zh-TW" altLang="en-US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</a:t>
                      </a:r>
                      <a:endParaRPr lang="zh-TW" altLang="en-US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6,6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2218144"/>
                  </a:ext>
                </a:extLst>
              </a:tr>
              <a:tr h="48389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(0,0)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(2,0)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(2,3)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0978080"/>
                  </a:ext>
                </a:extLst>
              </a:tr>
              <a:tr h="483894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</a:t>
                      </a:r>
                      <a:endParaRPr lang="zh-TW" altLang="en-US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3,2</a:t>
                      </a:r>
                      <a:endParaRPr lang="zh-TW" altLang="en-US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5,4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7,6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4757093"/>
                  </a:ext>
                </a:extLst>
              </a:tr>
              <a:tr h="48389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trike="sng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trike="sng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trike="sng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08192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4735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Diagonal Algorithm for </a:t>
            </a:r>
            <a:r>
              <a:rPr lang="en-US" altLang="zh-TW" sz="3600" dirty="0" err="1">
                <a:latin typeface="Times New Roman" pitchFamily="18" charset="0"/>
                <a:cs typeface="Times New Roman" pitchFamily="18" charset="0"/>
              </a:rPr>
              <a:t>MLCS</a:t>
            </a:r>
            <a:r>
              <a:rPr lang="en-US" altLang="zh-TW" sz="3600" i="1" baseline="-25000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 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bc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bc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bba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abcb</a:t>
            </a:r>
            <a:r>
              <a:rPr lang="en-US" altLang="zh-TW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bc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2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22</a:t>
            </a:fld>
            <a:endParaRPr lang="zh-TW" altLang="en-US"/>
          </a:p>
        </p:txBody>
      </p:sp>
      <p:graphicFrame>
        <p:nvGraphicFramePr>
          <p:cNvPr id="11" name="表格 11">
            <a:extLst>
              <a:ext uri="{FF2B5EF4-FFF2-40B4-BE49-F238E27FC236}">
                <a16:creationId xmlns:a16="http://schemas.microsoft.com/office/drawing/2014/main" id="{4AE23E91-1347-43F5-99A1-DD9E34C511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6973640"/>
              </p:ext>
            </p:extLst>
          </p:nvPr>
        </p:nvGraphicFramePr>
        <p:xfrm>
          <a:off x="1115616" y="2420888"/>
          <a:ext cx="6336706" cy="30243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12234">
                  <a:extLst>
                    <a:ext uri="{9D8B030D-6E8A-4147-A177-3AD203B41FA5}">
                      <a16:colId xmlns:a16="http://schemas.microsoft.com/office/drawing/2014/main" val="608388869"/>
                    </a:ext>
                  </a:extLst>
                </a:gridCol>
                <a:gridCol w="1056118">
                  <a:extLst>
                    <a:ext uri="{9D8B030D-6E8A-4147-A177-3AD203B41FA5}">
                      <a16:colId xmlns:a16="http://schemas.microsoft.com/office/drawing/2014/main" val="1893626735"/>
                    </a:ext>
                  </a:extLst>
                </a:gridCol>
                <a:gridCol w="1056118">
                  <a:extLst>
                    <a:ext uri="{9D8B030D-6E8A-4147-A177-3AD203B41FA5}">
                      <a16:colId xmlns:a16="http://schemas.microsoft.com/office/drawing/2014/main" val="3075368766"/>
                    </a:ext>
                  </a:extLst>
                </a:gridCol>
                <a:gridCol w="1056118">
                  <a:extLst>
                    <a:ext uri="{9D8B030D-6E8A-4147-A177-3AD203B41FA5}">
                      <a16:colId xmlns:a16="http://schemas.microsoft.com/office/drawing/2014/main" val="3626750329"/>
                    </a:ext>
                  </a:extLst>
                </a:gridCol>
                <a:gridCol w="1056118">
                  <a:extLst>
                    <a:ext uri="{9D8B030D-6E8A-4147-A177-3AD203B41FA5}">
                      <a16:colId xmlns:a16="http://schemas.microsoft.com/office/drawing/2014/main" val="696660110"/>
                    </a:ext>
                  </a:extLst>
                </a:gridCol>
              </a:tblGrid>
              <a:tr h="1088761">
                <a:tc>
                  <a:txBody>
                    <a:bodyPr/>
                    <a:lstStyle/>
                    <a:p>
                      <a:pPr algn="l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Length</a:t>
                      </a:r>
                    </a:p>
                    <a:p>
                      <a:pPr algn="l"/>
                      <a:endParaRPr lang="en-US" altLang="zh-TW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Round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1421395"/>
                  </a:ext>
                </a:extLst>
              </a:tr>
              <a:tr h="483894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zh-TW" altLang="en-US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</a:t>
                      </a:r>
                      <a:endParaRPr lang="zh-TW" altLang="en-US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6,6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2218144"/>
                  </a:ext>
                </a:extLst>
              </a:tr>
              <a:tr h="48389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(0,0)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(2,0)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(2,3)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0978080"/>
                  </a:ext>
                </a:extLst>
              </a:tr>
              <a:tr h="483894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</a:t>
                      </a:r>
                      <a:endParaRPr lang="zh-TW" altLang="en-US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3,2</a:t>
                      </a:r>
                      <a:endParaRPr lang="zh-TW" altLang="en-US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5,4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7,6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4757093"/>
                  </a:ext>
                </a:extLst>
              </a:tr>
              <a:tr h="48389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trike="sng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trike="sng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trike="sng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08192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36677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Diagonal Algorithm for </a:t>
            </a:r>
            <a:r>
              <a:rPr lang="en-US" altLang="zh-TW" sz="3600" dirty="0" err="1">
                <a:latin typeface="Times New Roman" pitchFamily="18" charset="0"/>
                <a:cs typeface="Times New Roman" pitchFamily="18" charset="0"/>
              </a:rPr>
              <a:t>MLCS</a:t>
            </a:r>
            <a:r>
              <a:rPr lang="en-US" altLang="zh-TW" sz="3600" i="1" baseline="-25000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 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bc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bc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bba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bc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bbcab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2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23</a:t>
            </a:fld>
            <a:endParaRPr lang="zh-TW" altLang="en-US"/>
          </a:p>
        </p:txBody>
      </p:sp>
      <p:graphicFrame>
        <p:nvGraphicFramePr>
          <p:cNvPr id="11" name="表格 11">
            <a:extLst>
              <a:ext uri="{FF2B5EF4-FFF2-40B4-BE49-F238E27FC236}">
                <a16:creationId xmlns:a16="http://schemas.microsoft.com/office/drawing/2014/main" id="{4AE23E91-1347-43F5-99A1-DD9E34C511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9612532"/>
              </p:ext>
            </p:extLst>
          </p:nvPr>
        </p:nvGraphicFramePr>
        <p:xfrm>
          <a:off x="1115616" y="2420888"/>
          <a:ext cx="6336706" cy="345484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12234">
                  <a:extLst>
                    <a:ext uri="{9D8B030D-6E8A-4147-A177-3AD203B41FA5}">
                      <a16:colId xmlns:a16="http://schemas.microsoft.com/office/drawing/2014/main" val="608388869"/>
                    </a:ext>
                  </a:extLst>
                </a:gridCol>
                <a:gridCol w="1056118">
                  <a:extLst>
                    <a:ext uri="{9D8B030D-6E8A-4147-A177-3AD203B41FA5}">
                      <a16:colId xmlns:a16="http://schemas.microsoft.com/office/drawing/2014/main" val="1893626735"/>
                    </a:ext>
                  </a:extLst>
                </a:gridCol>
                <a:gridCol w="1056118">
                  <a:extLst>
                    <a:ext uri="{9D8B030D-6E8A-4147-A177-3AD203B41FA5}">
                      <a16:colId xmlns:a16="http://schemas.microsoft.com/office/drawing/2014/main" val="3075368766"/>
                    </a:ext>
                  </a:extLst>
                </a:gridCol>
                <a:gridCol w="1056118">
                  <a:extLst>
                    <a:ext uri="{9D8B030D-6E8A-4147-A177-3AD203B41FA5}">
                      <a16:colId xmlns:a16="http://schemas.microsoft.com/office/drawing/2014/main" val="3626750329"/>
                    </a:ext>
                  </a:extLst>
                </a:gridCol>
                <a:gridCol w="1056118">
                  <a:extLst>
                    <a:ext uri="{9D8B030D-6E8A-4147-A177-3AD203B41FA5}">
                      <a16:colId xmlns:a16="http://schemas.microsoft.com/office/drawing/2014/main" val="696660110"/>
                    </a:ext>
                  </a:extLst>
                </a:gridCol>
              </a:tblGrid>
              <a:tr h="1088761">
                <a:tc>
                  <a:txBody>
                    <a:bodyPr/>
                    <a:lstStyle/>
                    <a:p>
                      <a:pPr algn="l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Length</a:t>
                      </a:r>
                    </a:p>
                    <a:p>
                      <a:pPr algn="l"/>
                      <a:endParaRPr lang="en-US" altLang="zh-TW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Round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1421395"/>
                  </a:ext>
                </a:extLst>
              </a:tr>
              <a:tr h="483894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zh-TW" altLang="en-US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</a:t>
                      </a:r>
                      <a:endParaRPr lang="zh-TW" altLang="en-US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6,6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2218144"/>
                  </a:ext>
                </a:extLst>
              </a:tr>
              <a:tr h="48389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(0,0)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(2,0)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(2,3)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0978080"/>
                  </a:ext>
                </a:extLst>
              </a:tr>
              <a:tr h="483894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</a:t>
                      </a:r>
                      <a:endParaRPr lang="zh-TW" altLang="en-US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3,2</a:t>
                      </a:r>
                      <a:endParaRPr lang="zh-TW" altLang="en-US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5,4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7,6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4757093"/>
                  </a:ext>
                </a:extLst>
              </a:tr>
              <a:tr h="48389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(0,0)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(0,2)</a:t>
                      </a:r>
                    </a:p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(2,0)</a:t>
                      </a:r>
                    </a:p>
                    <a:p>
                      <a:pPr algn="ctr"/>
                      <a:r>
                        <a:rPr lang="en-US" altLang="zh-TW" strike="sng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(3,0)</a:t>
                      </a:r>
                      <a:endParaRPr lang="zh-TW" altLang="en-US" strike="sng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trike="sng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trike="sng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08192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11653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Diagonal Algorithm for </a:t>
            </a:r>
            <a:r>
              <a:rPr lang="en-US" altLang="zh-TW" sz="3600" dirty="0" err="1">
                <a:latin typeface="Times New Roman" pitchFamily="18" charset="0"/>
                <a:cs typeface="Times New Roman" pitchFamily="18" charset="0"/>
              </a:rPr>
              <a:t>MLCS</a:t>
            </a:r>
            <a:r>
              <a:rPr lang="en-US" altLang="zh-TW" sz="3600" i="1" baseline="-25000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 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abcab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bc</a:t>
            </a:r>
            <a:r>
              <a:rPr lang="en-US" altLang="zh-TW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bb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abc</a:t>
            </a:r>
            <a:r>
              <a:rPr lang="en-US" altLang="zh-TW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bb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2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24</a:t>
            </a:fld>
            <a:endParaRPr lang="zh-TW" altLang="en-US"/>
          </a:p>
        </p:txBody>
      </p:sp>
      <p:graphicFrame>
        <p:nvGraphicFramePr>
          <p:cNvPr id="11" name="表格 11">
            <a:extLst>
              <a:ext uri="{FF2B5EF4-FFF2-40B4-BE49-F238E27FC236}">
                <a16:creationId xmlns:a16="http://schemas.microsoft.com/office/drawing/2014/main" id="{4AE23E91-1347-43F5-99A1-DD9E34C511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7574570"/>
              </p:ext>
            </p:extLst>
          </p:nvPr>
        </p:nvGraphicFramePr>
        <p:xfrm>
          <a:off x="1115616" y="2420888"/>
          <a:ext cx="6336706" cy="345484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12234">
                  <a:extLst>
                    <a:ext uri="{9D8B030D-6E8A-4147-A177-3AD203B41FA5}">
                      <a16:colId xmlns:a16="http://schemas.microsoft.com/office/drawing/2014/main" val="608388869"/>
                    </a:ext>
                  </a:extLst>
                </a:gridCol>
                <a:gridCol w="1056118">
                  <a:extLst>
                    <a:ext uri="{9D8B030D-6E8A-4147-A177-3AD203B41FA5}">
                      <a16:colId xmlns:a16="http://schemas.microsoft.com/office/drawing/2014/main" val="1893626735"/>
                    </a:ext>
                  </a:extLst>
                </a:gridCol>
                <a:gridCol w="1056118">
                  <a:extLst>
                    <a:ext uri="{9D8B030D-6E8A-4147-A177-3AD203B41FA5}">
                      <a16:colId xmlns:a16="http://schemas.microsoft.com/office/drawing/2014/main" val="3075368766"/>
                    </a:ext>
                  </a:extLst>
                </a:gridCol>
                <a:gridCol w="1056118">
                  <a:extLst>
                    <a:ext uri="{9D8B030D-6E8A-4147-A177-3AD203B41FA5}">
                      <a16:colId xmlns:a16="http://schemas.microsoft.com/office/drawing/2014/main" val="3626750329"/>
                    </a:ext>
                  </a:extLst>
                </a:gridCol>
                <a:gridCol w="1056118">
                  <a:extLst>
                    <a:ext uri="{9D8B030D-6E8A-4147-A177-3AD203B41FA5}">
                      <a16:colId xmlns:a16="http://schemas.microsoft.com/office/drawing/2014/main" val="696660110"/>
                    </a:ext>
                  </a:extLst>
                </a:gridCol>
              </a:tblGrid>
              <a:tr h="1088761">
                <a:tc>
                  <a:txBody>
                    <a:bodyPr/>
                    <a:lstStyle/>
                    <a:p>
                      <a:pPr algn="l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Length</a:t>
                      </a:r>
                    </a:p>
                    <a:p>
                      <a:pPr algn="l"/>
                      <a:endParaRPr lang="en-US" altLang="zh-TW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Round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1421395"/>
                  </a:ext>
                </a:extLst>
              </a:tr>
              <a:tr h="483894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zh-TW" altLang="en-US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</a:t>
                      </a:r>
                      <a:endParaRPr lang="zh-TW" altLang="en-US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6,6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2218144"/>
                  </a:ext>
                </a:extLst>
              </a:tr>
              <a:tr h="48389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(0,0)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(2,0)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(2,3)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0978080"/>
                  </a:ext>
                </a:extLst>
              </a:tr>
              <a:tr h="483894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</a:t>
                      </a:r>
                      <a:endParaRPr lang="zh-TW" altLang="en-US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3,2</a:t>
                      </a:r>
                      <a:endParaRPr lang="zh-TW" altLang="en-US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5,4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7,6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4757093"/>
                  </a:ext>
                </a:extLst>
              </a:tr>
              <a:tr h="48389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(0,0)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(0,2)</a:t>
                      </a:r>
                    </a:p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(2,0)</a:t>
                      </a:r>
                    </a:p>
                    <a:p>
                      <a:pPr algn="ctr"/>
                      <a:r>
                        <a:rPr lang="en-US" altLang="zh-TW" strike="sng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(3,0)</a:t>
                      </a:r>
                      <a:endParaRPr lang="zh-TW" altLang="en-US" strike="sng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(0,4)</a:t>
                      </a:r>
                    </a:p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(2,3)</a:t>
                      </a:r>
                    </a:p>
                    <a:p>
                      <a:pPr algn="ctr"/>
                      <a:r>
                        <a:rPr lang="en-US" altLang="zh-TW" strike="sng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(2,4)</a:t>
                      </a:r>
                      <a:endParaRPr lang="zh-TW" altLang="en-US" strike="sng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trike="sng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08192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91971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Diagonal Algorithm for </a:t>
            </a:r>
            <a:r>
              <a:rPr lang="en-US" altLang="zh-TW" sz="3600" dirty="0" err="1">
                <a:latin typeface="Times New Roman" pitchFamily="18" charset="0"/>
                <a:cs typeface="Times New Roman" pitchFamily="18" charset="0"/>
              </a:rPr>
              <a:t>MLCS</a:t>
            </a:r>
            <a:r>
              <a:rPr lang="en-US" altLang="zh-TW" sz="3600" i="1" baseline="-25000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 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lang="en-US" altLang="zh-TW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bcbba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abcbb</a:t>
            </a:r>
            <a:r>
              <a:rPr lang="en-US" altLang="zh-TW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2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25</a:t>
            </a:fld>
            <a:endParaRPr lang="zh-TW" altLang="en-US"/>
          </a:p>
        </p:txBody>
      </p:sp>
      <p:graphicFrame>
        <p:nvGraphicFramePr>
          <p:cNvPr id="11" name="表格 11">
            <a:extLst>
              <a:ext uri="{FF2B5EF4-FFF2-40B4-BE49-F238E27FC236}">
                <a16:creationId xmlns:a16="http://schemas.microsoft.com/office/drawing/2014/main" id="{4AE23E91-1347-43F5-99A1-DD9E34C511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6842305"/>
              </p:ext>
            </p:extLst>
          </p:nvPr>
        </p:nvGraphicFramePr>
        <p:xfrm>
          <a:off x="1115616" y="2420888"/>
          <a:ext cx="6336706" cy="345484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12234">
                  <a:extLst>
                    <a:ext uri="{9D8B030D-6E8A-4147-A177-3AD203B41FA5}">
                      <a16:colId xmlns:a16="http://schemas.microsoft.com/office/drawing/2014/main" val="608388869"/>
                    </a:ext>
                  </a:extLst>
                </a:gridCol>
                <a:gridCol w="1056118">
                  <a:extLst>
                    <a:ext uri="{9D8B030D-6E8A-4147-A177-3AD203B41FA5}">
                      <a16:colId xmlns:a16="http://schemas.microsoft.com/office/drawing/2014/main" val="1893626735"/>
                    </a:ext>
                  </a:extLst>
                </a:gridCol>
                <a:gridCol w="1056118">
                  <a:extLst>
                    <a:ext uri="{9D8B030D-6E8A-4147-A177-3AD203B41FA5}">
                      <a16:colId xmlns:a16="http://schemas.microsoft.com/office/drawing/2014/main" val="3075368766"/>
                    </a:ext>
                  </a:extLst>
                </a:gridCol>
                <a:gridCol w="1056118">
                  <a:extLst>
                    <a:ext uri="{9D8B030D-6E8A-4147-A177-3AD203B41FA5}">
                      <a16:colId xmlns:a16="http://schemas.microsoft.com/office/drawing/2014/main" val="3626750329"/>
                    </a:ext>
                  </a:extLst>
                </a:gridCol>
                <a:gridCol w="1056118">
                  <a:extLst>
                    <a:ext uri="{9D8B030D-6E8A-4147-A177-3AD203B41FA5}">
                      <a16:colId xmlns:a16="http://schemas.microsoft.com/office/drawing/2014/main" val="696660110"/>
                    </a:ext>
                  </a:extLst>
                </a:gridCol>
              </a:tblGrid>
              <a:tr h="1088761">
                <a:tc>
                  <a:txBody>
                    <a:bodyPr/>
                    <a:lstStyle/>
                    <a:p>
                      <a:pPr algn="l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Length</a:t>
                      </a:r>
                    </a:p>
                    <a:p>
                      <a:pPr algn="l"/>
                      <a:endParaRPr lang="en-US" altLang="zh-TW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Round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1421395"/>
                  </a:ext>
                </a:extLst>
              </a:tr>
              <a:tr h="483894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zh-TW" altLang="en-US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</a:t>
                      </a:r>
                      <a:endParaRPr lang="zh-TW" altLang="en-US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6,6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2218144"/>
                  </a:ext>
                </a:extLst>
              </a:tr>
              <a:tr h="48389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(0,0)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(2,0)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(2,3)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0978080"/>
                  </a:ext>
                </a:extLst>
              </a:tr>
              <a:tr h="483894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</a:t>
                      </a:r>
                      <a:endParaRPr lang="zh-TW" altLang="en-US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3,2</a:t>
                      </a:r>
                      <a:endParaRPr lang="zh-TW" altLang="en-US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5,4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7,6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4757093"/>
                  </a:ext>
                </a:extLst>
              </a:tr>
              <a:tr h="48389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(0,0)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(0,2)</a:t>
                      </a:r>
                    </a:p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(2,0)</a:t>
                      </a:r>
                    </a:p>
                    <a:p>
                      <a:pPr algn="ctr"/>
                      <a:r>
                        <a:rPr lang="en-US" altLang="zh-TW" strike="sng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(3,0)</a:t>
                      </a:r>
                      <a:endParaRPr lang="zh-TW" altLang="en-US" strike="sng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(0,4)</a:t>
                      </a:r>
                    </a:p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(2,3)</a:t>
                      </a:r>
                    </a:p>
                    <a:p>
                      <a:pPr algn="ctr"/>
                      <a:r>
                        <a:rPr lang="en-US" altLang="zh-TW" strike="sng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(2,4)</a:t>
                      </a:r>
                      <a:endParaRPr lang="zh-TW" altLang="en-US" strike="sng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(4,3)</a:t>
                      </a:r>
                    </a:p>
                    <a:p>
                      <a:pPr algn="ctr"/>
                      <a:r>
                        <a:rPr lang="en-US" altLang="zh-TW" strike="sng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(4,4)</a:t>
                      </a:r>
                      <a:endParaRPr lang="zh-TW" altLang="en-US" strike="sng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08192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699877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Diagonal Algorithm for </a:t>
            </a:r>
            <a:r>
              <a:rPr lang="en-US" altLang="zh-TW" sz="3600" dirty="0" err="1">
                <a:latin typeface="Times New Roman" pitchFamily="18" charset="0"/>
                <a:cs typeface="Times New Roman" pitchFamily="18" charset="0"/>
              </a:rPr>
              <a:t>MLCS</a:t>
            </a:r>
            <a:r>
              <a:rPr lang="en-US" altLang="zh-TW" sz="3600" i="1" baseline="-25000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zh-TW" sz="3600" baseline="-25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 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9685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abcabccbccabcca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cabbbabccacab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abccabcacabcac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3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26</a:t>
            </a:fld>
            <a:endParaRPr lang="zh-TW" altLang="en-US"/>
          </a:p>
        </p:txBody>
      </p:sp>
      <p:graphicFrame>
        <p:nvGraphicFramePr>
          <p:cNvPr id="6" name="表格 9">
            <a:extLst>
              <a:ext uri="{FF2B5EF4-FFF2-40B4-BE49-F238E27FC236}">
                <a16:creationId xmlns:a16="http://schemas.microsoft.com/office/drawing/2014/main" id="{60FB1165-B029-4C77-AA51-2792B3ECA4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652481"/>
              </p:ext>
            </p:extLst>
          </p:nvPr>
        </p:nvGraphicFramePr>
        <p:xfrm>
          <a:off x="0" y="2629173"/>
          <a:ext cx="7056785" cy="3657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5105">
                  <a:extLst>
                    <a:ext uri="{9D8B030D-6E8A-4147-A177-3AD203B41FA5}">
                      <a16:colId xmlns:a16="http://schemas.microsoft.com/office/drawing/2014/main" val="1020986922"/>
                    </a:ext>
                  </a:extLst>
                </a:gridCol>
                <a:gridCol w="415105">
                  <a:extLst>
                    <a:ext uri="{9D8B030D-6E8A-4147-A177-3AD203B41FA5}">
                      <a16:colId xmlns:a16="http://schemas.microsoft.com/office/drawing/2014/main" val="675626543"/>
                    </a:ext>
                  </a:extLst>
                </a:gridCol>
                <a:gridCol w="415105">
                  <a:extLst>
                    <a:ext uri="{9D8B030D-6E8A-4147-A177-3AD203B41FA5}">
                      <a16:colId xmlns:a16="http://schemas.microsoft.com/office/drawing/2014/main" val="123117223"/>
                    </a:ext>
                  </a:extLst>
                </a:gridCol>
                <a:gridCol w="415105">
                  <a:extLst>
                    <a:ext uri="{9D8B030D-6E8A-4147-A177-3AD203B41FA5}">
                      <a16:colId xmlns:a16="http://schemas.microsoft.com/office/drawing/2014/main" val="775172585"/>
                    </a:ext>
                  </a:extLst>
                </a:gridCol>
                <a:gridCol w="415105">
                  <a:extLst>
                    <a:ext uri="{9D8B030D-6E8A-4147-A177-3AD203B41FA5}">
                      <a16:colId xmlns:a16="http://schemas.microsoft.com/office/drawing/2014/main" val="456333135"/>
                    </a:ext>
                  </a:extLst>
                </a:gridCol>
                <a:gridCol w="415105">
                  <a:extLst>
                    <a:ext uri="{9D8B030D-6E8A-4147-A177-3AD203B41FA5}">
                      <a16:colId xmlns:a16="http://schemas.microsoft.com/office/drawing/2014/main" val="3459108366"/>
                    </a:ext>
                  </a:extLst>
                </a:gridCol>
                <a:gridCol w="415105">
                  <a:extLst>
                    <a:ext uri="{9D8B030D-6E8A-4147-A177-3AD203B41FA5}">
                      <a16:colId xmlns:a16="http://schemas.microsoft.com/office/drawing/2014/main" val="2492242018"/>
                    </a:ext>
                  </a:extLst>
                </a:gridCol>
                <a:gridCol w="415105">
                  <a:extLst>
                    <a:ext uri="{9D8B030D-6E8A-4147-A177-3AD203B41FA5}">
                      <a16:colId xmlns:a16="http://schemas.microsoft.com/office/drawing/2014/main" val="796805184"/>
                    </a:ext>
                  </a:extLst>
                </a:gridCol>
                <a:gridCol w="415105">
                  <a:extLst>
                    <a:ext uri="{9D8B030D-6E8A-4147-A177-3AD203B41FA5}">
                      <a16:colId xmlns:a16="http://schemas.microsoft.com/office/drawing/2014/main" val="1055020179"/>
                    </a:ext>
                  </a:extLst>
                </a:gridCol>
                <a:gridCol w="415105">
                  <a:extLst>
                    <a:ext uri="{9D8B030D-6E8A-4147-A177-3AD203B41FA5}">
                      <a16:colId xmlns:a16="http://schemas.microsoft.com/office/drawing/2014/main" val="1478208"/>
                    </a:ext>
                  </a:extLst>
                </a:gridCol>
                <a:gridCol w="415105">
                  <a:extLst>
                    <a:ext uri="{9D8B030D-6E8A-4147-A177-3AD203B41FA5}">
                      <a16:colId xmlns:a16="http://schemas.microsoft.com/office/drawing/2014/main" val="4122550732"/>
                    </a:ext>
                  </a:extLst>
                </a:gridCol>
                <a:gridCol w="415105">
                  <a:extLst>
                    <a:ext uri="{9D8B030D-6E8A-4147-A177-3AD203B41FA5}">
                      <a16:colId xmlns:a16="http://schemas.microsoft.com/office/drawing/2014/main" val="998714514"/>
                    </a:ext>
                  </a:extLst>
                </a:gridCol>
                <a:gridCol w="415105">
                  <a:extLst>
                    <a:ext uri="{9D8B030D-6E8A-4147-A177-3AD203B41FA5}">
                      <a16:colId xmlns:a16="http://schemas.microsoft.com/office/drawing/2014/main" val="3434846659"/>
                    </a:ext>
                  </a:extLst>
                </a:gridCol>
                <a:gridCol w="415105">
                  <a:extLst>
                    <a:ext uri="{9D8B030D-6E8A-4147-A177-3AD203B41FA5}">
                      <a16:colId xmlns:a16="http://schemas.microsoft.com/office/drawing/2014/main" val="3636626075"/>
                    </a:ext>
                  </a:extLst>
                </a:gridCol>
                <a:gridCol w="415105">
                  <a:extLst>
                    <a:ext uri="{9D8B030D-6E8A-4147-A177-3AD203B41FA5}">
                      <a16:colId xmlns:a16="http://schemas.microsoft.com/office/drawing/2014/main" val="1177341606"/>
                    </a:ext>
                  </a:extLst>
                </a:gridCol>
                <a:gridCol w="415105">
                  <a:extLst>
                    <a:ext uri="{9D8B030D-6E8A-4147-A177-3AD203B41FA5}">
                      <a16:colId xmlns:a16="http://schemas.microsoft.com/office/drawing/2014/main" val="1916389171"/>
                    </a:ext>
                  </a:extLst>
                </a:gridCol>
                <a:gridCol w="415105">
                  <a:extLst>
                    <a:ext uri="{9D8B030D-6E8A-4147-A177-3AD203B41FA5}">
                      <a16:colId xmlns:a16="http://schemas.microsoft.com/office/drawing/2014/main" val="762081642"/>
                    </a:ext>
                  </a:extLst>
                </a:gridCol>
              </a:tblGrid>
              <a:tr h="360040">
                <a:tc rowSpan="2" gridSpan="2">
                  <a:txBody>
                    <a:bodyPr/>
                    <a:lstStyle/>
                    <a:p>
                      <a:pPr algn="l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A</a:t>
                      </a:r>
                    </a:p>
                    <a:p>
                      <a:pPr algn="l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5534091"/>
                  </a:ext>
                </a:extLst>
              </a:tr>
              <a:tr h="237728">
                <a:tc gridSpan="2" vMerge="1"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0538173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8630800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86731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2012398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664772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4825905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5628952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484697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5187145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字方塊 7">
                <a:extLst>
                  <a:ext uri="{FF2B5EF4-FFF2-40B4-BE49-F238E27FC236}">
                    <a16:creationId xmlns:a16="http://schemas.microsoft.com/office/drawing/2014/main" id="{B41F27B6-BAAA-48FE-8C0C-0FAD78549032}"/>
                  </a:ext>
                </a:extLst>
              </p:cNvPr>
              <p:cNvSpPr txBox="1"/>
              <p:nvPr/>
            </p:nvSpPr>
            <p:spPr>
              <a:xfrm>
                <a:off x="7027019" y="2924944"/>
                <a:ext cx="2429610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match[3]: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0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0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3,6,13</m:t>
                        </m:r>
                      </m:e>
                    </m:d>
                  </m:oMath>
                </a14:m>
                <a:endParaRPr lang="en-US" altLang="zh-TW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match[4]: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0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0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7,10,14</m:t>
                        </m:r>
                      </m:e>
                    </m:d>
                    <m:r>
                      <a:rPr lang="en-US" altLang="zh-TW" sz="20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en-US" altLang="zh-TW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match[5]: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0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0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a:rPr lang="en-US" altLang="zh-TW" sz="20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1,15</m:t>
                        </m:r>
                      </m:e>
                    </m:d>
                  </m:oMath>
                </a14:m>
                <a:endParaRPr lang="en-US" altLang="zh-TW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match[6]: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0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0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  <m:r>
                          <a:rPr lang="en-US" altLang="zh-TW" sz="20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altLang="zh-TW" sz="20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12</m:t>
                        </m:r>
                      </m:e>
                    </m:d>
                    <m:r>
                      <a:rPr lang="en-US" altLang="zh-TW" sz="20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en-US" altLang="zh-TW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match[7]: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0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0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3,</m:t>
                        </m:r>
                        <m:r>
                          <a:rPr lang="en-US" altLang="zh-TW" sz="20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6,1</m:t>
                        </m:r>
                        <m:r>
                          <a:rPr lang="en-US" altLang="zh-TW" sz="20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e>
                    </m:d>
                  </m:oMath>
                </a14:m>
                <a:endParaRPr lang="en-US" altLang="zh-TW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match[8]: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0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0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e>
                    </m:d>
                  </m:oMath>
                </a14:m>
                <a:endParaRPr lang="en-US" altLang="zh-TW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文字方塊 7">
                <a:extLst>
                  <a:ext uri="{FF2B5EF4-FFF2-40B4-BE49-F238E27FC236}">
                    <a16:creationId xmlns:a16="http://schemas.microsoft.com/office/drawing/2014/main" id="{B41F27B6-BAAA-48FE-8C0C-0FAD785490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7019" y="2924944"/>
                <a:ext cx="2429610" cy="1938992"/>
              </a:xfrm>
              <a:prstGeom prst="rect">
                <a:avLst/>
              </a:prstGeom>
              <a:blipFill>
                <a:blip r:embed="rId2"/>
                <a:stretch>
                  <a:fillRect l="-2764" t="-1887" b="-471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11543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Diagonal Algorithm for </a:t>
            </a:r>
            <a:r>
              <a:rPr lang="en-US" altLang="zh-TW" sz="3600" dirty="0" err="1">
                <a:latin typeface="Times New Roman" pitchFamily="18" charset="0"/>
                <a:cs typeface="Times New Roman" pitchFamily="18" charset="0"/>
              </a:rPr>
              <a:t>MLCS</a:t>
            </a:r>
            <a:r>
              <a:rPr lang="en-US" altLang="zh-TW" sz="3600" i="1" baseline="-25000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zh-TW" sz="3600" baseline="-25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 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9685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abcabccbccabcca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cabbbabccacab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abccabcacabcac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3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27</a:t>
            </a:fld>
            <a:endParaRPr lang="zh-TW" altLang="en-US"/>
          </a:p>
        </p:txBody>
      </p:sp>
      <p:graphicFrame>
        <p:nvGraphicFramePr>
          <p:cNvPr id="6" name="表格 9">
            <a:extLst>
              <a:ext uri="{FF2B5EF4-FFF2-40B4-BE49-F238E27FC236}">
                <a16:creationId xmlns:a16="http://schemas.microsoft.com/office/drawing/2014/main" id="{60FB1165-B029-4C77-AA51-2792B3ECA4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2714972"/>
              </p:ext>
            </p:extLst>
          </p:nvPr>
        </p:nvGraphicFramePr>
        <p:xfrm>
          <a:off x="179512" y="2629173"/>
          <a:ext cx="6192690" cy="3657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2846">
                  <a:extLst>
                    <a:ext uri="{9D8B030D-6E8A-4147-A177-3AD203B41FA5}">
                      <a16:colId xmlns:a16="http://schemas.microsoft.com/office/drawing/2014/main" val="1020986922"/>
                    </a:ext>
                  </a:extLst>
                </a:gridCol>
                <a:gridCol w="412846">
                  <a:extLst>
                    <a:ext uri="{9D8B030D-6E8A-4147-A177-3AD203B41FA5}">
                      <a16:colId xmlns:a16="http://schemas.microsoft.com/office/drawing/2014/main" val="675626543"/>
                    </a:ext>
                  </a:extLst>
                </a:gridCol>
                <a:gridCol w="412846">
                  <a:extLst>
                    <a:ext uri="{9D8B030D-6E8A-4147-A177-3AD203B41FA5}">
                      <a16:colId xmlns:a16="http://schemas.microsoft.com/office/drawing/2014/main" val="123117223"/>
                    </a:ext>
                  </a:extLst>
                </a:gridCol>
                <a:gridCol w="412846">
                  <a:extLst>
                    <a:ext uri="{9D8B030D-6E8A-4147-A177-3AD203B41FA5}">
                      <a16:colId xmlns:a16="http://schemas.microsoft.com/office/drawing/2014/main" val="775172585"/>
                    </a:ext>
                  </a:extLst>
                </a:gridCol>
                <a:gridCol w="412846">
                  <a:extLst>
                    <a:ext uri="{9D8B030D-6E8A-4147-A177-3AD203B41FA5}">
                      <a16:colId xmlns:a16="http://schemas.microsoft.com/office/drawing/2014/main" val="456333135"/>
                    </a:ext>
                  </a:extLst>
                </a:gridCol>
                <a:gridCol w="412846">
                  <a:extLst>
                    <a:ext uri="{9D8B030D-6E8A-4147-A177-3AD203B41FA5}">
                      <a16:colId xmlns:a16="http://schemas.microsoft.com/office/drawing/2014/main" val="2408321411"/>
                    </a:ext>
                  </a:extLst>
                </a:gridCol>
                <a:gridCol w="412846">
                  <a:extLst>
                    <a:ext uri="{9D8B030D-6E8A-4147-A177-3AD203B41FA5}">
                      <a16:colId xmlns:a16="http://schemas.microsoft.com/office/drawing/2014/main" val="3459108366"/>
                    </a:ext>
                  </a:extLst>
                </a:gridCol>
                <a:gridCol w="412846">
                  <a:extLst>
                    <a:ext uri="{9D8B030D-6E8A-4147-A177-3AD203B41FA5}">
                      <a16:colId xmlns:a16="http://schemas.microsoft.com/office/drawing/2014/main" val="2492242018"/>
                    </a:ext>
                  </a:extLst>
                </a:gridCol>
                <a:gridCol w="412846">
                  <a:extLst>
                    <a:ext uri="{9D8B030D-6E8A-4147-A177-3AD203B41FA5}">
                      <a16:colId xmlns:a16="http://schemas.microsoft.com/office/drawing/2014/main" val="796805184"/>
                    </a:ext>
                  </a:extLst>
                </a:gridCol>
                <a:gridCol w="412846">
                  <a:extLst>
                    <a:ext uri="{9D8B030D-6E8A-4147-A177-3AD203B41FA5}">
                      <a16:colId xmlns:a16="http://schemas.microsoft.com/office/drawing/2014/main" val="1055020179"/>
                    </a:ext>
                  </a:extLst>
                </a:gridCol>
                <a:gridCol w="412846">
                  <a:extLst>
                    <a:ext uri="{9D8B030D-6E8A-4147-A177-3AD203B41FA5}">
                      <a16:colId xmlns:a16="http://schemas.microsoft.com/office/drawing/2014/main" val="1478208"/>
                    </a:ext>
                  </a:extLst>
                </a:gridCol>
                <a:gridCol w="412846">
                  <a:extLst>
                    <a:ext uri="{9D8B030D-6E8A-4147-A177-3AD203B41FA5}">
                      <a16:colId xmlns:a16="http://schemas.microsoft.com/office/drawing/2014/main" val="4122550732"/>
                    </a:ext>
                  </a:extLst>
                </a:gridCol>
                <a:gridCol w="412846">
                  <a:extLst>
                    <a:ext uri="{9D8B030D-6E8A-4147-A177-3AD203B41FA5}">
                      <a16:colId xmlns:a16="http://schemas.microsoft.com/office/drawing/2014/main" val="998714514"/>
                    </a:ext>
                  </a:extLst>
                </a:gridCol>
                <a:gridCol w="412846">
                  <a:extLst>
                    <a:ext uri="{9D8B030D-6E8A-4147-A177-3AD203B41FA5}">
                      <a16:colId xmlns:a16="http://schemas.microsoft.com/office/drawing/2014/main" val="3434846659"/>
                    </a:ext>
                  </a:extLst>
                </a:gridCol>
                <a:gridCol w="412846">
                  <a:extLst>
                    <a:ext uri="{9D8B030D-6E8A-4147-A177-3AD203B41FA5}">
                      <a16:colId xmlns:a16="http://schemas.microsoft.com/office/drawing/2014/main" val="3636626075"/>
                    </a:ext>
                  </a:extLst>
                </a:gridCol>
              </a:tblGrid>
              <a:tr h="360040">
                <a:tc rowSpan="2" gridSpan="2">
                  <a:txBody>
                    <a:bodyPr/>
                    <a:lstStyle/>
                    <a:p>
                      <a:pPr algn="l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B</a:t>
                      </a:r>
                    </a:p>
                    <a:p>
                      <a:pPr algn="l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5534091"/>
                  </a:ext>
                </a:extLst>
              </a:tr>
              <a:tr h="237728">
                <a:tc gridSpan="2" vMerge="1"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0538173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8630800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86731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2012398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664772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4825905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5628952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484697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5187145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字方塊 6">
                <a:extLst>
                  <a:ext uri="{FF2B5EF4-FFF2-40B4-BE49-F238E27FC236}">
                    <a16:creationId xmlns:a16="http://schemas.microsoft.com/office/drawing/2014/main" id="{38CA778C-F429-43CE-8628-CD3039AA3BE3}"/>
                  </a:ext>
                </a:extLst>
              </p:cNvPr>
              <p:cNvSpPr txBox="1"/>
              <p:nvPr/>
            </p:nvSpPr>
            <p:spPr>
              <a:xfrm>
                <a:off x="6553200" y="2629173"/>
                <a:ext cx="2964426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match[3]: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4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e>
                    </m:d>
                  </m:oMath>
                </a14:m>
                <a:endPara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match[4]: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9</m:t>
                        </m:r>
                      </m:e>
                    </m:d>
                    <m:r>
                      <a:rPr lang="en-US" altLang="zh-TW" sz="24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match[5]: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e>
                    </m:d>
                    <m:r>
                      <a:rPr lang="en-US" altLang="zh-TW" sz="24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match[6]: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  <m:r>
                          <a:rPr lang="en-US" altLang="zh-TW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altLang="zh-TW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13</m:t>
                        </m:r>
                      </m:e>
                    </m:d>
                    <m:r>
                      <a:rPr lang="en-US" altLang="zh-TW" sz="24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match[7]: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e>
                    </m:d>
                  </m:oMath>
                </a14:m>
                <a:endPara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match[8]: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</m:e>
                    </m:d>
                  </m:oMath>
                </a14:m>
                <a:endPara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文字方塊 6">
                <a:extLst>
                  <a:ext uri="{FF2B5EF4-FFF2-40B4-BE49-F238E27FC236}">
                    <a16:creationId xmlns:a16="http://schemas.microsoft.com/office/drawing/2014/main" id="{38CA778C-F429-43CE-8628-CD3039AA3B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200" y="2629173"/>
                <a:ext cx="2964426" cy="2308324"/>
              </a:xfrm>
              <a:prstGeom prst="rect">
                <a:avLst/>
              </a:prstGeom>
              <a:blipFill>
                <a:blip r:embed="rId2"/>
                <a:stretch>
                  <a:fillRect l="-3086" t="-2111" b="-501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1070708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Diagonal Algorithm for </a:t>
            </a:r>
            <a:r>
              <a:rPr lang="en-US" altLang="zh-TW" sz="3600" dirty="0" err="1">
                <a:latin typeface="Times New Roman" pitchFamily="18" charset="0"/>
                <a:cs typeface="Times New Roman" pitchFamily="18" charset="0"/>
              </a:rPr>
              <a:t>MLCS</a:t>
            </a:r>
            <a:r>
              <a:rPr lang="en-US" altLang="zh-TW" sz="3600" i="1" baseline="-25000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zh-TW" sz="3600" baseline="-25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 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9685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abcabccbccabcca</a:t>
            </a:r>
            <a:endParaRPr lang="en-US" altLang="zh-TW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cabbbabccacab</a:t>
            </a:r>
            <a:endParaRPr lang="en-US" altLang="zh-TW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abccabcacabcac</a:t>
            </a:r>
            <a:endParaRPr lang="en-US" altLang="zh-TW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3</a:t>
            </a:r>
            <a:endParaRPr lang="zh-TW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28</a:t>
            </a:fld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字方塊 6">
                <a:extLst>
                  <a:ext uri="{FF2B5EF4-FFF2-40B4-BE49-F238E27FC236}">
                    <a16:creationId xmlns:a16="http://schemas.microsoft.com/office/drawing/2014/main" id="{38CA778C-F429-43CE-8628-CD3039AA3BE3}"/>
                  </a:ext>
                </a:extLst>
              </p:cNvPr>
              <p:cNvSpPr txBox="1"/>
              <p:nvPr/>
            </p:nvSpPr>
            <p:spPr>
              <a:xfrm>
                <a:off x="3744888" y="1246283"/>
                <a:ext cx="5616624" cy="24929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match[3]: A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3,6,13</m:t>
                        </m:r>
                      </m:e>
                    </m:d>
                  </m:oMath>
                </a14:m>
                <a:r>
                  <a:rPr lang="en-US" altLang="zh-TW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B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6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6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e>
                    </m:d>
                  </m:oMath>
                </a14:m>
                <a:endParaRPr lang="en-US" altLang="zh-TW" sz="2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match[4]: A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7,10,14</m:t>
                        </m:r>
                      </m:e>
                    </m:d>
                  </m:oMath>
                </a14:m>
                <a:r>
                  <a:rPr lang="en-US" altLang="zh-TW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B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6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9</m:t>
                        </m:r>
                      </m:e>
                    </m:d>
                    <m:r>
                      <a:rPr lang="en-US" altLang="zh-TW" sz="26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en-US" altLang="zh-TW" sz="2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match[5]: A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6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11,15</m:t>
                        </m:r>
                      </m:e>
                    </m:d>
                  </m:oMath>
                </a14:m>
                <a:r>
                  <a:rPr lang="en-US" altLang="zh-TW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B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6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e>
                    </m:d>
                    <m:r>
                      <a:rPr lang="en-US" altLang="zh-TW" sz="26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en-US" altLang="zh-TW" sz="2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match[6]: A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6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5,12</m:t>
                        </m:r>
                      </m:e>
                    </m:d>
                    <m:r>
                      <a:rPr lang="en-US" altLang="zh-TW" sz="26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altLang="zh-TW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B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6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  <m:r>
                          <a:rPr lang="en-US" altLang="zh-TW" sz="2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altLang="zh-TW" sz="26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13</m:t>
                        </m:r>
                      </m:e>
                    </m:d>
                    <m:r>
                      <a:rPr lang="en-US" altLang="zh-TW" sz="26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en-US" altLang="zh-TW" sz="2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match[7]: A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6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3,6,13</m:t>
                        </m:r>
                      </m:e>
                    </m:d>
                    <m:r>
                      <a:rPr lang="en-US" altLang="zh-TW" sz="26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altLang="zh-TW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B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6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e>
                    </m:d>
                  </m:oMath>
                </a14:m>
                <a:endParaRPr lang="en-US" altLang="zh-TW" sz="2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match[8]: A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6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e>
                    </m:d>
                    <m:r>
                      <a:rPr lang="en-US" altLang="zh-TW" sz="26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altLang="zh-TW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B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6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</m:e>
                    </m:d>
                  </m:oMath>
                </a14:m>
                <a:endParaRPr lang="en-US" altLang="zh-TW" sz="2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文字方塊 6">
                <a:extLst>
                  <a:ext uri="{FF2B5EF4-FFF2-40B4-BE49-F238E27FC236}">
                    <a16:creationId xmlns:a16="http://schemas.microsoft.com/office/drawing/2014/main" id="{38CA778C-F429-43CE-8628-CD3039AA3B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4888" y="1246283"/>
                <a:ext cx="5616624" cy="2492990"/>
              </a:xfrm>
              <a:prstGeom prst="rect">
                <a:avLst/>
              </a:prstGeom>
              <a:blipFill>
                <a:blip r:embed="rId2"/>
                <a:stretch>
                  <a:fillRect l="-1952" t="-2200" b="-5379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8" name="表格 11">
            <a:extLst>
              <a:ext uri="{FF2B5EF4-FFF2-40B4-BE49-F238E27FC236}">
                <a16:creationId xmlns:a16="http://schemas.microsoft.com/office/drawing/2014/main" id="{9CB77A1C-9C58-4D1E-99C3-081BA92CFE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8322879"/>
              </p:ext>
            </p:extLst>
          </p:nvPr>
        </p:nvGraphicFramePr>
        <p:xfrm>
          <a:off x="426165" y="3789792"/>
          <a:ext cx="8260635" cy="203837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01932">
                  <a:extLst>
                    <a:ext uri="{9D8B030D-6E8A-4147-A177-3AD203B41FA5}">
                      <a16:colId xmlns:a16="http://schemas.microsoft.com/office/drawing/2014/main" val="608388869"/>
                    </a:ext>
                  </a:extLst>
                </a:gridCol>
                <a:gridCol w="750967">
                  <a:extLst>
                    <a:ext uri="{9D8B030D-6E8A-4147-A177-3AD203B41FA5}">
                      <a16:colId xmlns:a16="http://schemas.microsoft.com/office/drawing/2014/main" val="1893626735"/>
                    </a:ext>
                  </a:extLst>
                </a:gridCol>
                <a:gridCol w="750967">
                  <a:extLst>
                    <a:ext uri="{9D8B030D-6E8A-4147-A177-3AD203B41FA5}">
                      <a16:colId xmlns:a16="http://schemas.microsoft.com/office/drawing/2014/main" val="3153957598"/>
                    </a:ext>
                  </a:extLst>
                </a:gridCol>
                <a:gridCol w="750967">
                  <a:extLst>
                    <a:ext uri="{9D8B030D-6E8A-4147-A177-3AD203B41FA5}">
                      <a16:colId xmlns:a16="http://schemas.microsoft.com/office/drawing/2014/main" val="592286223"/>
                    </a:ext>
                  </a:extLst>
                </a:gridCol>
                <a:gridCol w="750967">
                  <a:extLst>
                    <a:ext uri="{9D8B030D-6E8A-4147-A177-3AD203B41FA5}">
                      <a16:colId xmlns:a16="http://schemas.microsoft.com/office/drawing/2014/main" val="3075368766"/>
                    </a:ext>
                  </a:extLst>
                </a:gridCol>
                <a:gridCol w="750967">
                  <a:extLst>
                    <a:ext uri="{9D8B030D-6E8A-4147-A177-3AD203B41FA5}">
                      <a16:colId xmlns:a16="http://schemas.microsoft.com/office/drawing/2014/main" val="3693815869"/>
                    </a:ext>
                  </a:extLst>
                </a:gridCol>
                <a:gridCol w="750967">
                  <a:extLst>
                    <a:ext uri="{9D8B030D-6E8A-4147-A177-3AD203B41FA5}">
                      <a16:colId xmlns:a16="http://schemas.microsoft.com/office/drawing/2014/main" val="3626750329"/>
                    </a:ext>
                  </a:extLst>
                </a:gridCol>
                <a:gridCol w="750967">
                  <a:extLst>
                    <a:ext uri="{9D8B030D-6E8A-4147-A177-3AD203B41FA5}">
                      <a16:colId xmlns:a16="http://schemas.microsoft.com/office/drawing/2014/main" val="716694344"/>
                    </a:ext>
                  </a:extLst>
                </a:gridCol>
                <a:gridCol w="750967">
                  <a:extLst>
                    <a:ext uri="{9D8B030D-6E8A-4147-A177-3AD203B41FA5}">
                      <a16:colId xmlns:a16="http://schemas.microsoft.com/office/drawing/2014/main" val="696660110"/>
                    </a:ext>
                  </a:extLst>
                </a:gridCol>
                <a:gridCol w="750967">
                  <a:extLst>
                    <a:ext uri="{9D8B030D-6E8A-4147-A177-3AD203B41FA5}">
                      <a16:colId xmlns:a16="http://schemas.microsoft.com/office/drawing/2014/main" val="1734804883"/>
                    </a:ext>
                  </a:extLst>
                </a:gridCol>
              </a:tblGrid>
              <a:tr h="722466">
                <a:tc>
                  <a:txBody>
                    <a:bodyPr/>
                    <a:lstStyle/>
                    <a:p>
                      <a:pPr algn="l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Length</a:t>
                      </a:r>
                    </a:p>
                    <a:p>
                      <a:pPr algn="l"/>
                      <a:endParaRPr lang="en-US" altLang="zh-TW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Round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1421395"/>
                  </a:ext>
                </a:extLst>
              </a:tr>
              <a:tr h="483894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sz="1800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zh-TW" altLang="en-US" sz="18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sz="1800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</a:t>
                      </a:r>
                      <a:endParaRPr lang="zh-TW" altLang="en-US" sz="18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sz="1800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</a:t>
                      </a:r>
                      <a:endParaRPr lang="zh-TW" altLang="en-US" sz="18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sz="1800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</a:t>
                      </a:r>
                      <a:endParaRPr lang="zh-TW" altLang="en-US" sz="18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sz="1800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</a:t>
                      </a:r>
                      <a:endParaRPr lang="zh-TW" altLang="en-US" sz="18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sz="1800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5,5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sz="1800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6,6</a:t>
                      </a:r>
                      <a:endParaRPr lang="zh-TW" altLang="en-US" sz="18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sz="1800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7,7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sz="1800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8,8</a:t>
                      </a:r>
                      <a:endParaRPr lang="zh-TW" altLang="en-US" sz="18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2218144"/>
                  </a:ext>
                </a:extLst>
              </a:tr>
              <a:tr h="48389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(0,0)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(0,8)</a:t>
                      </a:r>
                    </a:p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(3,0)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09780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451268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Diagonal Algorithm for </a:t>
            </a:r>
            <a:r>
              <a:rPr lang="en-US" altLang="zh-TW" sz="3600" dirty="0" err="1">
                <a:latin typeface="Times New Roman" pitchFamily="18" charset="0"/>
                <a:cs typeface="Times New Roman" pitchFamily="18" charset="0"/>
              </a:rPr>
              <a:t>MLCS</a:t>
            </a:r>
            <a:r>
              <a:rPr lang="en-US" altLang="zh-TW" sz="3600" i="1" baseline="-25000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zh-TW" sz="3600" baseline="-25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 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9685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abcabccbccabcca</a:t>
            </a:r>
            <a:endParaRPr lang="en-US" altLang="zh-TW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cabbbabccacab</a:t>
            </a:r>
            <a:endParaRPr lang="en-US" altLang="zh-TW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abccabcacabcac</a:t>
            </a:r>
            <a:endParaRPr lang="en-US" altLang="zh-TW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3</a:t>
            </a:r>
            <a:endParaRPr lang="zh-TW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29</a:t>
            </a:fld>
            <a:endParaRPr lang="zh-TW" altLang="en-US"/>
          </a:p>
        </p:txBody>
      </p:sp>
      <p:graphicFrame>
        <p:nvGraphicFramePr>
          <p:cNvPr id="8" name="表格 11">
            <a:extLst>
              <a:ext uri="{FF2B5EF4-FFF2-40B4-BE49-F238E27FC236}">
                <a16:creationId xmlns:a16="http://schemas.microsoft.com/office/drawing/2014/main" id="{9CB77A1C-9C58-4D1E-99C3-081BA92CFE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0957840"/>
              </p:ext>
            </p:extLst>
          </p:nvPr>
        </p:nvGraphicFramePr>
        <p:xfrm>
          <a:off x="426165" y="3789792"/>
          <a:ext cx="8260635" cy="203837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01932">
                  <a:extLst>
                    <a:ext uri="{9D8B030D-6E8A-4147-A177-3AD203B41FA5}">
                      <a16:colId xmlns:a16="http://schemas.microsoft.com/office/drawing/2014/main" val="608388869"/>
                    </a:ext>
                  </a:extLst>
                </a:gridCol>
                <a:gridCol w="750967">
                  <a:extLst>
                    <a:ext uri="{9D8B030D-6E8A-4147-A177-3AD203B41FA5}">
                      <a16:colId xmlns:a16="http://schemas.microsoft.com/office/drawing/2014/main" val="1893626735"/>
                    </a:ext>
                  </a:extLst>
                </a:gridCol>
                <a:gridCol w="750967">
                  <a:extLst>
                    <a:ext uri="{9D8B030D-6E8A-4147-A177-3AD203B41FA5}">
                      <a16:colId xmlns:a16="http://schemas.microsoft.com/office/drawing/2014/main" val="3153957598"/>
                    </a:ext>
                  </a:extLst>
                </a:gridCol>
                <a:gridCol w="750967">
                  <a:extLst>
                    <a:ext uri="{9D8B030D-6E8A-4147-A177-3AD203B41FA5}">
                      <a16:colId xmlns:a16="http://schemas.microsoft.com/office/drawing/2014/main" val="592286223"/>
                    </a:ext>
                  </a:extLst>
                </a:gridCol>
                <a:gridCol w="750967">
                  <a:extLst>
                    <a:ext uri="{9D8B030D-6E8A-4147-A177-3AD203B41FA5}">
                      <a16:colId xmlns:a16="http://schemas.microsoft.com/office/drawing/2014/main" val="3075368766"/>
                    </a:ext>
                  </a:extLst>
                </a:gridCol>
                <a:gridCol w="750967">
                  <a:extLst>
                    <a:ext uri="{9D8B030D-6E8A-4147-A177-3AD203B41FA5}">
                      <a16:colId xmlns:a16="http://schemas.microsoft.com/office/drawing/2014/main" val="3693815869"/>
                    </a:ext>
                  </a:extLst>
                </a:gridCol>
                <a:gridCol w="750967">
                  <a:extLst>
                    <a:ext uri="{9D8B030D-6E8A-4147-A177-3AD203B41FA5}">
                      <a16:colId xmlns:a16="http://schemas.microsoft.com/office/drawing/2014/main" val="3626750329"/>
                    </a:ext>
                  </a:extLst>
                </a:gridCol>
                <a:gridCol w="750967">
                  <a:extLst>
                    <a:ext uri="{9D8B030D-6E8A-4147-A177-3AD203B41FA5}">
                      <a16:colId xmlns:a16="http://schemas.microsoft.com/office/drawing/2014/main" val="716694344"/>
                    </a:ext>
                  </a:extLst>
                </a:gridCol>
                <a:gridCol w="750967">
                  <a:extLst>
                    <a:ext uri="{9D8B030D-6E8A-4147-A177-3AD203B41FA5}">
                      <a16:colId xmlns:a16="http://schemas.microsoft.com/office/drawing/2014/main" val="696660110"/>
                    </a:ext>
                  </a:extLst>
                </a:gridCol>
                <a:gridCol w="750967">
                  <a:extLst>
                    <a:ext uri="{9D8B030D-6E8A-4147-A177-3AD203B41FA5}">
                      <a16:colId xmlns:a16="http://schemas.microsoft.com/office/drawing/2014/main" val="1734804883"/>
                    </a:ext>
                  </a:extLst>
                </a:gridCol>
              </a:tblGrid>
              <a:tr h="722466">
                <a:tc>
                  <a:txBody>
                    <a:bodyPr/>
                    <a:lstStyle/>
                    <a:p>
                      <a:pPr algn="l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Length</a:t>
                      </a:r>
                    </a:p>
                    <a:p>
                      <a:pPr algn="l"/>
                      <a:endParaRPr lang="en-US" altLang="zh-TW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Round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1421395"/>
                  </a:ext>
                </a:extLst>
              </a:tr>
              <a:tr h="483894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sz="1800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zh-TW" altLang="en-US" sz="18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sz="1800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</a:t>
                      </a:r>
                      <a:endParaRPr lang="zh-TW" altLang="en-US" sz="18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sz="1800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</a:t>
                      </a:r>
                      <a:endParaRPr lang="zh-TW" altLang="en-US" sz="18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sz="1800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</a:t>
                      </a:r>
                      <a:endParaRPr lang="zh-TW" altLang="en-US" sz="18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sz="1800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</a:t>
                      </a:r>
                      <a:endParaRPr lang="zh-TW" altLang="en-US" sz="18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sz="1800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5,5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sz="1800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6,6</a:t>
                      </a:r>
                      <a:endParaRPr lang="zh-TW" altLang="en-US" sz="18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sz="1800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7,7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sz="1800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8,8</a:t>
                      </a:r>
                      <a:endParaRPr lang="zh-TW" altLang="en-US" sz="18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2218144"/>
                  </a:ext>
                </a:extLst>
              </a:tr>
              <a:tr h="48389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(0,0)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(0,8)</a:t>
                      </a:r>
                    </a:p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(3,0)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(0,9)</a:t>
                      </a:r>
                    </a:p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(7,0)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097808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1" name="文字方塊 10">
                <a:extLst>
                  <a:ext uri="{FF2B5EF4-FFF2-40B4-BE49-F238E27FC236}">
                    <a16:creationId xmlns:a16="http://schemas.microsoft.com/office/drawing/2014/main" id="{38AEDB1F-3E27-49DF-A73A-EAE9CCB25D0B}"/>
                  </a:ext>
                </a:extLst>
              </p:cNvPr>
              <p:cNvSpPr txBox="1"/>
              <p:nvPr/>
            </p:nvSpPr>
            <p:spPr>
              <a:xfrm>
                <a:off x="3744888" y="1246283"/>
                <a:ext cx="5616624" cy="24929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match[3]: A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3,6,13</m:t>
                        </m:r>
                      </m:e>
                    </m:d>
                  </m:oMath>
                </a14:m>
                <a:r>
                  <a:rPr lang="en-US" altLang="zh-TW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B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6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6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e>
                    </m:d>
                  </m:oMath>
                </a14:m>
                <a:endParaRPr lang="en-US" altLang="zh-TW" sz="2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match[4]: A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7,10,14</m:t>
                        </m:r>
                      </m:e>
                    </m:d>
                  </m:oMath>
                </a14:m>
                <a:r>
                  <a:rPr lang="en-US" altLang="zh-TW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B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6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9</m:t>
                        </m:r>
                      </m:e>
                    </m:d>
                    <m:r>
                      <a:rPr lang="en-US" altLang="zh-TW" sz="26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en-US" altLang="zh-TW" sz="2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match[5]: A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6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11,15</m:t>
                        </m:r>
                      </m:e>
                    </m:d>
                  </m:oMath>
                </a14:m>
                <a:r>
                  <a:rPr lang="en-US" altLang="zh-TW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B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6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e>
                    </m:d>
                    <m:r>
                      <a:rPr lang="en-US" altLang="zh-TW" sz="26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en-US" altLang="zh-TW" sz="2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match[6]: A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6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5,12</m:t>
                        </m:r>
                      </m:e>
                    </m:d>
                    <m:r>
                      <a:rPr lang="en-US" altLang="zh-TW" sz="26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altLang="zh-TW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B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6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  <m:r>
                          <a:rPr lang="en-US" altLang="zh-TW" sz="2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altLang="zh-TW" sz="26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13</m:t>
                        </m:r>
                      </m:e>
                    </m:d>
                    <m:r>
                      <a:rPr lang="en-US" altLang="zh-TW" sz="26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en-US" altLang="zh-TW" sz="2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match[7]: A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6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3,6,13</m:t>
                        </m:r>
                      </m:e>
                    </m:d>
                    <m:r>
                      <a:rPr lang="en-US" altLang="zh-TW" sz="26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altLang="zh-TW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B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6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e>
                    </m:d>
                  </m:oMath>
                </a14:m>
                <a:endParaRPr lang="en-US" altLang="zh-TW" sz="2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match[8]: A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6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e>
                    </m:d>
                    <m:r>
                      <a:rPr lang="en-US" altLang="zh-TW" sz="26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altLang="zh-TW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B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6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</m:e>
                    </m:d>
                  </m:oMath>
                </a14:m>
                <a:endParaRPr lang="en-US" altLang="zh-TW" sz="2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文字方塊 10">
                <a:extLst>
                  <a:ext uri="{FF2B5EF4-FFF2-40B4-BE49-F238E27FC236}">
                    <a16:creationId xmlns:a16="http://schemas.microsoft.com/office/drawing/2014/main" id="{38AEDB1F-3E27-49DF-A73A-EAE9CCB25D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4888" y="1246283"/>
                <a:ext cx="5616624" cy="2492990"/>
              </a:xfrm>
              <a:prstGeom prst="rect">
                <a:avLst/>
              </a:prstGeom>
              <a:blipFill>
                <a:blip r:embed="rId2"/>
                <a:stretch>
                  <a:fillRect l="-1952" t="-2200" b="-5379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直線單箭頭接點 5">
            <a:extLst>
              <a:ext uri="{FF2B5EF4-FFF2-40B4-BE49-F238E27FC236}">
                <a16:creationId xmlns:a16="http://schemas.microsoft.com/office/drawing/2014/main" id="{CD6C874F-9998-4F51-ADCE-355D66E72963}"/>
              </a:ext>
            </a:extLst>
          </p:cNvPr>
          <p:cNvCxnSpPr>
            <a:cxnSpLocks/>
          </p:cNvCxnSpPr>
          <p:nvPr/>
        </p:nvCxnSpPr>
        <p:spPr>
          <a:xfrm flipH="1">
            <a:off x="5580112" y="1587894"/>
            <a:ext cx="72008" cy="222613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直線單箭頭接點 15">
            <a:extLst>
              <a:ext uri="{FF2B5EF4-FFF2-40B4-BE49-F238E27FC236}">
                <a16:creationId xmlns:a16="http://schemas.microsoft.com/office/drawing/2014/main" id="{88E1FD20-BA18-4F6A-BD93-DAC56EB7112A}"/>
              </a:ext>
            </a:extLst>
          </p:cNvPr>
          <p:cNvCxnSpPr>
            <a:cxnSpLocks/>
          </p:cNvCxnSpPr>
          <p:nvPr/>
        </p:nvCxnSpPr>
        <p:spPr>
          <a:xfrm>
            <a:off x="7133456" y="1587894"/>
            <a:ext cx="174848" cy="222613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8" name="文字方塊 17">
            <a:extLst>
              <a:ext uri="{FF2B5EF4-FFF2-40B4-BE49-F238E27FC236}">
                <a16:creationId xmlns:a16="http://schemas.microsoft.com/office/drawing/2014/main" id="{D936E5EF-6939-4612-9A60-6A0E60AC06FD}"/>
              </a:ext>
            </a:extLst>
          </p:cNvPr>
          <p:cNvSpPr txBox="1"/>
          <p:nvPr/>
        </p:nvSpPr>
        <p:spPr>
          <a:xfrm>
            <a:off x="5379423" y="148396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TW" alt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文字方塊 18">
            <a:extLst>
              <a:ext uri="{FF2B5EF4-FFF2-40B4-BE49-F238E27FC236}">
                <a16:creationId xmlns:a16="http://schemas.microsoft.com/office/drawing/2014/main" id="{AC2EC34C-3BD3-425E-A508-977427A67EE4}"/>
              </a:ext>
            </a:extLst>
          </p:cNvPr>
          <p:cNvSpPr txBox="1"/>
          <p:nvPr/>
        </p:nvSpPr>
        <p:spPr>
          <a:xfrm>
            <a:off x="6940151" y="151453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TW" alt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8228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Merged Longest Common Subsequence (MLCS) Problem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a-DK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atc, </a:t>
            </a:r>
            <a:r>
              <a:rPr lang="da-DK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cctg,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 =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acgtct</a:t>
            </a:r>
            <a:endParaRPr lang="da-DK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da-DK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Merged sequence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A,B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da-DK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A,B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zh-TW" dirty="0" err="1">
                <a:latin typeface="Courier New" panose="02070309020205020404" pitchFamily="49" charset="0"/>
                <a:cs typeface="Courier New" panose="02070309020205020404" pitchFamily="49" charset="0"/>
              </a:rPr>
              <a:t>atccctg</a:t>
            </a:r>
            <a:endParaRPr lang="en-US" altLang="zh-TW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E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A,B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zh-TW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cacttcg</a:t>
            </a:r>
            <a:endParaRPr lang="en-US" altLang="zh-TW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A,B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zh-TW" dirty="0" err="1">
                <a:latin typeface="Courier New" panose="02070309020205020404" pitchFamily="49" charset="0"/>
                <a:cs typeface="Courier New" panose="02070309020205020404" pitchFamily="49" charset="0"/>
              </a:rPr>
              <a:t>acctctg</a:t>
            </a:r>
            <a:endParaRPr lang="en-US" altLang="zh-TW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Merged longest common subsequence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P = </a:t>
            </a:r>
            <a:r>
              <a:rPr lang="en-US" altLang="zh-TW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zh-TW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tct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A,B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zh-TW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zh-TW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ctct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	LCS(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actct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3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3801149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Diagonal Algorithm for </a:t>
            </a:r>
            <a:r>
              <a:rPr lang="en-US" altLang="zh-TW" sz="3600" dirty="0" err="1">
                <a:latin typeface="Times New Roman" pitchFamily="18" charset="0"/>
                <a:cs typeface="Times New Roman" pitchFamily="18" charset="0"/>
              </a:rPr>
              <a:t>MLCS</a:t>
            </a:r>
            <a:r>
              <a:rPr lang="en-US" altLang="zh-TW" sz="3600" i="1" baseline="-25000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zh-TW" sz="3600" baseline="-25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 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9685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abcabccbccabcca</a:t>
            </a:r>
            <a:endParaRPr lang="en-US" altLang="zh-TW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cabbbabccacab</a:t>
            </a:r>
            <a:endParaRPr lang="en-US" altLang="zh-TW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abccabcacabcac</a:t>
            </a:r>
            <a:endParaRPr lang="en-US" altLang="zh-TW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3</a:t>
            </a:r>
            <a:endParaRPr lang="zh-TW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30</a:t>
            </a:fld>
            <a:endParaRPr lang="zh-TW" altLang="en-US"/>
          </a:p>
        </p:txBody>
      </p:sp>
      <p:graphicFrame>
        <p:nvGraphicFramePr>
          <p:cNvPr id="8" name="表格 11">
            <a:extLst>
              <a:ext uri="{FF2B5EF4-FFF2-40B4-BE49-F238E27FC236}">
                <a16:creationId xmlns:a16="http://schemas.microsoft.com/office/drawing/2014/main" id="{9CB77A1C-9C58-4D1E-99C3-081BA92CFE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857504"/>
              </p:ext>
            </p:extLst>
          </p:nvPr>
        </p:nvGraphicFramePr>
        <p:xfrm>
          <a:off x="426165" y="3789792"/>
          <a:ext cx="8260635" cy="203837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01932">
                  <a:extLst>
                    <a:ext uri="{9D8B030D-6E8A-4147-A177-3AD203B41FA5}">
                      <a16:colId xmlns:a16="http://schemas.microsoft.com/office/drawing/2014/main" val="608388869"/>
                    </a:ext>
                  </a:extLst>
                </a:gridCol>
                <a:gridCol w="750967">
                  <a:extLst>
                    <a:ext uri="{9D8B030D-6E8A-4147-A177-3AD203B41FA5}">
                      <a16:colId xmlns:a16="http://schemas.microsoft.com/office/drawing/2014/main" val="1893626735"/>
                    </a:ext>
                  </a:extLst>
                </a:gridCol>
                <a:gridCol w="750967">
                  <a:extLst>
                    <a:ext uri="{9D8B030D-6E8A-4147-A177-3AD203B41FA5}">
                      <a16:colId xmlns:a16="http://schemas.microsoft.com/office/drawing/2014/main" val="3153957598"/>
                    </a:ext>
                  </a:extLst>
                </a:gridCol>
                <a:gridCol w="750967">
                  <a:extLst>
                    <a:ext uri="{9D8B030D-6E8A-4147-A177-3AD203B41FA5}">
                      <a16:colId xmlns:a16="http://schemas.microsoft.com/office/drawing/2014/main" val="592286223"/>
                    </a:ext>
                  </a:extLst>
                </a:gridCol>
                <a:gridCol w="750967">
                  <a:extLst>
                    <a:ext uri="{9D8B030D-6E8A-4147-A177-3AD203B41FA5}">
                      <a16:colId xmlns:a16="http://schemas.microsoft.com/office/drawing/2014/main" val="3075368766"/>
                    </a:ext>
                  </a:extLst>
                </a:gridCol>
                <a:gridCol w="750967">
                  <a:extLst>
                    <a:ext uri="{9D8B030D-6E8A-4147-A177-3AD203B41FA5}">
                      <a16:colId xmlns:a16="http://schemas.microsoft.com/office/drawing/2014/main" val="3693815869"/>
                    </a:ext>
                  </a:extLst>
                </a:gridCol>
                <a:gridCol w="750967">
                  <a:extLst>
                    <a:ext uri="{9D8B030D-6E8A-4147-A177-3AD203B41FA5}">
                      <a16:colId xmlns:a16="http://schemas.microsoft.com/office/drawing/2014/main" val="3626750329"/>
                    </a:ext>
                  </a:extLst>
                </a:gridCol>
                <a:gridCol w="750967">
                  <a:extLst>
                    <a:ext uri="{9D8B030D-6E8A-4147-A177-3AD203B41FA5}">
                      <a16:colId xmlns:a16="http://schemas.microsoft.com/office/drawing/2014/main" val="716694344"/>
                    </a:ext>
                  </a:extLst>
                </a:gridCol>
                <a:gridCol w="750967">
                  <a:extLst>
                    <a:ext uri="{9D8B030D-6E8A-4147-A177-3AD203B41FA5}">
                      <a16:colId xmlns:a16="http://schemas.microsoft.com/office/drawing/2014/main" val="696660110"/>
                    </a:ext>
                  </a:extLst>
                </a:gridCol>
                <a:gridCol w="750967">
                  <a:extLst>
                    <a:ext uri="{9D8B030D-6E8A-4147-A177-3AD203B41FA5}">
                      <a16:colId xmlns:a16="http://schemas.microsoft.com/office/drawing/2014/main" val="1734804883"/>
                    </a:ext>
                  </a:extLst>
                </a:gridCol>
              </a:tblGrid>
              <a:tr h="722466">
                <a:tc>
                  <a:txBody>
                    <a:bodyPr/>
                    <a:lstStyle/>
                    <a:p>
                      <a:pPr algn="l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Length</a:t>
                      </a:r>
                    </a:p>
                    <a:p>
                      <a:pPr algn="l"/>
                      <a:endParaRPr lang="en-US" altLang="zh-TW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Round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1421395"/>
                  </a:ext>
                </a:extLst>
              </a:tr>
              <a:tr h="483894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sz="1800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zh-TW" altLang="en-US" sz="18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sz="1800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</a:t>
                      </a:r>
                      <a:endParaRPr lang="zh-TW" altLang="en-US" sz="18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sz="1800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</a:t>
                      </a:r>
                      <a:endParaRPr lang="zh-TW" altLang="en-US" sz="18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sz="1800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</a:t>
                      </a:r>
                      <a:endParaRPr lang="zh-TW" altLang="en-US" sz="18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sz="1800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</a:t>
                      </a:r>
                      <a:endParaRPr lang="zh-TW" altLang="en-US" sz="18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sz="1800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5,5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sz="1800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6,6</a:t>
                      </a:r>
                      <a:endParaRPr lang="zh-TW" altLang="en-US" sz="18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sz="1800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7,7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sz="1800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8,8</a:t>
                      </a:r>
                      <a:endParaRPr lang="zh-TW" altLang="en-US" sz="18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2218144"/>
                  </a:ext>
                </a:extLst>
              </a:tr>
              <a:tr h="48389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(0,0)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(0,8)</a:t>
                      </a:r>
                    </a:p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(3,0)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(0,9)</a:t>
                      </a:r>
                    </a:p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(7,0)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(0,10)</a:t>
                      </a:r>
                    </a:p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(15,0)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097808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3" name="文字方塊 12">
                <a:extLst>
                  <a:ext uri="{FF2B5EF4-FFF2-40B4-BE49-F238E27FC236}">
                    <a16:creationId xmlns:a16="http://schemas.microsoft.com/office/drawing/2014/main" id="{73692D9F-A083-4547-91F9-5770AA905725}"/>
                  </a:ext>
                </a:extLst>
              </p:cNvPr>
              <p:cNvSpPr txBox="1"/>
              <p:nvPr/>
            </p:nvSpPr>
            <p:spPr>
              <a:xfrm>
                <a:off x="3744888" y="1246283"/>
                <a:ext cx="5616624" cy="24929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match[3]: A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3,6,13</m:t>
                        </m:r>
                      </m:e>
                    </m:d>
                  </m:oMath>
                </a14:m>
                <a:r>
                  <a:rPr lang="en-US" altLang="zh-TW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B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6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6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e>
                    </m:d>
                  </m:oMath>
                </a14:m>
                <a:endParaRPr lang="en-US" altLang="zh-TW" sz="2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match[4]: A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7,10,14</m:t>
                        </m:r>
                      </m:e>
                    </m:d>
                  </m:oMath>
                </a14:m>
                <a:r>
                  <a:rPr lang="en-US" altLang="zh-TW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B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6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9</m:t>
                        </m:r>
                      </m:e>
                    </m:d>
                    <m:r>
                      <a:rPr lang="en-US" altLang="zh-TW" sz="26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en-US" altLang="zh-TW" sz="2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match[5]: A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6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11,15</m:t>
                        </m:r>
                      </m:e>
                    </m:d>
                  </m:oMath>
                </a14:m>
                <a:r>
                  <a:rPr lang="en-US" altLang="zh-TW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B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6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e>
                    </m:d>
                    <m:r>
                      <a:rPr lang="en-US" altLang="zh-TW" sz="26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en-US" altLang="zh-TW" sz="2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match[6]: A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6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5,12</m:t>
                        </m:r>
                      </m:e>
                    </m:d>
                    <m:r>
                      <a:rPr lang="en-US" altLang="zh-TW" sz="26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altLang="zh-TW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B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6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  <m:r>
                          <a:rPr lang="en-US" altLang="zh-TW" sz="2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altLang="zh-TW" sz="26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13</m:t>
                        </m:r>
                      </m:e>
                    </m:d>
                    <m:r>
                      <a:rPr lang="en-US" altLang="zh-TW" sz="26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en-US" altLang="zh-TW" sz="2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match[7]: A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6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3,6,13</m:t>
                        </m:r>
                      </m:e>
                    </m:d>
                    <m:r>
                      <a:rPr lang="en-US" altLang="zh-TW" sz="26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altLang="zh-TW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B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6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e>
                    </m:d>
                  </m:oMath>
                </a14:m>
                <a:endParaRPr lang="en-US" altLang="zh-TW" sz="2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match[8]: A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6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e>
                    </m:d>
                    <m:r>
                      <a:rPr lang="en-US" altLang="zh-TW" sz="26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altLang="zh-TW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B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6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</m:e>
                    </m:d>
                  </m:oMath>
                </a14:m>
                <a:endParaRPr lang="en-US" altLang="zh-TW" sz="2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文字方塊 12">
                <a:extLst>
                  <a:ext uri="{FF2B5EF4-FFF2-40B4-BE49-F238E27FC236}">
                    <a16:creationId xmlns:a16="http://schemas.microsoft.com/office/drawing/2014/main" id="{73692D9F-A083-4547-91F9-5770AA9057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4888" y="1246283"/>
                <a:ext cx="5616624" cy="2492990"/>
              </a:xfrm>
              <a:prstGeom prst="rect">
                <a:avLst/>
              </a:prstGeom>
              <a:blipFill>
                <a:blip r:embed="rId2"/>
                <a:stretch>
                  <a:fillRect l="-1952" t="-2200" b="-5379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直線單箭頭接點 13">
            <a:extLst>
              <a:ext uri="{FF2B5EF4-FFF2-40B4-BE49-F238E27FC236}">
                <a16:creationId xmlns:a16="http://schemas.microsoft.com/office/drawing/2014/main" id="{BF43921C-DB56-4E3C-8F57-223DA9C4F1EA}"/>
              </a:ext>
            </a:extLst>
          </p:cNvPr>
          <p:cNvCxnSpPr>
            <a:cxnSpLocks/>
          </p:cNvCxnSpPr>
          <p:nvPr/>
        </p:nvCxnSpPr>
        <p:spPr>
          <a:xfrm flipH="1">
            <a:off x="7164288" y="1988840"/>
            <a:ext cx="144016" cy="251077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直線單箭頭接點 14">
            <a:extLst>
              <a:ext uri="{FF2B5EF4-FFF2-40B4-BE49-F238E27FC236}">
                <a16:creationId xmlns:a16="http://schemas.microsoft.com/office/drawing/2014/main" id="{6C934EC5-305F-4E73-A9DA-2811A4F71A03}"/>
              </a:ext>
            </a:extLst>
          </p:cNvPr>
          <p:cNvCxnSpPr>
            <a:cxnSpLocks/>
          </p:cNvCxnSpPr>
          <p:nvPr/>
        </p:nvCxnSpPr>
        <p:spPr>
          <a:xfrm>
            <a:off x="5610944" y="2003071"/>
            <a:ext cx="174848" cy="236846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直線單箭頭接點 16">
            <a:extLst>
              <a:ext uri="{FF2B5EF4-FFF2-40B4-BE49-F238E27FC236}">
                <a16:creationId xmlns:a16="http://schemas.microsoft.com/office/drawing/2014/main" id="{6535FA74-11C5-4D27-8761-7A1DA5EAFF01}"/>
              </a:ext>
            </a:extLst>
          </p:cNvPr>
          <p:cNvCxnSpPr>
            <a:cxnSpLocks/>
          </p:cNvCxnSpPr>
          <p:nvPr/>
        </p:nvCxnSpPr>
        <p:spPr>
          <a:xfrm>
            <a:off x="5612222" y="1988840"/>
            <a:ext cx="510925" cy="170043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9" name="文字方塊 18">
            <a:extLst>
              <a:ext uri="{FF2B5EF4-FFF2-40B4-BE49-F238E27FC236}">
                <a16:creationId xmlns:a16="http://schemas.microsoft.com/office/drawing/2014/main" id="{029F6213-6E3F-4E44-AA73-3729D5A4A380}"/>
              </a:ext>
            </a:extLst>
          </p:cNvPr>
          <p:cNvSpPr txBox="1"/>
          <p:nvPr/>
        </p:nvSpPr>
        <p:spPr>
          <a:xfrm>
            <a:off x="5410336" y="1889195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TW" alt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5AA993A4-F4BD-4C65-B184-588B9A53CD28}"/>
              </a:ext>
            </a:extLst>
          </p:cNvPr>
          <p:cNvSpPr txBox="1"/>
          <p:nvPr/>
        </p:nvSpPr>
        <p:spPr>
          <a:xfrm>
            <a:off x="5710269" y="188853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TW" alt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B7E4FBA7-91C2-4D18-B7AC-69B79C552406}"/>
              </a:ext>
            </a:extLst>
          </p:cNvPr>
          <p:cNvSpPr txBox="1"/>
          <p:nvPr/>
        </p:nvSpPr>
        <p:spPr>
          <a:xfrm>
            <a:off x="7219799" y="1888534"/>
            <a:ext cx="510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1,2</a:t>
            </a:r>
            <a:endParaRPr lang="zh-TW" alt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379948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Diagonal Algorithm for </a:t>
            </a:r>
            <a:r>
              <a:rPr lang="en-US" altLang="zh-TW" sz="3600" dirty="0" err="1">
                <a:latin typeface="Times New Roman" pitchFamily="18" charset="0"/>
                <a:cs typeface="Times New Roman" pitchFamily="18" charset="0"/>
              </a:rPr>
              <a:t>MLCS</a:t>
            </a:r>
            <a:r>
              <a:rPr lang="en-US" altLang="zh-TW" sz="3600" i="1" baseline="-25000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zh-TW" sz="3600" baseline="-25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 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9685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abcabccbccabcca</a:t>
            </a:r>
            <a:endParaRPr lang="en-US" altLang="zh-TW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cabbbabccacab</a:t>
            </a:r>
            <a:endParaRPr lang="en-US" altLang="zh-TW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abccabcacabcac</a:t>
            </a:r>
            <a:endParaRPr lang="en-US" altLang="zh-TW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3</a:t>
            </a:r>
            <a:endParaRPr lang="zh-TW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31</a:t>
            </a:fld>
            <a:endParaRPr lang="zh-TW" altLang="en-US"/>
          </a:p>
        </p:txBody>
      </p:sp>
      <p:graphicFrame>
        <p:nvGraphicFramePr>
          <p:cNvPr id="8" name="表格 11">
            <a:extLst>
              <a:ext uri="{FF2B5EF4-FFF2-40B4-BE49-F238E27FC236}">
                <a16:creationId xmlns:a16="http://schemas.microsoft.com/office/drawing/2014/main" id="{9CB77A1C-9C58-4D1E-99C3-081BA92CFE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453755"/>
              </p:ext>
            </p:extLst>
          </p:nvPr>
        </p:nvGraphicFramePr>
        <p:xfrm>
          <a:off x="426165" y="3789792"/>
          <a:ext cx="8260635" cy="258701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01932">
                  <a:extLst>
                    <a:ext uri="{9D8B030D-6E8A-4147-A177-3AD203B41FA5}">
                      <a16:colId xmlns:a16="http://schemas.microsoft.com/office/drawing/2014/main" val="608388869"/>
                    </a:ext>
                  </a:extLst>
                </a:gridCol>
                <a:gridCol w="750967">
                  <a:extLst>
                    <a:ext uri="{9D8B030D-6E8A-4147-A177-3AD203B41FA5}">
                      <a16:colId xmlns:a16="http://schemas.microsoft.com/office/drawing/2014/main" val="1893626735"/>
                    </a:ext>
                  </a:extLst>
                </a:gridCol>
                <a:gridCol w="750967">
                  <a:extLst>
                    <a:ext uri="{9D8B030D-6E8A-4147-A177-3AD203B41FA5}">
                      <a16:colId xmlns:a16="http://schemas.microsoft.com/office/drawing/2014/main" val="3153957598"/>
                    </a:ext>
                  </a:extLst>
                </a:gridCol>
                <a:gridCol w="750967">
                  <a:extLst>
                    <a:ext uri="{9D8B030D-6E8A-4147-A177-3AD203B41FA5}">
                      <a16:colId xmlns:a16="http://schemas.microsoft.com/office/drawing/2014/main" val="592286223"/>
                    </a:ext>
                  </a:extLst>
                </a:gridCol>
                <a:gridCol w="750967">
                  <a:extLst>
                    <a:ext uri="{9D8B030D-6E8A-4147-A177-3AD203B41FA5}">
                      <a16:colId xmlns:a16="http://schemas.microsoft.com/office/drawing/2014/main" val="3075368766"/>
                    </a:ext>
                  </a:extLst>
                </a:gridCol>
                <a:gridCol w="750967">
                  <a:extLst>
                    <a:ext uri="{9D8B030D-6E8A-4147-A177-3AD203B41FA5}">
                      <a16:colId xmlns:a16="http://schemas.microsoft.com/office/drawing/2014/main" val="3693815869"/>
                    </a:ext>
                  </a:extLst>
                </a:gridCol>
                <a:gridCol w="750967">
                  <a:extLst>
                    <a:ext uri="{9D8B030D-6E8A-4147-A177-3AD203B41FA5}">
                      <a16:colId xmlns:a16="http://schemas.microsoft.com/office/drawing/2014/main" val="3626750329"/>
                    </a:ext>
                  </a:extLst>
                </a:gridCol>
                <a:gridCol w="750967">
                  <a:extLst>
                    <a:ext uri="{9D8B030D-6E8A-4147-A177-3AD203B41FA5}">
                      <a16:colId xmlns:a16="http://schemas.microsoft.com/office/drawing/2014/main" val="716694344"/>
                    </a:ext>
                  </a:extLst>
                </a:gridCol>
                <a:gridCol w="750967">
                  <a:extLst>
                    <a:ext uri="{9D8B030D-6E8A-4147-A177-3AD203B41FA5}">
                      <a16:colId xmlns:a16="http://schemas.microsoft.com/office/drawing/2014/main" val="696660110"/>
                    </a:ext>
                  </a:extLst>
                </a:gridCol>
                <a:gridCol w="750967">
                  <a:extLst>
                    <a:ext uri="{9D8B030D-6E8A-4147-A177-3AD203B41FA5}">
                      <a16:colId xmlns:a16="http://schemas.microsoft.com/office/drawing/2014/main" val="1734804883"/>
                    </a:ext>
                  </a:extLst>
                </a:gridCol>
              </a:tblGrid>
              <a:tr h="722466">
                <a:tc>
                  <a:txBody>
                    <a:bodyPr/>
                    <a:lstStyle/>
                    <a:p>
                      <a:pPr algn="l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Length</a:t>
                      </a:r>
                    </a:p>
                    <a:p>
                      <a:pPr algn="l"/>
                      <a:endParaRPr lang="en-US" altLang="zh-TW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Round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1421395"/>
                  </a:ext>
                </a:extLst>
              </a:tr>
              <a:tr h="483894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sz="1800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zh-TW" altLang="en-US" sz="18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sz="1800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</a:t>
                      </a:r>
                      <a:endParaRPr lang="zh-TW" altLang="en-US" sz="18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sz="1800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</a:t>
                      </a:r>
                      <a:endParaRPr lang="zh-TW" altLang="en-US" sz="18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sz="1800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</a:t>
                      </a:r>
                      <a:endParaRPr lang="zh-TW" altLang="en-US" sz="18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sz="1800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</a:t>
                      </a:r>
                      <a:endParaRPr lang="zh-TW" altLang="en-US" sz="18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sz="1800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5,5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sz="1800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6,6</a:t>
                      </a:r>
                      <a:endParaRPr lang="zh-TW" altLang="en-US" sz="18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sz="1800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7,7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sz="1800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8,8</a:t>
                      </a:r>
                      <a:endParaRPr lang="zh-TW" altLang="en-US" sz="18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2218144"/>
                  </a:ext>
                </a:extLst>
              </a:tr>
              <a:tr h="48389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(0,0)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(0,8)</a:t>
                      </a:r>
                    </a:p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(3,0)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(0,9)</a:t>
                      </a:r>
                    </a:p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(7,0)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(0,10)</a:t>
                      </a:r>
                    </a:p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(15,0)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(0,13)</a:t>
                      </a:r>
                    </a:p>
                    <a:p>
                      <a:pPr algn="ctr"/>
                      <a:r>
                        <a:rPr lang="en-US" altLang="zh-TW" sz="1800" strike="sng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(5,8)</a:t>
                      </a:r>
                    </a:p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(3,3)</a:t>
                      </a:r>
                    </a:p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(12,0)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097808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3" name="文字方塊 12">
                <a:extLst>
                  <a:ext uri="{FF2B5EF4-FFF2-40B4-BE49-F238E27FC236}">
                    <a16:creationId xmlns:a16="http://schemas.microsoft.com/office/drawing/2014/main" id="{73692D9F-A083-4547-91F9-5770AA905725}"/>
                  </a:ext>
                </a:extLst>
              </p:cNvPr>
              <p:cNvSpPr txBox="1"/>
              <p:nvPr/>
            </p:nvSpPr>
            <p:spPr>
              <a:xfrm>
                <a:off x="3744888" y="1246283"/>
                <a:ext cx="5616624" cy="24929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match[3]: A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3,6,13</m:t>
                        </m:r>
                      </m:e>
                    </m:d>
                  </m:oMath>
                </a14:m>
                <a:r>
                  <a:rPr lang="en-US" altLang="zh-TW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B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6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6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e>
                    </m:d>
                  </m:oMath>
                </a14:m>
                <a:endParaRPr lang="en-US" altLang="zh-TW" sz="2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match[4]: A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7,10,14</m:t>
                        </m:r>
                      </m:e>
                    </m:d>
                  </m:oMath>
                </a14:m>
                <a:r>
                  <a:rPr lang="en-US" altLang="zh-TW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B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6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9</m:t>
                        </m:r>
                      </m:e>
                    </m:d>
                    <m:r>
                      <a:rPr lang="en-US" altLang="zh-TW" sz="26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en-US" altLang="zh-TW" sz="2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match[5]: A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6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11,15</m:t>
                        </m:r>
                      </m:e>
                    </m:d>
                  </m:oMath>
                </a14:m>
                <a:r>
                  <a:rPr lang="en-US" altLang="zh-TW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B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6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e>
                    </m:d>
                    <m:r>
                      <a:rPr lang="en-US" altLang="zh-TW" sz="26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en-US" altLang="zh-TW" sz="2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match[6]: A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6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5,12</m:t>
                        </m:r>
                      </m:e>
                    </m:d>
                    <m:r>
                      <a:rPr lang="en-US" altLang="zh-TW" sz="26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altLang="zh-TW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B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6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  <m:r>
                          <a:rPr lang="en-US" altLang="zh-TW" sz="2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altLang="zh-TW" sz="26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13</m:t>
                        </m:r>
                      </m:e>
                    </m:d>
                    <m:r>
                      <a:rPr lang="en-US" altLang="zh-TW" sz="26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en-US" altLang="zh-TW" sz="2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match[7]: A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6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3,6,13</m:t>
                        </m:r>
                      </m:e>
                    </m:d>
                    <m:r>
                      <a:rPr lang="en-US" altLang="zh-TW" sz="26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altLang="zh-TW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B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6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e>
                    </m:d>
                  </m:oMath>
                </a14:m>
                <a:endParaRPr lang="en-US" altLang="zh-TW" sz="2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match[8]: A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6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e>
                    </m:d>
                    <m:r>
                      <a:rPr lang="en-US" altLang="zh-TW" sz="26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altLang="zh-TW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B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6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</m:e>
                    </m:d>
                  </m:oMath>
                </a14:m>
                <a:endParaRPr lang="en-US" altLang="zh-TW" sz="2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文字方塊 12">
                <a:extLst>
                  <a:ext uri="{FF2B5EF4-FFF2-40B4-BE49-F238E27FC236}">
                    <a16:creationId xmlns:a16="http://schemas.microsoft.com/office/drawing/2014/main" id="{73692D9F-A083-4547-91F9-5770AA9057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4888" y="1246283"/>
                <a:ext cx="5616624" cy="2492990"/>
              </a:xfrm>
              <a:prstGeom prst="rect">
                <a:avLst/>
              </a:prstGeom>
              <a:blipFill>
                <a:blip r:embed="rId2"/>
                <a:stretch>
                  <a:fillRect l="-1952" t="-2200" b="-5379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9672972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Diagonal Algorithm for </a:t>
            </a:r>
            <a:r>
              <a:rPr lang="en-US" altLang="zh-TW" sz="3600" dirty="0" err="1">
                <a:latin typeface="Times New Roman" pitchFamily="18" charset="0"/>
                <a:cs typeface="Times New Roman" pitchFamily="18" charset="0"/>
              </a:rPr>
              <a:t>MLCS</a:t>
            </a:r>
            <a:r>
              <a:rPr lang="en-US" altLang="zh-TW" sz="3600" i="1" baseline="-25000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zh-TW" sz="3600" baseline="-25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 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9685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abcabccbccabcca</a:t>
            </a:r>
            <a:endParaRPr lang="en-US" altLang="zh-TW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cabbbabccacab</a:t>
            </a:r>
            <a:endParaRPr lang="en-US" altLang="zh-TW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abccabcacabcac</a:t>
            </a:r>
            <a:endParaRPr lang="en-US" altLang="zh-TW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3</a:t>
            </a:r>
            <a:endParaRPr lang="zh-TW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32</a:t>
            </a:fld>
            <a:endParaRPr lang="zh-TW" altLang="en-US"/>
          </a:p>
        </p:txBody>
      </p:sp>
      <p:graphicFrame>
        <p:nvGraphicFramePr>
          <p:cNvPr id="8" name="表格 11">
            <a:extLst>
              <a:ext uri="{FF2B5EF4-FFF2-40B4-BE49-F238E27FC236}">
                <a16:creationId xmlns:a16="http://schemas.microsoft.com/office/drawing/2014/main" id="{9CB77A1C-9C58-4D1E-99C3-081BA92CFE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8855235"/>
              </p:ext>
            </p:extLst>
          </p:nvPr>
        </p:nvGraphicFramePr>
        <p:xfrm>
          <a:off x="426165" y="3789792"/>
          <a:ext cx="8260635" cy="258701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01932">
                  <a:extLst>
                    <a:ext uri="{9D8B030D-6E8A-4147-A177-3AD203B41FA5}">
                      <a16:colId xmlns:a16="http://schemas.microsoft.com/office/drawing/2014/main" val="608388869"/>
                    </a:ext>
                  </a:extLst>
                </a:gridCol>
                <a:gridCol w="750967">
                  <a:extLst>
                    <a:ext uri="{9D8B030D-6E8A-4147-A177-3AD203B41FA5}">
                      <a16:colId xmlns:a16="http://schemas.microsoft.com/office/drawing/2014/main" val="1893626735"/>
                    </a:ext>
                  </a:extLst>
                </a:gridCol>
                <a:gridCol w="750967">
                  <a:extLst>
                    <a:ext uri="{9D8B030D-6E8A-4147-A177-3AD203B41FA5}">
                      <a16:colId xmlns:a16="http://schemas.microsoft.com/office/drawing/2014/main" val="3153957598"/>
                    </a:ext>
                  </a:extLst>
                </a:gridCol>
                <a:gridCol w="750967">
                  <a:extLst>
                    <a:ext uri="{9D8B030D-6E8A-4147-A177-3AD203B41FA5}">
                      <a16:colId xmlns:a16="http://schemas.microsoft.com/office/drawing/2014/main" val="592286223"/>
                    </a:ext>
                  </a:extLst>
                </a:gridCol>
                <a:gridCol w="750967">
                  <a:extLst>
                    <a:ext uri="{9D8B030D-6E8A-4147-A177-3AD203B41FA5}">
                      <a16:colId xmlns:a16="http://schemas.microsoft.com/office/drawing/2014/main" val="3075368766"/>
                    </a:ext>
                  </a:extLst>
                </a:gridCol>
                <a:gridCol w="750967">
                  <a:extLst>
                    <a:ext uri="{9D8B030D-6E8A-4147-A177-3AD203B41FA5}">
                      <a16:colId xmlns:a16="http://schemas.microsoft.com/office/drawing/2014/main" val="3693815869"/>
                    </a:ext>
                  </a:extLst>
                </a:gridCol>
                <a:gridCol w="750967">
                  <a:extLst>
                    <a:ext uri="{9D8B030D-6E8A-4147-A177-3AD203B41FA5}">
                      <a16:colId xmlns:a16="http://schemas.microsoft.com/office/drawing/2014/main" val="3626750329"/>
                    </a:ext>
                  </a:extLst>
                </a:gridCol>
                <a:gridCol w="750967">
                  <a:extLst>
                    <a:ext uri="{9D8B030D-6E8A-4147-A177-3AD203B41FA5}">
                      <a16:colId xmlns:a16="http://schemas.microsoft.com/office/drawing/2014/main" val="716694344"/>
                    </a:ext>
                  </a:extLst>
                </a:gridCol>
                <a:gridCol w="750967">
                  <a:extLst>
                    <a:ext uri="{9D8B030D-6E8A-4147-A177-3AD203B41FA5}">
                      <a16:colId xmlns:a16="http://schemas.microsoft.com/office/drawing/2014/main" val="696660110"/>
                    </a:ext>
                  </a:extLst>
                </a:gridCol>
                <a:gridCol w="750967">
                  <a:extLst>
                    <a:ext uri="{9D8B030D-6E8A-4147-A177-3AD203B41FA5}">
                      <a16:colId xmlns:a16="http://schemas.microsoft.com/office/drawing/2014/main" val="1734804883"/>
                    </a:ext>
                  </a:extLst>
                </a:gridCol>
              </a:tblGrid>
              <a:tr h="722466">
                <a:tc>
                  <a:txBody>
                    <a:bodyPr/>
                    <a:lstStyle/>
                    <a:p>
                      <a:pPr algn="l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Length</a:t>
                      </a:r>
                    </a:p>
                    <a:p>
                      <a:pPr algn="l"/>
                      <a:endParaRPr lang="en-US" altLang="zh-TW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Round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1421395"/>
                  </a:ext>
                </a:extLst>
              </a:tr>
              <a:tr h="483894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sz="1800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zh-TW" altLang="en-US" sz="18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sz="1800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</a:t>
                      </a:r>
                      <a:endParaRPr lang="zh-TW" altLang="en-US" sz="18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sz="1800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</a:t>
                      </a:r>
                      <a:endParaRPr lang="zh-TW" altLang="en-US" sz="18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sz="1800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</a:t>
                      </a:r>
                      <a:endParaRPr lang="zh-TW" altLang="en-US" sz="18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sz="1800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</a:t>
                      </a:r>
                      <a:endParaRPr lang="zh-TW" altLang="en-US" sz="18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sz="1800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5,5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sz="1800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6,6</a:t>
                      </a:r>
                      <a:endParaRPr lang="zh-TW" altLang="en-US" sz="18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sz="1800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7,7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sz="1800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8,8</a:t>
                      </a:r>
                      <a:endParaRPr lang="zh-TW" altLang="en-US" sz="18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2218144"/>
                  </a:ext>
                </a:extLst>
              </a:tr>
              <a:tr h="48389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(0,0)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(0,8)</a:t>
                      </a:r>
                    </a:p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(3,0)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(0,9)</a:t>
                      </a:r>
                    </a:p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(7,0)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(0,10)</a:t>
                      </a:r>
                    </a:p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(15,0)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(0,13)</a:t>
                      </a:r>
                    </a:p>
                    <a:p>
                      <a:pPr algn="ctr"/>
                      <a:r>
                        <a:rPr lang="en-US" altLang="zh-TW" sz="1800" strike="sng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(5,8)</a:t>
                      </a:r>
                    </a:p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(3,3)</a:t>
                      </a:r>
                    </a:p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(12,0)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(6,8)</a:t>
                      </a:r>
                    </a:p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(3,9)</a:t>
                      </a:r>
                    </a:p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(13,0)</a:t>
                      </a:r>
                    </a:p>
                    <a:p>
                      <a:pPr algn="ctr"/>
                      <a:r>
                        <a:rPr lang="en-US" altLang="zh-TW" sz="1800" strike="sng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(7,8)</a:t>
                      </a:r>
                      <a:endParaRPr lang="zh-TW" altLang="en-US" sz="1800" strike="sng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097808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3" name="文字方塊 12">
                <a:extLst>
                  <a:ext uri="{FF2B5EF4-FFF2-40B4-BE49-F238E27FC236}">
                    <a16:creationId xmlns:a16="http://schemas.microsoft.com/office/drawing/2014/main" id="{73692D9F-A083-4547-91F9-5770AA905725}"/>
                  </a:ext>
                </a:extLst>
              </p:cNvPr>
              <p:cNvSpPr txBox="1"/>
              <p:nvPr/>
            </p:nvSpPr>
            <p:spPr>
              <a:xfrm>
                <a:off x="3744888" y="1246283"/>
                <a:ext cx="5616624" cy="24929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match[3]: A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3,6,13</m:t>
                        </m:r>
                      </m:e>
                    </m:d>
                  </m:oMath>
                </a14:m>
                <a:r>
                  <a:rPr lang="en-US" altLang="zh-TW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B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6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6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e>
                    </m:d>
                  </m:oMath>
                </a14:m>
                <a:endParaRPr lang="en-US" altLang="zh-TW" sz="2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match[4]: A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7,10,14</m:t>
                        </m:r>
                      </m:e>
                    </m:d>
                  </m:oMath>
                </a14:m>
                <a:r>
                  <a:rPr lang="en-US" altLang="zh-TW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B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6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9</m:t>
                        </m:r>
                      </m:e>
                    </m:d>
                    <m:r>
                      <a:rPr lang="en-US" altLang="zh-TW" sz="26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en-US" altLang="zh-TW" sz="2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match[5]: A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6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11,15</m:t>
                        </m:r>
                      </m:e>
                    </m:d>
                  </m:oMath>
                </a14:m>
                <a:r>
                  <a:rPr lang="en-US" altLang="zh-TW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B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6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e>
                    </m:d>
                    <m:r>
                      <a:rPr lang="en-US" altLang="zh-TW" sz="26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en-US" altLang="zh-TW" sz="2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match[6]: A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6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5,12</m:t>
                        </m:r>
                      </m:e>
                    </m:d>
                    <m:r>
                      <a:rPr lang="en-US" altLang="zh-TW" sz="26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altLang="zh-TW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B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6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  <m:r>
                          <a:rPr lang="en-US" altLang="zh-TW" sz="2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altLang="zh-TW" sz="26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13</m:t>
                        </m:r>
                      </m:e>
                    </m:d>
                    <m:r>
                      <a:rPr lang="en-US" altLang="zh-TW" sz="26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en-US" altLang="zh-TW" sz="2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match[7]: A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6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3,6,13</m:t>
                        </m:r>
                      </m:e>
                    </m:d>
                    <m:r>
                      <a:rPr lang="en-US" altLang="zh-TW" sz="26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altLang="zh-TW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B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6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e>
                    </m:d>
                  </m:oMath>
                </a14:m>
                <a:endParaRPr lang="en-US" altLang="zh-TW" sz="2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match[8]: A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6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e>
                    </m:d>
                    <m:r>
                      <a:rPr lang="en-US" altLang="zh-TW" sz="26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altLang="zh-TW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B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6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</m:e>
                    </m:d>
                  </m:oMath>
                </a14:m>
                <a:endParaRPr lang="en-US" altLang="zh-TW" sz="2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文字方塊 12">
                <a:extLst>
                  <a:ext uri="{FF2B5EF4-FFF2-40B4-BE49-F238E27FC236}">
                    <a16:creationId xmlns:a16="http://schemas.microsoft.com/office/drawing/2014/main" id="{73692D9F-A083-4547-91F9-5770AA9057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4888" y="1246283"/>
                <a:ext cx="5616624" cy="2492990"/>
              </a:xfrm>
              <a:prstGeom prst="rect">
                <a:avLst/>
              </a:prstGeom>
              <a:blipFill>
                <a:blip r:embed="rId2"/>
                <a:stretch>
                  <a:fillRect l="-1952" t="-2200" b="-5379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直線單箭頭接點 6">
            <a:extLst>
              <a:ext uri="{FF2B5EF4-FFF2-40B4-BE49-F238E27FC236}">
                <a16:creationId xmlns:a16="http://schemas.microsoft.com/office/drawing/2014/main" id="{7BAD3057-1803-4066-9737-72449F6CD95A}"/>
              </a:ext>
            </a:extLst>
          </p:cNvPr>
          <p:cNvCxnSpPr>
            <a:cxnSpLocks/>
          </p:cNvCxnSpPr>
          <p:nvPr/>
        </p:nvCxnSpPr>
        <p:spPr>
          <a:xfrm>
            <a:off x="5652120" y="2780928"/>
            <a:ext cx="216024" cy="21300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" name="文字方塊 8">
            <a:extLst>
              <a:ext uri="{FF2B5EF4-FFF2-40B4-BE49-F238E27FC236}">
                <a16:creationId xmlns:a16="http://schemas.microsoft.com/office/drawing/2014/main" id="{BC30A650-FC5E-4BB8-BEE0-6ED758451E63}"/>
              </a:ext>
            </a:extLst>
          </p:cNvPr>
          <p:cNvSpPr txBox="1"/>
          <p:nvPr/>
        </p:nvSpPr>
        <p:spPr>
          <a:xfrm>
            <a:off x="5752966" y="269457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TW" alt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B3C0E66E-54E4-4CF8-9D67-EEB5913C7D80}"/>
              </a:ext>
            </a:extLst>
          </p:cNvPr>
          <p:cNvSpPr txBox="1"/>
          <p:nvPr/>
        </p:nvSpPr>
        <p:spPr>
          <a:xfrm>
            <a:off x="6092519" y="269855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TW" alt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" name="直線單箭頭接點 13">
            <a:extLst>
              <a:ext uri="{FF2B5EF4-FFF2-40B4-BE49-F238E27FC236}">
                <a16:creationId xmlns:a16="http://schemas.microsoft.com/office/drawing/2014/main" id="{4262B338-ABD0-4AE6-A3A7-501B04DE4DF0}"/>
              </a:ext>
            </a:extLst>
          </p:cNvPr>
          <p:cNvCxnSpPr>
            <a:cxnSpLocks/>
          </p:cNvCxnSpPr>
          <p:nvPr/>
        </p:nvCxnSpPr>
        <p:spPr>
          <a:xfrm>
            <a:off x="5989476" y="2776718"/>
            <a:ext cx="216024" cy="21300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15654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Diagonal Algorithm for </a:t>
            </a:r>
            <a:r>
              <a:rPr lang="en-US" altLang="zh-TW" sz="3600" dirty="0" err="1">
                <a:latin typeface="Times New Roman" pitchFamily="18" charset="0"/>
                <a:cs typeface="Times New Roman" pitchFamily="18" charset="0"/>
              </a:rPr>
              <a:t>MLCS</a:t>
            </a:r>
            <a:r>
              <a:rPr lang="en-US" altLang="zh-TW" sz="3600" i="1" baseline="-25000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zh-TW" sz="3600" baseline="-25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 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9685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abcabccbccabcca</a:t>
            </a:r>
            <a:endParaRPr lang="en-US" altLang="zh-TW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cabbbabccacab</a:t>
            </a:r>
            <a:endParaRPr lang="en-US" altLang="zh-TW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abccabcacabcac</a:t>
            </a:r>
            <a:endParaRPr lang="en-US" altLang="zh-TW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3</a:t>
            </a:r>
            <a:endParaRPr lang="zh-TW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33</a:t>
            </a:fld>
            <a:endParaRPr lang="zh-TW" altLang="en-US"/>
          </a:p>
        </p:txBody>
      </p:sp>
      <p:graphicFrame>
        <p:nvGraphicFramePr>
          <p:cNvPr id="8" name="表格 11">
            <a:extLst>
              <a:ext uri="{FF2B5EF4-FFF2-40B4-BE49-F238E27FC236}">
                <a16:creationId xmlns:a16="http://schemas.microsoft.com/office/drawing/2014/main" id="{9CB77A1C-9C58-4D1E-99C3-081BA92CFE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5069552"/>
              </p:ext>
            </p:extLst>
          </p:nvPr>
        </p:nvGraphicFramePr>
        <p:xfrm>
          <a:off x="426165" y="3789792"/>
          <a:ext cx="8260635" cy="258701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01932">
                  <a:extLst>
                    <a:ext uri="{9D8B030D-6E8A-4147-A177-3AD203B41FA5}">
                      <a16:colId xmlns:a16="http://schemas.microsoft.com/office/drawing/2014/main" val="608388869"/>
                    </a:ext>
                  </a:extLst>
                </a:gridCol>
                <a:gridCol w="750967">
                  <a:extLst>
                    <a:ext uri="{9D8B030D-6E8A-4147-A177-3AD203B41FA5}">
                      <a16:colId xmlns:a16="http://schemas.microsoft.com/office/drawing/2014/main" val="1893626735"/>
                    </a:ext>
                  </a:extLst>
                </a:gridCol>
                <a:gridCol w="750967">
                  <a:extLst>
                    <a:ext uri="{9D8B030D-6E8A-4147-A177-3AD203B41FA5}">
                      <a16:colId xmlns:a16="http://schemas.microsoft.com/office/drawing/2014/main" val="3153957598"/>
                    </a:ext>
                  </a:extLst>
                </a:gridCol>
                <a:gridCol w="750967">
                  <a:extLst>
                    <a:ext uri="{9D8B030D-6E8A-4147-A177-3AD203B41FA5}">
                      <a16:colId xmlns:a16="http://schemas.microsoft.com/office/drawing/2014/main" val="592286223"/>
                    </a:ext>
                  </a:extLst>
                </a:gridCol>
                <a:gridCol w="750967">
                  <a:extLst>
                    <a:ext uri="{9D8B030D-6E8A-4147-A177-3AD203B41FA5}">
                      <a16:colId xmlns:a16="http://schemas.microsoft.com/office/drawing/2014/main" val="3075368766"/>
                    </a:ext>
                  </a:extLst>
                </a:gridCol>
                <a:gridCol w="750967">
                  <a:extLst>
                    <a:ext uri="{9D8B030D-6E8A-4147-A177-3AD203B41FA5}">
                      <a16:colId xmlns:a16="http://schemas.microsoft.com/office/drawing/2014/main" val="3693815869"/>
                    </a:ext>
                  </a:extLst>
                </a:gridCol>
                <a:gridCol w="750967">
                  <a:extLst>
                    <a:ext uri="{9D8B030D-6E8A-4147-A177-3AD203B41FA5}">
                      <a16:colId xmlns:a16="http://schemas.microsoft.com/office/drawing/2014/main" val="3626750329"/>
                    </a:ext>
                  </a:extLst>
                </a:gridCol>
                <a:gridCol w="750967">
                  <a:extLst>
                    <a:ext uri="{9D8B030D-6E8A-4147-A177-3AD203B41FA5}">
                      <a16:colId xmlns:a16="http://schemas.microsoft.com/office/drawing/2014/main" val="716694344"/>
                    </a:ext>
                  </a:extLst>
                </a:gridCol>
                <a:gridCol w="750967">
                  <a:extLst>
                    <a:ext uri="{9D8B030D-6E8A-4147-A177-3AD203B41FA5}">
                      <a16:colId xmlns:a16="http://schemas.microsoft.com/office/drawing/2014/main" val="696660110"/>
                    </a:ext>
                  </a:extLst>
                </a:gridCol>
                <a:gridCol w="750967">
                  <a:extLst>
                    <a:ext uri="{9D8B030D-6E8A-4147-A177-3AD203B41FA5}">
                      <a16:colId xmlns:a16="http://schemas.microsoft.com/office/drawing/2014/main" val="1734804883"/>
                    </a:ext>
                  </a:extLst>
                </a:gridCol>
              </a:tblGrid>
              <a:tr h="722466">
                <a:tc>
                  <a:txBody>
                    <a:bodyPr/>
                    <a:lstStyle/>
                    <a:p>
                      <a:pPr algn="l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Length</a:t>
                      </a:r>
                    </a:p>
                    <a:p>
                      <a:pPr algn="l"/>
                      <a:endParaRPr lang="en-US" altLang="zh-TW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Round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1421395"/>
                  </a:ext>
                </a:extLst>
              </a:tr>
              <a:tr h="483894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sz="1800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zh-TW" altLang="en-US" sz="18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sz="1800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</a:t>
                      </a:r>
                      <a:endParaRPr lang="zh-TW" altLang="en-US" sz="18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sz="1800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</a:t>
                      </a:r>
                      <a:endParaRPr lang="zh-TW" altLang="en-US" sz="18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sz="1800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</a:t>
                      </a:r>
                      <a:endParaRPr lang="zh-TW" altLang="en-US" sz="18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sz="1800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</a:t>
                      </a:r>
                      <a:endParaRPr lang="zh-TW" altLang="en-US" sz="18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sz="1800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5,5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sz="1800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6,6</a:t>
                      </a:r>
                      <a:endParaRPr lang="zh-TW" altLang="en-US" sz="18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sz="1800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7,7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sz="1800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8,8</a:t>
                      </a:r>
                      <a:endParaRPr lang="zh-TW" altLang="en-US" sz="18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2218144"/>
                  </a:ext>
                </a:extLst>
              </a:tr>
              <a:tr h="48389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(0,0)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(0,8)</a:t>
                      </a:r>
                    </a:p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(3,0)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(0,9)</a:t>
                      </a:r>
                    </a:p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(7,0)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(0,10)</a:t>
                      </a:r>
                    </a:p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(15,0)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(0,13)</a:t>
                      </a:r>
                    </a:p>
                    <a:p>
                      <a:pPr algn="ctr"/>
                      <a:r>
                        <a:rPr lang="en-US" altLang="zh-TW" sz="1800" strike="sng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(5,8)</a:t>
                      </a:r>
                    </a:p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(3,3)</a:t>
                      </a:r>
                    </a:p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(12,0)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(6,8)</a:t>
                      </a:r>
                    </a:p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(3,9)</a:t>
                      </a:r>
                    </a:p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(13,0)</a:t>
                      </a:r>
                    </a:p>
                    <a:p>
                      <a:pPr algn="ctr"/>
                      <a:r>
                        <a:rPr lang="en-US" altLang="zh-TW" sz="1800" strike="sng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(7,8)</a:t>
                      </a:r>
                      <a:endParaRPr lang="zh-TW" altLang="en-US" sz="1800" strike="sng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(4,9)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strike="sng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(4,10)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(15,6)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097808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3" name="文字方塊 12">
                <a:extLst>
                  <a:ext uri="{FF2B5EF4-FFF2-40B4-BE49-F238E27FC236}">
                    <a16:creationId xmlns:a16="http://schemas.microsoft.com/office/drawing/2014/main" id="{73692D9F-A083-4547-91F9-5770AA905725}"/>
                  </a:ext>
                </a:extLst>
              </p:cNvPr>
              <p:cNvSpPr txBox="1"/>
              <p:nvPr/>
            </p:nvSpPr>
            <p:spPr>
              <a:xfrm>
                <a:off x="3744888" y="1246283"/>
                <a:ext cx="5616624" cy="24929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match[3]: A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3,6,13</m:t>
                        </m:r>
                      </m:e>
                    </m:d>
                  </m:oMath>
                </a14:m>
                <a:r>
                  <a:rPr lang="en-US" altLang="zh-TW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B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6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6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e>
                    </m:d>
                  </m:oMath>
                </a14:m>
                <a:endParaRPr lang="en-US" altLang="zh-TW" sz="2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match[4]: A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7,10,14</m:t>
                        </m:r>
                      </m:e>
                    </m:d>
                  </m:oMath>
                </a14:m>
                <a:r>
                  <a:rPr lang="en-US" altLang="zh-TW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B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6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9</m:t>
                        </m:r>
                      </m:e>
                    </m:d>
                    <m:r>
                      <a:rPr lang="en-US" altLang="zh-TW" sz="26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en-US" altLang="zh-TW" sz="2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match[5]: A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6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11,15</m:t>
                        </m:r>
                      </m:e>
                    </m:d>
                  </m:oMath>
                </a14:m>
                <a:r>
                  <a:rPr lang="en-US" altLang="zh-TW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B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6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e>
                    </m:d>
                    <m:r>
                      <a:rPr lang="en-US" altLang="zh-TW" sz="26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en-US" altLang="zh-TW" sz="2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match[6]: A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6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5,12</m:t>
                        </m:r>
                      </m:e>
                    </m:d>
                    <m:r>
                      <a:rPr lang="en-US" altLang="zh-TW" sz="26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altLang="zh-TW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B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6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  <m:r>
                          <a:rPr lang="en-US" altLang="zh-TW" sz="2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altLang="zh-TW" sz="26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13</m:t>
                        </m:r>
                      </m:e>
                    </m:d>
                    <m:r>
                      <a:rPr lang="en-US" altLang="zh-TW" sz="26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en-US" altLang="zh-TW" sz="2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match[7]: A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6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3,6,13</m:t>
                        </m:r>
                      </m:e>
                    </m:d>
                    <m:r>
                      <a:rPr lang="en-US" altLang="zh-TW" sz="26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altLang="zh-TW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B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6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e>
                    </m:d>
                  </m:oMath>
                </a14:m>
                <a:endParaRPr lang="en-US" altLang="zh-TW" sz="2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match[8]: A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6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e>
                    </m:d>
                    <m:r>
                      <a:rPr lang="en-US" altLang="zh-TW" sz="26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altLang="zh-TW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B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6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</m:e>
                    </m:d>
                  </m:oMath>
                </a14:m>
                <a:endParaRPr lang="en-US" altLang="zh-TW" sz="2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文字方塊 12">
                <a:extLst>
                  <a:ext uri="{FF2B5EF4-FFF2-40B4-BE49-F238E27FC236}">
                    <a16:creationId xmlns:a16="http://schemas.microsoft.com/office/drawing/2014/main" id="{73692D9F-A083-4547-91F9-5770AA9057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4888" y="1246283"/>
                <a:ext cx="5616624" cy="2492990"/>
              </a:xfrm>
              <a:prstGeom prst="rect">
                <a:avLst/>
              </a:prstGeom>
              <a:blipFill>
                <a:blip r:embed="rId2"/>
                <a:stretch>
                  <a:fillRect l="-1952" t="-2200" b="-5379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直線單箭頭接點 6">
            <a:extLst>
              <a:ext uri="{FF2B5EF4-FFF2-40B4-BE49-F238E27FC236}">
                <a16:creationId xmlns:a16="http://schemas.microsoft.com/office/drawing/2014/main" id="{7BAD3057-1803-4066-9737-72449F6CD95A}"/>
              </a:ext>
            </a:extLst>
          </p:cNvPr>
          <p:cNvCxnSpPr>
            <a:cxnSpLocks/>
          </p:cNvCxnSpPr>
          <p:nvPr/>
        </p:nvCxnSpPr>
        <p:spPr>
          <a:xfrm>
            <a:off x="5624495" y="3171040"/>
            <a:ext cx="0" cy="25796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" name="文字方塊 8">
            <a:extLst>
              <a:ext uri="{FF2B5EF4-FFF2-40B4-BE49-F238E27FC236}">
                <a16:creationId xmlns:a16="http://schemas.microsoft.com/office/drawing/2014/main" id="{BC30A650-FC5E-4BB8-BEE0-6ED758451E63}"/>
              </a:ext>
            </a:extLst>
          </p:cNvPr>
          <p:cNvSpPr txBox="1"/>
          <p:nvPr/>
        </p:nvSpPr>
        <p:spPr>
          <a:xfrm>
            <a:off x="5552449" y="308603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TW" alt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578883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Time complexity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556792"/>
                <a:ext cx="8229600" cy="4968552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en-US" altLang="zh-TW" sz="280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altLang="zh-TW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MLCS</a:t>
                </a:r>
                <a:r>
                  <a:rPr lang="en-US" altLang="zh-TW" sz="2800" baseline="-25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altLang="zh-TW" sz="28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O(preprocessing</a:t>
                </a:r>
                <a14:m>
                  <m:oMath xmlns:m="http://schemas.openxmlformats.org/officeDocument/2006/math">
                    <m:r>
                      <a:rPr lang="en-US" altLang="zh-TW" sz="280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+(</m:t>
                    </m:r>
                    <m:r>
                      <a:rPr lang="en-US" altLang="zh-TW" sz="280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𝑟</m:t>
                    </m:r>
                    <m:r>
                      <a:rPr lang="en-US" altLang="zh-TW" sz="28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altLang="zh-TW" sz="280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𝐿</m:t>
                    </m:r>
                    <m:r>
                      <a:rPr lang="en-US" altLang="zh-TW" sz="280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+1)</m:t>
                    </m:r>
                    <m:r>
                      <a:rPr lang="en-US" altLang="zh-TW" sz="2800" i="1" dirty="0" err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𝐿𝑚</m:t>
                    </m:r>
                  </m:oMath>
                </a14:m>
                <a:r>
                  <a:rPr lang="en-US" altLang="zh-TW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  <a:p>
                <a:pPr marL="0" indent="0">
                  <a:buNone/>
                </a:pPr>
                <a:r>
                  <a:rPr lang="en-US" altLang="zh-TW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MLCS</a:t>
                </a:r>
                <a:r>
                  <a:rPr lang="en-US" altLang="zh-TW" sz="2800" baseline="-25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altLang="zh-TW" sz="28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:r>
                  <a:rPr lang="en-US" altLang="zh-TW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O(preprocessing</a:t>
                </a:r>
                <a14:m>
                  <m:oMath xmlns:m="http://schemas.openxmlformats.org/officeDocument/2006/math">
                    <m:r>
                      <a:rPr lang="en-US" altLang="zh-TW" sz="28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d>
                      <m:dPr>
                        <m:ctrlP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𝑟</m:t>
                        </m:r>
                        <m: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𝐿</m:t>
                        </m:r>
                        <m:r>
                          <a:rPr lang="en-US" altLang="zh-TW" sz="2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+1</m:t>
                        </m:r>
                      </m:e>
                    </m:d>
                    <m:r>
                      <a:rPr lang="en-US" altLang="zh-TW" sz="28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US" altLang="zh-TW" sz="2800" i="1" dirty="0" err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𝐿𝑚</m:t>
                    </m:r>
                  </m:oMath>
                </a14:m>
                <a:r>
                  <a:rPr lang="en-US" altLang="zh-TW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  <a:p>
                <a:pPr marL="0" indent="0">
                  <a:buNone/>
                </a:pPr>
                <a:endParaRPr lang="zh-TW" alt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556792"/>
                <a:ext cx="8229600" cy="4968552"/>
              </a:xfrm>
              <a:blipFill>
                <a:blip r:embed="rId2"/>
                <a:stretch>
                  <a:fillRect l="-148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34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0232777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2"/>
          <p:cNvSpPr>
            <a:spLocks noGrp="1"/>
          </p:cNvSpPr>
          <p:nvPr/>
        </p:nvSpPr>
        <p:spPr>
          <a:xfrm>
            <a:off x="457200" y="1166019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Thanks for your listening.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35</a:t>
            </a:fld>
            <a:endParaRPr lang="zh-TW" alt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Diagonal Algorithm for </a:t>
            </a:r>
            <a:r>
              <a:rPr lang="en-US" altLang="zh-TW" sz="3600" dirty="0" err="1">
                <a:latin typeface="Times New Roman" pitchFamily="18" charset="0"/>
                <a:cs typeface="Times New Roman" pitchFamily="18" charset="0"/>
              </a:rPr>
              <a:t>MLCS</a:t>
            </a:r>
            <a:r>
              <a:rPr lang="en-US" altLang="zh-TW" sz="3600" i="1" baseline="-25000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zh-TW" sz="3600" baseline="-25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 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36</a:t>
            </a:fld>
            <a:endParaRPr lang="zh-TW" altLang="en-US"/>
          </a:p>
        </p:txBody>
      </p:sp>
      <p:graphicFrame>
        <p:nvGraphicFramePr>
          <p:cNvPr id="6" name="表格 9">
            <a:extLst>
              <a:ext uri="{FF2B5EF4-FFF2-40B4-BE49-F238E27FC236}">
                <a16:creationId xmlns:a16="http://schemas.microsoft.com/office/drawing/2014/main" id="{60FB1165-B029-4C77-AA51-2792B3ECA4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4489750"/>
              </p:ext>
            </p:extLst>
          </p:nvPr>
        </p:nvGraphicFramePr>
        <p:xfrm>
          <a:off x="251520" y="1294546"/>
          <a:ext cx="7056785" cy="3657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5105">
                  <a:extLst>
                    <a:ext uri="{9D8B030D-6E8A-4147-A177-3AD203B41FA5}">
                      <a16:colId xmlns:a16="http://schemas.microsoft.com/office/drawing/2014/main" val="1020986922"/>
                    </a:ext>
                  </a:extLst>
                </a:gridCol>
                <a:gridCol w="415105">
                  <a:extLst>
                    <a:ext uri="{9D8B030D-6E8A-4147-A177-3AD203B41FA5}">
                      <a16:colId xmlns:a16="http://schemas.microsoft.com/office/drawing/2014/main" val="675626543"/>
                    </a:ext>
                  </a:extLst>
                </a:gridCol>
                <a:gridCol w="415105">
                  <a:extLst>
                    <a:ext uri="{9D8B030D-6E8A-4147-A177-3AD203B41FA5}">
                      <a16:colId xmlns:a16="http://schemas.microsoft.com/office/drawing/2014/main" val="123117223"/>
                    </a:ext>
                  </a:extLst>
                </a:gridCol>
                <a:gridCol w="415105">
                  <a:extLst>
                    <a:ext uri="{9D8B030D-6E8A-4147-A177-3AD203B41FA5}">
                      <a16:colId xmlns:a16="http://schemas.microsoft.com/office/drawing/2014/main" val="775172585"/>
                    </a:ext>
                  </a:extLst>
                </a:gridCol>
                <a:gridCol w="415105">
                  <a:extLst>
                    <a:ext uri="{9D8B030D-6E8A-4147-A177-3AD203B41FA5}">
                      <a16:colId xmlns:a16="http://schemas.microsoft.com/office/drawing/2014/main" val="456333135"/>
                    </a:ext>
                  </a:extLst>
                </a:gridCol>
                <a:gridCol w="415105">
                  <a:extLst>
                    <a:ext uri="{9D8B030D-6E8A-4147-A177-3AD203B41FA5}">
                      <a16:colId xmlns:a16="http://schemas.microsoft.com/office/drawing/2014/main" val="3459108366"/>
                    </a:ext>
                  </a:extLst>
                </a:gridCol>
                <a:gridCol w="415105">
                  <a:extLst>
                    <a:ext uri="{9D8B030D-6E8A-4147-A177-3AD203B41FA5}">
                      <a16:colId xmlns:a16="http://schemas.microsoft.com/office/drawing/2014/main" val="2492242018"/>
                    </a:ext>
                  </a:extLst>
                </a:gridCol>
                <a:gridCol w="415105">
                  <a:extLst>
                    <a:ext uri="{9D8B030D-6E8A-4147-A177-3AD203B41FA5}">
                      <a16:colId xmlns:a16="http://schemas.microsoft.com/office/drawing/2014/main" val="796805184"/>
                    </a:ext>
                  </a:extLst>
                </a:gridCol>
                <a:gridCol w="415105">
                  <a:extLst>
                    <a:ext uri="{9D8B030D-6E8A-4147-A177-3AD203B41FA5}">
                      <a16:colId xmlns:a16="http://schemas.microsoft.com/office/drawing/2014/main" val="1055020179"/>
                    </a:ext>
                  </a:extLst>
                </a:gridCol>
                <a:gridCol w="415105">
                  <a:extLst>
                    <a:ext uri="{9D8B030D-6E8A-4147-A177-3AD203B41FA5}">
                      <a16:colId xmlns:a16="http://schemas.microsoft.com/office/drawing/2014/main" val="1478208"/>
                    </a:ext>
                  </a:extLst>
                </a:gridCol>
                <a:gridCol w="415105">
                  <a:extLst>
                    <a:ext uri="{9D8B030D-6E8A-4147-A177-3AD203B41FA5}">
                      <a16:colId xmlns:a16="http://schemas.microsoft.com/office/drawing/2014/main" val="4122550732"/>
                    </a:ext>
                  </a:extLst>
                </a:gridCol>
                <a:gridCol w="415105">
                  <a:extLst>
                    <a:ext uri="{9D8B030D-6E8A-4147-A177-3AD203B41FA5}">
                      <a16:colId xmlns:a16="http://schemas.microsoft.com/office/drawing/2014/main" val="998714514"/>
                    </a:ext>
                  </a:extLst>
                </a:gridCol>
                <a:gridCol w="415105">
                  <a:extLst>
                    <a:ext uri="{9D8B030D-6E8A-4147-A177-3AD203B41FA5}">
                      <a16:colId xmlns:a16="http://schemas.microsoft.com/office/drawing/2014/main" val="3434846659"/>
                    </a:ext>
                  </a:extLst>
                </a:gridCol>
                <a:gridCol w="415105">
                  <a:extLst>
                    <a:ext uri="{9D8B030D-6E8A-4147-A177-3AD203B41FA5}">
                      <a16:colId xmlns:a16="http://schemas.microsoft.com/office/drawing/2014/main" val="3636626075"/>
                    </a:ext>
                  </a:extLst>
                </a:gridCol>
                <a:gridCol w="415105">
                  <a:extLst>
                    <a:ext uri="{9D8B030D-6E8A-4147-A177-3AD203B41FA5}">
                      <a16:colId xmlns:a16="http://schemas.microsoft.com/office/drawing/2014/main" val="1177341606"/>
                    </a:ext>
                  </a:extLst>
                </a:gridCol>
                <a:gridCol w="415105">
                  <a:extLst>
                    <a:ext uri="{9D8B030D-6E8A-4147-A177-3AD203B41FA5}">
                      <a16:colId xmlns:a16="http://schemas.microsoft.com/office/drawing/2014/main" val="1916389171"/>
                    </a:ext>
                  </a:extLst>
                </a:gridCol>
                <a:gridCol w="415105">
                  <a:extLst>
                    <a:ext uri="{9D8B030D-6E8A-4147-A177-3AD203B41FA5}">
                      <a16:colId xmlns:a16="http://schemas.microsoft.com/office/drawing/2014/main" val="762081642"/>
                    </a:ext>
                  </a:extLst>
                </a:gridCol>
              </a:tblGrid>
              <a:tr h="360040">
                <a:tc rowSpan="2" gridSpan="2">
                  <a:txBody>
                    <a:bodyPr/>
                    <a:lstStyle/>
                    <a:p>
                      <a:pPr algn="l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A</a:t>
                      </a:r>
                    </a:p>
                    <a:p>
                      <a:pPr algn="l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5534091"/>
                  </a:ext>
                </a:extLst>
              </a:tr>
              <a:tr h="237728">
                <a:tc gridSpan="2" vMerge="1"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0538173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8630800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86731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2012398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664772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4825905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5628952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484697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5187145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字方塊 7">
                <a:extLst>
                  <a:ext uri="{FF2B5EF4-FFF2-40B4-BE49-F238E27FC236}">
                    <a16:creationId xmlns:a16="http://schemas.microsoft.com/office/drawing/2014/main" id="{B41F27B6-BAAA-48FE-8C0C-0FAD78549032}"/>
                  </a:ext>
                </a:extLst>
              </p:cNvPr>
              <p:cNvSpPr txBox="1"/>
              <p:nvPr/>
            </p:nvSpPr>
            <p:spPr>
              <a:xfrm>
                <a:off x="161191" y="4952146"/>
                <a:ext cx="2429610" cy="16312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match[3]: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0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0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3,6,13</m:t>
                        </m:r>
                      </m:e>
                    </m:d>
                  </m:oMath>
                </a14:m>
                <a:endParaRPr lang="en-US" altLang="zh-TW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match[4]: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0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0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7,10,14</m:t>
                        </m:r>
                      </m:e>
                    </m:d>
                    <m:r>
                      <a:rPr lang="en-US" altLang="zh-TW" sz="20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en-US" altLang="zh-TW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match[5]: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0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0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a:rPr lang="en-US" altLang="zh-TW" sz="20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1,15</m:t>
                        </m:r>
                      </m:e>
                    </m:d>
                  </m:oMath>
                </a14:m>
                <a:endParaRPr lang="en-US" altLang="zh-TW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match[6]: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0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0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  <m:r>
                          <a:rPr lang="en-US" altLang="zh-TW" sz="20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altLang="zh-TW" sz="20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12</m:t>
                        </m:r>
                      </m:e>
                    </m:d>
                    <m:r>
                      <a:rPr lang="en-US" altLang="zh-TW" sz="20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en-US" altLang="zh-TW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match[7]: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sz="20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0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3,6,13</m:t>
                        </m:r>
                      </m:e>
                    </m:d>
                  </m:oMath>
                </a14:m>
                <a:endParaRPr lang="en-US" altLang="zh-TW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文字方塊 7">
                <a:extLst>
                  <a:ext uri="{FF2B5EF4-FFF2-40B4-BE49-F238E27FC236}">
                    <a16:creationId xmlns:a16="http://schemas.microsoft.com/office/drawing/2014/main" id="{B41F27B6-BAAA-48FE-8C0C-0FAD785490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191" y="4952146"/>
                <a:ext cx="2429610" cy="1631216"/>
              </a:xfrm>
              <a:prstGeom prst="rect">
                <a:avLst/>
              </a:prstGeom>
              <a:blipFill>
                <a:blip r:embed="rId2"/>
                <a:stretch>
                  <a:fillRect l="-2506" t="-1866" b="-559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7" name="表格 10">
            <a:extLst>
              <a:ext uri="{FF2B5EF4-FFF2-40B4-BE49-F238E27FC236}">
                <a16:creationId xmlns:a16="http://schemas.microsoft.com/office/drawing/2014/main" id="{74002061-43B1-4451-9E75-261708A5CDC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611253"/>
              </p:ext>
            </p:extLst>
          </p:nvPr>
        </p:nvGraphicFramePr>
        <p:xfrm>
          <a:off x="2590801" y="5014814"/>
          <a:ext cx="1937164" cy="109728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84291">
                  <a:extLst>
                    <a:ext uri="{9D8B030D-6E8A-4147-A177-3AD203B41FA5}">
                      <a16:colId xmlns:a16="http://schemas.microsoft.com/office/drawing/2014/main" val="3080621949"/>
                    </a:ext>
                  </a:extLst>
                </a:gridCol>
                <a:gridCol w="484291">
                  <a:extLst>
                    <a:ext uri="{9D8B030D-6E8A-4147-A177-3AD203B41FA5}">
                      <a16:colId xmlns:a16="http://schemas.microsoft.com/office/drawing/2014/main" val="2912907017"/>
                    </a:ext>
                  </a:extLst>
                </a:gridCol>
                <a:gridCol w="484291">
                  <a:extLst>
                    <a:ext uri="{9D8B030D-6E8A-4147-A177-3AD203B41FA5}">
                      <a16:colId xmlns:a16="http://schemas.microsoft.com/office/drawing/2014/main" val="4118161781"/>
                    </a:ext>
                  </a:extLst>
                </a:gridCol>
                <a:gridCol w="484291">
                  <a:extLst>
                    <a:ext uri="{9D8B030D-6E8A-4147-A177-3AD203B41FA5}">
                      <a16:colId xmlns:a16="http://schemas.microsoft.com/office/drawing/2014/main" val="1965171918"/>
                    </a:ext>
                  </a:extLst>
                </a:gridCol>
              </a:tblGrid>
              <a:tr h="3557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m3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64746144"/>
                  </a:ext>
                </a:extLst>
              </a:tr>
              <a:tr h="3557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04432653"/>
                  </a:ext>
                </a:extLst>
              </a:tr>
              <a:tr h="3557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94504840"/>
                  </a:ext>
                </a:extLst>
              </a:tr>
            </a:tbl>
          </a:graphicData>
        </a:graphic>
      </p:graphicFrame>
      <p:graphicFrame>
        <p:nvGraphicFramePr>
          <p:cNvPr id="9" name="表格 10">
            <a:extLst>
              <a:ext uri="{FF2B5EF4-FFF2-40B4-BE49-F238E27FC236}">
                <a16:creationId xmlns:a16="http://schemas.microsoft.com/office/drawing/2014/main" id="{66481442-4DBD-4722-8372-77EFFBF1570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2656771"/>
              </p:ext>
            </p:extLst>
          </p:nvPr>
        </p:nvGraphicFramePr>
        <p:xfrm>
          <a:off x="4603238" y="5014814"/>
          <a:ext cx="1937164" cy="109728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84291">
                  <a:extLst>
                    <a:ext uri="{9D8B030D-6E8A-4147-A177-3AD203B41FA5}">
                      <a16:colId xmlns:a16="http://schemas.microsoft.com/office/drawing/2014/main" val="3080621949"/>
                    </a:ext>
                  </a:extLst>
                </a:gridCol>
                <a:gridCol w="484291">
                  <a:extLst>
                    <a:ext uri="{9D8B030D-6E8A-4147-A177-3AD203B41FA5}">
                      <a16:colId xmlns:a16="http://schemas.microsoft.com/office/drawing/2014/main" val="2912907017"/>
                    </a:ext>
                  </a:extLst>
                </a:gridCol>
                <a:gridCol w="484291">
                  <a:extLst>
                    <a:ext uri="{9D8B030D-6E8A-4147-A177-3AD203B41FA5}">
                      <a16:colId xmlns:a16="http://schemas.microsoft.com/office/drawing/2014/main" val="4118161781"/>
                    </a:ext>
                  </a:extLst>
                </a:gridCol>
                <a:gridCol w="484291">
                  <a:extLst>
                    <a:ext uri="{9D8B030D-6E8A-4147-A177-3AD203B41FA5}">
                      <a16:colId xmlns:a16="http://schemas.microsoft.com/office/drawing/2014/main" val="1965171918"/>
                    </a:ext>
                  </a:extLst>
                </a:gridCol>
              </a:tblGrid>
              <a:tr h="3557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m4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64746144"/>
                  </a:ext>
                </a:extLst>
              </a:tr>
              <a:tr h="3557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04432653"/>
                  </a:ext>
                </a:extLst>
              </a:tr>
              <a:tr h="3557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94504840"/>
                  </a:ext>
                </a:extLst>
              </a:tr>
            </a:tbl>
          </a:graphicData>
        </a:graphic>
      </p:graphicFrame>
      <p:graphicFrame>
        <p:nvGraphicFramePr>
          <p:cNvPr id="10" name="表格 10">
            <a:extLst>
              <a:ext uri="{FF2B5EF4-FFF2-40B4-BE49-F238E27FC236}">
                <a16:creationId xmlns:a16="http://schemas.microsoft.com/office/drawing/2014/main" id="{A64AEE3D-3D7E-4E97-8175-962E95D9587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2039136"/>
              </p:ext>
            </p:extLst>
          </p:nvPr>
        </p:nvGraphicFramePr>
        <p:xfrm>
          <a:off x="6631136" y="5014814"/>
          <a:ext cx="1452873" cy="109728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84291">
                  <a:extLst>
                    <a:ext uri="{9D8B030D-6E8A-4147-A177-3AD203B41FA5}">
                      <a16:colId xmlns:a16="http://schemas.microsoft.com/office/drawing/2014/main" val="3080621949"/>
                    </a:ext>
                  </a:extLst>
                </a:gridCol>
                <a:gridCol w="484291">
                  <a:extLst>
                    <a:ext uri="{9D8B030D-6E8A-4147-A177-3AD203B41FA5}">
                      <a16:colId xmlns:a16="http://schemas.microsoft.com/office/drawing/2014/main" val="2912907017"/>
                    </a:ext>
                  </a:extLst>
                </a:gridCol>
                <a:gridCol w="484291">
                  <a:extLst>
                    <a:ext uri="{9D8B030D-6E8A-4147-A177-3AD203B41FA5}">
                      <a16:colId xmlns:a16="http://schemas.microsoft.com/office/drawing/2014/main" val="4118161781"/>
                    </a:ext>
                  </a:extLst>
                </a:gridCol>
              </a:tblGrid>
              <a:tr h="3557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m5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64746144"/>
                  </a:ext>
                </a:extLst>
              </a:tr>
              <a:tr h="3557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04432653"/>
                  </a:ext>
                </a:extLst>
              </a:tr>
              <a:tr h="3557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endParaRPr lang="zh-TW" alt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945048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3055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Longest Common Subsequence with </a:t>
            </a:r>
            <a:b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t-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length Substrings (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LCS</a:t>
            </a:r>
            <a:r>
              <a:rPr lang="en-US" altLang="zh-TW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Problem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actagt, </a:t>
            </a:r>
            <a:r>
              <a:rPr lang="da-DK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ctacggt,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</a:p>
          <a:p>
            <a:pPr marL="0" indent="0">
              <a:buNone/>
            </a:pPr>
            <a:endParaRPr lang="da-DK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Longest common subsequence with 2 length substrings </a:t>
            </a:r>
            <a:r>
              <a:rPr lang="en-US" altLang="zh-TW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LCS</a:t>
            </a:r>
            <a:r>
              <a:rPr lang="en-US" altLang="zh-TW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da-DK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da-DK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da-DK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A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a-DK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</a:t>
            </a:r>
            <a:r>
              <a:rPr lang="da-DK" altLang="zh-TW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gt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da-DK" altLang="zh-TW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da-DK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B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ct</a:t>
            </a:r>
            <a:r>
              <a:rPr lang="da-DK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da-DK" altLang="zh-TW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gt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da-DK" altLang="zh-TW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zh-TW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LCS</a:t>
            </a:r>
            <a:r>
              <a:rPr lang="en-US" altLang="zh-TW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da-DK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A,B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da-DK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</a:t>
            </a:r>
            <a:r>
              <a:rPr lang="da-DK" altLang="zh-TW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gt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da-DK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da-DK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1..2</a:t>
            </a:r>
            <a:r>
              <a:rPr lang="da-DK" altLang="zh-TW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a-DK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da-DK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5..6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da-DK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da-DK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3..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da-DK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a-DK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da-DK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da-DK" altLang="zh-TW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da-DK" altLang="zh-TW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4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9284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Longest Common Subsequence with at Least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-length Substrings (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LCS</a:t>
            </a:r>
            <a:r>
              <a:rPr lang="en-US" altLang="zh-TW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Problem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actagt, </a:t>
            </a:r>
            <a:r>
              <a:rPr lang="da-DK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ctacggt,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</a:p>
          <a:p>
            <a:pPr marL="0" indent="0">
              <a:buNone/>
            </a:pPr>
            <a:endParaRPr lang="da-DK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Longest common subsequence with at least 2 length substrings </a:t>
            </a:r>
            <a:r>
              <a:rPr lang="en-US" altLang="zh-TW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LCS</a:t>
            </a:r>
            <a:r>
              <a:rPr lang="en-US" altLang="zh-TW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da-DK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da-DK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da-DK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A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da-DK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cta</a:t>
            </a:r>
            <a:r>
              <a:rPr lang="da-DK" altLang="zh-TW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gt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da-DK" altLang="zh-TW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da-DK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B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a-DK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cta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cg</a:t>
            </a:r>
            <a:r>
              <a:rPr lang="da-DK" altLang="zh-TW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gt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da-DK" altLang="zh-TW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zh-TW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LCS</a:t>
            </a:r>
            <a:r>
              <a:rPr lang="en-US" altLang="zh-TW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da-DK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A,B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da-DK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cta</a:t>
            </a:r>
            <a:r>
              <a:rPr lang="da-DK" altLang="zh-TW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gt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da-DK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da-DK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2..4</a:t>
            </a:r>
            <a:r>
              <a:rPr lang="da-DK" altLang="zh-TW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a-DK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da-DK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5..6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da-DK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da-DK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1..3 </a:t>
            </a:r>
            <a:r>
              <a:rPr lang="da-DK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da-DK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en-US" altLang="zh-TW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da-DK" altLang="zh-TW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da-DK" altLang="zh-TW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5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997957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Diagonal LCS Algorithm of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Nakatsu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al.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tatagct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ataatcatc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6</a:t>
            </a:fld>
            <a:endParaRPr lang="zh-TW" altLang="en-US"/>
          </a:p>
        </p:txBody>
      </p:sp>
      <p:graphicFrame>
        <p:nvGraphicFramePr>
          <p:cNvPr id="9" name="表格 9">
            <a:extLst>
              <a:ext uri="{FF2B5EF4-FFF2-40B4-BE49-F238E27FC236}">
                <a16:creationId xmlns:a16="http://schemas.microsoft.com/office/drawing/2014/main" id="{FE501C14-4EAC-4D66-9493-86CE088C1D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2150486"/>
              </p:ext>
            </p:extLst>
          </p:nvPr>
        </p:nvGraphicFramePr>
        <p:xfrm>
          <a:off x="507141" y="2348880"/>
          <a:ext cx="4248475" cy="3291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6225">
                  <a:extLst>
                    <a:ext uri="{9D8B030D-6E8A-4147-A177-3AD203B41FA5}">
                      <a16:colId xmlns:a16="http://schemas.microsoft.com/office/drawing/2014/main" val="1020986922"/>
                    </a:ext>
                  </a:extLst>
                </a:gridCol>
                <a:gridCol w="386225">
                  <a:extLst>
                    <a:ext uri="{9D8B030D-6E8A-4147-A177-3AD203B41FA5}">
                      <a16:colId xmlns:a16="http://schemas.microsoft.com/office/drawing/2014/main" val="675626543"/>
                    </a:ext>
                  </a:extLst>
                </a:gridCol>
                <a:gridCol w="386225">
                  <a:extLst>
                    <a:ext uri="{9D8B030D-6E8A-4147-A177-3AD203B41FA5}">
                      <a16:colId xmlns:a16="http://schemas.microsoft.com/office/drawing/2014/main" val="123117223"/>
                    </a:ext>
                  </a:extLst>
                </a:gridCol>
                <a:gridCol w="386225">
                  <a:extLst>
                    <a:ext uri="{9D8B030D-6E8A-4147-A177-3AD203B41FA5}">
                      <a16:colId xmlns:a16="http://schemas.microsoft.com/office/drawing/2014/main" val="775172585"/>
                    </a:ext>
                  </a:extLst>
                </a:gridCol>
                <a:gridCol w="386225">
                  <a:extLst>
                    <a:ext uri="{9D8B030D-6E8A-4147-A177-3AD203B41FA5}">
                      <a16:colId xmlns:a16="http://schemas.microsoft.com/office/drawing/2014/main" val="456333135"/>
                    </a:ext>
                  </a:extLst>
                </a:gridCol>
                <a:gridCol w="386225">
                  <a:extLst>
                    <a:ext uri="{9D8B030D-6E8A-4147-A177-3AD203B41FA5}">
                      <a16:colId xmlns:a16="http://schemas.microsoft.com/office/drawing/2014/main" val="3459108366"/>
                    </a:ext>
                  </a:extLst>
                </a:gridCol>
                <a:gridCol w="386225">
                  <a:extLst>
                    <a:ext uri="{9D8B030D-6E8A-4147-A177-3AD203B41FA5}">
                      <a16:colId xmlns:a16="http://schemas.microsoft.com/office/drawing/2014/main" val="2492242018"/>
                    </a:ext>
                  </a:extLst>
                </a:gridCol>
                <a:gridCol w="386225">
                  <a:extLst>
                    <a:ext uri="{9D8B030D-6E8A-4147-A177-3AD203B41FA5}">
                      <a16:colId xmlns:a16="http://schemas.microsoft.com/office/drawing/2014/main" val="796805184"/>
                    </a:ext>
                  </a:extLst>
                </a:gridCol>
                <a:gridCol w="386225">
                  <a:extLst>
                    <a:ext uri="{9D8B030D-6E8A-4147-A177-3AD203B41FA5}">
                      <a16:colId xmlns:a16="http://schemas.microsoft.com/office/drawing/2014/main" val="1055020179"/>
                    </a:ext>
                  </a:extLst>
                </a:gridCol>
                <a:gridCol w="386225">
                  <a:extLst>
                    <a:ext uri="{9D8B030D-6E8A-4147-A177-3AD203B41FA5}">
                      <a16:colId xmlns:a16="http://schemas.microsoft.com/office/drawing/2014/main" val="4264485482"/>
                    </a:ext>
                  </a:extLst>
                </a:gridCol>
                <a:gridCol w="386225">
                  <a:extLst>
                    <a:ext uri="{9D8B030D-6E8A-4147-A177-3AD203B41FA5}">
                      <a16:colId xmlns:a16="http://schemas.microsoft.com/office/drawing/2014/main" val="2211964164"/>
                    </a:ext>
                  </a:extLst>
                </a:gridCol>
              </a:tblGrid>
              <a:tr h="360040">
                <a:tc rowSpan="2" gridSpan="2">
                  <a:txBody>
                    <a:bodyPr/>
                    <a:lstStyle/>
                    <a:p>
                      <a:pPr algn="l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B</a:t>
                      </a:r>
                    </a:p>
                    <a:p>
                      <a:pPr algn="l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5534091"/>
                  </a:ext>
                </a:extLst>
              </a:tr>
              <a:tr h="360040">
                <a:tc gridSpan="2" vMerge="1"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0538173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8630800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86731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2012398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664772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4825905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5628952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0293302"/>
                  </a:ext>
                </a:extLst>
              </a:tr>
            </a:tbl>
          </a:graphicData>
        </a:graphic>
      </p:graphicFrame>
      <p:graphicFrame>
        <p:nvGraphicFramePr>
          <p:cNvPr id="11" name="表格 11">
            <a:extLst>
              <a:ext uri="{FF2B5EF4-FFF2-40B4-BE49-F238E27FC236}">
                <a16:creationId xmlns:a16="http://schemas.microsoft.com/office/drawing/2014/main" id="{C45DD865-FEBD-49EE-B08C-1340EEAA0E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3206535"/>
              </p:ext>
            </p:extLst>
          </p:nvPr>
        </p:nvGraphicFramePr>
        <p:xfrm>
          <a:off x="4870379" y="2736617"/>
          <a:ext cx="4166120" cy="2286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90320">
                  <a:extLst>
                    <a:ext uri="{9D8B030D-6E8A-4147-A177-3AD203B41FA5}">
                      <a16:colId xmlns:a16="http://schemas.microsoft.com/office/drawing/2014/main" val="608388869"/>
                    </a:ext>
                  </a:extLst>
                </a:gridCol>
                <a:gridCol w="595160">
                  <a:extLst>
                    <a:ext uri="{9D8B030D-6E8A-4147-A177-3AD203B41FA5}">
                      <a16:colId xmlns:a16="http://schemas.microsoft.com/office/drawing/2014/main" val="1893626735"/>
                    </a:ext>
                  </a:extLst>
                </a:gridCol>
                <a:gridCol w="595160">
                  <a:extLst>
                    <a:ext uri="{9D8B030D-6E8A-4147-A177-3AD203B41FA5}">
                      <a16:colId xmlns:a16="http://schemas.microsoft.com/office/drawing/2014/main" val="3075368766"/>
                    </a:ext>
                  </a:extLst>
                </a:gridCol>
                <a:gridCol w="595160">
                  <a:extLst>
                    <a:ext uri="{9D8B030D-6E8A-4147-A177-3AD203B41FA5}">
                      <a16:colId xmlns:a16="http://schemas.microsoft.com/office/drawing/2014/main" val="3626750329"/>
                    </a:ext>
                  </a:extLst>
                </a:gridCol>
                <a:gridCol w="595160">
                  <a:extLst>
                    <a:ext uri="{9D8B030D-6E8A-4147-A177-3AD203B41FA5}">
                      <a16:colId xmlns:a16="http://schemas.microsoft.com/office/drawing/2014/main" val="696660110"/>
                    </a:ext>
                  </a:extLst>
                </a:gridCol>
                <a:gridCol w="595160">
                  <a:extLst>
                    <a:ext uri="{9D8B030D-6E8A-4147-A177-3AD203B41FA5}">
                      <a16:colId xmlns:a16="http://schemas.microsoft.com/office/drawing/2014/main" val="543323592"/>
                    </a:ext>
                  </a:extLst>
                </a:gridCol>
              </a:tblGrid>
              <a:tr h="710848">
                <a:tc>
                  <a:txBody>
                    <a:bodyPr/>
                    <a:lstStyle/>
                    <a:p>
                      <a:pPr algn="l"/>
                      <a:r>
                        <a:rPr lang="en-US" altLang="zh-TW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Length</a:t>
                      </a:r>
                    </a:p>
                    <a:p>
                      <a:pPr algn="l"/>
                      <a:endParaRPr lang="en-US" altLang="zh-TW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en-US" altLang="zh-TW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Round</a:t>
                      </a:r>
                      <a:endParaRPr lang="zh-TW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1421395"/>
                  </a:ext>
                </a:extLst>
              </a:tr>
              <a:tr h="355424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</a:t>
                      </a:r>
                      <a:endParaRPr lang="zh-TW" altLang="en-US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</a:t>
                      </a:r>
                      <a:endParaRPr lang="zh-TW" altLang="en-US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2218144"/>
                  </a:ext>
                </a:extLst>
              </a:tr>
              <a:tr h="35542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0978080"/>
                  </a:ext>
                </a:extLst>
              </a:tr>
              <a:tr h="355424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2,1</a:t>
                      </a:r>
                      <a:endParaRPr lang="zh-TW" altLang="en-US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3,2</a:t>
                      </a:r>
                      <a:endParaRPr lang="zh-TW" altLang="en-US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5,4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altLang="zh-TW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4757093"/>
                  </a:ext>
                </a:extLst>
              </a:tr>
              <a:tr h="35542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08192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09421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MLCS Algorithms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7</a:t>
            </a:fld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表格 5">
                <a:extLst>
                  <a:ext uri="{FF2B5EF4-FFF2-40B4-BE49-F238E27FC236}">
                    <a16:creationId xmlns:a16="http://schemas.microsoft.com/office/drawing/2014/main" id="{6818D893-5490-4A72-A0B4-997E0C3F7E6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70565009"/>
                  </p:ext>
                </p:extLst>
              </p:nvPr>
            </p:nvGraphicFramePr>
            <p:xfrm>
              <a:off x="107504" y="1397001"/>
              <a:ext cx="8928990" cy="3675018"/>
            </p:xfrm>
            <a:graphic>
              <a:graphicData uri="http://schemas.openxmlformats.org/drawingml/2006/table">
                <a:tbl>
                  <a:tblPr firstRow="1" bandRow="1">
                    <a:tableStyleId>{68D230F3-CF80-4859-8CE7-A43EE81993B5}</a:tableStyleId>
                  </a:tblPr>
                  <a:tblGrid>
                    <a:gridCol w="720080">
                      <a:extLst>
                        <a:ext uri="{9D8B030D-6E8A-4147-A177-3AD203B41FA5}">
                          <a16:colId xmlns:a16="http://schemas.microsoft.com/office/drawing/2014/main" val="3260676899"/>
                        </a:ext>
                      </a:extLst>
                    </a:gridCol>
                    <a:gridCol w="2232248">
                      <a:extLst>
                        <a:ext uri="{9D8B030D-6E8A-4147-A177-3AD203B41FA5}">
                          <a16:colId xmlns:a16="http://schemas.microsoft.com/office/drawing/2014/main" val="2589147295"/>
                        </a:ext>
                      </a:extLst>
                    </a:gridCol>
                    <a:gridCol w="2405066">
                      <a:extLst>
                        <a:ext uri="{9D8B030D-6E8A-4147-A177-3AD203B41FA5}">
                          <a16:colId xmlns:a16="http://schemas.microsoft.com/office/drawing/2014/main" val="1269979430"/>
                        </a:ext>
                      </a:extLst>
                    </a:gridCol>
                    <a:gridCol w="1987422">
                      <a:extLst>
                        <a:ext uri="{9D8B030D-6E8A-4147-A177-3AD203B41FA5}">
                          <a16:colId xmlns:a16="http://schemas.microsoft.com/office/drawing/2014/main" val="2749187030"/>
                        </a:ext>
                      </a:extLst>
                    </a:gridCol>
                    <a:gridCol w="1584174">
                      <a:extLst>
                        <a:ext uri="{9D8B030D-6E8A-4147-A177-3AD203B41FA5}">
                          <a16:colId xmlns:a16="http://schemas.microsoft.com/office/drawing/2014/main" val="2292785643"/>
                        </a:ext>
                      </a:extLst>
                    </a:gridCol>
                  </a:tblGrid>
                  <a:tr h="23903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Year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Author(s)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Time Complexity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Space Complexity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Note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418056950"/>
                      </a:ext>
                    </a:extLst>
                  </a:tr>
                  <a:tr h="55154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2008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Huang </a:t>
                          </a:r>
                          <a:r>
                            <a:rPr lang="en-US" altLang="zh-TW" b="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et al.</a:t>
                          </a:r>
                          <a:endParaRPr lang="zh-TW" altLang="en-US" b="0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O(</a:t>
                          </a:r>
                          <a:r>
                            <a:rPr lang="en-US" altLang="zh-TW" b="0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mnr</a:t>
                          </a:r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O(</a:t>
                          </a:r>
                          <a:r>
                            <a:rPr lang="en-US" altLang="zh-TW" b="0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mn</a:t>
                          </a:r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DP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468209562"/>
                      </a:ext>
                    </a:extLst>
                  </a:tr>
                  <a:tr h="55154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2010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Peng et al.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O(</a:t>
                          </a:r>
                          <a:r>
                            <a:rPr lang="en-US" altLang="zh-TW" b="0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Lrm</a:t>
                          </a:r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O(</a:t>
                          </a:r>
                          <a:r>
                            <a:rPr lang="en-US" altLang="zh-TW" b="0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</a:t>
                          </a:r>
                          <a:r>
                            <a:rPr lang="en-US" altLang="zh-TW" b="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+</a:t>
                          </a:r>
                          <a:r>
                            <a:rPr lang="en-US" altLang="zh-TW" b="0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Lm</a:t>
                          </a:r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Sparse DP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624831417"/>
                      </a:ext>
                    </a:extLst>
                  </a:tr>
                  <a:tr h="55154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2013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Deorowicz</a:t>
                          </a:r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and </a:t>
                          </a:r>
                          <a:r>
                            <a:rPr lang="en-US" altLang="zh-TW" b="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Danek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O(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begChr m:val="⌈"/>
                                  <m:endChr m:val="⌉"/>
                                  <m:ctrlP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𝑟</m:t>
                                  </m:r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/</m:t>
                                  </m:r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𝑤</m:t>
                                  </m:r>
                                </m:e>
                              </m:d>
                            </m:oMath>
                          </a14:m>
                          <a:r>
                            <a:rPr lang="en-US" altLang="zh-TW" b="0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mn</a:t>
                          </a:r>
                          <a:r>
                            <a:rPr lang="en-US" altLang="zh-TW" b="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log </a:t>
                          </a:r>
                          <a:r>
                            <a:rPr lang="en-US" altLang="zh-TW" b="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w</a:t>
                          </a:r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Bit-parallel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277539100"/>
                      </a:ext>
                    </a:extLst>
                  </a:tr>
                  <a:tr h="55154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2014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Rahman and Rahman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O((</a:t>
                          </a:r>
                          <a:r>
                            <a:rPr lang="en-US" altLang="zh-TW" b="0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Rm</a:t>
                          </a:r>
                          <a:r>
                            <a:rPr lang="en-US" altLang="zh-TW" b="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+</a:t>
                          </a:r>
                          <a:r>
                            <a:rPr lang="en-US" altLang="zh-TW" b="0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Qn</a:t>
                          </a:r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)loglog </a:t>
                          </a:r>
                          <a:r>
                            <a:rPr lang="en-US" altLang="zh-TW" b="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m</a:t>
                          </a:r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O(max{</a:t>
                          </a:r>
                          <a:r>
                            <a:rPr lang="en-US" altLang="zh-TW" b="0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rn</a:t>
                          </a:r>
                          <a:r>
                            <a:rPr lang="en-US" altLang="zh-TW" b="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,</a:t>
                          </a:r>
                          <a:r>
                            <a:rPr lang="en-US" altLang="zh-TW" b="0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m</a:t>
                          </a:r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})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Sparse DP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945429065"/>
                      </a:ext>
                    </a:extLst>
                  </a:tr>
                  <a:tr h="55154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2016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Grabowski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O(</a:t>
                          </a:r>
                          <a:r>
                            <a:rPr lang="en-US" altLang="zh-TW" b="0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mnr</a:t>
                          </a:r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/log</a:t>
                          </a:r>
                          <a:r>
                            <a:rPr lang="en-US" altLang="zh-TW" b="0" baseline="30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1.5</a:t>
                          </a:r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altLang="zh-TW" b="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</a:t>
                          </a:r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Sparse DP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149795865"/>
                      </a:ext>
                    </a:extLst>
                  </a:tr>
                  <a:tr h="55154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2018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Tseng </a:t>
                          </a:r>
                          <a:r>
                            <a:rPr lang="en-US" altLang="zh-TW" b="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et al.</a:t>
                          </a:r>
                          <a:endParaRPr lang="zh-TW" altLang="en-US" b="0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O(</a:t>
                          </a:r>
                          <a:r>
                            <a:rPr lang="en-US" altLang="zh-TW" b="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</a:t>
                          </a:r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|</a:t>
                          </a:r>
                          <a:r>
                            <a:rPr lang="el-GR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Σ</a:t>
                          </a:r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|+(</a:t>
                          </a:r>
                          <a:r>
                            <a:rPr lang="en-US" altLang="zh-TW" b="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r</a:t>
                          </a:r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</a:t>
                          </a:r>
                          <a:r>
                            <a:rPr lang="en-US" altLang="zh-TW" b="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L</a:t>
                          </a:r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+1)</a:t>
                          </a:r>
                          <a:r>
                            <a:rPr lang="en-US" altLang="zh-TW" b="0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Lm</a:t>
                          </a:r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O(</a:t>
                          </a:r>
                          <a:r>
                            <a:rPr lang="en-US" altLang="zh-TW" b="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</a:t>
                          </a:r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|</a:t>
                          </a:r>
                          <a:r>
                            <a:rPr lang="el-GR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Σ</a:t>
                          </a:r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|+</a:t>
                          </a:r>
                          <a:r>
                            <a:rPr lang="en-US" altLang="zh-TW" b="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L</a:t>
                          </a:r>
                          <a:r>
                            <a:rPr lang="el-GR" altLang="zh-TW" b="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δ</a:t>
                          </a:r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Diagonal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06722134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表格 5">
                <a:extLst>
                  <a:ext uri="{FF2B5EF4-FFF2-40B4-BE49-F238E27FC236}">
                    <a16:creationId xmlns:a16="http://schemas.microsoft.com/office/drawing/2014/main" id="{6818D893-5490-4A72-A0B4-997E0C3F7E6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70565009"/>
                  </p:ext>
                </p:extLst>
              </p:nvPr>
            </p:nvGraphicFramePr>
            <p:xfrm>
              <a:off x="107504" y="1397001"/>
              <a:ext cx="8928990" cy="3675018"/>
            </p:xfrm>
            <a:graphic>
              <a:graphicData uri="http://schemas.openxmlformats.org/drawingml/2006/table">
                <a:tbl>
                  <a:tblPr firstRow="1" bandRow="1">
                    <a:tableStyleId>{68D230F3-CF80-4859-8CE7-A43EE81993B5}</a:tableStyleId>
                  </a:tblPr>
                  <a:tblGrid>
                    <a:gridCol w="720080">
                      <a:extLst>
                        <a:ext uri="{9D8B030D-6E8A-4147-A177-3AD203B41FA5}">
                          <a16:colId xmlns:a16="http://schemas.microsoft.com/office/drawing/2014/main" val="3260676899"/>
                        </a:ext>
                      </a:extLst>
                    </a:gridCol>
                    <a:gridCol w="2232248">
                      <a:extLst>
                        <a:ext uri="{9D8B030D-6E8A-4147-A177-3AD203B41FA5}">
                          <a16:colId xmlns:a16="http://schemas.microsoft.com/office/drawing/2014/main" val="2589147295"/>
                        </a:ext>
                      </a:extLst>
                    </a:gridCol>
                    <a:gridCol w="2405066">
                      <a:extLst>
                        <a:ext uri="{9D8B030D-6E8A-4147-A177-3AD203B41FA5}">
                          <a16:colId xmlns:a16="http://schemas.microsoft.com/office/drawing/2014/main" val="1269979430"/>
                        </a:ext>
                      </a:extLst>
                    </a:gridCol>
                    <a:gridCol w="1987422">
                      <a:extLst>
                        <a:ext uri="{9D8B030D-6E8A-4147-A177-3AD203B41FA5}">
                          <a16:colId xmlns:a16="http://schemas.microsoft.com/office/drawing/2014/main" val="2749187030"/>
                        </a:ext>
                      </a:extLst>
                    </a:gridCol>
                    <a:gridCol w="1584174">
                      <a:extLst>
                        <a:ext uri="{9D8B030D-6E8A-4147-A177-3AD203B41FA5}">
                          <a16:colId xmlns:a16="http://schemas.microsoft.com/office/drawing/2014/main" val="2292785643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Year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Author(s)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Time Complexity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Space Complexity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Note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418056950"/>
                      </a:ext>
                    </a:extLst>
                  </a:tr>
                  <a:tr h="55154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2008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Huang </a:t>
                          </a:r>
                          <a:r>
                            <a:rPr lang="en-US" altLang="zh-TW" b="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et al.</a:t>
                          </a:r>
                          <a:endParaRPr lang="zh-TW" altLang="en-US" b="0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O(</a:t>
                          </a:r>
                          <a:r>
                            <a:rPr lang="en-US" altLang="zh-TW" b="0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mnr</a:t>
                          </a:r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O(</a:t>
                          </a:r>
                          <a:r>
                            <a:rPr lang="en-US" altLang="zh-TW" b="0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mn</a:t>
                          </a:r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DP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468209562"/>
                      </a:ext>
                    </a:extLst>
                  </a:tr>
                  <a:tr h="55154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2010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Peng et al.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O(</a:t>
                          </a:r>
                          <a:r>
                            <a:rPr lang="en-US" altLang="zh-TW" b="0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Lrm</a:t>
                          </a:r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O(</a:t>
                          </a:r>
                          <a:r>
                            <a:rPr lang="en-US" altLang="zh-TW" b="0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</a:t>
                          </a:r>
                          <a:r>
                            <a:rPr lang="en-US" altLang="zh-TW" b="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+</a:t>
                          </a:r>
                          <a:r>
                            <a:rPr lang="en-US" altLang="zh-TW" b="0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Lm</a:t>
                          </a:r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Sparse DP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624831417"/>
                      </a:ext>
                    </a:extLst>
                  </a:tr>
                  <a:tr h="55154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2013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Deorowicz</a:t>
                          </a:r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and </a:t>
                          </a:r>
                          <a:r>
                            <a:rPr lang="en-US" altLang="zh-TW" b="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Danek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23038" t="-270330" r="-148861" b="-30109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Bit-parallel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277539100"/>
                      </a:ext>
                    </a:extLst>
                  </a:tr>
                  <a:tr h="55154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2014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Rahman and Rahman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O((</a:t>
                          </a:r>
                          <a:r>
                            <a:rPr lang="en-US" altLang="zh-TW" b="0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Rm</a:t>
                          </a:r>
                          <a:r>
                            <a:rPr lang="en-US" altLang="zh-TW" b="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+</a:t>
                          </a:r>
                          <a:r>
                            <a:rPr lang="en-US" altLang="zh-TW" b="0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Qn</a:t>
                          </a:r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)loglog </a:t>
                          </a:r>
                          <a:r>
                            <a:rPr lang="en-US" altLang="zh-TW" b="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m</a:t>
                          </a:r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O(max{</a:t>
                          </a:r>
                          <a:r>
                            <a:rPr lang="en-US" altLang="zh-TW" b="0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rn</a:t>
                          </a:r>
                          <a:r>
                            <a:rPr lang="en-US" altLang="zh-TW" b="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,</a:t>
                          </a:r>
                          <a:r>
                            <a:rPr lang="en-US" altLang="zh-TW" b="0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m</a:t>
                          </a:r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})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Sparse DP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945429065"/>
                      </a:ext>
                    </a:extLst>
                  </a:tr>
                  <a:tr h="55154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2016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Grabowski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O(</a:t>
                          </a:r>
                          <a:r>
                            <a:rPr lang="en-US" altLang="zh-TW" b="0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mnr</a:t>
                          </a:r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/log</a:t>
                          </a:r>
                          <a:r>
                            <a:rPr lang="en-US" altLang="zh-TW" b="0" baseline="30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1.5</a:t>
                          </a:r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altLang="zh-TW" b="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</a:t>
                          </a:r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Sparse DP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149795865"/>
                      </a:ext>
                    </a:extLst>
                  </a:tr>
                  <a:tr h="55154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2018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Tseng </a:t>
                          </a:r>
                          <a:r>
                            <a:rPr lang="en-US" altLang="zh-TW" b="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et al.</a:t>
                          </a:r>
                          <a:endParaRPr lang="zh-TW" altLang="en-US" b="0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O(</a:t>
                          </a:r>
                          <a:r>
                            <a:rPr lang="en-US" altLang="zh-TW" b="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</a:t>
                          </a:r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|</a:t>
                          </a:r>
                          <a:r>
                            <a:rPr lang="el-GR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Σ</a:t>
                          </a:r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|+(</a:t>
                          </a:r>
                          <a:r>
                            <a:rPr lang="en-US" altLang="zh-TW" b="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r</a:t>
                          </a:r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</a:t>
                          </a:r>
                          <a:r>
                            <a:rPr lang="en-US" altLang="zh-TW" b="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L</a:t>
                          </a:r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+1)</a:t>
                          </a:r>
                          <a:r>
                            <a:rPr lang="en-US" altLang="zh-TW" b="0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Lm</a:t>
                          </a:r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O(</a:t>
                          </a:r>
                          <a:r>
                            <a:rPr lang="en-US" altLang="zh-TW" b="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</a:t>
                          </a:r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|</a:t>
                          </a:r>
                          <a:r>
                            <a:rPr lang="el-GR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Σ</a:t>
                          </a:r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|+</a:t>
                          </a:r>
                          <a:r>
                            <a:rPr lang="en-US" altLang="zh-TW" b="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L</a:t>
                          </a:r>
                          <a:r>
                            <a:rPr lang="el-GR" altLang="zh-TW" b="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δ</a:t>
                          </a:r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Diagonal</a:t>
                          </a:r>
                          <a:endParaRPr lang="zh-TW" altLang="en-US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067221342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7" name="文字方塊 6">
            <a:extLst>
              <a:ext uri="{FF2B5EF4-FFF2-40B4-BE49-F238E27FC236}">
                <a16:creationId xmlns:a16="http://schemas.microsoft.com/office/drawing/2014/main" id="{CFE55527-023D-4182-B18C-C935E76F34DD}"/>
              </a:ext>
            </a:extLst>
          </p:cNvPr>
          <p:cNvSpPr txBox="1"/>
          <p:nvPr/>
        </p:nvSpPr>
        <p:spPr>
          <a:xfrm>
            <a:off x="251520" y="5301208"/>
            <a:ext cx="86409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| =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|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| =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|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| =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length of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MLCS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el-GR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alphabet set;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word size of computer;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number of total match pairs between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number of total match pairs between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l-GR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max{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endParaRPr lang="zh-TW" alt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6946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2-tuple and Dominating Set</a:t>
            </a:r>
            <a:endParaRPr lang="zh-TW" alt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983162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 any two 2-tuples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TW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altLang="zh-TW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zh-TW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𝑗</m:t>
                            </m:r>
                          </m:e>
                          <m:sub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da-DK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TW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altLang="zh-TW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zh-TW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𝑗</m:t>
                            </m:r>
                          </m:e>
                          <m:sub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da-DK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TW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altLang="zh-TW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zh-TW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𝑗</m:t>
                            </m:r>
                          </m:e>
                          <m:sub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altLang="zh-TW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</m:t>
                    </m:r>
                    <m:d>
                      <m:dPr>
                        <m:begChr m:val="⟨"/>
                        <m:endChr m:val="⟩"/>
                        <m:ctrlPr>
                          <a:rPr lang="en-US" altLang="zh-TW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TW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altLang="zh-TW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altLang="zh-TW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zh-TW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𝑗</m:t>
                            </m:r>
                          </m:e>
                          <m:sub>
                            <m:r>
                              <a:rPr lang="en-US" altLang="zh-TW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da-DK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TW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altLang="zh-TW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zh-TW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𝑗</m:t>
                            </m:r>
                          </m:e>
                          <m:sub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da-DK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dominates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TW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altLang="zh-TW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altLang="zh-TW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zh-TW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𝑗</m:t>
                            </m:r>
                          </m:e>
                          <m:sub>
                            <m:r>
                              <a:rPr lang="en-US" altLang="zh-TW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da-DK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 </m:t>
                    </m:r>
                    <m:sSub>
                      <m:sSubPr>
                        <m:ctrlP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da-DK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𝑗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TW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 </m:t>
                    </m:r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𝑗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da-DK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0" indent="0">
                  <a:buNone/>
                </a:pPr>
                <a:endParaRPr lang="da-DK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da-DK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Dominating set</a:t>
                </a:r>
                <a:r>
                  <a:rPr lang="zh-TW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：</a:t>
                </a:r>
                <a:endParaRPr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en-US" altLang="zh-TW" kern="1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b="0" i="0" kern="10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altLang="zh-TW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altLang="zh-TW" b="0" i="1" kern="10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e>
                    </m:d>
                  </m:oMath>
                </a14:m>
                <a:r>
                  <a:rPr lang="da-DK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i="1" strike="sngStrike" kern="10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b="0" i="0" strike="sngStrike" kern="10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  <m:r>
                          <a:rPr lang="en-US" altLang="zh-TW" strike="sngStrike" kern="1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altLang="zh-TW" b="0" i="1" strike="sngStrike" kern="10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e>
                    </m:d>
                  </m:oMath>
                </a14:m>
                <a:r>
                  <a:rPr lang="da-DK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r>
                  <a:rPr lang="en-US" altLang="zh-TW" kern="1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b="0" i="0" kern="10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  <m:r>
                          <a:rPr lang="en-US" altLang="zh-TW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altLang="zh-TW" b="0" i="1" kern="10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e>
                    </m:d>
                  </m:oMath>
                </a14:m>
                <a:r>
                  <a:rPr lang="da-DK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,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i="1" strike="sngStrike" kern="10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b="0" i="0" strike="sngStrike" kern="10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  <m:r>
                          <a:rPr lang="en-US" altLang="zh-TW" strike="sngStrike" kern="1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altLang="zh-TW" b="0" i="1" strike="sngStrike" kern="10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</m:d>
                  </m:oMath>
                </a14:m>
                <a:r>
                  <a:rPr lang="da-DK" altLang="zh-TW" strike="sngStrike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da-DK" altLang="zh-TW" strike="sngStrike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da-DK" altLang="zh-TW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983162"/>
              </a:xfrm>
              <a:blipFill>
                <a:blip r:embed="rId3"/>
                <a:stretch>
                  <a:fillRect l="-1852" t="-171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04C04D6A-2E29-441A-A244-9F1014899F6D}" type="slidenum">
              <a:rPr lang="zh-TW" altLang="en-US" smtClean="0"/>
              <a:pPr/>
              <a:t>8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61597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MLCS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Algorithm by Tseng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 al.</a:t>
            </a:r>
            <a:endParaRPr lang="zh-TW" alt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ctg, </a:t>
            </a:r>
            <a:r>
              <a:rPr lang="da-DK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ttca,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da-DK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ctagtc</a:t>
            </a:r>
          </a:p>
          <a:p>
            <a:pPr marL="0" indent="0">
              <a:buNone/>
            </a:pPr>
            <a:endParaRPr lang="da-DK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04C04D6A-2E29-441A-A244-9F1014899F6D}" type="slidenum">
              <a:rPr lang="zh-TW" altLang="en-US" smtClean="0"/>
              <a:pPr/>
              <a:t>9</a:t>
            </a:fld>
            <a:endParaRPr lang="zh-TW" altLang="en-US" dirty="0"/>
          </a:p>
        </p:txBody>
      </p:sp>
      <p:pic>
        <p:nvPicPr>
          <p:cNvPr id="13" name="圖片 12">
            <a:extLst>
              <a:ext uri="{FF2B5EF4-FFF2-40B4-BE49-F238E27FC236}">
                <a16:creationId xmlns:a16="http://schemas.microsoft.com/office/drawing/2014/main" id="{9623FC6A-86AC-436B-AD57-FB4C5A6F8A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556" y="2179295"/>
            <a:ext cx="5554960" cy="4473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06815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36038</TotalTime>
  <Words>3381</Words>
  <Application>Microsoft Office PowerPoint</Application>
  <PresentationFormat>如螢幕大小 (4:3)</PresentationFormat>
  <Paragraphs>1349</Paragraphs>
  <Slides>36</Slides>
  <Notes>7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36</vt:i4>
      </vt:variant>
    </vt:vector>
  </HeadingPairs>
  <TitlesOfParts>
    <vt:vector size="43" baseType="lpstr">
      <vt:lpstr>標楷體</vt:lpstr>
      <vt:lpstr>Arial</vt:lpstr>
      <vt:lpstr>Calibri</vt:lpstr>
      <vt:lpstr>Cambria Math</vt:lpstr>
      <vt:lpstr>Courier New</vt:lpstr>
      <vt:lpstr>Times New Roman</vt:lpstr>
      <vt:lpstr>Office 佈景主題</vt:lpstr>
      <vt:lpstr>Merged Longest Common Subsequence Problems with t-length Substrings and at Least t-length Substrings</vt:lpstr>
      <vt:lpstr>Longest Common Subsequence (LCS) Problem</vt:lpstr>
      <vt:lpstr>Merged Longest Common Subsequence (MLCS) Problem</vt:lpstr>
      <vt:lpstr>Longest Common Subsequence with  t-length Substrings (LCSt) Problem</vt:lpstr>
      <vt:lpstr>Longest Common Subsequence with at Least t-length Substrings (LCSt+) Problem</vt:lpstr>
      <vt:lpstr>Diagonal LCS Algorithm of Nakatsu et al.</vt:lpstr>
      <vt:lpstr>MLCS Algorithms</vt:lpstr>
      <vt:lpstr>2-tuple and Dominating Set</vt:lpstr>
      <vt:lpstr>The MLCS Algorithm by Tseng et al.</vt:lpstr>
      <vt:lpstr>LCSt Algorithms</vt:lpstr>
      <vt:lpstr>The LCSt Algorithm by Benson et al.</vt:lpstr>
      <vt:lpstr>The LCSt Algorithm by Benson et al.</vt:lpstr>
      <vt:lpstr>LCSt+ Algorithms</vt:lpstr>
      <vt:lpstr>The LCSt+ Algorithm by Benson et al.</vt:lpstr>
      <vt:lpstr>The LCSt+ Algorithm by Benson et al.</vt:lpstr>
      <vt:lpstr>Merged Longest Common Subsequence Problems with t-length Substrings(MLCSt) and at Least t-length Substrings(MLCSt+)</vt:lpstr>
      <vt:lpstr>Merged Longest Common Subsequence Problems with t-length Substrings(MLCSt) and at Least t-length Substrings(MLCSt+)</vt:lpstr>
      <vt:lpstr>Merged Longest Common Subsequence Problems with t-length Substrings(MLCSt) and at Least t-length Substrings(MLCSt+)</vt:lpstr>
      <vt:lpstr>DP Algorithm for MLCSt and MLCSt+</vt:lpstr>
      <vt:lpstr>Diagonal Algorithm for MLCSt </vt:lpstr>
      <vt:lpstr>Diagonal Algorithm for MLCSt </vt:lpstr>
      <vt:lpstr>Diagonal Algorithm for MLCSt </vt:lpstr>
      <vt:lpstr>Diagonal Algorithm for MLCSt </vt:lpstr>
      <vt:lpstr>Diagonal Algorithm for MLCSt </vt:lpstr>
      <vt:lpstr>Diagonal Algorithm for MLCSt </vt:lpstr>
      <vt:lpstr>Diagonal Algorithm for MLCSt+ </vt:lpstr>
      <vt:lpstr>Diagonal Algorithm for MLCSt+ </vt:lpstr>
      <vt:lpstr>Diagonal Algorithm for MLCSt+ </vt:lpstr>
      <vt:lpstr>Diagonal Algorithm for MLCSt+ </vt:lpstr>
      <vt:lpstr>Diagonal Algorithm for MLCSt+ </vt:lpstr>
      <vt:lpstr>Diagonal Algorithm for MLCSt+ </vt:lpstr>
      <vt:lpstr>Diagonal Algorithm for MLCSt+ </vt:lpstr>
      <vt:lpstr>Diagonal Algorithm for MLCSt+ </vt:lpstr>
      <vt:lpstr>Time complexity</vt:lpstr>
      <vt:lpstr>PowerPoint 簡報</vt:lpstr>
      <vt:lpstr>Diagonal Algorithm for MLCSt+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AthenaHo</dc:creator>
  <cp:lastModifiedBy>pplab</cp:lastModifiedBy>
  <cp:revision>781</cp:revision>
  <cp:lastPrinted>2020-03-31T11:22:40Z</cp:lastPrinted>
  <dcterms:created xsi:type="dcterms:W3CDTF">2016-03-06T05:42:18Z</dcterms:created>
  <dcterms:modified xsi:type="dcterms:W3CDTF">2020-06-30T11:46:40Z</dcterms:modified>
</cp:coreProperties>
</file>