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21" r:id="rId2"/>
    <p:sldId id="311" r:id="rId3"/>
    <p:sldId id="322" r:id="rId4"/>
    <p:sldId id="327" r:id="rId5"/>
    <p:sldId id="328" r:id="rId6"/>
    <p:sldId id="324" r:id="rId7"/>
    <p:sldId id="323" r:id="rId8"/>
    <p:sldId id="326" r:id="rId9"/>
    <p:sldId id="329" r:id="rId10"/>
    <p:sldId id="336" r:id="rId11"/>
    <p:sldId id="337" r:id="rId12"/>
    <p:sldId id="330" r:id="rId13"/>
    <p:sldId id="331" r:id="rId14"/>
    <p:sldId id="33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豐仰 蔡" initials="豐仰" lastIdx="1" clrIdx="0">
    <p:extLst>
      <p:ext uri="{19B8F6BF-5375-455C-9EA6-DF929625EA0E}">
        <p15:presenceInfo xmlns:p15="http://schemas.microsoft.com/office/powerpoint/2012/main" userId="8fbda77307fba9f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0AFE"/>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83271" autoAdjust="0"/>
  </p:normalViewPr>
  <p:slideViewPr>
    <p:cSldViewPr snapToGrid="0">
      <p:cViewPr>
        <p:scale>
          <a:sx n="75" d="100"/>
          <a:sy n="75" d="100"/>
        </p:scale>
        <p:origin x="126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B1F98-CDCA-4E1F-B89C-7712647B005A}" type="datetimeFigureOut">
              <a:rPr lang="zh-TW" altLang="en-US" smtClean="0"/>
              <a:t>2020/11/3</a:t>
            </a:fld>
            <a:endParaRPr lang="zh-TW" altLang="en-US"/>
          </a:p>
        </p:txBody>
      </p:sp>
      <p:sp>
        <p:nvSpPr>
          <p:cNvPr id="4" name="投影片影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0A4FA-366C-40B7-9E40-EFBC7A72D852}" type="slidenum">
              <a:rPr lang="zh-TW" altLang="en-US" smtClean="0"/>
              <a:t>‹#›</a:t>
            </a:fld>
            <a:endParaRPr lang="zh-TW" altLang="en-US"/>
          </a:p>
        </p:txBody>
      </p:sp>
    </p:spTree>
    <p:extLst>
      <p:ext uri="{BB962C8B-B14F-4D97-AF65-F5344CB8AC3E}">
        <p14:creationId xmlns:p14="http://schemas.microsoft.com/office/powerpoint/2010/main" val="68066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1</a:t>
            </a:fld>
            <a:endParaRPr lang="zh-TW" altLang="en-US"/>
          </a:p>
        </p:txBody>
      </p:sp>
    </p:spTree>
    <p:extLst>
      <p:ext uri="{BB962C8B-B14F-4D97-AF65-F5344CB8AC3E}">
        <p14:creationId xmlns:p14="http://schemas.microsoft.com/office/powerpoint/2010/main" val="3114125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2</a:t>
            </a:fld>
            <a:endParaRPr lang="zh-TW" altLang="en-US"/>
          </a:p>
        </p:txBody>
      </p:sp>
    </p:spTree>
    <p:extLst>
      <p:ext uri="{BB962C8B-B14F-4D97-AF65-F5344CB8AC3E}">
        <p14:creationId xmlns:p14="http://schemas.microsoft.com/office/powerpoint/2010/main" val="1491878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4</a:t>
            </a:fld>
            <a:endParaRPr lang="zh-TW" altLang="en-US"/>
          </a:p>
        </p:txBody>
      </p:sp>
    </p:spTree>
    <p:extLst>
      <p:ext uri="{BB962C8B-B14F-4D97-AF65-F5344CB8AC3E}">
        <p14:creationId xmlns:p14="http://schemas.microsoft.com/office/powerpoint/2010/main" val="3076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9</a:t>
            </a:fld>
            <a:endParaRPr lang="zh-TW" altLang="en-US"/>
          </a:p>
        </p:txBody>
      </p:sp>
    </p:spTree>
    <p:extLst>
      <p:ext uri="{BB962C8B-B14F-4D97-AF65-F5344CB8AC3E}">
        <p14:creationId xmlns:p14="http://schemas.microsoft.com/office/powerpoint/2010/main" val="1229303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10</a:t>
            </a:fld>
            <a:endParaRPr lang="zh-TW" altLang="en-US"/>
          </a:p>
        </p:txBody>
      </p:sp>
    </p:spTree>
    <p:extLst>
      <p:ext uri="{BB962C8B-B14F-4D97-AF65-F5344CB8AC3E}">
        <p14:creationId xmlns:p14="http://schemas.microsoft.com/office/powerpoint/2010/main" val="3026360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7E0A4FA-366C-40B7-9E40-EFBC7A72D852}" type="slidenum">
              <a:rPr lang="zh-TW" altLang="en-US" smtClean="0"/>
              <a:t>11</a:t>
            </a:fld>
            <a:endParaRPr lang="zh-TW" altLang="en-US"/>
          </a:p>
        </p:txBody>
      </p:sp>
    </p:spTree>
    <p:extLst>
      <p:ext uri="{BB962C8B-B14F-4D97-AF65-F5344CB8AC3E}">
        <p14:creationId xmlns:p14="http://schemas.microsoft.com/office/powerpoint/2010/main" val="2911160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146584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424685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300914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36779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244343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121068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357324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2926587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996154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270783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FA6EFCFE-425C-4696-9D05-22E06C3112FC}" type="datetimeFigureOut">
              <a:rPr lang="zh-TW" altLang="en-US" smtClean="0"/>
              <a:t>2020/11/3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68483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EFCFE-425C-4696-9D05-22E06C3112FC}" type="datetimeFigureOut">
              <a:rPr lang="zh-TW" altLang="en-US" smtClean="0"/>
              <a:t>2020/11/3</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633CA-77E0-4863-94F8-E28139DFB2B4}" type="slidenum">
              <a:rPr lang="zh-TW" altLang="en-US" smtClean="0"/>
              <a:t>‹#›</a:t>
            </a:fld>
            <a:endParaRPr lang="zh-TW" altLang="en-US"/>
          </a:p>
        </p:txBody>
      </p:sp>
    </p:spTree>
    <p:extLst>
      <p:ext uri="{BB962C8B-B14F-4D97-AF65-F5344CB8AC3E}">
        <p14:creationId xmlns:p14="http://schemas.microsoft.com/office/powerpoint/2010/main" val="1108622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447A32-0D96-4B57-86B2-82EC84E8995E}"/>
              </a:ext>
            </a:extLst>
          </p:cNvPr>
          <p:cNvSpPr>
            <a:spLocks noGrp="1"/>
          </p:cNvSpPr>
          <p:nvPr>
            <p:ph type="ctrTitle"/>
          </p:nvPr>
        </p:nvSpPr>
        <p:spPr>
          <a:xfrm>
            <a:off x="244993" y="461639"/>
            <a:ext cx="8433339" cy="1699666"/>
          </a:xfrm>
        </p:spPr>
        <p:txBody>
          <a:bodyPr>
            <a:noAutofit/>
          </a:bodyPr>
          <a:lstStyle/>
          <a:p>
            <a:r>
              <a:rPr lang="en-US" altLang="zh-TW" sz="3600" dirty="0">
                <a:latin typeface="Times New Roman" panose="02020603050405020304" pitchFamily="18" charset="0"/>
                <a:cs typeface="Times New Roman" panose="02020603050405020304" pitchFamily="18" charset="0"/>
              </a:rPr>
              <a:t>Scheduling Using a </a:t>
            </a:r>
            <a:r>
              <a:rPr lang="en-US" altLang="zh-TW" sz="3600" dirty="0" err="1">
                <a:latin typeface="Times New Roman" panose="02020603050405020304" pitchFamily="18" charset="0"/>
                <a:cs typeface="Times New Roman" panose="02020603050405020304" pitchFamily="18" charset="0"/>
              </a:rPr>
              <a:t>Lookahead</a:t>
            </a:r>
            <a:r>
              <a:rPr lang="en-US" altLang="zh-TW" sz="3600" dirty="0">
                <a:latin typeface="Times New Roman" panose="02020603050405020304" pitchFamily="18" charset="0"/>
                <a:cs typeface="Times New Roman" panose="02020603050405020304" pitchFamily="18" charset="0"/>
              </a:rPr>
              <a:t> Variant</a:t>
            </a:r>
            <a:br>
              <a:rPr lang="en-US" altLang="zh-TW" sz="3600" dirty="0">
                <a:latin typeface="Times New Roman" panose="02020603050405020304" pitchFamily="18" charset="0"/>
                <a:cs typeface="Times New Roman" panose="02020603050405020304" pitchFamily="18" charset="0"/>
              </a:rPr>
            </a:br>
            <a:r>
              <a:rPr lang="en-US" altLang="zh-TW" sz="3600" dirty="0">
                <a:latin typeface="Times New Roman" panose="02020603050405020304" pitchFamily="18" charset="0"/>
                <a:cs typeface="Times New Roman" panose="02020603050405020304" pitchFamily="18" charset="0"/>
              </a:rPr>
              <a:t>of the Heterogeneous Earliest Finish Time Algorithm</a:t>
            </a:r>
            <a:endParaRPr lang="zh-TW" altLang="en-US" sz="36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61456E59-5D91-4093-B1A4-6F308EA967FD}"/>
              </a:ext>
            </a:extLst>
          </p:cNvPr>
          <p:cNvSpPr>
            <a:spLocks noGrp="1"/>
          </p:cNvSpPr>
          <p:nvPr>
            <p:ph type="subTitle" idx="1"/>
          </p:nvPr>
        </p:nvSpPr>
        <p:spPr>
          <a:xfrm>
            <a:off x="244993" y="2819042"/>
            <a:ext cx="8536249" cy="927245"/>
          </a:xfrm>
        </p:spPr>
        <p:txBody>
          <a:bodyPr>
            <a:noAutofit/>
          </a:bodyPr>
          <a:lstStyle/>
          <a:p>
            <a:r>
              <a:rPr lang="pt-BR" altLang="zh-TW" dirty="0">
                <a:latin typeface="Times New Roman" panose="02020603050405020304" pitchFamily="18" charset="0"/>
                <a:cs typeface="Times New Roman" panose="02020603050405020304" pitchFamily="18" charset="0"/>
              </a:rPr>
              <a:t>Luiz F. Bittencourt, Rizos Sakellariou and Edmundo R. M. Madeira</a:t>
            </a:r>
            <a:endParaRPr lang="en-US" altLang="zh-TW" dirty="0">
              <a:latin typeface="Times New Roman" panose="02020603050405020304" pitchFamily="18" charset="0"/>
              <a:cs typeface="Times New Roman" panose="02020603050405020304" pitchFamily="18" charset="0"/>
            </a:endParaRPr>
          </a:p>
        </p:txBody>
      </p:sp>
      <p:sp>
        <p:nvSpPr>
          <p:cNvPr id="4" name="副標題 2">
            <a:extLst>
              <a:ext uri="{FF2B5EF4-FFF2-40B4-BE49-F238E27FC236}">
                <a16:creationId xmlns:a16="http://schemas.microsoft.com/office/drawing/2014/main" id="{A64E0364-4674-4930-835E-A413D880DCDB}"/>
              </a:ext>
            </a:extLst>
          </p:cNvPr>
          <p:cNvSpPr txBox="1">
            <a:spLocks/>
          </p:cNvSpPr>
          <p:nvPr/>
        </p:nvSpPr>
        <p:spPr>
          <a:xfrm>
            <a:off x="5192159" y="5487972"/>
            <a:ext cx="3486173" cy="85647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zh-TW" sz="1800" dirty="0">
                <a:latin typeface="Times New Roman" panose="02020603050405020304" pitchFamily="18" charset="0"/>
                <a:cs typeface="Times New Roman" panose="02020603050405020304" pitchFamily="18" charset="0"/>
              </a:rPr>
              <a:t>Presenter</a:t>
            </a:r>
            <a:r>
              <a:rPr lang="en-US" altLang="zh-TW" sz="1800" dirty="0"/>
              <a:t> </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 </a:t>
            </a:r>
            <a:r>
              <a:rPr lang="en-US" altLang="zh-TW" sz="1800" dirty="0" err="1">
                <a:latin typeface="Times New Roman" panose="02020603050405020304" pitchFamily="18" charset="0"/>
                <a:cs typeface="Times New Roman" panose="02020603050405020304" pitchFamily="18" charset="0"/>
              </a:rPr>
              <a:t>Chih</a:t>
            </a:r>
            <a:r>
              <a:rPr lang="en-US" altLang="zh-TW" sz="1800" dirty="0">
                <a:latin typeface="Times New Roman" panose="02020603050405020304" pitchFamily="18" charset="0"/>
                <a:cs typeface="Times New Roman" panose="02020603050405020304" pitchFamily="18" charset="0"/>
              </a:rPr>
              <a:t>-Kai Wu</a:t>
            </a:r>
          </a:p>
          <a:p>
            <a:pPr algn="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Date: Nov. 3, 2020.</a:t>
            </a:r>
            <a:endParaRPr lang="zh-TW" altLang="en-US" sz="18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矩形 4"/>
          <p:cNvSpPr/>
          <p:nvPr/>
        </p:nvSpPr>
        <p:spPr>
          <a:xfrm>
            <a:off x="440301" y="4136222"/>
            <a:ext cx="8703699" cy="707886"/>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2010 18th </a:t>
            </a:r>
            <a:r>
              <a:rPr lang="en-US" altLang="zh-TW" sz="2000" dirty="0" err="1">
                <a:latin typeface="Times New Roman" panose="02020603050405020304" pitchFamily="18" charset="0"/>
                <a:cs typeface="Times New Roman" panose="02020603050405020304" pitchFamily="18" charset="0"/>
              </a:rPr>
              <a:t>Euromicro</a:t>
            </a:r>
            <a:r>
              <a:rPr lang="en-US" altLang="zh-TW" sz="2000" dirty="0">
                <a:latin typeface="Times New Roman" panose="02020603050405020304" pitchFamily="18" charset="0"/>
                <a:cs typeface="Times New Roman" panose="02020603050405020304" pitchFamily="18" charset="0"/>
              </a:rPr>
              <a:t> Conference on Parallel, Distributed and Network-based Processing, Pisa, 2010, pp. 27-34, </a:t>
            </a:r>
            <a:r>
              <a:rPr lang="en-US" altLang="zh-TW" sz="2000" dirty="0" err="1">
                <a:latin typeface="Times New Roman" panose="02020603050405020304" pitchFamily="18" charset="0"/>
                <a:cs typeface="Times New Roman" panose="02020603050405020304" pitchFamily="18" charset="0"/>
              </a:rPr>
              <a:t>doi</a:t>
            </a:r>
            <a:r>
              <a:rPr lang="en-US" altLang="zh-TW" sz="2000" dirty="0">
                <a:latin typeface="Times New Roman" panose="02020603050405020304" pitchFamily="18" charset="0"/>
                <a:cs typeface="Times New Roman" panose="02020603050405020304" pitchFamily="18" charset="0"/>
              </a:rPr>
              <a:t>: 10.1109/PDP.2010.56.</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859479"/>
      </p:ext>
    </p:extLst>
  </p:cSld>
  <p:clrMapOvr>
    <a:masterClrMapping/>
  </p:clrMapOvr>
  <mc:AlternateContent xmlns:mc="http://schemas.openxmlformats.org/markup-compatibility/2006" xmlns:p14="http://schemas.microsoft.com/office/powerpoint/2010/main">
    <mc:Choice Requires="p14">
      <p:transition spd="slow" p14:dur="2000" advTm="2519"/>
    </mc:Choice>
    <mc:Fallback xmlns="">
      <p:transition spd="slow" advTm="251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139007" y="250761"/>
            <a:ext cx="7886700" cy="583367"/>
          </a:xfrm>
        </p:spPr>
        <p:txBody>
          <a:bodyPr>
            <a:normAutofit/>
          </a:bodyPr>
          <a:lstStyle/>
          <a:p>
            <a:r>
              <a:rPr lang="en-US" altLang="zh-TW" sz="3200" b="1" dirty="0">
                <a:latin typeface="Times New Roman" panose="02020603050405020304" pitchFamily="18" charset="0"/>
                <a:cs typeface="Times New Roman" panose="02020603050405020304" pitchFamily="18" charset="0"/>
              </a:rPr>
              <a:t>Abstract(1/2)</a:t>
            </a:r>
            <a:endParaRPr lang="zh-TW" altLang="en-US" sz="32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E26DCC3-1991-4383-BF81-99FF895536EE}"/>
              </a:ext>
            </a:extLst>
          </p:cNvPr>
          <p:cNvSpPr>
            <a:spLocks noGrp="1"/>
          </p:cNvSpPr>
          <p:nvPr>
            <p:ph idx="1"/>
          </p:nvPr>
        </p:nvSpPr>
        <p:spPr>
          <a:xfrm>
            <a:off x="139007" y="1152180"/>
            <a:ext cx="9004993" cy="5944661"/>
          </a:xfrm>
        </p:spPr>
        <p:txBody>
          <a:bodyPr>
            <a:noAutofit/>
          </a:bodyPr>
          <a:lstStyle/>
          <a:p>
            <a:pPr marL="0" indent="0">
              <a:lnSpc>
                <a:spcPct val="150000"/>
              </a:lnSpc>
              <a:buNone/>
            </a:pPr>
            <a:r>
              <a:rPr lang="en-US" altLang="zh-TW" sz="2400" dirty="0">
                <a:latin typeface="Times New Roman" panose="02020603050405020304" pitchFamily="18" charset="0"/>
                <a:cs typeface="Times New Roman" panose="02020603050405020304" pitchFamily="18" charset="0"/>
              </a:rPr>
              <a:t>Efficient application scheduling algorithms are</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important to obtain high performance in heterogeneous computing</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systems. However, most of current algorithms are of low</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efficiency in scheduling. Aiming at this problem, we propose a</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heterogeneous scheduling algorithm with improved task priority</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(HSIP) whose functionality relies on two pillars: 1) a task priority</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strategy based on standard deviation and Communication Cost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Weight to make scheduling priority more efficient; 2) an entry task</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duplication selection policy to make the </a:t>
            </a:r>
            <a:r>
              <a:rPr lang="en-US" altLang="zh-TW" sz="2400" dirty="0" err="1">
                <a:latin typeface="Times New Roman" panose="02020603050405020304" pitchFamily="18" charset="0"/>
                <a:cs typeface="Times New Roman" panose="02020603050405020304" pitchFamily="18" charset="0"/>
              </a:rPr>
              <a:t>makespan</a:t>
            </a:r>
            <a:r>
              <a:rPr lang="en-US" altLang="zh-TW" sz="2400" dirty="0">
                <a:latin typeface="Times New Roman" panose="02020603050405020304" pitchFamily="18" charset="0"/>
                <a:cs typeface="Times New Roman" panose="02020603050405020304" pitchFamily="18" charset="0"/>
              </a:rPr>
              <a:t> shorter and</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improve the idle time slot insertion-based.</a:t>
            </a:r>
            <a:endParaRPr lang="fr-FR" altLang="zh-T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040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139007" y="260700"/>
            <a:ext cx="7886700" cy="583367"/>
          </a:xfrm>
        </p:spPr>
        <p:txBody>
          <a:bodyPr>
            <a:normAutofit/>
          </a:bodyPr>
          <a:lstStyle/>
          <a:p>
            <a:r>
              <a:rPr lang="en-US" altLang="zh-TW" sz="3200" b="1" dirty="0">
                <a:latin typeface="Times New Roman" panose="02020603050405020304" pitchFamily="18" charset="0"/>
                <a:cs typeface="Times New Roman" panose="02020603050405020304" pitchFamily="18" charset="0"/>
              </a:rPr>
              <a:t>Abstract(2/2)</a:t>
            </a:r>
            <a:endParaRPr lang="zh-TW" altLang="en-US" sz="32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E26DCC3-1991-4383-BF81-99FF895536EE}"/>
              </a:ext>
            </a:extLst>
          </p:cNvPr>
          <p:cNvSpPr>
            <a:spLocks noGrp="1"/>
          </p:cNvSpPr>
          <p:nvPr>
            <p:ph idx="1"/>
          </p:nvPr>
        </p:nvSpPr>
        <p:spPr>
          <a:xfrm>
            <a:off x="139007" y="1261510"/>
            <a:ext cx="9004993" cy="5944661"/>
          </a:xfrm>
        </p:spPr>
        <p:txBody>
          <a:bodyPr>
            <a:noAutofit/>
          </a:bodyPr>
          <a:lstStyle/>
          <a:p>
            <a:pPr marL="0" indent="0">
              <a:lnSpc>
                <a:spcPct val="150000"/>
              </a:lnSpc>
              <a:buNone/>
            </a:pPr>
            <a:r>
              <a:rPr lang="en-US" altLang="zh-TW" sz="2400" dirty="0">
                <a:latin typeface="Times New Roman" panose="02020603050405020304" pitchFamily="18" charset="0"/>
                <a:cs typeface="Times New Roman" panose="02020603050405020304" pitchFamily="18" charset="0"/>
              </a:rPr>
              <a:t>We evaluate our </a:t>
            </a:r>
            <a:r>
              <a:rPr lang="en-US" altLang="zh-TW" sz="2400" dirty="0" err="1">
                <a:latin typeface="Times New Roman" panose="02020603050405020304" pitchFamily="18" charset="0"/>
                <a:cs typeface="Times New Roman" panose="02020603050405020304" pitchFamily="18" charset="0"/>
              </a:rPr>
              <a:t>roposed</a:t>
            </a:r>
            <a:r>
              <a:rPr lang="en-US" altLang="zh-TW" sz="2400" dirty="0">
                <a:latin typeface="Times New Roman" panose="02020603050405020304" pitchFamily="18" charset="0"/>
                <a:cs typeface="Times New Roman" panose="02020603050405020304" pitchFamily="18" charset="0"/>
              </a:rPr>
              <a:t> scheme on some real application DAGs by comparison with Predict Earliest Finish Time (PEFT), SD-Based Algorithm for Task Scheduling (SDBATS), Heterogeneous Earliest Finish Time (HEFT) and Critical Path On a Processor (CPOP). Experimental results show that our proposed scheme performs better than other algorithms in terms of schedule length ratio, speedup and</a:t>
            </a:r>
          </a:p>
          <a:p>
            <a:pPr marL="0" indent="0">
              <a:lnSpc>
                <a:spcPct val="150000"/>
              </a:lnSpc>
              <a:buNone/>
            </a:pPr>
            <a:r>
              <a:rPr lang="en-US" altLang="zh-TW" sz="2400" dirty="0">
                <a:latin typeface="Times New Roman" panose="02020603050405020304" pitchFamily="18" charset="0"/>
                <a:cs typeface="Times New Roman" panose="02020603050405020304" pitchFamily="18" charset="0"/>
              </a:rPr>
              <a:t>efficiency</a:t>
            </a:r>
          </a:p>
          <a:p>
            <a:pPr marL="0" indent="0">
              <a:lnSpc>
                <a:spcPct val="150000"/>
              </a:lnSpc>
              <a:buNone/>
            </a:pPr>
            <a:endParaRPr lang="fr-FR" altLang="zh-T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580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37880"/>
            <a:ext cx="5049079" cy="766463"/>
          </a:xfrm>
        </p:spPr>
      </p:pic>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11002" t="1223" r="-11002" b="-1223"/>
          <a:stretch/>
        </p:blipFill>
        <p:spPr>
          <a:xfrm>
            <a:off x="258417" y="1443556"/>
            <a:ext cx="5379951" cy="3456435"/>
          </a:xfrm>
          <a:prstGeom prst="rect">
            <a:avLst/>
          </a:prstGeom>
        </p:spPr>
      </p:pic>
      <mc:AlternateContent xmlns:mc="http://schemas.openxmlformats.org/markup-compatibility/2006" xmlns:a14="http://schemas.microsoft.com/office/drawing/2010/main">
        <mc:Choice Requires="a14">
          <p:sp>
            <p:nvSpPr>
              <p:cNvPr id="8" name="副標題 2">
                <a:extLst>
                  <a:ext uri="{FF2B5EF4-FFF2-40B4-BE49-F238E27FC236}">
                    <a16:creationId xmlns:a16="http://schemas.microsoft.com/office/drawing/2014/main" id="{61456E59-5D91-4093-B1A4-6F308EA967FD}"/>
                  </a:ext>
                </a:extLst>
              </p:cNvPr>
              <p:cNvSpPr txBox="1">
                <a:spLocks/>
              </p:cNvSpPr>
              <p:nvPr/>
            </p:nvSpPr>
            <p:spPr>
              <a:xfrm>
                <a:off x="5049078" y="207280"/>
                <a:ext cx="4094922" cy="41617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pt-BR" altLang="zh-TW" sz="1800" dirty="0">
                    <a:latin typeface="Times New Roman" panose="02020603050405020304" pitchFamily="18" charset="0"/>
                    <a:cs typeface="Times New Roman" panose="02020603050405020304" pitchFamily="18" charset="0"/>
                  </a:rPr>
                  <a:t>T10:</a:t>
                </a:r>
                <a14:m>
                  <m:oMath xmlns:m="http://schemas.openxmlformats.org/officeDocument/2006/math">
                    <m:sSub>
                      <m:sSubPr>
                        <m:ctrlPr>
                          <a:rPr lang="en-US" altLang="zh-TW" sz="1800" i="1" smtClean="0">
                            <a:latin typeface="Cambria Math" panose="02040503050406030204" pitchFamily="18" charset="0"/>
                            <a:cs typeface="Times New Roman" panose="02020603050405020304" pitchFamily="18" charset="0"/>
                          </a:rPr>
                        </m:ctrlPr>
                      </m:sSubPr>
                      <m:e>
                        <m:r>
                          <a:rPr lang="zh-TW" altLang="pt-BR" sz="1800" i="1">
                            <a:latin typeface="Cambria Math" panose="02040503050406030204" pitchFamily="18" charset="0"/>
                            <a:cs typeface="Times New Roman" panose="02020603050405020304" pitchFamily="18" charset="0"/>
                          </a:rPr>
                          <m:t>𝜎</m:t>
                        </m:r>
                      </m:e>
                      <m:sub>
                        <m:r>
                          <a:rPr lang="en-US" altLang="zh-TW" sz="1800" b="0" i="1" smtClean="0">
                            <a:latin typeface="Cambria Math" panose="02040503050406030204" pitchFamily="18" charset="0"/>
                            <a:cs typeface="Times New Roman" panose="02020603050405020304" pitchFamily="18" charset="0"/>
                          </a:rPr>
                          <m:t>10</m:t>
                        </m:r>
                      </m:sub>
                    </m:sSub>
                    <m:r>
                      <a:rPr lang="zh-TW" altLang="en-US" sz="1800" i="1" smtClean="0">
                        <a:latin typeface="Cambria Math" panose="02040503050406030204" pitchFamily="18" charset="0"/>
                        <a:cs typeface="Times New Roman" panose="02020603050405020304" pitchFamily="18" charset="0"/>
                      </a:rPr>
                      <m:t>≅</m:t>
                    </m:r>
                    <m:r>
                      <a:rPr lang="en-US" altLang="zh-TW" sz="1800" i="1">
                        <a:latin typeface="Cambria Math" panose="02040503050406030204" pitchFamily="18" charset="0"/>
                        <a:cs typeface="Times New Roman" panose="02020603050405020304" pitchFamily="18" charset="0"/>
                      </a:rPr>
                      <m:t>5.</m:t>
                    </m:r>
                    <m:r>
                      <a:rPr lang="en-US" altLang="zh-TW" sz="1800" b="0" i="1" smtClean="0">
                        <a:latin typeface="Cambria Math" panose="02040503050406030204" pitchFamily="18" charset="0"/>
                        <a:cs typeface="Times New Roman" panose="02020603050405020304" pitchFamily="18" charset="0"/>
                      </a:rPr>
                      <m:t>8</m:t>
                    </m:r>
                  </m:oMath>
                </a14:m>
                <a:endParaRPr lang="en-US" altLang="zh-TW" sz="1800" b="0" dirty="0">
                  <a:latin typeface="Times New Roman" panose="02020603050405020304" pitchFamily="18" charset="0"/>
                  <a:cs typeface="Times New Roman" panose="02020603050405020304" pitchFamily="18" charset="0"/>
                </a:endParaRPr>
              </a:p>
              <a:p>
                <a:pPr marL="0" indent="0">
                  <a:lnSpc>
                    <a:spcPct val="150000"/>
                  </a:lnSpc>
                  <a:buNone/>
                </a:pPr>
                <a14:m>
                  <m:oMathPara xmlns:m="http://schemas.openxmlformats.org/officeDocument/2006/math">
                    <m:oMathParaPr>
                      <m:jc m:val="left"/>
                    </m:oMathParaPr>
                    <m:oMath xmlns:m="http://schemas.openxmlformats.org/officeDocument/2006/math">
                      <m:sSub>
                        <m:sSubPr>
                          <m:ctrlPr>
                            <a:rPr lang="en-US" altLang="zh-TW" sz="1800" i="1">
                              <a:latin typeface="Cambria Math" panose="02040503050406030204" pitchFamily="18" charset="0"/>
                              <a:cs typeface="Times New Roman" panose="02020603050405020304" pitchFamily="18" charset="0"/>
                            </a:rPr>
                          </m:ctrlPr>
                        </m:sSubPr>
                        <m:e>
                          <m:r>
                            <a:rPr lang="en-US" altLang="zh-TW" sz="1800" b="0" i="1" smtClean="0">
                              <a:latin typeface="Cambria Math" panose="02040503050406030204" pitchFamily="18" charset="0"/>
                              <a:cs typeface="Times New Roman" panose="02020603050405020304" pitchFamily="18" charset="0"/>
                            </a:rPr>
                            <m:t>𝑟𝑎𝑛𝑘</m:t>
                          </m:r>
                        </m:e>
                        <m:sub>
                          <m:r>
                            <a:rPr lang="en-US" altLang="zh-TW" sz="1800" b="0" i="1" smtClean="0">
                              <a:latin typeface="Cambria Math" panose="02040503050406030204" pitchFamily="18" charset="0"/>
                              <a:cs typeface="Times New Roman" panose="02020603050405020304" pitchFamily="18" charset="0"/>
                            </a:rPr>
                            <m:t>𝑢</m:t>
                          </m:r>
                        </m:sub>
                      </m:sSub>
                      <m:d>
                        <m:dPr>
                          <m:ctrlPr>
                            <a:rPr lang="en-US" altLang="zh-TW" sz="1800" b="0" i="1" smtClean="0">
                              <a:latin typeface="Cambria Math" panose="02040503050406030204" pitchFamily="18" charset="0"/>
                              <a:cs typeface="Times New Roman" panose="02020603050405020304" pitchFamily="18" charset="0"/>
                            </a:rPr>
                          </m:ctrlPr>
                        </m:dPr>
                        <m:e>
                          <m:sSub>
                            <m:sSubPr>
                              <m:ctrlPr>
                                <a:rPr lang="en-US" altLang="zh-TW" sz="1800" i="1">
                                  <a:latin typeface="Cambria Math" panose="02040503050406030204" pitchFamily="18" charset="0"/>
                                  <a:cs typeface="Times New Roman" panose="02020603050405020304" pitchFamily="18" charset="0"/>
                                </a:rPr>
                              </m:ctrlPr>
                            </m:sSubPr>
                            <m:e>
                              <m:r>
                                <a:rPr lang="en-US" altLang="zh-TW" sz="1800" b="0" i="1" smtClean="0">
                                  <a:latin typeface="Cambria Math" panose="02040503050406030204" pitchFamily="18" charset="0"/>
                                  <a:cs typeface="Times New Roman" panose="02020603050405020304" pitchFamily="18" charset="0"/>
                                </a:rPr>
                                <m:t>𝑣</m:t>
                              </m:r>
                            </m:e>
                            <m:sub>
                              <m:r>
                                <a:rPr lang="en-US" altLang="zh-TW" sz="1800" i="1">
                                  <a:latin typeface="Cambria Math" panose="02040503050406030204" pitchFamily="18" charset="0"/>
                                  <a:cs typeface="Times New Roman" panose="02020603050405020304" pitchFamily="18" charset="0"/>
                                </a:rPr>
                                <m:t>10</m:t>
                              </m:r>
                            </m:sub>
                          </m:sSub>
                        </m:e>
                      </m:d>
                      <m:r>
                        <a:rPr lang="zh-TW" altLang="en-US" sz="1800" i="1">
                          <a:latin typeface="Cambria Math" panose="02040503050406030204" pitchFamily="18" charset="0"/>
                          <a:cs typeface="Times New Roman" panose="02020603050405020304" pitchFamily="18" charset="0"/>
                        </a:rPr>
                        <m:t>≅</m:t>
                      </m:r>
                      <m:f>
                        <m:fPr>
                          <m:ctrlPr>
                            <a:rPr lang="en-US" altLang="zh-TW" sz="1800" b="0" i="1" smtClean="0">
                              <a:latin typeface="Cambria Math" panose="02040503050406030204" pitchFamily="18" charset="0"/>
                              <a:cs typeface="Times New Roman" panose="02020603050405020304" pitchFamily="18" charset="0"/>
                            </a:rPr>
                          </m:ctrlPr>
                        </m:fPr>
                        <m:num>
                          <m:d>
                            <m:dPr>
                              <m:ctrlPr>
                                <a:rPr lang="en-US" altLang="zh-TW" sz="1800" i="1">
                                  <a:latin typeface="Cambria Math" panose="02040503050406030204" pitchFamily="18" charset="0"/>
                                  <a:cs typeface="Times New Roman" panose="02020603050405020304" pitchFamily="18" charset="0"/>
                                </a:rPr>
                              </m:ctrlPr>
                            </m:dPr>
                            <m:e>
                              <m:r>
                                <a:rPr lang="en-US" altLang="zh-TW" sz="1800" i="1">
                                  <a:latin typeface="Cambria Math" panose="02040503050406030204" pitchFamily="18" charset="0"/>
                                  <a:cs typeface="Times New Roman" panose="02020603050405020304" pitchFamily="18" charset="0"/>
                                </a:rPr>
                                <m:t>21+7+16</m:t>
                              </m:r>
                            </m:e>
                          </m:d>
                        </m:num>
                        <m:den>
                          <m:r>
                            <a:rPr lang="en-US" altLang="zh-TW" sz="1800" b="0" i="1" smtClean="0">
                              <a:latin typeface="Cambria Math" panose="02040503050406030204" pitchFamily="18" charset="0"/>
                              <a:cs typeface="Times New Roman" panose="02020603050405020304" pitchFamily="18" charset="0"/>
                            </a:rPr>
                            <m:t>3</m:t>
                          </m:r>
                        </m:den>
                      </m:f>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en-US" altLang="zh-TW" sz="1800" i="1">
                          <a:latin typeface="Cambria Math" panose="02040503050406030204" pitchFamily="18" charset="0"/>
                          <a:cs typeface="Times New Roman" panose="02020603050405020304" pitchFamily="18" charset="0"/>
                        </a:rPr>
                        <m:t>5.8</m:t>
                      </m:r>
                    </m:oMath>
                  </m:oMathPara>
                </a14:m>
                <a:endParaRPr lang="en-US" altLang="zh-TW" sz="1800" dirty="0">
                  <a:latin typeface="Times New Roman" panose="02020603050405020304" pitchFamily="18" charset="0"/>
                  <a:cs typeface="Times New Roman" panose="02020603050405020304" pitchFamily="18" charset="0"/>
                </a:endParaRPr>
              </a:p>
              <a:p>
                <a:pPr marL="0" indent="0">
                  <a:lnSpc>
                    <a:spcPct val="150000"/>
                  </a:lnSpc>
                  <a:buNone/>
                </a:pPr>
                <a:r>
                  <a:rPr lang="pt-BR" altLang="zh-TW" sz="1800" dirty="0">
                    <a:latin typeface="Times New Roman" panose="02020603050405020304" pitchFamily="18" charset="0"/>
                    <a:cs typeface="Times New Roman" panose="02020603050405020304" pitchFamily="18" charset="0"/>
                  </a:rPr>
                  <a:t>T8:</a:t>
                </a:r>
                <a14:m>
                  <m:oMath xmlns:m="http://schemas.openxmlformats.org/officeDocument/2006/math">
                    <m:sSub>
                      <m:sSubPr>
                        <m:ctrlPr>
                          <a:rPr lang="en-US" altLang="zh-TW" sz="1800" i="1">
                            <a:latin typeface="Cambria Math" panose="02040503050406030204" pitchFamily="18" charset="0"/>
                            <a:cs typeface="Times New Roman" panose="02020603050405020304" pitchFamily="18" charset="0"/>
                          </a:rPr>
                        </m:ctrlPr>
                      </m:sSubPr>
                      <m:e>
                        <m:r>
                          <a:rPr lang="zh-TW" altLang="pt-BR" sz="1800" i="1">
                            <a:latin typeface="Cambria Math" panose="02040503050406030204" pitchFamily="18" charset="0"/>
                            <a:cs typeface="Times New Roman" panose="02020603050405020304" pitchFamily="18" charset="0"/>
                          </a:rPr>
                          <m:t>𝜎</m:t>
                        </m:r>
                      </m:e>
                      <m:sub>
                        <m:r>
                          <a:rPr lang="en-US" altLang="zh-TW" sz="1800" b="0" i="1" smtClean="0">
                            <a:latin typeface="Cambria Math" panose="02040503050406030204" pitchFamily="18" charset="0"/>
                            <a:cs typeface="Times New Roman" panose="02020603050405020304" pitchFamily="18" charset="0"/>
                          </a:rPr>
                          <m:t>8</m:t>
                        </m:r>
                      </m:sub>
                    </m:sSub>
                    <m:r>
                      <a:rPr lang="zh-TW" altLang="en-US" sz="1800" i="1">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3.74</m:t>
                    </m:r>
                  </m:oMath>
                </a14:m>
                <a:endParaRPr lang="en-US" altLang="zh-TW" sz="1800" dirty="0">
                  <a:latin typeface="Times New Roman" panose="02020603050405020304" pitchFamily="18" charset="0"/>
                  <a:cs typeface="Times New Roman" panose="02020603050405020304" pitchFamily="18" charset="0"/>
                </a:endParaRPr>
              </a:p>
              <a:p>
                <a:pPr marL="0" indent="0">
                  <a:lnSpc>
                    <a:spcPct val="150000"/>
                  </a:lnSpc>
                  <a:buNone/>
                </a:pPr>
                <a14:m>
                  <m:oMathPara xmlns:m="http://schemas.openxmlformats.org/officeDocument/2006/math">
                    <m:oMathParaPr>
                      <m:jc m:val="left"/>
                    </m:oMathParaPr>
                    <m:oMath xmlns:m="http://schemas.openxmlformats.org/officeDocument/2006/math">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𝑟𝑎𝑛𝑘</m:t>
                          </m:r>
                        </m:e>
                        <m:sub>
                          <m:r>
                            <a:rPr lang="en-US" altLang="zh-TW" sz="1800" b="0" i="1" smtClean="0">
                              <a:latin typeface="Cambria Math" panose="02040503050406030204" pitchFamily="18" charset="0"/>
                              <a:cs typeface="Times New Roman" panose="02020603050405020304" pitchFamily="18" charset="0"/>
                            </a:rPr>
                            <m:t>𝑢</m:t>
                          </m:r>
                        </m:sub>
                      </m:sSub>
                      <m:d>
                        <m:dPr>
                          <m:ctrlPr>
                            <a:rPr lang="en-US" altLang="zh-TW" sz="1800" i="1">
                              <a:latin typeface="Cambria Math" panose="02040503050406030204" pitchFamily="18" charset="0"/>
                              <a:cs typeface="Times New Roman" panose="02020603050405020304" pitchFamily="18" charset="0"/>
                            </a:rPr>
                          </m:ctrlPr>
                        </m:dPr>
                        <m:e>
                          <m:sSub>
                            <m:sSubPr>
                              <m:ctrlPr>
                                <a:rPr lang="en-US" altLang="zh-TW" sz="1800" i="1">
                                  <a:latin typeface="Cambria Math" panose="02040503050406030204" pitchFamily="18" charset="0"/>
                                  <a:cs typeface="Times New Roman" panose="02020603050405020304" pitchFamily="18" charset="0"/>
                                </a:rPr>
                              </m:ctrlPr>
                            </m:sSubPr>
                            <m:e>
                              <m:r>
                                <a:rPr lang="en-US" altLang="zh-TW" sz="1800" b="0" i="1" smtClean="0">
                                  <a:latin typeface="Cambria Math" panose="02040503050406030204" pitchFamily="18" charset="0"/>
                                  <a:cs typeface="Times New Roman" panose="02020603050405020304" pitchFamily="18" charset="0"/>
                                </a:rPr>
                                <m:t>𝑣</m:t>
                              </m:r>
                            </m:e>
                            <m:sub>
                              <m:r>
                                <a:rPr lang="en-US" altLang="zh-TW" sz="1800" b="0" i="1" smtClean="0">
                                  <a:latin typeface="Cambria Math" panose="02040503050406030204" pitchFamily="18" charset="0"/>
                                  <a:cs typeface="Times New Roman" panose="02020603050405020304" pitchFamily="18" charset="0"/>
                                </a:rPr>
                                <m:t>8</m:t>
                              </m:r>
                            </m:sub>
                          </m:sSub>
                        </m:e>
                      </m:d>
                      <m:r>
                        <a:rPr lang="en-US" altLang="zh-TW" sz="1800" b="0" i="1" smtClean="0">
                          <a:latin typeface="Cambria Math" panose="02040503050406030204" pitchFamily="18" charset="0"/>
                          <a:cs typeface="Times New Roman" panose="02020603050405020304" pitchFamily="18" charset="0"/>
                        </a:rPr>
                        <m:t>=</m:t>
                      </m:r>
                      <m:f>
                        <m:fPr>
                          <m:ctrlPr>
                            <a:rPr lang="en-US" altLang="zh-TW" sz="1800" i="1">
                              <a:latin typeface="Cambria Math" panose="02040503050406030204" pitchFamily="18" charset="0"/>
                              <a:cs typeface="Times New Roman" panose="02020603050405020304" pitchFamily="18" charset="0"/>
                            </a:rPr>
                          </m:ctrlPr>
                        </m:fPr>
                        <m:num>
                          <m:d>
                            <m:dPr>
                              <m:ctrlPr>
                                <a:rPr lang="en-US" altLang="zh-TW" sz="1800" i="1">
                                  <a:latin typeface="Cambria Math" panose="02040503050406030204" pitchFamily="18" charset="0"/>
                                  <a:cs typeface="Times New Roman" panose="02020603050405020304" pitchFamily="18" charset="0"/>
                                </a:rPr>
                              </m:ctrlPr>
                            </m:dPr>
                            <m:e>
                              <m:r>
                                <a:rPr lang="en-US" altLang="zh-TW" sz="1800" b="0" i="1" smtClean="0">
                                  <a:latin typeface="Cambria Math" panose="02040503050406030204" pitchFamily="18" charset="0"/>
                                  <a:cs typeface="Times New Roman" panose="02020603050405020304" pitchFamily="18" charset="0"/>
                                </a:rPr>
                                <m:t>5</m:t>
                              </m:r>
                              <m:r>
                                <a:rPr lang="en-US" altLang="zh-TW" sz="1800" i="1">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11</m:t>
                              </m:r>
                              <m:r>
                                <a:rPr lang="en-US" altLang="zh-TW" sz="1800" i="1">
                                  <a:latin typeface="Cambria Math" panose="02040503050406030204" pitchFamily="18" charset="0"/>
                                  <a:cs typeface="Times New Roman" panose="02020603050405020304" pitchFamily="18" charset="0"/>
                                </a:rPr>
                                <m:t>+1</m:t>
                              </m:r>
                              <m:r>
                                <a:rPr lang="en-US" altLang="zh-TW" sz="1800" b="0" i="1" smtClean="0">
                                  <a:latin typeface="Cambria Math" panose="02040503050406030204" pitchFamily="18" charset="0"/>
                                  <a:cs typeface="Times New Roman" panose="02020603050405020304" pitchFamily="18" charset="0"/>
                                </a:rPr>
                                <m:t>4</m:t>
                              </m:r>
                            </m:e>
                          </m:d>
                        </m:num>
                        <m:den>
                          <m:r>
                            <a:rPr lang="en-US" altLang="zh-TW" sz="1800" i="1">
                              <a:latin typeface="Cambria Math" panose="02040503050406030204" pitchFamily="18" charset="0"/>
                              <a:cs typeface="Times New Roman" panose="02020603050405020304" pitchFamily="18" charset="0"/>
                            </a:rPr>
                            <m:t>3</m:t>
                          </m:r>
                        </m:den>
                      </m:f>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ea typeface="Cambria Math" panose="02040503050406030204" pitchFamily="18" charset="0"/>
                          <a:cs typeface="Times New Roman" panose="02020603050405020304" pitchFamily="18" charset="0"/>
                        </a:rPr>
                        <m:t>3.74+11+85</m:t>
                      </m:r>
                      <m:r>
                        <a:rPr lang="zh-TW" altLang="en-US" sz="1800" i="1">
                          <a:latin typeface="Cambria Math" panose="02040503050406030204" pitchFamily="18" charset="0"/>
                          <a:cs typeface="Times New Roman" panose="02020603050405020304" pitchFamily="18" charset="0"/>
                        </a:rPr>
                        <m:t>≅</m:t>
                      </m:r>
                      <m:r>
                        <a:rPr lang="en-US" altLang="zh-TW" sz="1800" b="0" i="0" smtClean="0">
                          <a:latin typeface="Cambria Math" panose="02040503050406030204" pitchFamily="18" charset="0"/>
                          <a:cs typeface="Times New Roman" panose="02020603050405020304" pitchFamily="18" charset="0"/>
                        </a:rPr>
                        <m:t>133.4</m:t>
                      </m:r>
                    </m:oMath>
                  </m:oMathPara>
                </a14:m>
                <a:endParaRPr lang="en-US" altLang="zh-TW" sz="1800" dirty="0">
                  <a:latin typeface="Times New Roman" panose="02020603050405020304" pitchFamily="18" charset="0"/>
                  <a:cs typeface="Times New Roman" panose="02020603050405020304" pitchFamily="18" charset="0"/>
                </a:endParaRPr>
              </a:p>
              <a:p>
                <a:pPr marL="0" indent="0">
                  <a:lnSpc>
                    <a:spcPct val="150000"/>
                  </a:lnSpc>
                  <a:buNone/>
                </a:pPr>
                <a:r>
                  <a:rPr lang="pt-BR" altLang="zh-TW" sz="1800" dirty="0">
                    <a:latin typeface="Times New Roman" panose="02020603050405020304" pitchFamily="18" charset="0"/>
                    <a:cs typeface="Times New Roman" panose="02020603050405020304" pitchFamily="18" charset="0"/>
                  </a:rPr>
                  <a:t>T1:</a:t>
                </a:r>
                <a14:m>
                  <m:oMath xmlns:m="http://schemas.openxmlformats.org/officeDocument/2006/math">
                    <m:sSub>
                      <m:sSubPr>
                        <m:ctrlPr>
                          <a:rPr lang="en-US" altLang="zh-TW" sz="1800" i="1">
                            <a:latin typeface="Cambria Math" panose="02040503050406030204" pitchFamily="18" charset="0"/>
                            <a:cs typeface="Times New Roman" panose="02020603050405020304" pitchFamily="18" charset="0"/>
                          </a:rPr>
                        </m:ctrlPr>
                      </m:sSubPr>
                      <m:e>
                        <m:r>
                          <a:rPr lang="zh-TW" altLang="pt-BR" sz="1800" i="1">
                            <a:latin typeface="Cambria Math" panose="02040503050406030204" pitchFamily="18" charset="0"/>
                            <a:cs typeface="Times New Roman" panose="02020603050405020304" pitchFamily="18" charset="0"/>
                          </a:rPr>
                          <m:t>𝜎</m:t>
                        </m:r>
                      </m:e>
                      <m:sub>
                        <m:r>
                          <a:rPr lang="en-US" altLang="zh-TW" sz="1800" b="0" i="1" smtClean="0">
                            <a:latin typeface="Cambria Math" panose="02040503050406030204" pitchFamily="18" charset="0"/>
                            <a:cs typeface="Times New Roman" panose="02020603050405020304" pitchFamily="18" charset="0"/>
                          </a:rPr>
                          <m:t>1</m:t>
                        </m:r>
                      </m:sub>
                    </m:sSub>
                    <m:r>
                      <a:rPr lang="zh-TW" altLang="en-US" sz="1800" i="1">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2</m:t>
                    </m:r>
                    <m:r>
                      <a:rPr lang="en-US" altLang="zh-TW" sz="1800" i="1">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95</m:t>
                    </m:r>
                  </m:oMath>
                </a14:m>
                <a:endParaRPr lang="en-US" altLang="zh-TW" sz="1800" dirty="0">
                  <a:latin typeface="Times New Roman" panose="02020603050405020304" pitchFamily="18" charset="0"/>
                  <a:cs typeface="Times New Roman" panose="02020603050405020304" pitchFamily="18" charset="0"/>
                </a:endParaRPr>
              </a:p>
              <a:p>
                <a:pPr marL="0" indent="0">
                  <a:lnSpc>
                    <a:spcPct val="150000"/>
                  </a:lnSpc>
                  <a:buNone/>
                </a:pPr>
                <a14:m>
                  <m:oMath xmlns:m="http://schemas.openxmlformats.org/officeDocument/2006/math">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𝑟𝑎𝑛𝑘</m:t>
                        </m:r>
                      </m:e>
                      <m:sub>
                        <m:r>
                          <a:rPr lang="en-US" altLang="zh-TW" sz="1800" b="0" i="1" smtClean="0">
                            <a:latin typeface="Cambria Math" panose="02040503050406030204" pitchFamily="18" charset="0"/>
                            <a:cs typeface="Times New Roman" panose="02020603050405020304" pitchFamily="18" charset="0"/>
                          </a:rPr>
                          <m:t>𝑢</m:t>
                        </m:r>
                      </m:sub>
                    </m:sSub>
                    <m:d>
                      <m:dPr>
                        <m:ctrlPr>
                          <a:rPr lang="en-US" altLang="zh-TW" sz="1800" i="1">
                            <a:latin typeface="Cambria Math" panose="02040503050406030204" pitchFamily="18" charset="0"/>
                            <a:cs typeface="Times New Roman" panose="02020603050405020304" pitchFamily="18" charset="0"/>
                          </a:rPr>
                        </m:ctrlPr>
                      </m:dPr>
                      <m:e>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𝑣</m:t>
                            </m:r>
                          </m:e>
                          <m:sub>
                            <m:r>
                              <a:rPr lang="en-US" altLang="zh-TW" sz="1800" b="0" i="1" smtClean="0">
                                <a:latin typeface="Cambria Math" panose="02040503050406030204" pitchFamily="18" charset="0"/>
                                <a:cs typeface="Times New Roman" panose="02020603050405020304" pitchFamily="18" charset="0"/>
                              </a:rPr>
                              <m:t>1</m:t>
                            </m:r>
                          </m:sub>
                        </m:sSub>
                      </m:e>
                    </m:d>
                    <m:r>
                      <a:rPr lang="zh-TW" altLang="en-US" sz="1800" i="1">
                        <a:latin typeface="Cambria Math" panose="02040503050406030204" pitchFamily="18" charset="0"/>
                        <a:cs typeface="Times New Roman" panose="02020603050405020304" pitchFamily="18" charset="0"/>
                      </a:rPr>
                      <m:t>≅</m:t>
                    </m:r>
                    <m:f>
                      <m:fPr>
                        <m:ctrlPr>
                          <a:rPr lang="en-US" altLang="zh-TW" sz="1800" i="1">
                            <a:latin typeface="Cambria Math" panose="02040503050406030204" pitchFamily="18" charset="0"/>
                            <a:cs typeface="Times New Roman" panose="02020603050405020304" pitchFamily="18" charset="0"/>
                          </a:rPr>
                        </m:ctrlPr>
                      </m:fPr>
                      <m:num>
                        <m:d>
                          <m:dPr>
                            <m:ctrlPr>
                              <a:rPr lang="en-US" altLang="zh-TW" sz="1800" i="1">
                                <a:latin typeface="Cambria Math" panose="02040503050406030204" pitchFamily="18" charset="0"/>
                                <a:cs typeface="Times New Roman" panose="02020603050405020304" pitchFamily="18" charset="0"/>
                              </a:rPr>
                            </m:ctrlPr>
                          </m:dPr>
                          <m:e>
                            <m:r>
                              <a:rPr lang="en-US" altLang="zh-TW" sz="1800" b="0" i="1" smtClean="0">
                                <a:latin typeface="Cambria Math" panose="02040503050406030204" pitchFamily="18" charset="0"/>
                                <a:cs typeface="Times New Roman" panose="02020603050405020304" pitchFamily="18" charset="0"/>
                              </a:rPr>
                              <m:t>14</m:t>
                            </m:r>
                            <m:r>
                              <a:rPr lang="en-US" altLang="zh-TW" sz="1800" i="1">
                                <a:latin typeface="Cambria Math" panose="02040503050406030204" pitchFamily="18" charset="0"/>
                                <a:cs typeface="Times New Roman" panose="02020603050405020304" pitchFamily="18" charset="0"/>
                              </a:rPr>
                              <m:t>+1</m:t>
                            </m:r>
                            <m:r>
                              <a:rPr lang="en-US" altLang="zh-TW" sz="1800" b="0" i="1" smtClean="0">
                                <a:latin typeface="Cambria Math" panose="02040503050406030204" pitchFamily="18" charset="0"/>
                                <a:cs typeface="Times New Roman" panose="02020603050405020304" pitchFamily="18" charset="0"/>
                              </a:rPr>
                              <m:t>6</m:t>
                            </m:r>
                            <m:r>
                              <a:rPr lang="en-US" altLang="zh-TW" sz="1800" i="1">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9</m:t>
                            </m:r>
                          </m:e>
                        </m:d>
                      </m:num>
                      <m:den>
                        <m:r>
                          <a:rPr lang="en-US" altLang="zh-TW" sz="1800" i="1">
                            <a:latin typeface="Cambria Math" panose="02040503050406030204" pitchFamily="18" charset="0"/>
                            <a:cs typeface="Times New Roman" panose="02020603050405020304" pitchFamily="18" charset="0"/>
                          </a:rPr>
                          <m:t>3</m:t>
                        </m:r>
                      </m:den>
                    </m:f>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ea typeface="Cambria Math" panose="02040503050406030204" pitchFamily="18" charset="0"/>
                        <a:cs typeface="Times New Roman" panose="02020603050405020304" pitchFamily="18" charset="0"/>
                      </a:rPr>
                      <m:t>2</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ea typeface="Cambria Math" panose="02040503050406030204" pitchFamily="18" charset="0"/>
                        <a:cs typeface="Times New Roman" panose="02020603050405020304" pitchFamily="18" charset="0"/>
                      </a:rPr>
                      <m:t>95</m:t>
                    </m:r>
                  </m:oMath>
                </a14:m>
                <a:r>
                  <a:rPr lang="en-US" altLang="zh-TW" sz="1800" dirty="0">
                    <a:latin typeface="Times New Roman" panose="02020603050405020304" pitchFamily="18" charset="0"/>
                    <a:cs typeface="Times New Roman" panose="02020603050405020304" pitchFamily="18" charset="0"/>
                  </a:rPr>
                  <a:t>+18+12+9+11+14+233.4</a:t>
                </a:r>
                <a14:m>
                  <m:oMath xmlns:m="http://schemas.openxmlformats.org/officeDocument/2006/math">
                    <m:r>
                      <a:rPr lang="en-US" altLang="zh-TW" sz="1800" b="0" i="0" smtClean="0">
                        <a:latin typeface="Cambria Math" panose="02040503050406030204" pitchFamily="18" charset="0"/>
                        <a:cs typeface="Times New Roman" panose="02020603050405020304" pitchFamily="18" charset="0"/>
                      </a:rPr>
                      <m:t> </m:t>
                    </m:r>
                    <m:r>
                      <a:rPr lang="zh-TW" altLang="en-US" sz="1800" i="1" smtClean="0">
                        <a:latin typeface="Cambria Math" panose="02040503050406030204" pitchFamily="18" charset="0"/>
                        <a:cs typeface="Times New Roman" panose="02020603050405020304" pitchFamily="18" charset="0"/>
                      </a:rPr>
                      <m:t>≅</m:t>
                    </m:r>
                    <m:r>
                      <a:rPr lang="en-US" altLang="zh-TW" sz="1800" b="0" i="1" smtClean="0">
                        <a:latin typeface="Cambria Math" panose="02040503050406030204" pitchFamily="18" charset="0"/>
                        <a:cs typeface="Times New Roman" panose="02020603050405020304" pitchFamily="18" charset="0"/>
                      </a:rPr>
                      <m:t>335.6</m:t>
                    </m:r>
                  </m:oMath>
                </a14:m>
                <a:endParaRPr lang="en-US" altLang="zh-TW" sz="1800" dirty="0">
                  <a:latin typeface="Times New Roman" panose="02020603050405020304" pitchFamily="18" charset="0"/>
                  <a:cs typeface="Times New Roman" panose="02020603050405020304" pitchFamily="18" charset="0"/>
                </a:endParaRPr>
              </a:p>
              <a:p>
                <a:pPr marL="0" indent="0">
                  <a:lnSpc>
                    <a:spcPct val="150000"/>
                  </a:lnSpc>
                  <a:buNone/>
                </a:pPr>
                <a:endParaRPr lang="en-US" altLang="zh-TW" sz="1800" dirty="0">
                  <a:latin typeface="Times New Roman" panose="02020603050405020304" pitchFamily="18" charset="0"/>
                  <a:cs typeface="Times New Roman" panose="02020603050405020304" pitchFamily="18" charset="0"/>
                </a:endParaRPr>
              </a:p>
            </p:txBody>
          </p:sp>
        </mc:Choice>
        <mc:Fallback xmlns="">
          <p:sp>
            <p:nvSpPr>
              <p:cNvPr id="8" name="副標題 2">
                <a:extLst>
                  <a:ext uri="{FF2B5EF4-FFF2-40B4-BE49-F238E27FC236}">
                    <a16:creationId xmlns:a16="http://schemas.microsoft.com/office/drawing/2014/main" id="{61456E59-5D91-4093-B1A4-6F308EA967FD}"/>
                  </a:ext>
                </a:extLst>
              </p:cNvPr>
              <p:cNvSpPr txBox="1">
                <a:spLocks noRot="1" noChangeAspect="1" noMove="1" noResize="1" noEditPoints="1" noAdjustHandles="1" noChangeArrowheads="1" noChangeShapeType="1" noTextEdit="1"/>
              </p:cNvSpPr>
              <p:nvPr/>
            </p:nvSpPr>
            <p:spPr>
              <a:xfrm>
                <a:off x="5049078" y="207280"/>
                <a:ext cx="4094922" cy="4161789"/>
              </a:xfrm>
              <a:prstGeom prst="rect">
                <a:avLst/>
              </a:prstGeom>
              <a:blipFill>
                <a:blip r:embed="rId4"/>
                <a:stretch>
                  <a:fillRect l="-1190" b="-24744"/>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graphicFrame>
            <p:nvGraphicFramePr>
              <p:cNvPr id="10" name="表格 9"/>
              <p:cNvGraphicFramePr>
                <a:graphicFrameLocks noGrp="1"/>
              </p:cNvGraphicFramePr>
              <p:nvPr>
                <p:extLst>
                  <p:ext uri="{D42A27DB-BD31-4B8C-83A1-F6EECF244321}">
                    <p14:modId xmlns:p14="http://schemas.microsoft.com/office/powerpoint/2010/main" val="1574912861"/>
                  </p:ext>
                </p:extLst>
              </p:nvPr>
            </p:nvGraphicFramePr>
            <p:xfrm>
              <a:off x="79512" y="5605345"/>
              <a:ext cx="6450493" cy="901762"/>
            </p:xfrm>
            <a:graphic>
              <a:graphicData uri="http://schemas.openxmlformats.org/drawingml/2006/table">
                <a:tbl>
                  <a:tblPr firstRow="1" bandRow="1">
                    <a:tableStyleId>{5C22544A-7EE6-4342-B048-85BDC9FD1C3A}</a:tableStyleId>
                  </a:tblPr>
                  <a:tblGrid>
                    <a:gridCol w="953553">
                      <a:extLst>
                        <a:ext uri="{9D8B030D-6E8A-4147-A177-3AD203B41FA5}">
                          <a16:colId xmlns:a16="http://schemas.microsoft.com/office/drawing/2014/main" val="2067386265"/>
                        </a:ext>
                      </a:extLst>
                    </a:gridCol>
                    <a:gridCol w="549694">
                      <a:extLst>
                        <a:ext uri="{9D8B030D-6E8A-4147-A177-3AD203B41FA5}">
                          <a16:colId xmlns:a16="http://schemas.microsoft.com/office/drawing/2014/main" val="3949213003"/>
                        </a:ext>
                      </a:extLst>
                    </a:gridCol>
                    <a:gridCol w="549694">
                      <a:extLst>
                        <a:ext uri="{9D8B030D-6E8A-4147-A177-3AD203B41FA5}">
                          <a16:colId xmlns:a16="http://schemas.microsoft.com/office/drawing/2014/main" val="441669602"/>
                        </a:ext>
                      </a:extLst>
                    </a:gridCol>
                    <a:gridCol w="549694">
                      <a:extLst>
                        <a:ext uri="{9D8B030D-6E8A-4147-A177-3AD203B41FA5}">
                          <a16:colId xmlns:a16="http://schemas.microsoft.com/office/drawing/2014/main" val="2215782847"/>
                        </a:ext>
                      </a:extLst>
                    </a:gridCol>
                    <a:gridCol w="549694">
                      <a:extLst>
                        <a:ext uri="{9D8B030D-6E8A-4147-A177-3AD203B41FA5}">
                          <a16:colId xmlns:a16="http://schemas.microsoft.com/office/drawing/2014/main" val="339110038"/>
                        </a:ext>
                      </a:extLst>
                    </a:gridCol>
                    <a:gridCol w="549694">
                      <a:extLst>
                        <a:ext uri="{9D8B030D-6E8A-4147-A177-3AD203B41FA5}">
                          <a16:colId xmlns:a16="http://schemas.microsoft.com/office/drawing/2014/main" val="912814509"/>
                        </a:ext>
                      </a:extLst>
                    </a:gridCol>
                    <a:gridCol w="549694">
                      <a:extLst>
                        <a:ext uri="{9D8B030D-6E8A-4147-A177-3AD203B41FA5}">
                          <a16:colId xmlns:a16="http://schemas.microsoft.com/office/drawing/2014/main" val="1194052905"/>
                        </a:ext>
                      </a:extLst>
                    </a:gridCol>
                    <a:gridCol w="549694">
                      <a:extLst>
                        <a:ext uri="{9D8B030D-6E8A-4147-A177-3AD203B41FA5}">
                          <a16:colId xmlns:a16="http://schemas.microsoft.com/office/drawing/2014/main" val="2095163570"/>
                        </a:ext>
                      </a:extLst>
                    </a:gridCol>
                    <a:gridCol w="549694">
                      <a:extLst>
                        <a:ext uri="{9D8B030D-6E8A-4147-A177-3AD203B41FA5}">
                          <a16:colId xmlns:a16="http://schemas.microsoft.com/office/drawing/2014/main" val="2805652368"/>
                        </a:ext>
                      </a:extLst>
                    </a:gridCol>
                    <a:gridCol w="549694">
                      <a:extLst>
                        <a:ext uri="{9D8B030D-6E8A-4147-A177-3AD203B41FA5}">
                          <a16:colId xmlns:a16="http://schemas.microsoft.com/office/drawing/2014/main" val="3996470000"/>
                        </a:ext>
                      </a:extLst>
                    </a:gridCol>
                    <a:gridCol w="549694">
                      <a:extLst>
                        <a:ext uri="{9D8B030D-6E8A-4147-A177-3AD203B41FA5}">
                          <a16:colId xmlns:a16="http://schemas.microsoft.com/office/drawing/2014/main" val="1015376160"/>
                        </a:ext>
                      </a:extLst>
                    </a:gridCol>
                  </a:tblGrid>
                  <a:tr h="450881">
                    <a:tc>
                      <a:txBody>
                        <a:bodyPr/>
                        <a:lstStyle/>
                        <a:p>
                          <a:endParaRPr lang="zh-TW" altLang="en-US" sz="1200" b="0"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a:solidFill>
                                          <a:schemeClr val="tx1"/>
                                        </a:solidFill>
                                        <a:latin typeface="Cambria Math" panose="02040503050406030204" pitchFamily="18" charset="0"/>
                                        <a:cs typeface="Times New Roman" panose="02020603050405020304" pitchFamily="18" charset="0"/>
                                      </a:rPr>
                                      <m:t>𝟏</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𝟐</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𝟑</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𝟒</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𝟓</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𝟔</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𝟕</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𝟖</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smtClean="0">
                                        <a:solidFill>
                                          <a:schemeClr val="tx1"/>
                                        </a:solidFill>
                                        <a:latin typeface="Cambria Math" panose="02040503050406030204" pitchFamily="18" charset="0"/>
                                        <a:cs typeface="Times New Roman" panose="02020603050405020304" pitchFamily="18" charset="0"/>
                                      </a:rPr>
                                      <m:t>𝟗</m:t>
                                    </m:r>
                                  </m:sub>
                                </m:sSub>
                              </m:oMath>
                            </m:oMathPara>
                          </a14:m>
                          <a:endParaRPr lang="zh-TW" altLang="en-US" sz="1200" b="1" dirty="0">
                            <a:solidFill>
                              <a:schemeClr val="tx1"/>
                            </a:solidFill>
                          </a:endParaRPr>
                        </a:p>
                      </a:txBody>
                      <a:tcPr>
                        <a:solidFill>
                          <a:schemeClr val="bg2">
                            <a:lumMod val="90000"/>
                          </a:schemeClr>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zh-TW" sz="1200" b="1" i="1" smtClean="0">
                                        <a:solidFill>
                                          <a:schemeClr val="tx1"/>
                                        </a:solidFill>
                                        <a:latin typeface="Cambria Math" panose="02040503050406030204" pitchFamily="18" charset="0"/>
                                        <a:cs typeface="Times New Roman" panose="02020603050405020304" pitchFamily="18" charset="0"/>
                                      </a:rPr>
                                    </m:ctrlPr>
                                  </m:sSubPr>
                                  <m:e>
                                    <m:r>
                                      <a:rPr lang="en-US" altLang="zh-TW" sz="1200" b="1" i="1" smtClean="0">
                                        <a:solidFill>
                                          <a:schemeClr val="tx1"/>
                                        </a:solidFill>
                                        <a:latin typeface="Cambria Math" panose="02040503050406030204" pitchFamily="18" charset="0"/>
                                        <a:cs typeface="Times New Roman" panose="02020603050405020304" pitchFamily="18" charset="0"/>
                                      </a:rPr>
                                      <m:t>𝒗</m:t>
                                    </m:r>
                                  </m:e>
                                  <m:sub>
                                    <m:r>
                                      <a:rPr lang="en-US" altLang="zh-TW" sz="1200" b="1" i="1">
                                        <a:solidFill>
                                          <a:schemeClr val="tx1"/>
                                        </a:solidFill>
                                        <a:latin typeface="Cambria Math" panose="02040503050406030204" pitchFamily="18" charset="0"/>
                                        <a:cs typeface="Times New Roman" panose="02020603050405020304" pitchFamily="18" charset="0"/>
                                      </a:rPr>
                                      <m:t>𝟏𝟎</m:t>
                                    </m:r>
                                  </m:sub>
                                </m:sSub>
                              </m:oMath>
                            </m:oMathPara>
                          </a14:m>
                          <a:endParaRPr lang="zh-TW" altLang="en-US" sz="1200" b="1" dirty="0">
                            <a:solidFill>
                              <a:schemeClr val="tx1"/>
                            </a:solidFill>
                          </a:endParaRPr>
                        </a:p>
                      </a:txBody>
                      <a:tcPr>
                        <a:solidFill>
                          <a:schemeClr val="bg2">
                            <a:lumMod val="90000"/>
                          </a:schemeClr>
                        </a:solidFill>
                      </a:tcPr>
                    </a:tc>
                    <a:extLst>
                      <a:ext uri="{0D108BD9-81ED-4DB2-BD59-A6C34878D82A}">
                        <a16:rowId xmlns:a16="http://schemas.microsoft.com/office/drawing/2014/main" val="543521057"/>
                      </a:ext>
                    </a:extLst>
                  </a:tr>
                  <a:tr h="450881">
                    <a:tc>
                      <a:txBody>
                        <a:bodyPr/>
                        <a:lstStyle/>
                        <a:p>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cs typeface="Times New Roman" panose="02020603050405020304" pitchFamily="18" charset="0"/>
                                      </a:rPr>
                                    </m:ctrlPr>
                                  </m:sSubPr>
                                  <m:e>
                                    <m:r>
                                      <a:rPr lang="en-US" altLang="zh-TW" sz="1200" b="0" i="1">
                                        <a:solidFill>
                                          <a:schemeClr val="tx1"/>
                                        </a:solidFill>
                                        <a:latin typeface="Cambria Math" panose="02040503050406030204" pitchFamily="18" charset="0"/>
                                        <a:cs typeface="Times New Roman" panose="02020603050405020304" pitchFamily="18" charset="0"/>
                                      </a:rPr>
                                      <m:t>𝑟𝑎𝑛𝑘</m:t>
                                    </m:r>
                                  </m:e>
                                  <m:sub>
                                    <m:r>
                                      <a:rPr lang="en-US" altLang="zh-TW" sz="1200" b="0" i="1" smtClean="0">
                                        <a:solidFill>
                                          <a:schemeClr val="tx1"/>
                                        </a:solidFill>
                                        <a:latin typeface="Cambria Math" panose="02040503050406030204" pitchFamily="18" charset="0"/>
                                        <a:cs typeface="Times New Roman" panose="02020603050405020304" pitchFamily="18" charset="0"/>
                                      </a:rPr>
                                      <m:t>𝑢</m:t>
                                    </m:r>
                                  </m:sub>
                                </m:sSub>
                                <m:d>
                                  <m:dPr>
                                    <m:ctrlPr>
                                      <a:rPr lang="en-US" altLang="zh-TW" sz="1200" b="0" i="1">
                                        <a:solidFill>
                                          <a:schemeClr val="tx1"/>
                                        </a:solidFill>
                                        <a:latin typeface="Cambria Math" panose="02040503050406030204" pitchFamily="18" charset="0"/>
                                        <a:cs typeface="Times New Roman" panose="02020603050405020304" pitchFamily="18" charset="0"/>
                                      </a:rPr>
                                    </m:ctrlPr>
                                  </m:dPr>
                                  <m:e>
                                    <m:sSub>
                                      <m:sSubPr>
                                        <m:ctrlPr>
                                          <a:rPr lang="en-US" altLang="zh-TW" sz="1200" b="0" i="1">
                                            <a:solidFill>
                                              <a:schemeClr val="tx1"/>
                                            </a:solidFill>
                                            <a:latin typeface="Cambria Math" panose="02040503050406030204" pitchFamily="18" charset="0"/>
                                            <a:cs typeface="Times New Roman" panose="02020603050405020304" pitchFamily="18" charset="0"/>
                                          </a:rPr>
                                        </m:ctrlPr>
                                      </m:sSubPr>
                                      <m:e>
                                        <m:r>
                                          <a:rPr lang="en-US" altLang="zh-TW" sz="1200" b="0" i="1">
                                            <a:solidFill>
                                              <a:schemeClr val="tx1"/>
                                            </a:solidFill>
                                            <a:latin typeface="Cambria Math" panose="02040503050406030204" pitchFamily="18" charset="0"/>
                                            <a:cs typeface="Times New Roman" panose="02020603050405020304" pitchFamily="18" charset="0"/>
                                          </a:rPr>
                                          <m:t>𝑣</m:t>
                                        </m:r>
                                      </m:e>
                                      <m:sub>
                                        <m:r>
                                          <a:rPr lang="en-US" altLang="zh-TW" sz="1200" b="0" i="1" smtClean="0">
                                            <a:solidFill>
                                              <a:schemeClr val="tx1"/>
                                            </a:solidFill>
                                            <a:latin typeface="Cambria Math" panose="02040503050406030204" pitchFamily="18" charset="0"/>
                                            <a:cs typeface="Times New Roman" panose="02020603050405020304" pitchFamily="18" charset="0"/>
                                          </a:rPr>
                                          <m:t>𝑖</m:t>
                                        </m:r>
                                      </m:sub>
                                    </m:sSub>
                                  </m:e>
                                </m:d>
                              </m:oMath>
                            </m:oMathPara>
                          </a14:m>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335.6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233.4</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209.6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229.1</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182.2</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184.7</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137.9</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133.4</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154.6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a:solidFill>
                                <a:schemeClr val="tx1"/>
                              </a:solidFill>
                            </a:rPr>
                            <a:t>85.0</a:t>
                          </a:r>
                          <a:endParaRPr lang="zh-TW" altLang="en-US" sz="12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Choice>
        <mc:Fallback xmlns="">
          <p:graphicFrame>
            <p:nvGraphicFramePr>
              <p:cNvPr id="10" name="表格 9"/>
              <p:cNvGraphicFramePr>
                <a:graphicFrameLocks noGrp="1"/>
              </p:cNvGraphicFramePr>
              <p:nvPr>
                <p:extLst>
                  <p:ext uri="{D42A27DB-BD31-4B8C-83A1-F6EECF244321}">
                    <p14:modId xmlns:p14="http://schemas.microsoft.com/office/powerpoint/2010/main" val="1574912861"/>
                  </p:ext>
                </p:extLst>
              </p:nvPr>
            </p:nvGraphicFramePr>
            <p:xfrm>
              <a:off x="79512" y="5605345"/>
              <a:ext cx="6450493" cy="901762"/>
            </p:xfrm>
            <a:graphic>
              <a:graphicData uri="http://schemas.openxmlformats.org/drawingml/2006/table">
                <a:tbl>
                  <a:tblPr firstRow="1" bandRow="1">
                    <a:tableStyleId>{5C22544A-7EE6-4342-B048-85BDC9FD1C3A}</a:tableStyleId>
                  </a:tblPr>
                  <a:tblGrid>
                    <a:gridCol w="953553">
                      <a:extLst>
                        <a:ext uri="{9D8B030D-6E8A-4147-A177-3AD203B41FA5}">
                          <a16:colId xmlns:a16="http://schemas.microsoft.com/office/drawing/2014/main" val="2067386265"/>
                        </a:ext>
                      </a:extLst>
                    </a:gridCol>
                    <a:gridCol w="549694">
                      <a:extLst>
                        <a:ext uri="{9D8B030D-6E8A-4147-A177-3AD203B41FA5}">
                          <a16:colId xmlns:a16="http://schemas.microsoft.com/office/drawing/2014/main" val="3949213003"/>
                        </a:ext>
                      </a:extLst>
                    </a:gridCol>
                    <a:gridCol w="549694">
                      <a:extLst>
                        <a:ext uri="{9D8B030D-6E8A-4147-A177-3AD203B41FA5}">
                          <a16:colId xmlns:a16="http://schemas.microsoft.com/office/drawing/2014/main" val="441669602"/>
                        </a:ext>
                      </a:extLst>
                    </a:gridCol>
                    <a:gridCol w="549694">
                      <a:extLst>
                        <a:ext uri="{9D8B030D-6E8A-4147-A177-3AD203B41FA5}">
                          <a16:colId xmlns:a16="http://schemas.microsoft.com/office/drawing/2014/main" val="2215782847"/>
                        </a:ext>
                      </a:extLst>
                    </a:gridCol>
                    <a:gridCol w="549694">
                      <a:extLst>
                        <a:ext uri="{9D8B030D-6E8A-4147-A177-3AD203B41FA5}">
                          <a16:colId xmlns:a16="http://schemas.microsoft.com/office/drawing/2014/main" val="339110038"/>
                        </a:ext>
                      </a:extLst>
                    </a:gridCol>
                    <a:gridCol w="549694">
                      <a:extLst>
                        <a:ext uri="{9D8B030D-6E8A-4147-A177-3AD203B41FA5}">
                          <a16:colId xmlns:a16="http://schemas.microsoft.com/office/drawing/2014/main" val="912814509"/>
                        </a:ext>
                      </a:extLst>
                    </a:gridCol>
                    <a:gridCol w="549694">
                      <a:extLst>
                        <a:ext uri="{9D8B030D-6E8A-4147-A177-3AD203B41FA5}">
                          <a16:colId xmlns:a16="http://schemas.microsoft.com/office/drawing/2014/main" val="1194052905"/>
                        </a:ext>
                      </a:extLst>
                    </a:gridCol>
                    <a:gridCol w="549694">
                      <a:extLst>
                        <a:ext uri="{9D8B030D-6E8A-4147-A177-3AD203B41FA5}">
                          <a16:colId xmlns:a16="http://schemas.microsoft.com/office/drawing/2014/main" val="2095163570"/>
                        </a:ext>
                      </a:extLst>
                    </a:gridCol>
                    <a:gridCol w="549694">
                      <a:extLst>
                        <a:ext uri="{9D8B030D-6E8A-4147-A177-3AD203B41FA5}">
                          <a16:colId xmlns:a16="http://schemas.microsoft.com/office/drawing/2014/main" val="2805652368"/>
                        </a:ext>
                      </a:extLst>
                    </a:gridCol>
                    <a:gridCol w="549694">
                      <a:extLst>
                        <a:ext uri="{9D8B030D-6E8A-4147-A177-3AD203B41FA5}">
                          <a16:colId xmlns:a16="http://schemas.microsoft.com/office/drawing/2014/main" val="3996470000"/>
                        </a:ext>
                      </a:extLst>
                    </a:gridCol>
                    <a:gridCol w="549694">
                      <a:extLst>
                        <a:ext uri="{9D8B030D-6E8A-4147-A177-3AD203B41FA5}">
                          <a16:colId xmlns:a16="http://schemas.microsoft.com/office/drawing/2014/main" val="1015376160"/>
                        </a:ext>
                      </a:extLst>
                    </a:gridCol>
                  </a:tblGrid>
                  <a:tr h="450881">
                    <a:tc>
                      <a:txBody>
                        <a:bodyPr/>
                        <a:lstStyle/>
                        <a:p>
                          <a:endParaRPr lang="zh-TW" altLang="en-US" sz="1200" b="0" dirty="0">
                            <a:solidFill>
                              <a:schemeClr val="tx1"/>
                            </a:solidFill>
                          </a:endParaRPr>
                        </a:p>
                      </a:txBody>
                      <a:tcPr>
                        <a:solidFill>
                          <a:schemeClr val="bg2">
                            <a:lumMod val="90000"/>
                          </a:schemeClr>
                        </a:solidFill>
                      </a:tcPr>
                    </a:tc>
                    <a:tc>
                      <a:txBody>
                        <a:bodyPr/>
                        <a:lstStyle/>
                        <a:p>
                          <a:endParaRPr lang="zh-TW"/>
                        </a:p>
                      </a:txBody>
                      <a:tcPr>
                        <a:blipFill>
                          <a:blip r:embed="rId5"/>
                          <a:stretch>
                            <a:fillRect l="-175556" t="-1333" r="-906667" b="-101333"/>
                          </a:stretch>
                        </a:blipFill>
                      </a:tcPr>
                    </a:tc>
                    <a:tc>
                      <a:txBody>
                        <a:bodyPr/>
                        <a:lstStyle/>
                        <a:p>
                          <a:endParaRPr lang="zh-TW"/>
                        </a:p>
                      </a:txBody>
                      <a:tcPr>
                        <a:blipFill>
                          <a:blip r:embed="rId5"/>
                          <a:stretch>
                            <a:fillRect l="-275556" t="-1333" r="-806667" b="-101333"/>
                          </a:stretch>
                        </a:blipFill>
                      </a:tcPr>
                    </a:tc>
                    <a:tc>
                      <a:txBody>
                        <a:bodyPr/>
                        <a:lstStyle/>
                        <a:p>
                          <a:endParaRPr lang="zh-TW"/>
                        </a:p>
                      </a:txBody>
                      <a:tcPr>
                        <a:blipFill>
                          <a:blip r:embed="rId5"/>
                          <a:stretch>
                            <a:fillRect l="-375556" t="-1333" r="-706667" b="-101333"/>
                          </a:stretch>
                        </a:blipFill>
                      </a:tcPr>
                    </a:tc>
                    <a:tc>
                      <a:txBody>
                        <a:bodyPr/>
                        <a:lstStyle/>
                        <a:p>
                          <a:endParaRPr lang="zh-TW"/>
                        </a:p>
                      </a:txBody>
                      <a:tcPr>
                        <a:blipFill>
                          <a:blip r:embed="rId5"/>
                          <a:stretch>
                            <a:fillRect l="-470330" t="-1333" r="-598901" b="-101333"/>
                          </a:stretch>
                        </a:blipFill>
                      </a:tcPr>
                    </a:tc>
                    <a:tc>
                      <a:txBody>
                        <a:bodyPr/>
                        <a:lstStyle/>
                        <a:p>
                          <a:endParaRPr lang="zh-TW"/>
                        </a:p>
                      </a:txBody>
                      <a:tcPr>
                        <a:blipFill>
                          <a:blip r:embed="rId5"/>
                          <a:stretch>
                            <a:fillRect l="-576667" t="-1333" r="-505556" b="-101333"/>
                          </a:stretch>
                        </a:blipFill>
                      </a:tcPr>
                    </a:tc>
                    <a:tc>
                      <a:txBody>
                        <a:bodyPr/>
                        <a:lstStyle/>
                        <a:p>
                          <a:endParaRPr lang="zh-TW"/>
                        </a:p>
                      </a:txBody>
                      <a:tcPr>
                        <a:blipFill>
                          <a:blip r:embed="rId5"/>
                          <a:stretch>
                            <a:fillRect l="-676667" t="-1333" r="-405556" b="-101333"/>
                          </a:stretch>
                        </a:blipFill>
                      </a:tcPr>
                    </a:tc>
                    <a:tc>
                      <a:txBody>
                        <a:bodyPr/>
                        <a:lstStyle/>
                        <a:p>
                          <a:endParaRPr lang="zh-TW"/>
                        </a:p>
                      </a:txBody>
                      <a:tcPr>
                        <a:blipFill>
                          <a:blip r:embed="rId5"/>
                          <a:stretch>
                            <a:fillRect l="-776667" t="-1333" r="-305556" b="-101333"/>
                          </a:stretch>
                        </a:blipFill>
                      </a:tcPr>
                    </a:tc>
                    <a:tc>
                      <a:txBody>
                        <a:bodyPr/>
                        <a:lstStyle/>
                        <a:p>
                          <a:endParaRPr lang="zh-TW"/>
                        </a:p>
                      </a:txBody>
                      <a:tcPr>
                        <a:blipFill>
                          <a:blip r:embed="rId5"/>
                          <a:stretch>
                            <a:fillRect l="-867033" t="-1333" r="-202198" b="-101333"/>
                          </a:stretch>
                        </a:blipFill>
                      </a:tcPr>
                    </a:tc>
                    <a:tc>
                      <a:txBody>
                        <a:bodyPr/>
                        <a:lstStyle/>
                        <a:p>
                          <a:endParaRPr lang="zh-TW"/>
                        </a:p>
                      </a:txBody>
                      <a:tcPr>
                        <a:blipFill>
                          <a:blip r:embed="rId5"/>
                          <a:stretch>
                            <a:fillRect l="-977778" t="-1333" r="-104444" b="-101333"/>
                          </a:stretch>
                        </a:blipFill>
                      </a:tcPr>
                    </a:tc>
                    <a:tc>
                      <a:txBody>
                        <a:bodyPr/>
                        <a:lstStyle/>
                        <a:p>
                          <a:endParaRPr lang="zh-TW"/>
                        </a:p>
                      </a:txBody>
                      <a:tcPr>
                        <a:blipFill>
                          <a:blip r:embed="rId5"/>
                          <a:stretch>
                            <a:fillRect l="-1077778" t="-1333" r="-4444" b="-101333"/>
                          </a:stretch>
                        </a:blipFill>
                      </a:tcPr>
                    </a:tc>
                    <a:extLst>
                      <a:ext uri="{0D108BD9-81ED-4DB2-BD59-A6C34878D82A}">
                        <a16:rowId xmlns:a16="http://schemas.microsoft.com/office/drawing/2014/main" val="543521057"/>
                      </a:ext>
                    </a:extLst>
                  </a:tr>
                  <a:tr h="450881">
                    <a:tc>
                      <a:txBody>
                        <a:bodyPr/>
                        <a:lstStyle/>
                        <a:p>
                          <a:endParaRPr lang="zh-TW"/>
                        </a:p>
                      </a:txBody>
                      <a:tcPr>
                        <a:blipFill>
                          <a:blip r:embed="rId5"/>
                          <a:stretch>
                            <a:fillRect l="-637" t="-102703" r="-577070" b="-2703"/>
                          </a:stretch>
                        </a:blipFill>
                      </a:tcPr>
                    </a:tc>
                    <a:tc>
                      <a:txBody>
                        <a:bodyPr/>
                        <a:lstStyle/>
                        <a:p>
                          <a:r>
                            <a:rPr lang="en-US" altLang="zh-TW" sz="1200" b="0" dirty="0" smtClean="0">
                              <a:solidFill>
                                <a:schemeClr val="tx1"/>
                              </a:solidFill>
                            </a:rPr>
                            <a:t>335.6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233.4</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209.6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229.1</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182.2</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184.7</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137.9</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133.4</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154.6</a:t>
                          </a:r>
                          <a:endParaRPr lang="zh-TW" altLang="en-US" sz="1200" b="0" dirty="0">
                            <a:solidFill>
                              <a:schemeClr val="tx1"/>
                            </a:solidFill>
                          </a:endParaRPr>
                        </a:p>
                      </a:txBody>
                      <a:tcPr>
                        <a:solidFill>
                          <a:schemeClr val="bg2">
                            <a:lumMod val="90000"/>
                          </a:schemeClr>
                        </a:solidFill>
                      </a:tcPr>
                    </a:tc>
                    <a:tc>
                      <a:txBody>
                        <a:bodyPr/>
                        <a:lstStyle/>
                        <a:p>
                          <a:r>
                            <a:rPr lang="en-US" altLang="zh-TW" sz="1200" b="0" dirty="0" smtClean="0">
                              <a:solidFill>
                                <a:schemeClr val="tx1"/>
                              </a:solidFill>
                            </a:rPr>
                            <a:t>85.0</a:t>
                          </a:r>
                          <a:endParaRPr lang="zh-TW" altLang="en-US" sz="12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Fallback>
      </mc:AlternateContent>
    </p:spTree>
    <p:extLst>
      <p:ext uri="{BB962C8B-B14F-4D97-AF65-F5344CB8AC3E}">
        <p14:creationId xmlns:p14="http://schemas.microsoft.com/office/powerpoint/2010/main" val="319074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6" name="表格 5"/>
              <p:cNvGraphicFramePr>
                <a:graphicFrameLocks noGrp="1"/>
              </p:cNvGraphicFramePr>
              <p:nvPr>
                <p:extLst>
                  <p:ext uri="{D42A27DB-BD31-4B8C-83A1-F6EECF244321}">
                    <p14:modId xmlns:p14="http://schemas.microsoft.com/office/powerpoint/2010/main" val="463738234"/>
                  </p:ext>
                </p:extLst>
              </p:nvPr>
            </p:nvGraphicFramePr>
            <p:xfrm>
              <a:off x="99391" y="512906"/>
              <a:ext cx="8865705" cy="1534554"/>
            </p:xfrm>
            <a:graphic>
              <a:graphicData uri="http://schemas.openxmlformats.org/drawingml/2006/table">
                <a:tbl>
                  <a:tblPr firstRow="1" bandRow="1">
                    <a:tableStyleId>{5C22544A-7EE6-4342-B048-85BDC9FD1C3A}</a:tableStyleId>
                  </a:tblPr>
                  <a:tblGrid>
                    <a:gridCol w="1310585">
                      <a:extLst>
                        <a:ext uri="{9D8B030D-6E8A-4147-A177-3AD203B41FA5}">
                          <a16:colId xmlns:a16="http://schemas.microsoft.com/office/drawing/2014/main" val="2067386265"/>
                        </a:ext>
                      </a:extLst>
                    </a:gridCol>
                    <a:gridCol w="755512">
                      <a:extLst>
                        <a:ext uri="{9D8B030D-6E8A-4147-A177-3AD203B41FA5}">
                          <a16:colId xmlns:a16="http://schemas.microsoft.com/office/drawing/2014/main" val="3949213003"/>
                        </a:ext>
                      </a:extLst>
                    </a:gridCol>
                    <a:gridCol w="755512">
                      <a:extLst>
                        <a:ext uri="{9D8B030D-6E8A-4147-A177-3AD203B41FA5}">
                          <a16:colId xmlns:a16="http://schemas.microsoft.com/office/drawing/2014/main" val="441669602"/>
                        </a:ext>
                      </a:extLst>
                    </a:gridCol>
                    <a:gridCol w="755512">
                      <a:extLst>
                        <a:ext uri="{9D8B030D-6E8A-4147-A177-3AD203B41FA5}">
                          <a16:colId xmlns:a16="http://schemas.microsoft.com/office/drawing/2014/main" val="2215782847"/>
                        </a:ext>
                      </a:extLst>
                    </a:gridCol>
                    <a:gridCol w="755512">
                      <a:extLst>
                        <a:ext uri="{9D8B030D-6E8A-4147-A177-3AD203B41FA5}">
                          <a16:colId xmlns:a16="http://schemas.microsoft.com/office/drawing/2014/main" val="339110038"/>
                        </a:ext>
                      </a:extLst>
                    </a:gridCol>
                    <a:gridCol w="755512">
                      <a:extLst>
                        <a:ext uri="{9D8B030D-6E8A-4147-A177-3AD203B41FA5}">
                          <a16:colId xmlns:a16="http://schemas.microsoft.com/office/drawing/2014/main" val="912814509"/>
                        </a:ext>
                      </a:extLst>
                    </a:gridCol>
                    <a:gridCol w="755512">
                      <a:extLst>
                        <a:ext uri="{9D8B030D-6E8A-4147-A177-3AD203B41FA5}">
                          <a16:colId xmlns:a16="http://schemas.microsoft.com/office/drawing/2014/main" val="1194052905"/>
                        </a:ext>
                      </a:extLst>
                    </a:gridCol>
                    <a:gridCol w="755512">
                      <a:extLst>
                        <a:ext uri="{9D8B030D-6E8A-4147-A177-3AD203B41FA5}">
                          <a16:colId xmlns:a16="http://schemas.microsoft.com/office/drawing/2014/main" val="2095163570"/>
                        </a:ext>
                      </a:extLst>
                    </a:gridCol>
                    <a:gridCol w="755512">
                      <a:extLst>
                        <a:ext uri="{9D8B030D-6E8A-4147-A177-3AD203B41FA5}">
                          <a16:colId xmlns:a16="http://schemas.microsoft.com/office/drawing/2014/main" val="2805652368"/>
                        </a:ext>
                      </a:extLst>
                    </a:gridCol>
                    <a:gridCol w="755512">
                      <a:extLst>
                        <a:ext uri="{9D8B030D-6E8A-4147-A177-3AD203B41FA5}">
                          <a16:colId xmlns:a16="http://schemas.microsoft.com/office/drawing/2014/main" val="3996470000"/>
                        </a:ext>
                      </a:extLst>
                    </a:gridCol>
                    <a:gridCol w="755512">
                      <a:extLst>
                        <a:ext uri="{9D8B030D-6E8A-4147-A177-3AD203B41FA5}">
                          <a16:colId xmlns:a16="http://schemas.microsoft.com/office/drawing/2014/main" val="1015376160"/>
                        </a:ext>
                      </a:extLst>
                    </a:gridCol>
                  </a:tblGrid>
                  <a:tr h="767277">
                    <a:tc>
                      <a:txBody>
                        <a:bodyPr/>
                        <a:lstStyle/>
                        <a:p>
                          <a:pPr algn="ctr"/>
                          <a:r>
                            <a:rPr lang="en-US" altLang="zh-TW" sz="1800" b="1" dirty="0">
                              <a:solidFill>
                                <a:schemeClr val="tx1"/>
                              </a:solidFill>
                            </a:rPr>
                            <a:t>HSIP</a:t>
                          </a:r>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a:solidFill>
                                          <a:schemeClr val="tx1"/>
                                        </a:solidFill>
                                        <a:latin typeface="Cambria Math" panose="02040503050406030204" pitchFamily="18" charset="0"/>
                                        <a:cs typeface="Times New Roman" panose="02020603050405020304" pitchFamily="18" charset="0"/>
                                      </a:rPr>
                                      <m:t>𝟏</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𝟐</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𝟒</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𝟑</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𝟔</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𝟓</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𝟗</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𝟕</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𝟖</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a:solidFill>
                                          <a:schemeClr val="tx1"/>
                                        </a:solidFill>
                                        <a:latin typeface="Cambria Math" panose="02040503050406030204" pitchFamily="18" charset="0"/>
                                        <a:cs typeface="Times New Roman" panose="02020603050405020304" pitchFamily="18" charset="0"/>
                                      </a:rPr>
                                      <m:t>𝟏𝟎</m:t>
                                    </m:r>
                                  </m:sub>
                                </m:sSub>
                              </m:oMath>
                            </m:oMathPara>
                          </a14:m>
                          <a:endParaRPr lang="zh-TW" altLang="en-US" sz="1800" b="1" dirty="0">
                            <a:solidFill>
                              <a:schemeClr val="tx1"/>
                            </a:solidFill>
                          </a:endParaRPr>
                        </a:p>
                      </a:txBody>
                      <a:tcPr>
                        <a:solidFill>
                          <a:schemeClr val="bg2">
                            <a:lumMod val="90000"/>
                          </a:schemeClr>
                        </a:solidFill>
                      </a:tcPr>
                    </a:tc>
                    <a:extLst>
                      <a:ext uri="{0D108BD9-81ED-4DB2-BD59-A6C34878D82A}">
                        <a16:rowId xmlns:a16="http://schemas.microsoft.com/office/drawing/2014/main" val="543521057"/>
                      </a:ext>
                    </a:extLst>
                  </a:tr>
                  <a:tr h="7672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0" i="1" smtClean="0">
                                        <a:solidFill>
                                          <a:schemeClr val="tx1"/>
                                        </a:solidFill>
                                        <a:latin typeface="Cambria Math" panose="02040503050406030204" pitchFamily="18" charset="0"/>
                                        <a:cs typeface="Times New Roman" panose="02020603050405020304" pitchFamily="18" charset="0"/>
                                      </a:rPr>
                                    </m:ctrlPr>
                                  </m:sSubPr>
                                  <m:e>
                                    <m:r>
                                      <a:rPr lang="en-US" altLang="zh-TW" sz="1800" b="0" i="1">
                                        <a:solidFill>
                                          <a:schemeClr val="tx1"/>
                                        </a:solidFill>
                                        <a:latin typeface="Cambria Math" panose="02040503050406030204" pitchFamily="18" charset="0"/>
                                        <a:cs typeface="Times New Roman" panose="02020603050405020304" pitchFamily="18" charset="0"/>
                                      </a:rPr>
                                      <m:t>𝑟𝑎𝑛𝑘</m:t>
                                    </m:r>
                                  </m:e>
                                  <m:sub>
                                    <m:r>
                                      <a:rPr lang="en-US" altLang="zh-TW" sz="1800" b="0" i="1" smtClean="0">
                                        <a:solidFill>
                                          <a:schemeClr val="tx1"/>
                                        </a:solidFill>
                                        <a:latin typeface="Cambria Math" panose="02040503050406030204" pitchFamily="18" charset="0"/>
                                        <a:cs typeface="Times New Roman" panose="02020603050405020304" pitchFamily="18" charset="0"/>
                                      </a:rPr>
                                      <m:t>𝑢</m:t>
                                    </m:r>
                                  </m:sub>
                                </m:sSub>
                                <m:d>
                                  <m:dPr>
                                    <m:ctrlPr>
                                      <a:rPr lang="en-US" altLang="zh-TW" sz="1800" b="0" i="1">
                                        <a:solidFill>
                                          <a:schemeClr val="tx1"/>
                                        </a:solidFill>
                                        <a:latin typeface="Cambria Math" panose="02040503050406030204" pitchFamily="18" charset="0"/>
                                        <a:cs typeface="Times New Roman" panose="02020603050405020304" pitchFamily="18" charset="0"/>
                                      </a:rPr>
                                    </m:ctrlPr>
                                  </m:dPr>
                                  <m:e>
                                    <m:sSub>
                                      <m:sSubPr>
                                        <m:ctrlPr>
                                          <a:rPr lang="en-US" altLang="zh-TW" sz="1800" b="0" i="1">
                                            <a:solidFill>
                                              <a:schemeClr val="tx1"/>
                                            </a:solidFill>
                                            <a:latin typeface="Cambria Math" panose="02040503050406030204" pitchFamily="18" charset="0"/>
                                            <a:cs typeface="Times New Roman" panose="02020603050405020304" pitchFamily="18" charset="0"/>
                                          </a:rPr>
                                        </m:ctrlPr>
                                      </m:sSubPr>
                                      <m:e>
                                        <m:r>
                                          <a:rPr lang="en-US" altLang="zh-TW" sz="1800" b="0" i="1">
                                            <a:solidFill>
                                              <a:schemeClr val="tx1"/>
                                            </a:solidFill>
                                            <a:latin typeface="Cambria Math" panose="02040503050406030204" pitchFamily="18" charset="0"/>
                                            <a:cs typeface="Times New Roman" panose="02020603050405020304" pitchFamily="18" charset="0"/>
                                          </a:rPr>
                                          <m:t>𝑣</m:t>
                                        </m:r>
                                      </m:e>
                                      <m:sub>
                                        <m:r>
                                          <a:rPr lang="en-US" altLang="zh-TW" sz="1800" b="0" i="1" smtClean="0">
                                            <a:solidFill>
                                              <a:schemeClr val="tx1"/>
                                            </a:solidFill>
                                            <a:latin typeface="Cambria Math" panose="02040503050406030204" pitchFamily="18" charset="0"/>
                                            <a:cs typeface="Times New Roman" panose="02020603050405020304" pitchFamily="18" charset="0"/>
                                          </a:rPr>
                                          <m:t>𝑖</m:t>
                                        </m:r>
                                      </m:sub>
                                    </m:sSub>
                                  </m:e>
                                </m:d>
                              </m:oMath>
                            </m:oMathPara>
                          </a14:m>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335.6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233.4</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229.1</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209.6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184.7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182.2</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154.6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137.9</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133.4</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85.0</a:t>
                          </a:r>
                          <a:endParaRPr lang="zh-TW" altLang="en-US" sz="18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Choice>
        <mc:Fallback xmlns="">
          <p:graphicFrame>
            <p:nvGraphicFramePr>
              <p:cNvPr id="6" name="表格 5"/>
              <p:cNvGraphicFramePr>
                <a:graphicFrameLocks noGrp="1"/>
              </p:cNvGraphicFramePr>
              <p:nvPr>
                <p:extLst>
                  <p:ext uri="{D42A27DB-BD31-4B8C-83A1-F6EECF244321}">
                    <p14:modId xmlns:p14="http://schemas.microsoft.com/office/powerpoint/2010/main" val="463738234"/>
                  </p:ext>
                </p:extLst>
              </p:nvPr>
            </p:nvGraphicFramePr>
            <p:xfrm>
              <a:off x="99391" y="512906"/>
              <a:ext cx="8865705" cy="1534554"/>
            </p:xfrm>
            <a:graphic>
              <a:graphicData uri="http://schemas.openxmlformats.org/drawingml/2006/table">
                <a:tbl>
                  <a:tblPr firstRow="1" bandRow="1">
                    <a:tableStyleId>{5C22544A-7EE6-4342-B048-85BDC9FD1C3A}</a:tableStyleId>
                  </a:tblPr>
                  <a:tblGrid>
                    <a:gridCol w="1310585">
                      <a:extLst>
                        <a:ext uri="{9D8B030D-6E8A-4147-A177-3AD203B41FA5}">
                          <a16:colId xmlns:a16="http://schemas.microsoft.com/office/drawing/2014/main" val="2067386265"/>
                        </a:ext>
                      </a:extLst>
                    </a:gridCol>
                    <a:gridCol w="755512">
                      <a:extLst>
                        <a:ext uri="{9D8B030D-6E8A-4147-A177-3AD203B41FA5}">
                          <a16:colId xmlns:a16="http://schemas.microsoft.com/office/drawing/2014/main" val="3949213003"/>
                        </a:ext>
                      </a:extLst>
                    </a:gridCol>
                    <a:gridCol w="755512">
                      <a:extLst>
                        <a:ext uri="{9D8B030D-6E8A-4147-A177-3AD203B41FA5}">
                          <a16:colId xmlns:a16="http://schemas.microsoft.com/office/drawing/2014/main" val="441669602"/>
                        </a:ext>
                      </a:extLst>
                    </a:gridCol>
                    <a:gridCol w="755512">
                      <a:extLst>
                        <a:ext uri="{9D8B030D-6E8A-4147-A177-3AD203B41FA5}">
                          <a16:colId xmlns:a16="http://schemas.microsoft.com/office/drawing/2014/main" val="2215782847"/>
                        </a:ext>
                      </a:extLst>
                    </a:gridCol>
                    <a:gridCol w="755512">
                      <a:extLst>
                        <a:ext uri="{9D8B030D-6E8A-4147-A177-3AD203B41FA5}">
                          <a16:colId xmlns:a16="http://schemas.microsoft.com/office/drawing/2014/main" val="339110038"/>
                        </a:ext>
                      </a:extLst>
                    </a:gridCol>
                    <a:gridCol w="755512">
                      <a:extLst>
                        <a:ext uri="{9D8B030D-6E8A-4147-A177-3AD203B41FA5}">
                          <a16:colId xmlns:a16="http://schemas.microsoft.com/office/drawing/2014/main" val="912814509"/>
                        </a:ext>
                      </a:extLst>
                    </a:gridCol>
                    <a:gridCol w="755512">
                      <a:extLst>
                        <a:ext uri="{9D8B030D-6E8A-4147-A177-3AD203B41FA5}">
                          <a16:colId xmlns:a16="http://schemas.microsoft.com/office/drawing/2014/main" val="1194052905"/>
                        </a:ext>
                      </a:extLst>
                    </a:gridCol>
                    <a:gridCol w="755512">
                      <a:extLst>
                        <a:ext uri="{9D8B030D-6E8A-4147-A177-3AD203B41FA5}">
                          <a16:colId xmlns:a16="http://schemas.microsoft.com/office/drawing/2014/main" val="2095163570"/>
                        </a:ext>
                      </a:extLst>
                    </a:gridCol>
                    <a:gridCol w="755512">
                      <a:extLst>
                        <a:ext uri="{9D8B030D-6E8A-4147-A177-3AD203B41FA5}">
                          <a16:colId xmlns:a16="http://schemas.microsoft.com/office/drawing/2014/main" val="2805652368"/>
                        </a:ext>
                      </a:extLst>
                    </a:gridCol>
                    <a:gridCol w="755512">
                      <a:extLst>
                        <a:ext uri="{9D8B030D-6E8A-4147-A177-3AD203B41FA5}">
                          <a16:colId xmlns:a16="http://schemas.microsoft.com/office/drawing/2014/main" val="3996470000"/>
                        </a:ext>
                      </a:extLst>
                    </a:gridCol>
                    <a:gridCol w="755512">
                      <a:extLst>
                        <a:ext uri="{9D8B030D-6E8A-4147-A177-3AD203B41FA5}">
                          <a16:colId xmlns:a16="http://schemas.microsoft.com/office/drawing/2014/main" val="1015376160"/>
                        </a:ext>
                      </a:extLst>
                    </a:gridCol>
                  </a:tblGrid>
                  <a:tr h="767277">
                    <a:tc>
                      <a:txBody>
                        <a:bodyPr/>
                        <a:lstStyle/>
                        <a:p>
                          <a:pPr algn="ctr"/>
                          <a:r>
                            <a:rPr lang="en-US" altLang="zh-TW" sz="1800" b="1" dirty="0" smtClean="0">
                              <a:solidFill>
                                <a:schemeClr val="tx1"/>
                              </a:solidFill>
                            </a:rPr>
                            <a:t>HSIP</a:t>
                          </a:r>
                          <a:endParaRPr lang="zh-TW" altLang="en-US" sz="1800" b="1" dirty="0">
                            <a:solidFill>
                              <a:schemeClr val="tx1"/>
                            </a:solidFill>
                          </a:endParaRPr>
                        </a:p>
                      </a:txBody>
                      <a:tcPr>
                        <a:solidFill>
                          <a:schemeClr val="bg2">
                            <a:lumMod val="90000"/>
                          </a:schemeClr>
                        </a:solidFill>
                      </a:tcPr>
                    </a:tc>
                    <a:tc>
                      <a:txBody>
                        <a:bodyPr/>
                        <a:lstStyle/>
                        <a:p>
                          <a:endParaRPr lang="zh-TW"/>
                        </a:p>
                      </a:txBody>
                      <a:tcPr>
                        <a:blipFill>
                          <a:blip r:embed="rId2"/>
                          <a:stretch>
                            <a:fillRect l="-174194" t="-3968" r="-903226" b="-101587"/>
                          </a:stretch>
                        </a:blipFill>
                      </a:tcPr>
                    </a:tc>
                    <a:tc>
                      <a:txBody>
                        <a:bodyPr/>
                        <a:lstStyle/>
                        <a:p>
                          <a:endParaRPr lang="zh-TW"/>
                        </a:p>
                      </a:txBody>
                      <a:tcPr>
                        <a:blipFill>
                          <a:blip r:embed="rId2"/>
                          <a:stretch>
                            <a:fillRect l="-274194" t="-3968" r="-803226" b="-101587"/>
                          </a:stretch>
                        </a:blipFill>
                      </a:tcPr>
                    </a:tc>
                    <a:tc>
                      <a:txBody>
                        <a:bodyPr/>
                        <a:lstStyle/>
                        <a:p>
                          <a:endParaRPr lang="zh-TW"/>
                        </a:p>
                      </a:txBody>
                      <a:tcPr>
                        <a:blipFill>
                          <a:blip r:embed="rId2"/>
                          <a:stretch>
                            <a:fillRect l="-374194" t="-3968" r="-703226" b="-101587"/>
                          </a:stretch>
                        </a:blipFill>
                      </a:tcPr>
                    </a:tc>
                    <a:tc>
                      <a:txBody>
                        <a:bodyPr/>
                        <a:lstStyle/>
                        <a:p>
                          <a:endParaRPr lang="zh-TW"/>
                        </a:p>
                      </a:txBody>
                      <a:tcPr>
                        <a:blipFill>
                          <a:blip r:embed="rId2"/>
                          <a:stretch>
                            <a:fillRect l="-474194" t="-3968" r="-603226" b="-101587"/>
                          </a:stretch>
                        </a:blipFill>
                      </a:tcPr>
                    </a:tc>
                    <a:tc>
                      <a:txBody>
                        <a:bodyPr/>
                        <a:lstStyle/>
                        <a:p>
                          <a:endParaRPr lang="zh-TW"/>
                        </a:p>
                      </a:txBody>
                      <a:tcPr>
                        <a:blipFill>
                          <a:blip r:embed="rId2"/>
                          <a:stretch>
                            <a:fillRect l="-574194" t="-3968" r="-503226" b="-101587"/>
                          </a:stretch>
                        </a:blipFill>
                      </a:tcPr>
                    </a:tc>
                    <a:tc>
                      <a:txBody>
                        <a:bodyPr/>
                        <a:lstStyle/>
                        <a:p>
                          <a:endParaRPr lang="zh-TW"/>
                        </a:p>
                      </a:txBody>
                      <a:tcPr>
                        <a:blipFill>
                          <a:blip r:embed="rId2"/>
                          <a:stretch>
                            <a:fillRect l="-674194" t="-3968" r="-403226" b="-101587"/>
                          </a:stretch>
                        </a:blipFill>
                      </a:tcPr>
                    </a:tc>
                    <a:tc>
                      <a:txBody>
                        <a:bodyPr/>
                        <a:lstStyle/>
                        <a:p>
                          <a:endParaRPr lang="zh-TW"/>
                        </a:p>
                      </a:txBody>
                      <a:tcPr>
                        <a:blipFill>
                          <a:blip r:embed="rId2"/>
                          <a:stretch>
                            <a:fillRect l="-774194" t="-3968" r="-303226" b="-101587"/>
                          </a:stretch>
                        </a:blipFill>
                      </a:tcPr>
                    </a:tc>
                    <a:tc>
                      <a:txBody>
                        <a:bodyPr/>
                        <a:lstStyle/>
                        <a:p>
                          <a:endParaRPr lang="zh-TW"/>
                        </a:p>
                      </a:txBody>
                      <a:tcPr>
                        <a:blipFill>
                          <a:blip r:embed="rId2"/>
                          <a:stretch>
                            <a:fillRect l="-874194" t="-3968" r="-203226" b="-101587"/>
                          </a:stretch>
                        </a:blipFill>
                      </a:tcPr>
                    </a:tc>
                    <a:tc>
                      <a:txBody>
                        <a:bodyPr/>
                        <a:lstStyle/>
                        <a:p>
                          <a:endParaRPr lang="zh-TW"/>
                        </a:p>
                      </a:txBody>
                      <a:tcPr>
                        <a:blipFill>
                          <a:blip r:embed="rId2"/>
                          <a:stretch>
                            <a:fillRect l="-974194" t="-3968" r="-103226" b="-101587"/>
                          </a:stretch>
                        </a:blipFill>
                      </a:tcPr>
                    </a:tc>
                    <a:tc>
                      <a:txBody>
                        <a:bodyPr/>
                        <a:lstStyle/>
                        <a:p>
                          <a:endParaRPr lang="zh-TW"/>
                        </a:p>
                      </a:txBody>
                      <a:tcPr>
                        <a:blipFill>
                          <a:blip r:embed="rId2"/>
                          <a:stretch>
                            <a:fillRect l="-1074194" t="-3968" r="-3226" b="-101587"/>
                          </a:stretch>
                        </a:blipFill>
                      </a:tcPr>
                    </a:tc>
                    <a:extLst>
                      <a:ext uri="{0D108BD9-81ED-4DB2-BD59-A6C34878D82A}">
                        <a16:rowId xmlns:a16="http://schemas.microsoft.com/office/drawing/2014/main" val="543521057"/>
                      </a:ext>
                    </a:extLst>
                  </a:tr>
                  <a:tr h="767277">
                    <a:tc>
                      <a:txBody>
                        <a:bodyPr/>
                        <a:lstStyle/>
                        <a:p>
                          <a:endParaRPr lang="zh-TW"/>
                        </a:p>
                      </a:txBody>
                      <a:tcPr>
                        <a:blipFill>
                          <a:blip r:embed="rId2"/>
                          <a:stretch>
                            <a:fillRect l="-465" t="-103968" r="-578605" b="-1587"/>
                          </a:stretch>
                        </a:blipFill>
                      </a:tcPr>
                    </a:tc>
                    <a:tc>
                      <a:txBody>
                        <a:bodyPr/>
                        <a:lstStyle/>
                        <a:p>
                          <a:pPr algn="ctr"/>
                          <a:r>
                            <a:rPr lang="en-US" altLang="zh-TW" sz="1800" b="0" dirty="0" smtClean="0">
                              <a:solidFill>
                                <a:schemeClr val="tx1"/>
                              </a:solidFill>
                            </a:rPr>
                            <a:t>335.6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233.4</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229.1</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209.6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184.7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182.2</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154.6</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137.9</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133.4</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85.0</a:t>
                          </a:r>
                          <a:endParaRPr lang="zh-TW" altLang="en-US" sz="18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1226505985"/>
                  </p:ext>
                </p:extLst>
              </p:nvPr>
            </p:nvGraphicFramePr>
            <p:xfrm>
              <a:off x="99390" y="2580245"/>
              <a:ext cx="8865705" cy="1534554"/>
            </p:xfrm>
            <a:graphic>
              <a:graphicData uri="http://schemas.openxmlformats.org/drawingml/2006/table">
                <a:tbl>
                  <a:tblPr firstRow="1" bandRow="1">
                    <a:tableStyleId>{5C22544A-7EE6-4342-B048-85BDC9FD1C3A}</a:tableStyleId>
                  </a:tblPr>
                  <a:tblGrid>
                    <a:gridCol w="1310585">
                      <a:extLst>
                        <a:ext uri="{9D8B030D-6E8A-4147-A177-3AD203B41FA5}">
                          <a16:colId xmlns:a16="http://schemas.microsoft.com/office/drawing/2014/main" val="2067386265"/>
                        </a:ext>
                      </a:extLst>
                    </a:gridCol>
                    <a:gridCol w="755512">
                      <a:extLst>
                        <a:ext uri="{9D8B030D-6E8A-4147-A177-3AD203B41FA5}">
                          <a16:colId xmlns:a16="http://schemas.microsoft.com/office/drawing/2014/main" val="3949213003"/>
                        </a:ext>
                      </a:extLst>
                    </a:gridCol>
                    <a:gridCol w="755512">
                      <a:extLst>
                        <a:ext uri="{9D8B030D-6E8A-4147-A177-3AD203B41FA5}">
                          <a16:colId xmlns:a16="http://schemas.microsoft.com/office/drawing/2014/main" val="441669602"/>
                        </a:ext>
                      </a:extLst>
                    </a:gridCol>
                    <a:gridCol w="755512">
                      <a:extLst>
                        <a:ext uri="{9D8B030D-6E8A-4147-A177-3AD203B41FA5}">
                          <a16:colId xmlns:a16="http://schemas.microsoft.com/office/drawing/2014/main" val="2215782847"/>
                        </a:ext>
                      </a:extLst>
                    </a:gridCol>
                    <a:gridCol w="755512">
                      <a:extLst>
                        <a:ext uri="{9D8B030D-6E8A-4147-A177-3AD203B41FA5}">
                          <a16:colId xmlns:a16="http://schemas.microsoft.com/office/drawing/2014/main" val="339110038"/>
                        </a:ext>
                      </a:extLst>
                    </a:gridCol>
                    <a:gridCol w="755512">
                      <a:extLst>
                        <a:ext uri="{9D8B030D-6E8A-4147-A177-3AD203B41FA5}">
                          <a16:colId xmlns:a16="http://schemas.microsoft.com/office/drawing/2014/main" val="912814509"/>
                        </a:ext>
                      </a:extLst>
                    </a:gridCol>
                    <a:gridCol w="755512">
                      <a:extLst>
                        <a:ext uri="{9D8B030D-6E8A-4147-A177-3AD203B41FA5}">
                          <a16:colId xmlns:a16="http://schemas.microsoft.com/office/drawing/2014/main" val="1194052905"/>
                        </a:ext>
                      </a:extLst>
                    </a:gridCol>
                    <a:gridCol w="755512">
                      <a:extLst>
                        <a:ext uri="{9D8B030D-6E8A-4147-A177-3AD203B41FA5}">
                          <a16:colId xmlns:a16="http://schemas.microsoft.com/office/drawing/2014/main" val="2095163570"/>
                        </a:ext>
                      </a:extLst>
                    </a:gridCol>
                    <a:gridCol w="755512">
                      <a:extLst>
                        <a:ext uri="{9D8B030D-6E8A-4147-A177-3AD203B41FA5}">
                          <a16:colId xmlns:a16="http://schemas.microsoft.com/office/drawing/2014/main" val="2805652368"/>
                        </a:ext>
                      </a:extLst>
                    </a:gridCol>
                    <a:gridCol w="755512">
                      <a:extLst>
                        <a:ext uri="{9D8B030D-6E8A-4147-A177-3AD203B41FA5}">
                          <a16:colId xmlns:a16="http://schemas.microsoft.com/office/drawing/2014/main" val="3996470000"/>
                        </a:ext>
                      </a:extLst>
                    </a:gridCol>
                    <a:gridCol w="755512">
                      <a:extLst>
                        <a:ext uri="{9D8B030D-6E8A-4147-A177-3AD203B41FA5}">
                          <a16:colId xmlns:a16="http://schemas.microsoft.com/office/drawing/2014/main" val="1015376160"/>
                        </a:ext>
                      </a:extLst>
                    </a:gridCol>
                  </a:tblGrid>
                  <a:tr h="767277">
                    <a:tc>
                      <a:txBody>
                        <a:bodyPr/>
                        <a:lstStyle/>
                        <a:p>
                          <a:pPr algn="ctr"/>
                          <a:r>
                            <a:rPr lang="en-US" altLang="zh-TW" sz="1800" b="1" dirty="0">
                              <a:solidFill>
                                <a:schemeClr val="tx1"/>
                              </a:solidFill>
                            </a:rPr>
                            <a:t>HEFT</a:t>
                          </a:r>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a:solidFill>
                                          <a:schemeClr val="tx1"/>
                                        </a:solidFill>
                                        <a:latin typeface="Cambria Math" panose="02040503050406030204" pitchFamily="18" charset="0"/>
                                        <a:cs typeface="Times New Roman" panose="02020603050405020304" pitchFamily="18" charset="0"/>
                                      </a:rPr>
                                      <m:t>𝟏</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𝟑</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𝟒</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𝟐</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𝟓</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𝟔</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𝟗</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𝟕</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smtClean="0">
                                        <a:solidFill>
                                          <a:schemeClr val="tx1"/>
                                        </a:solidFill>
                                        <a:latin typeface="Cambria Math" panose="02040503050406030204" pitchFamily="18" charset="0"/>
                                        <a:cs typeface="Times New Roman" panose="02020603050405020304" pitchFamily="18" charset="0"/>
                                      </a:rPr>
                                      <m:t>𝟖</m:t>
                                    </m:r>
                                  </m:sub>
                                </m:sSub>
                              </m:oMath>
                            </m:oMathPara>
                          </a14:m>
                          <a:endParaRPr lang="zh-TW" altLang="en-US" sz="1800" b="1" dirty="0">
                            <a:solidFill>
                              <a:schemeClr val="tx1"/>
                            </a:solidFill>
                          </a:endParaRPr>
                        </a:p>
                      </a:txBody>
                      <a:tcPr>
                        <a:solidFill>
                          <a:schemeClr val="bg2">
                            <a:lumMod val="90000"/>
                          </a:schemeClr>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1" i="1" smtClean="0">
                                        <a:solidFill>
                                          <a:schemeClr val="tx1"/>
                                        </a:solidFill>
                                        <a:latin typeface="Cambria Math" panose="02040503050406030204" pitchFamily="18" charset="0"/>
                                        <a:cs typeface="Times New Roman" panose="02020603050405020304" pitchFamily="18" charset="0"/>
                                      </a:rPr>
                                    </m:ctrlPr>
                                  </m:sSubPr>
                                  <m:e>
                                    <m:r>
                                      <a:rPr lang="en-US" altLang="zh-TW" sz="1800" b="1" i="1" smtClean="0">
                                        <a:solidFill>
                                          <a:schemeClr val="tx1"/>
                                        </a:solidFill>
                                        <a:latin typeface="Cambria Math" panose="02040503050406030204" pitchFamily="18" charset="0"/>
                                        <a:cs typeface="Times New Roman" panose="02020603050405020304" pitchFamily="18" charset="0"/>
                                      </a:rPr>
                                      <m:t>𝒗</m:t>
                                    </m:r>
                                  </m:e>
                                  <m:sub>
                                    <m:r>
                                      <a:rPr lang="en-US" altLang="zh-TW" sz="1800" b="1" i="1">
                                        <a:solidFill>
                                          <a:schemeClr val="tx1"/>
                                        </a:solidFill>
                                        <a:latin typeface="Cambria Math" panose="02040503050406030204" pitchFamily="18" charset="0"/>
                                        <a:cs typeface="Times New Roman" panose="02020603050405020304" pitchFamily="18" charset="0"/>
                                      </a:rPr>
                                      <m:t>𝟏𝟎</m:t>
                                    </m:r>
                                  </m:sub>
                                </m:sSub>
                              </m:oMath>
                            </m:oMathPara>
                          </a14:m>
                          <a:endParaRPr lang="zh-TW" altLang="en-US" sz="1800" b="1" dirty="0">
                            <a:solidFill>
                              <a:schemeClr val="tx1"/>
                            </a:solidFill>
                          </a:endParaRPr>
                        </a:p>
                      </a:txBody>
                      <a:tcPr>
                        <a:solidFill>
                          <a:schemeClr val="bg2">
                            <a:lumMod val="90000"/>
                          </a:schemeClr>
                        </a:solidFill>
                      </a:tcPr>
                    </a:tc>
                    <a:extLst>
                      <a:ext uri="{0D108BD9-81ED-4DB2-BD59-A6C34878D82A}">
                        <a16:rowId xmlns:a16="http://schemas.microsoft.com/office/drawing/2014/main" val="543521057"/>
                      </a:ext>
                    </a:extLst>
                  </a:tr>
                  <a:tr h="7672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800" b="0" i="1" smtClean="0">
                                        <a:solidFill>
                                          <a:schemeClr val="tx1"/>
                                        </a:solidFill>
                                        <a:latin typeface="Cambria Math" panose="02040503050406030204" pitchFamily="18" charset="0"/>
                                        <a:cs typeface="Times New Roman" panose="02020603050405020304" pitchFamily="18" charset="0"/>
                                      </a:rPr>
                                    </m:ctrlPr>
                                  </m:sSubPr>
                                  <m:e>
                                    <m:r>
                                      <a:rPr lang="en-US" altLang="zh-TW" sz="1800" b="0" i="1">
                                        <a:solidFill>
                                          <a:schemeClr val="tx1"/>
                                        </a:solidFill>
                                        <a:latin typeface="Cambria Math" panose="02040503050406030204" pitchFamily="18" charset="0"/>
                                        <a:cs typeface="Times New Roman" panose="02020603050405020304" pitchFamily="18" charset="0"/>
                                      </a:rPr>
                                      <m:t>𝑟𝑎𝑛𝑘</m:t>
                                    </m:r>
                                  </m:e>
                                  <m:sub>
                                    <m:r>
                                      <a:rPr lang="en-US" altLang="zh-TW" sz="1800" b="0" i="1" smtClean="0">
                                        <a:solidFill>
                                          <a:schemeClr val="tx1"/>
                                        </a:solidFill>
                                        <a:latin typeface="Cambria Math" panose="02040503050406030204" pitchFamily="18" charset="0"/>
                                        <a:cs typeface="Times New Roman" panose="02020603050405020304" pitchFamily="18" charset="0"/>
                                      </a:rPr>
                                      <m:t>𝑢</m:t>
                                    </m:r>
                                  </m:sub>
                                </m:sSub>
                                <m:d>
                                  <m:dPr>
                                    <m:ctrlPr>
                                      <a:rPr lang="en-US" altLang="zh-TW" sz="1800" b="0" i="1">
                                        <a:solidFill>
                                          <a:schemeClr val="tx1"/>
                                        </a:solidFill>
                                        <a:latin typeface="Cambria Math" panose="02040503050406030204" pitchFamily="18" charset="0"/>
                                        <a:cs typeface="Times New Roman" panose="02020603050405020304" pitchFamily="18" charset="0"/>
                                      </a:rPr>
                                    </m:ctrlPr>
                                  </m:dPr>
                                  <m:e>
                                    <m:sSub>
                                      <m:sSubPr>
                                        <m:ctrlPr>
                                          <a:rPr lang="en-US" altLang="zh-TW" sz="1800" b="0" i="1">
                                            <a:solidFill>
                                              <a:schemeClr val="tx1"/>
                                            </a:solidFill>
                                            <a:latin typeface="Cambria Math" panose="02040503050406030204" pitchFamily="18" charset="0"/>
                                            <a:cs typeface="Times New Roman" panose="02020603050405020304" pitchFamily="18" charset="0"/>
                                          </a:rPr>
                                        </m:ctrlPr>
                                      </m:sSubPr>
                                      <m:e>
                                        <m:r>
                                          <a:rPr lang="en-US" altLang="zh-TW" sz="1800" b="0" i="1">
                                            <a:solidFill>
                                              <a:schemeClr val="tx1"/>
                                            </a:solidFill>
                                            <a:latin typeface="Cambria Math" panose="02040503050406030204" pitchFamily="18" charset="0"/>
                                            <a:cs typeface="Times New Roman" panose="02020603050405020304" pitchFamily="18" charset="0"/>
                                          </a:rPr>
                                          <m:t>𝑣</m:t>
                                        </m:r>
                                      </m:e>
                                      <m:sub>
                                        <m:r>
                                          <a:rPr lang="en-US" altLang="zh-TW" sz="1800" b="0" i="1" smtClean="0">
                                            <a:solidFill>
                                              <a:schemeClr val="tx1"/>
                                            </a:solidFill>
                                            <a:latin typeface="Cambria Math" panose="02040503050406030204" pitchFamily="18" charset="0"/>
                                            <a:cs typeface="Times New Roman" panose="02020603050405020304" pitchFamily="18" charset="0"/>
                                          </a:rPr>
                                          <m:t>𝑖</m:t>
                                        </m:r>
                                      </m:sub>
                                    </m:sSub>
                                  </m:e>
                                </m:d>
                              </m:oMath>
                            </m:oMathPara>
                          </a14:m>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108</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80</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80</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77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69</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63.33</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44.33</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42.67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36.67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a:solidFill>
                                <a:schemeClr val="tx1"/>
                              </a:solidFill>
                            </a:rPr>
                            <a:t>14.67</a:t>
                          </a:r>
                          <a:endParaRPr lang="zh-TW" altLang="en-US" sz="18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1226505985"/>
                  </p:ext>
                </p:extLst>
              </p:nvPr>
            </p:nvGraphicFramePr>
            <p:xfrm>
              <a:off x="99390" y="2580245"/>
              <a:ext cx="8865705" cy="1534554"/>
            </p:xfrm>
            <a:graphic>
              <a:graphicData uri="http://schemas.openxmlformats.org/drawingml/2006/table">
                <a:tbl>
                  <a:tblPr firstRow="1" bandRow="1">
                    <a:tableStyleId>{5C22544A-7EE6-4342-B048-85BDC9FD1C3A}</a:tableStyleId>
                  </a:tblPr>
                  <a:tblGrid>
                    <a:gridCol w="1310585">
                      <a:extLst>
                        <a:ext uri="{9D8B030D-6E8A-4147-A177-3AD203B41FA5}">
                          <a16:colId xmlns:a16="http://schemas.microsoft.com/office/drawing/2014/main" val="2067386265"/>
                        </a:ext>
                      </a:extLst>
                    </a:gridCol>
                    <a:gridCol w="755512">
                      <a:extLst>
                        <a:ext uri="{9D8B030D-6E8A-4147-A177-3AD203B41FA5}">
                          <a16:colId xmlns:a16="http://schemas.microsoft.com/office/drawing/2014/main" val="3949213003"/>
                        </a:ext>
                      </a:extLst>
                    </a:gridCol>
                    <a:gridCol w="755512">
                      <a:extLst>
                        <a:ext uri="{9D8B030D-6E8A-4147-A177-3AD203B41FA5}">
                          <a16:colId xmlns:a16="http://schemas.microsoft.com/office/drawing/2014/main" val="441669602"/>
                        </a:ext>
                      </a:extLst>
                    </a:gridCol>
                    <a:gridCol w="755512">
                      <a:extLst>
                        <a:ext uri="{9D8B030D-6E8A-4147-A177-3AD203B41FA5}">
                          <a16:colId xmlns:a16="http://schemas.microsoft.com/office/drawing/2014/main" val="2215782847"/>
                        </a:ext>
                      </a:extLst>
                    </a:gridCol>
                    <a:gridCol w="755512">
                      <a:extLst>
                        <a:ext uri="{9D8B030D-6E8A-4147-A177-3AD203B41FA5}">
                          <a16:colId xmlns:a16="http://schemas.microsoft.com/office/drawing/2014/main" val="339110038"/>
                        </a:ext>
                      </a:extLst>
                    </a:gridCol>
                    <a:gridCol w="755512">
                      <a:extLst>
                        <a:ext uri="{9D8B030D-6E8A-4147-A177-3AD203B41FA5}">
                          <a16:colId xmlns:a16="http://schemas.microsoft.com/office/drawing/2014/main" val="912814509"/>
                        </a:ext>
                      </a:extLst>
                    </a:gridCol>
                    <a:gridCol w="755512">
                      <a:extLst>
                        <a:ext uri="{9D8B030D-6E8A-4147-A177-3AD203B41FA5}">
                          <a16:colId xmlns:a16="http://schemas.microsoft.com/office/drawing/2014/main" val="1194052905"/>
                        </a:ext>
                      </a:extLst>
                    </a:gridCol>
                    <a:gridCol w="755512">
                      <a:extLst>
                        <a:ext uri="{9D8B030D-6E8A-4147-A177-3AD203B41FA5}">
                          <a16:colId xmlns:a16="http://schemas.microsoft.com/office/drawing/2014/main" val="2095163570"/>
                        </a:ext>
                      </a:extLst>
                    </a:gridCol>
                    <a:gridCol w="755512">
                      <a:extLst>
                        <a:ext uri="{9D8B030D-6E8A-4147-A177-3AD203B41FA5}">
                          <a16:colId xmlns:a16="http://schemas.microsoft.com/office/drawing/2014/main" val="2805652368"/>
                        </a:ext>
                      </a:extLst>
                    </a:gridCol>
                    <a:gridCol w="755512">
                      <a:extLst>
                        <a:ext uri="{9D8B030D-6E8A-4147-A177-3AD203B41FA5}">
                          <a16:colId xmlns:a16="http://schemas.microsoft.com/office/drawing/2014/main" val="3996470000"/>
                        </a:ext>
                      </a:extLst>
                    </a:gridCol>
                    <a:gridCol w="755512">
                      <a:extLst>
                        <a:ext uri="{9D8B030D-6E8A-4147-A177-3AD203B41FA5}">
                          <a16:colId xmlns:a16="http://schemas.microsoft.com/office/drawing/2014/main" val="1015376160"/>
                        </a:ext>
                      </a:extLst>
                    </a:gridCol>
                  </a:tblGrid>
                  <a:tr h="767277">
                    <a:tc>
                      <a:txBody>
                        <a:bodyPr/>
                        <a:lstStyle/>
                        <a:p>
                          <a:pPr algn="ctr"/>
                          <a:r>
                            <a:rPr lang="en-US" altLang="zh-TW" sz="1800" b="1" dirty="0" smtClean="0">
                              <a:solidFill>
                                <a:schemeClr val="tx1"/>
                              </a:solidFill>
                            </a:rPr>
                            <a:t>HEFT</a:t>
                          </a:r>
                          <a:endParaRPr lang="zh-TW" altLang="en-US" sz="1800" b="1" dirty="0">
                            <a:solidFill>
                              <a:schemeClr val="tx1"/>
                            </a:solidFill>
                          </a:endParaRPr>
                        </a:p>
                      </a:txBody>
                      <a:tcPr>
                        <a:solidFill>
                          <a:schemeClr val="bg2">
                            <a:lumMod val="90000"/>
                          </a:schemeClr>
                        </a:solidFill>
                      </a:tcPr>
                    </a:tc>
                    <a:tc>
                      <a:txBody>
                        <a:bodyPr/>
                        <a:lstStyle/>
                        <a:p>
                          <a:endParaRPr lang="zh-TW"/>
                        </a:p>
                      </a:txBody>
                      <a:tcPr>
                        <a:blipFill>
                          <a:blip r:embed="rId3"/>
                          <a:stretch>
                            <a:fillRect l="-174194" t="-3968" r="-903226" b="-102381"/>
                          </a:stretch>
                        </a:blipFill>
                      </a:tcPr>
                    </a:tc>
                    <a:tc>
                      <a:txBody>
                        <a:bodyPr/>
                        <a:lstStyle/>
                        <a:p>
                          <a:endParaRPr lang="zh-TW"/>
                        </a:p>
                      </a:txBody>
                      <a:tcPr>
                        <a:blipFill>
                          <a:blip r:embed="rId3"/>
                          <a:stretch>
                            <a:fillRect l="-274194" t="-3968" r="-803226" b="-102381"/>
                          </a:stretch>
                        </a:blipFill>
                      </a:tcPr>
                    </a:tc>
                    <a:tc>
                      <a:txBody>
                        <a:bodyPr/>
                        <a:lstStyle/>
                        <a:p>
                          <a:endParaRPr lang="zh-TW"/>
                        </a:p>
                      </a:txBody>
                      <a:tcPr>
                        <a:blipFill>
                          <a:blip r:embed="rId3"/>
                          <a:stretch>
                            <a:fillRect l="-374194" t="-3968" r="-703226" b="-102381"/>
                          </a:stretch>
                        </a:blipFill>
                      </a:tcPr>
                    </a:tc>
                    <a:tc>
                      <a:txBody>
                        <a:bodyPr/>
                        <a:lstStyle/>
                        <a:p>
                          <a:endParaRPr lang="zh-TW"/>
                        </a:p>
                      </a:txBody>
                      <a:tcPr>
                        <a:blipFill>
                          <a:blip r:embed="rId3"/>
                          <a:stretch>
                            <a:fillRect l="-474194" t="-3968" r="-603226" b="-102381"/>
                          </a:stretch>
                        </a:blipFill>
                      </a:tcPr>
                    </a:tc>
                    <a:tc>
                      <a:txBody>
                        <a:bodyPr/>
                        <a:lstStyle/>
                        <a:p>
                          <a:endParaRPr lang="zh-TW"/>
                        </a:p>
                      </a:txBody>
                      <a:tcPr>
                        <a:blipFill>
                          <a:blip r:embed="rId3"/>
                          <a:stretch>
                            <a:fillRect l="-574194" t="-3968" r="-503226" b="-102381"/>
                          </a:stretch>
                        </a:blipFill>
                      </a:tcPr>
                    </a:tc>
                    <a:tc>
                      <a:txBody>
                        <a:bodyPr/>
                        <a:lstStyle/>
                        <a:p>
                          <a:endParaRPr lang="zh-TW"/>
                        </a:p>
                      </a:txBody>
                      <a:tcPr>
                        <a:blipFill>
                          <a:blip r:embed="rId3"/>
                          <a:stretch>
                            <a:fillRect l="-674194" t="-3968" r="-403226" b="-102381"/>
                          </a:stretch>
                        </a:blipFill>
                      </a:tcPr>
                    </a:tc>
                    <a:tc>
                      <a:txBody>
                        <a:bodyPr/>
                        <a:lstStyle/>
                        <a:p>
                          <a:endParaRPr lang="zh-TW"/>
                        </a:p>
                      </a:txBody>
                      <a:tcPr>
                        <a:blipFill>
                          <a:blip r:embed="rId3"/>
                          <a:stretch>
                            <a:fillRect l="-774194" t="-3968" r="-303226" b="-102381"/>
                          </a:stretch>
                        </a:blipFill>
                      </a:tcPr>
                    </a:tc>
                    <a:tc>
                      <a:txBody>
                        <a:bodyPr/>
                        <a:lstStyle/>
                        <a:p>
                          <a:endParaRPr lang="zh-TW"/>
                        </a:p>
                      </a:txBody>
                      <a:tcPr>
                        <a:blipFill>
                          <a:blip r:embed="rId3"/>
                          <a:stretch>
                            <a:fillRect l="-874194" t="-3968" r="-203226" b="-102381"/>
                          </a:stretch>
                        </a:blipFill>
                      </a:tcPr>
                    </a:tc>
                    <a:tc>
                      <a:txBody>
                        <a:bodyPr/>
                        <a:lstStyle/>
                        <a:p>
                          <a:endParaRPr lang="zh-TW"/>
                        </a:p>
                      </a:txBody>
                      <a:tcPr>
                        <a:blipFill>
                          <a:blip r:embed="rId3"/>
                          <a:stretch>
                            <a:fillRect l="-974194" t="-3968" r="-103226" b="-102381"/>
                          </a:stretch>
                        </a:blipFill>
                      </a:tcPr>
                    </a:tc>
                    <a:tc>
                      <a:txBody>
                        <a:bodyPr/>
                        <a:lstStyle/>
                        <a:p>
                          <a:endParaRPr lang="zh-TW"/>
                        </a:p>
                      </a:txBody>
                      <a:tcPr>
                        <a:blipFill>
                          <a:blip r:embed="rId3"/>
                          <a:stretch>
                            <a:fillRect l="-1074194" t="-3968" r="-3226" b="-102381"/>
                          </a:stretch>
                        </a:blipFill>
                      </a:tcPr>
                    </a:tc>
                    <a:extLst>
                      <a:ext uri="{0D108BD9-81ED-4DB2-BD59-A6C34878D82A}">
                        <a16:rowId xmlns:a16="http://schemas.microsoft.com/office/drawing/2014/main" val="543521057"/>
                      </a:ext>
                    </a:extLst>
                  </a:tr>
                  <a:tr h="767277">
                    <a:tc>
                      <a:txBody>
                        <a:bodyPr/>
                        <a:lstStyle/>
                        <a:p>
                          <a:endParaRPr lang="zh-TW"/>
                        </a:p>
                      </a:txBody>
                      <a:tcPr>
                        <a:blipFill>
                          <a:blip r:embed="rId3"/>
                          <a:stretch>
                            <a:fillRect l="-465" t="-103968" r="-578605" b="-2381"/>
                          </a:stretch>
                        </a:blipFill>
                      </a:tcPr>
                    </a:tc>
                    <a:tc>
                      <a:txBody>
                        <a:bodyPr/>
                        <a:lstStyle/>
                        <a:p>
                          <a:pPr algn="ctr"/>
                          <a:r>
                            <a:rPr lang="en-US" altLang="zh-TW" sz="1800" b="0" dirty="0" smtClean="0">
                              <a:solidFill>
                                <a:schemeClr val="tx1"/>
                              </a:solidFill>
                            </a:rPr>
                            <a:t>108</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80</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80</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77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69</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63.33</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44.33</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42.67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36.67</a:t>
                          </a:r>
                          <a:endParaRPr lang="zh-TW" altLang="en-US" sz="1800" b="0" dirty="0">
                            <a:solidFill>
                              <a:schemeClr val="tx1"/>
                            </a:solidFill>
                          </a:endParaRPr>
                        </a:p>
                      </a:txBody>
                      <a:tcPr>
                        <a:solidFill>
                          <a:schemeClr val="bg2">
                            <a:lumMod val="90000"/>
                          </a:schemeClr>
                        </a:solidFill>
                      </a:tcPr>
                    </a:tc>
                    <a:tc>
                      <a:txBody>
                        <a:bodyPr/>
                        <a:lstStyle/>
                        <a:p>
                          <a:pPr algn="ctr"/>
                          <a:r>
                            <a:rPr lang="en-US" altLang="zh-TW" sz="1800" b="0" dirty="0" smtClean="0">
                              <a:solidFill>
                                <a:schemeClr val="tx1"/>
                              </a:solidFill>
                            </a:rPr>
                            <a:t>14.67</a:t>
                          </a:r>
                          <a:endParaRPr lang="zh-TW" altLang="en-US" sz="1800" b="0" dirty="0">
                            <a:solidFill>
                              <a:schemeClr val="tx1"/>
                            </a:solidFill>
                          </a:endParaRPr>
                        </a:p>
                      </a:txBody>
                      <a:tcPr>
                        <a:solidFill>
                          <a:schemeClr val="bg2">
                            <a:lumMod val="90000"/>
                          </a:schemeClr>
                        </a:solidFill>
                      </a:tcPr>
                    </a:tc>
                    <a:extLst>
                      <a:ext uri="{0D108BD9-81ED-4DB2-BD59-A6C34878D82A}">
                        <a16:rowId xmlns:a16="http://schemas.microsoft.com/office/drawing/2014/main" val="115401461"/>
                      </a:ext>
                    </a:extLst>
                  </a:tr>
                </a:tbl>
              </a:graphicData>
            </a:graphic>
          </p:graphicFrame>
        </mc:Fallback>
      </mc:AlternateContent>
    </p:spTree>
    <p:extLst>
      <p:ext uri="{BB962C8B-B14F-4D97-AF65-F5344CB8AC3E}">
        <p14:creationId xmlns:p14="http://schemas.microsoft.com/office/powerpoint/2010/main" val="732049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rotWithShape="1">
          <a:blip r:embed="rId2">
            <a:extLst>
              <a:ext uri="{28A0092B-C50C-407E-A947-70E740481C1C}">
                <a14:useLocalDpi xmlns:a14="http://schemas.microsoft.com/office/drawing/2010/main" val="0"/>
              </a:ext>
            </a:extLst>
          </a:blip>
          <a:srcRect l="11967" b="994"/>
          <a:stretch/>
        </p:blipFill>
        <p:spPr>
          <a:xfrm>
            <a:off x="0" y="0"/>
            <a:ext cx="2663688" cy="4989443"/>
          </a:xfrm>
        </p:spPr>
      </p:pic>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7198" b="1125"/>
          <a:stretch/>
        </p:blipFill>
        <p:spPr>
          <a:xfrm>
            <a:off x="2524538" y="0"/>
            <a:ext cx="2434683" cy="5241399"/>
          </a:xfrm>
          <a:prstGeom prst="rect">
            <a:avLst/>
          </a:prstGeom>
        </p:spPr>
      </p:pic>
      <p:pic>
        <p:nvPicPr>
          <p:cNvPr id="6" name="圖片 5"/>
          <p:cNvPicPr>
            <a:picLocks noChangeAspect="1"/>
          </p:cNvPicPr>
          <p:nvPr/>
        </p:nvPicPr>
        <p:blipFill rotWithShape="1">
          <a:blip r:embed="rId4">
            <a:extLst>
              <a:ext uri="{28A0092B-C50C-407E-A947-70E740481C1C}">
                <a14:useLocalDpi xmlns:a14="http://schemas.microsoft.com/office/drawing/2010/main" val="0"/>
              </a:ext>
            </a:extLst>
          </a:blip>
          <a:srcRect l="2390" r="2430" b="924"/>
          <a:stretch/>
        </p:blipFill>
        <p:spPr>
          <a:xfrm>
            <a:off x="4860234" y="477077"/>
            <a:ext cx="4283765" cy="3200401"/>
          </a:xfrm>
          <a:prstGeom prst="rect">
            <a:avLst/>
          </a:prstGeom>
        </p:spPr>
      </p:pic>
    </p:spTree>
    <p:extLst>
      <p:ext uri="{BB962C8B-B14F-4D97-AF65-F5344CB8AC3E}">
        <p14:creationId xmlns:p14="http://schemas.microsoft.com/office/powerpoint/2010/main" val="3941462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B01AB9-0651-4F6D-A93A-D571F0BAE9A7}"/>
              </a:ext>
            </a:extLst>
          </p:cNvPr>
          <p:cNvSpPr>
            <a:spLocks noGrp="1"/>
          </p:cNvSpPr>
          <p:nvPr>
            <p:ph type="title"/>
          </p:nvPr>
        </p:nvSpPr>
        <p:spPr>
          <a:xfrm>
            <a:off x="139007" y="260700"/>
            <a:ext cx="7886700" cy="583367"/>
          </a:xfrm>
        </p:spPr>
        <p:txBody>
          <a:bodyPr>
            <a:normAutofit/>
          </a:bodyPr>
          <a:lstStyle/>
          <a:p>
            <a:r>
              <a:rPr lang="en-US" altLang="zh-TW" sz="3200" b="1" dirty="0">
                <a:latin typeface="Times New Roman" panose="02020603050405020304" pitchFamily="18" charset="0"/>
                <a:cs typeface="Times New Roman" panose="02020603050405020304" pitchFamily="18" charset="0"/>
              </a:rPr>
              <a:t>Abstract</a:t>
            </a:r>
            <a:endParaRPr lang="zh-TW" altLang="en-US" sz="32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E26DCC3-1991-4383-BF81-99FF895536EE}"/>
              </a:ext>
            </a:extLst>
          </p:cNvPr>
          <p:cNvSpPr>
            <a:spLocks noGrp="1"/>
          </p:cNvSpPr>
          <p:nvPr>
            <p:ph idx="1"/>
          </p:nvPr>
        </p:nvSpPr>
        <p:spPr>
          <a:xfrm>
            <a:off x="139007" y="844067"/>
            <a:ext cx="9004993" cy="5944661"/>
          </a:xfrm>
        </p:spPr>
        <p:txBody>
          <a:bodyPr>
            <a:noAutofit/>
          </a:bodyPr>
          <a:lstStyle/>
          <a:p>
            <a:pPr marL="0" indent="0">
              <a:lnSpc>
                <a:spcPct val="150000"/>
              </a:lnSpc>
              <a:buNone/>
            </a:pPr>
            <a:r>
              <a:rPr lang="en-US" altLang="zh-TW" sz="2400" dirty="0">
                <a:latin typeface="Times New Roman" panose="02020603050405020304" pitchFamily="18" charset="0"/>
                <a:cs typeface="Times New Roman" panose="02020603050405020304" pitchFamily="18" charset="0"/>
              </a:rPr>
              <a:t>Among the numerous DAG scheduling heuristics</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suitable for heterogeneous systems, the Heterogeneous</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Earliest Finish Time (HEFT) heuristic is known to give</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good results in short time. In this paper, we propose an</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improvement of HEFT, where the locally optimal decisions</a:t>
            </a:r>
          </a:p>
          <a:p>
            <a:pPr marL="0" indent="0">
              <a:lnSpc>
                <a:spcPct val="150000"/>
              </a:lnSpc>
              <a:buNone/>
            </a:pPr>
            <a:r>
              <a:rPr lang="en-US" altLang="zh-TW" sz="2400" dirty="0">
                <a:latin typeface="Times New Roman" panose="02020603050405020304" pitchFamily="18" charset="0"/>
                <a:cs typeface="Times New Roman" panose="02020603050405020304" pitchFamily="18" charset="0"/>
              </a:rPr>
              <a:t>made by the heuristic do not rely on estimates of a single</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task only, but also look ahead in the schedule and take into</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account information about the impact of this decision to the</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children of the task being allocated. Preliminary simulation</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results indicate that the </a:t>
            </a:r>
            <a:r>
              <a:rPr lang="en-US" altLang="zh-TW" sz="2400" dirty="0" err="1">
                <a:latin typeface="Times New Roman" panose="02020603050405020304" pitchFamily="18" charset="0"/>
                <a:cs typeface="Times New Roman" panose="02020603050405020304" pitchFamily="18" charset="0"/>
              </a:rPr>
              <a:t>lookahead</a:t>
            </a:r>
            <a:r>
              <a:rPr lang="en-US" altLang="zh-TW" sz="2400" dirty="0">
                <a:latin typeface="Times New Roman" panose="02020603050405020304" pitchFamily="18" charset="0"/>
                <a:cs typeface="Times New Roman" panose="02020603050405020304" pitchFamily="18" charset="0"/>
              </a:rPr>
              <a:t> variation of HEFT can</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effectively reduce the </a:t>
            </a:r>
            <a:r>
              <a:rPr lang="en-US" altLang="zh-TW" sz="2400" dirty="0" err="1">
                <a:latin typeface="Times New Roman" panose="02020603050405020304" pitchFamily="18" charset="0"/>
                <a:cs typeface="Times New Roman" panose="02020603050405020304" pitchFamily="18" charset="0"/>
              </a:rPr>
              <a:t>makespan</a:t>
            </a:r>
            <a:r>
              <a:rPr lang="en-US" altLang="zh-TW" sz="2400" dirty="0">
                <a:latin typeface="Times New Roman" panose="02020603050405020304" pitchFamily="18" charset="0"/>
                <a:cs typeface="Times New Roman" panose="02020603050405020304" pitchFamily="18" charset="0"/>
              </a:rPr>
              <a:t> of the schedule in most cases</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without making the algorithm’s execution time prohibitively</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high.</a:t>
            </a:r>
            <a:endParaRPr lang="fr-FR" altLang="zh-T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48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rotWithShape="1">
          <a:blip r:embed="rId2">
            <a:extLst>
              <a:ext uri="{28A0092B-C50C-407E-A947-70E740481C1C}">
                <a14:useLocalDpi xmlns:a14="http://schemas.microsoft.com/office/drawing/2010/main" val="0"/>
              </a:ext>
            </a:extLst>
          </a:blip>
          <a:srcRect l="23440" t="8544" r="3561" b="1770"/>
          <a:stretch/>
        </p:blipFill>
        <p:spPr>
          <a:xfrm>
            <a:off x="352425" y="590550"/>
            <a:ext cx="3276600" cy="4867275"/>
          </a:xfrm>
          <a:prstGeom prst="rect">
            <a:avLst/>
          </a:prstGeom>
        </p:spPr>
      </p:pic>
      <p:graphicFrame>
        <p:nvGraphicFramePr>
          <p:cNvPr id="7" name="表格 6"/>
          <p:cNvGraphicFramePr>
            <a:graphicFrameLocks noGrp="1"/>
          </p:cNvGraphicFramePr>
          <p:nvPr>
            <p:extLst>
              <p:ext uri="{D42A27DB-BD31-4B8C-83A1-F6EECF244321}">
                <p14:modId xmlns:p14="http://schemas.microsoft.com/office/powerpoint/2010/main" val="2447785809"/>
              </p:ext>
            </p:extLst>
          </p:nvPr>
        </p:nvGraphicFramePr>
        <p:xfrm>
          <a:off x="3876674" y="687261"/>
          <a:ext cx="1895476" cy="5101523"/>
        </p:xfrm>
        <a:graphic>
          <a:graphicData uri="http://schemas.openxmlformats.org/drawingml/2006/table">
            <a:tbl>
              <a:tblPr firstRow="1" bandRow="1">
                <a:tableStyleId>{5C22544A-7EE6-4342-B048-85BDC9FD1C3A}</a:tableStyleId>
              </a:tblPr>
              <a:tblGrid>
                <a:gridCol w="947738">
                  <a:extLst>
                    <a:ext uri="{9D8B030D-6E8A-4147-A177-3AD203B41FA5}">
                      <a16:colId xmlns:a16="http://schemas.microsoft.com/office/drawing/2014/main" val="1587617290"/>
                    </a:ext>
                  </a:extLst>
                </a:gridCol>
                <a:gridCol w="947738">
                  <a:extLst>
                    <a:ext uri="{9D8B030D-6E8A-4147-A177-3AD203B41FA5}">
                      <a16:colId xmlns:a16="http://schemas.microsoft.com/office/drawing/2014/main" val="3654422531"/>
                    </a:ext>
                  </a:extLst>
                </a:gridCol>
              </a:tblGrid>
              <a:tr h="454469">
                <a:tc>
                  <a:txBody>
                    <a:bodyPr/>
                    <a:lstStyle/>
                    <a:p>
                      <a:r>
                        <a:rPr lang="en-US" altLang="zh-TW" dirty="0"/>
                        <a:t>Task</a:t>
                      </a:r>
                      <a:endParaRPr lang="zh-TW" altLang="en-US" dirty="0"/>
                    </a:p>
                  </a:txBody>
                  <a:tcPr/>
                </a:tc>
                <a:tc>
                  <a:txBody>
                    <a:bodyPr/>
                    <a:lstStyle/>
                    <a:p>
                      <a:r>
                        <a:rPr lang="en-US" altLang="zh-TW" dirty="0"/>
                        <a:t>Rank</a:t>
                      </a:r>
                      <a:endParaRPr lang="zh-TW" altLang="en-US" dirty="0"/>
                    </a:p>
                  </a:txBody>
                  <a:tcPr/>
                </a:tc>
                <a:extLst>
                  <a:ext uri="{0D108BD9-81ED-4DB2-BD59-A6C34878D82A}">
                    <a16:rowId xmlns:a16="http://schemas.microsoft.com/office/drawing/2014/main" val="3356576833"/>
                  </a:ext>
                </a:extLst>
              </a:tr>
              <a:tr h="454469">
                <a:tc>
                  <a:txBody>
                    <a:bodyPr/>
                    <a:lstStyle/>
                    <a:p>
                      <a:r>
                        <a:rPr lang="en-US" altLang="zh-TW" dirty="0"/>
                        <a:t>1</a:t>
                      </a:r>
                      <a:endParaRPr lang="zh-TW" altLang="en-US" dirty="0"/>
                    </a:p>
                  </a:txBody>
                  <a:tcPr/>
                </a:tc>
                <a:tc>
                  <a:txBody>
                    <a:bodyPr/>
                    <a:lstStyle/>
                    <a:p>
                      <a:r>
                        <a:rPr lang="en-US" altLang="zh-TW" dirty="0"/>
                        <a:t>378</a:t>
                      </a:r>
                      <a:endParaRPr lang="zh-TW" altLang="en-US" dirty="0"/>
                    </a:p>
                  </a:txBody>
                  <a:tcPr/>
                </a:tc>
                <a:extLst>
                  <a:ext uri="{0D108BD9-81ED-4DB2-BD59-A6C34878D82A}">
                    <a16:rowId xmlns:a16="http://schemas.microsoft.com/office/drawing/2014/main" val="542848029"/>
                  </a:ext>
                </a:extLst>
              </a:tr>
              <a:tr h="640080">
                <a:tc>
                  <a:txBody>
                    <a:bodyPr/>
                    <a:lstStyle/>
                    <a:p>
                      <a:r>
                        <a:rPr lang="en-US" altLang="zh-TW" dirty="0"/>
                        <a:t>4</a:t>
                      </a:r>
                      <a:endParaRPr lang="zh-TW" altLang="en-US" dirty="0"/>
                    </a:p>
                  </a:txBody>
                  <a:tcPr/>
                </a:tc>
                <a:tc>
                  <a:txBody>
                    <a:bodyPr/>
                    <a:lstStyle/>
                    <a:p>
                      <a:r>
                        <a:rPr lang="en-US" altLang="zh-TW" dirty="0"/>
                        <a:t>266.67</a:t>
                      </a:r>
                      <a:endParaRPr lang="zh-TW" altLang="en-US" dirty="0"/>
                    </a:p>
                  </a:txBody>
                  <a:tcPr/>
                </a:tc>
                <a:extLst>
                  <a:ext uri="{0D108BD9-81ED-4DB2-BD59-A6C34878D82A}">
                    <a16:rowId xmlns:a16="http://schemas.microsoft.com/office/drawing/2014/main" val="2305314121"/>
                  </a:ext>
                </a:extLst>
              </a:tr>
              <a:tr h="640080">
                <a:tc>
                  <a:txBody>
                    <a:bodyPr/>
                    <a:lstStyle/>
                    <a:p>
                      <a:r>
                        <a:rPr lang="en-US" altLang="zh-TW" dirty="0"/>
                        <a:t>2</a:t>
                      </a:r>
                      <a:endParaRPr lang="zh-TW" altLang="en-US" dirty="0"/>
                    </a:p>
                  </a:txBody>
                  <a:tcPr/>
                </a:tc>
                <a:tc>
                  <a:txBody>
                    <a:bodyPr/>
                    <a:lstStyle/>
                    <a:p>
                      <a:r>
                        <a:rPr lang="en-US" altLang="zh-TW" dirty="0"/>
                        <a:t>246.67</a:t>
                      </a:r>
                      <a:endParaRPr lang="zh-TW" altLang="en-US" dirty="0"/>
                    </a:p>
                  </a:txBody>
                  <a:tcPr/>
                </a:tc>
                <a:extLst>
                  <a:ext uri="{0D108BD9-81ED-4DB2-BD59-A6C34878D82A}">
                    <a16:rowId xmlns:a16="http://schemas.microsoft.com/office/drawing/2014/main" val="3757220037"/>
                  </a:ext>
                </a:extLst>
              </a:tr>
              <a:tr h="454469">
                <a:tc>
                  <a:txBody>
                    <a:bodyPr/>
                    <a:lstStyle/>
                    <a:p>
                      <a:r>
                        <a:rPr lang="en-US" altLang="zh-TW" dirty="0"/>
                        <a:t>3</a:t>
                      </a:r>
                      <a:endParaRPr lang="zh-TW" altLang="en-US" dirty="0"/>
                    </a:p>
                  </a:txBody>
                  <a:tcPr/>
                </a:tc>
                <a:tc>
                  <a:txBody>
                    <a:bodyPr/>
                    <a:lstStyle/>
                    <a:p>
                      <a:r>
                        <a:rPr lang="en-US" altLang="zh-TW" dirty="0"/>
                        <a:t>243</a:t>
                      </a:r>
                      <a:endParaRPr lang="zh-TW" altLang="en-US" dirty="0"/>
                    </a:p>
                  </a:txBody>
                  <a:tcPr/>
                </a:tc>
                <a:extLst>
                  <a:ext uri="{0D108BD9-81ED-4DB2-BD59-A6C34878D82A}">
                    <a16:rowId xmlns:a16="http://schemas.microsoft.com/office/drawing/2014/main" val="1443842174"/>
                  </a:ext>
                </a:extLst>
              </a:tr>
              <a:tr h="454469">
                <a:tc>
                  <a:txBody>
                    <a:bodyPr/>
                    <a:lstStyle/>
                    <a:p>
                      <a:r>
                        <a:rPr lang="en-US" altLang="zh-TW" dirty="0"/>
                        <a:t>5</a:t>
                      </a:r>
                      <a:endParaRPr lang="zh-TW" altLang="en-US" dirty="0"/>
                    </a:p>
                  </a:txBody>
                  <a:tcPr/>
                </a:tc>
                <a:tc>
                  <a:txBody>
                    <a:bodyPr/>
                    <a:lstStyle/>
                    <a:p>
                      <a:r>
                        <a:rPr lang="en-US" altLang="zh-TW" dirty="0"/>
                        <a:t>242</a:t>
                      </a:r>
                      <a:endParaRPr lang="zh-TW" altLang="en-US" dirty="0"/>
                    </a:p>
                  </a:txBody>
                  <a:tcPr/>
                </a:tc>
                <a:extLst>
                  <a:ext uri="{0D108BD9-81ED-4DB2-BD59-A6C34878D82A}">
                    <a16:rowId xmlns:a16="http://schemas.microsoft.com/office/drawing/2014/main" val="3757682116"/>
                  </a:ext>
                </a:extLst>
              </a:tr>
              <a:tr h="454469">
                <a:tc>
                  <a:txBody>
                    <a:bodyPr/>
                    <a:lstStyle/>
                    <a:p>
                      <a:r>
                        <a:rPr lang="en-US" altLang="zh-TW" dirty="0"/>
                        <a:t>6</a:t>
                      </a:r>
                      <a:endParaRPr lang="zh-TW" altLang="en-US" dirty="0"/>
                    </a:p>
                  </a:txBody>
                  <a:tcPr/>
                </a:tc>
                <a:tc>
                  <a:txBody>
                    <a:bodyPr/>
                    <a:lstStyle/>
                    <a:p>
                      <a:r>
                        <a:rPr lang="en-US" altLang="zh-TW" dirty="0"/>
                        <a:t>168</a:t>
                      </a:r>
                      <a:endParaRPr lang="zh-TW" altLang="en-US" dirty="0"/>
                    </a:p>
                  </a:txBody>
                  <a:tcPr/>
                </a:tc>
                <a:extLst>
                  <a:ext uri="{0D108BD9-81ED-4DB2-BD59-A6C34878D82A}">
                    <a16:rowId xmlns:a16="http://schemas.microsoft.com/office/drawing/2014/main" val="3850044723"/>
                  </a:ext>
                </a:extLst>
              </a:tr>
              <a:tr h="640080">
                <a:tc>
                  <a:txBody>
                    <a:bodyPr/>
                    <a:lstStyle/>
                    <a:p>
                      <a:r>
                        <a:rPr lang="en-US" altLang="zh-TW" dirty="0"/>
                        <a:t>7</a:t>
                      </a:r>
                      <a:endParaRPr lang="zh-TW" altLang="en-US" dirty="0"/>
                    </a:p>
                  </a:txBody>
                  <a:tcPr/>
                </a:tc>
                <a:tc>
                  <a:txBody>
                    <a:bodyPr/>
                    <a:lstStyle/>
                    <a:p>
                      <a:r>
                        <a:rPr lang="en-US" altLang="zh-TW" dirty="0"/>
                        <a:t>156.33</a:t>
                      </a:r>
                      <a:endParaRPr lang="zh-TW" altLang="en-US" dirty="0"/>
                    </a:p>
                  </a:txBody>
                  <a:tcPr/>
                </a:tc>
                <a:extLst>
                  <a:ext uri="{0D108BD9-81ED-4DB2-BD59-A6C34878D82A}">
                    <a16:rowId xmlns:a16="http://schemas.microsoft.com/office/drawing/2014/main" val="4192161701"/>
                  </a:ext>
                </a:extLst>
              </a:tr>
              <a:tr h="454469">
                <a:tc>
                  <a:txBody>
                    <a:bodyPr/>
                    <a:lstStyle/>
                    <a:p>
                      <a:r>
                        <a:rPr lang="en-US" altLang="zh-TW" dirty="0"/>
                        <a:t>8</a:t>
                      </a:r>
                      <a:endParaRPr lang="zh-TW" altLang="en-US" dirty="0"/>
                    </a:p>
                  </a:txBody>
                  <a:tcPr/>
                </a:tc>
                <a:tc>
                  <a:txBody>
                    <a:bodyPr/>
                    <a:lstStyle/>
                    <a:p>
                      <a:r>
                        <a:rPr lang="en-US" altLang="zh-TW" dirty="0"/>
                        <a:t>87.33</a:t>
                      </a:r>
                      <a:endParaRPr lang="zh-TW" altLang="en-US" dirty="0"/>
                    </a:p>
                  </a:txBody>
                  <a:tcPr/>
                </a:tc>
                <a:extLst>
                  <a:ext uri="{0D108BD9-81ED-4DB2-BD59-A6C34878D82A}">
                    <a16:rowId xmlns:a16="http://schemas.microsoft.com/office/drawing/2014/main" val="1373545117"/>
                  </a:ext>
                </a:extLst>
              </a:tr>
              <a:tr h="454469">
                <a:tc>
                  <a:txBody>
                    <a:bodyPr/>
                    <a:lstStyle/>
                    <a:p>
                      <a:r>
                        <a:rPr lang="en-US" altLang="zh-TW" dirty="0"/>
                        <a:t>9</a:t>
                      </a:r>
                      <a:endParaRPr lang="zh-TW" altLang="en-US" dirty="0"/>
                    </a:p>
                  </a:txBody>
                  <a:tcPr/>
                </a:tc>
                <a:tc>
                  <a:txBody>
                    <a:bodyPr/>
                    <a:lstStyle/>
                    <a:p>
                      <a:r>
                        <a:rPr lang="en-US" altLang="zh-TW" dirty="0"/>
                        <a:t>60.67</a:t>
                      </a:r>
                      <a:endParaRPr lang="zh-TW" altLang="en-US" dirty="0"/>
                    </a:p>
                  </a:txBody>
                  <a:tcPr/>
                </a:tc>
                <a:extLst>
                  <a:ext uri="{0D108BD9-81ED-4DB2-BD59-A6C34878D82A}">
                    <a16:rowId xmlns:a16="http://schemas.microsoft.com/office/drawing/2014/main" val="3869855826"/>
                  </a:ext>
                </a:extLst>
              </a:tr>
            </a:tbl>
          </a:graphicData>
        </a:graphic>
      </p:graphicFrame>
      <p:pic>
        <p:nvPicPr>
          <p:cNvPr id="9"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r="49747" b="-458"/>
          <a:stretch/>
        </p:blipFill>
        <p:spPr>
          <a:xfrm>
            <a:off x="6255027" y="687261"/>
            <a:ext cx="2295526" cy="5134768"/>
          </a:xfrm>
          <a:prstGeom prst="rect">
            <a:avLst/>
          </a:prstGeom>
        </p:spPr>
      </p:pic>
    </p:spTree>
    <p:extLst>
      <p:ext uri="{BB962C8B-B14F-4D97-AF65-F5344CB8AC3E}">
        <p14:creationId xmlns:p14="http://schemas.microsoft.com/office/powerpoint/2010/main" val="239118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49330" t="947" r="3476" b="30808"/>
          <a:stretch/>
        </p:blipFill>
        <p:spPr>
          <a:xfrm>
            <a:off x="3149254" y="181975"/>
            <a:ext cx="2155758" cy="3488221"/>
          </a:xfrm>
          <a:prstGeom prst="rect">
            <a:avLst/>
          </a:prstGeom>
        </p:spPr>
      </p:pic>
      <p:pic>
        <p:nvPicPr>
          <p:cNvPr id="8"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49330" t="947" r="1967" b="58615"/>
          <a:stretch/>
        </p:blipFill>
        <p:spPr>
          <a:xfrm>
            <a:off x="165963" y="181975"/>
            <a:ext cx="2224710" cy="2066925"/>
          </a:xfrm>
          <a:prstGeom prst="rect">
            <a:avLst/>
          </a:prstGeom>
        </p:spPr>
      </p:pic>
      <p:pic>
        <p:nvPicPr>
          <p:cNvPr id="10"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912" t="9296" r="5908" b="58731"/>
          <a:stretch/>
        </p:blipFill>
        <p:spPr>
          <a:xfrm>
            <a:off x="4261609" y="614620"/>
            <a:ext cx="327992" cy="1634280"/>
          </a:xfrm>
          <a:prstGeom prst="rect">
            <a:avLst/>
          </a:prstGeom>
        </p:spPr>
      </p:pic>
      <p:pic>
        <p:nvPicPr>
          <p:cNvPr id="11"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912" t="9296" r="5908" b="58731"/>
          <a:stretch/>
        </p:blipFill>
        <p:spPr>
          <a:xfrm>
            <a:off x="3657806" y="614620"/>
            <a:ext cx="327992" cy="1634280"/>
          </a:xfrm>
          <a:prstGeom prst="rect">
            <a:avLst/>
          </a:prstGeom>
        </p:spPr>
      </p:pic>
      <p:pic>
        <p:nvPicPr>
          <p:cNvPr id="12"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0336" t="9236" r="12701" b="57902"/>
          <a:stretch/>
        </p:blipFill>
        <p:spPr>
          <a:xfrm>
            <a:off x="3964678" y="487068"/>
            <a:ext cx="318052" cy="1679713"/>
          </a:xfrm>
          <a:prstGeom prst="rect">
            <a:avLst/>
          </a:prstGeom>
        </p:spPr>
      </p:pic>
      <p:pic>
        <p:nvPicPr>
          <p:cNvPr id="14"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567" t="10130" r="33123" b="82918"/>
          <a:stretch/>
        </p:blipFill>
        <p:spPr>
          <a:xfrm>
            <a:off x="4282730" y="655326"/>
            <a:ext cx="288234" cy="659296"/>
          </a:xfrm>
          <a:prstGeom prst="rect">
            <a:avLst/>
          </a:prstGeom>
        </p:spPr>
      </p:pic>
      <p:pic>
        <p:nvPicPr>
          <p:cNvPr id="16"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970" t="16875" r="33372" b="77680"/>
          <a:stretch/>
        </p:blipFill>
        <p:spPr>
          <a:xfrm>
            <a:off x="4296396" y="1273622"/>
            <a:ext cx="258417" cy="473645"/>
          </a:xfrm>
          <a:prstGeom prst="rect">
            <a:avLst/>
          </a:prstGeom>
        </p:spPr>
      </p:pic>
      <p:pic>
        <p:nvPicPr>
          <p:cNvPr id="18"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363" t="21629" r="33327" b="69815"/>
          <a:stretch/>
        </p:blipFill>
        <p:spPr>
          <a:xfrm>
            <a:off x="4282729" y="1714256"/>
            <a:ext cx="288235" cy="731183"/>
          </a:xfrm>
          <a:prstGeom prst="rect">
            <a:avLst/>
          </a:prstGeom>
        </p:spPr>
      </p:pic>
      <p:pic>
        <p:nvPicPr>
          <p:cNvPr id="19"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715" t="49356" r="5452" b="2419"/>
          <a:stretch/>
        </p:blipFill>
        <p:spPr>
          <a:xfrm>
            <a:off x="3646626" y="1278884"/>
            <a:ext cx="357808" cy="2464904"/>
          </a:xfrm>
          <a:prstGeom prst="rect">
            <a:avLst/>
          </a:prstGeom>
        </p:spPr>
      </p:pic>
      <p:pic>
        <p:nvPicPr>
          <p:cNvPr id="20"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715" t="72353" r="5353" b="2419"/>
          <a:stretch/>
        </p:blipFill>
        <p:spPr>
          <a:xfrm>
            <a:off x="4250634" y="2454721"/>
            <a:ext cx="362363" cy="1289479"/>
          </a:xfrm>
          <a:prstGeom prst="rect">
            <a:avLst/>
          </a:prstGeom>
        </p:spPr>
      </p:pic>
      <p:pic>
        <p:nvPicPr>
          <p:cNvPr id="21"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0336" t="9236" r="12701" b="57902"/>
          <a:stretch/>
        </p:blipFill>
        <p:spPr>
          <a:xfrm>
            <a:off x="3958054" y="1812286"/>
            <a:ext cx="318052" cy="1679713"/>
          </a:xfrm>
          <a:prstGeom prst="rect">
            <a:avLst/>
          </a:prstGeom>
        </p:spPr>
      </p:pic>
      <p:pic>
        <p:nvPicPr>
          <p:cNvPr id="22"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49330" t="947" r="3476" b="30808"/>
          <a:stretch/>
        </p:blipFill>
        <p:spPr>
          <a:xfrm>
            <a:off x="6391899" y="89866"/>
            <a:ext cx="2155758" cy="3488221"/>
          </a:xfrm>
          <a:prstGeom prst="rect">
            <a:avLst/>
          </a:prstGeom>
        </p:spPr>
      </p:pic>
      <p:pic>
        <p:nvPicPr>
          <p:cNvPr id="23"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912" t="9296" r="5908" b="58731"/>
          <a:stretch/>
        </p:blipFill>
        <p:spPr>
          <a:xfrm>
            <a:off x="7504254" y="522511"/>
            <a:ext cx="327992" cy="1634280"/>
          </a:xfrm>
          <a:prstGeom prst="rect">
            <a:avLst/>
          </a:prstGeom>
        </p:spPr>
      </p:pic>
      <p:pic>
        <p:nvPicPr>
          <p:cNvPr id="24"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912" t="9296" r="5908" b="58731"/>
          <a:stretch/>
        </p:blipFill>
        <p:spPr>
          <a:xfrm>
            <a:off x="6900451" y="522511"/>
            <a:ext cx="327992" cy="1634280"/>
          </a:xfrm>
          <a:prstGeom prst="rect">
            <a:avLst/>
          </a:prstGeom>
        </p:spPr>
      </p:pic>
      <p:pic>
        <p:nvPicPr>
          <p:cNvPr id="25"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0336" t="9236" r="12701" b="57902"/>
          <a:stretch/>
        </p:blipFill>
        <p:spPr>
          <a:xfrm>
            <a:off x="7207323" y="394959"/>
            <a:ext cx="318052" cy="1679713"/>
          </a:xfrm>
          <a:prstGeom prst="rect">
            <a:avLst/>
          </a:prstGeom>
        </p:spPr>
      </p:pic>
      <p:pic>
        <p:nvPicPr>
          <p:cNvPr id="26"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567" t="10130" r="33123" b="82918"/>
          <a:stretch/>
        </p:blipFill>
        <p:spPr>
          <a:xfrm>
            <a:off x="8132700" y="575519"/>
            <a:ext cx="288234" cy="611256"/>
          </a:xfrm>
          <a:prstGeom prst="rect">
            <a:avLst/>
          </a:prstGeom>
        </p:spPr>
      </p:pic>
      <p:pic>
        <p:nvPicPr>
          <p:cNvPr id="27"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970" t="16875" r="33372" b="77680"/>
          <a:stretch/>
        </p:blipFill>
        <p:spPr>
          <a:xfrm>
            <a:off x="8142639" y="1186775"/>
            <a:ext cx="258417" cy="527273"/>
          </a:xfrm>
          <a:prstGeom prst="rect">
            <a:avLst/>
          </a:prstGeom>
        </p:spPr>
      </p:pic>
      <p:pic>
        <p:nvPicPr>
          <p:cNvPr id="28"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363" t="21629" r="33327" b="69815"/>
          <a:stretch/>
        </p:blipFill>
        <p:spPr>
          <a:xfrm>
            <a:off x="8124623" y="1672428"/>
            <a:ext cx="288235" cy="335154"/>
          </a:xfrm>
          <a:prstGeom prst="rect">
            <a:avLst/>
          </a:prstGeom>
        </p:spPr>
      </p:pic>
      <p:pic>
        <p:nvPicPr>
          <p:cNvPr id="29"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715" t="49356" r="5452" b="2419"/>
          <a:stretch/>
        </p:blipFill>
        <p:spPr>
          <a:xfrm>
            <a:off x="6889271" y="1186775"/>
            <a:ext cx="357808" cy="2464904"/>
          </a:xfrm>
          <a:prstGeom prst="rect">
            <a:avLst/>
          </a:prstGeom>
        </p:spPr>
      </p:pic>
      <p:pic>
        <p:nvPicPr>
          <p:cNvPr id="30"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6715" t="72353" r="5353" b="2419"/>
          <a:stretch/>
        </p:blipFill>
        <p:spPr>
          <a:xfrm>
            <a:off x="7493279" y="2362612"/>
            <a:ext cx="362363" cy="1289479"/>
          </a:xfrm>
          <a:prstGeom prst="rect">
            <a:avLst/>
          </a:prstGeom>
        </p:spPr>
      </p:pic>
      <p:pic>
        <p:nvPicPr>
          <p:cNvPr id="31"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80336" t="9236" r="12701" b="57902"/>
          <a:stretch/>
        </p:blipFill>
        <p:spPr>
          <a:xfrm>
            <a:off x="7200699" y="1720177"/>
            <a:ext cx="318052" cy="1679713"/>
          </a:xfrm>
          <a:prstGeom prst="rect">
            <a:avLst/>
          </a:prstGeom>
        </p:spPr>
      </p:pic>
      <p:pic>
        <p:nvPicPr>
          <p:cNvPr id="6" name="內容版面配置區 3"/>
          <p:cNvPicPr>
            <a:picLocks noChangeAspect="1"/>
          </p:cNvPicPr>
          <p:nvPr/>
        </p:nvPicPr>
        <p:blipFill rotWithShape="1">
          <a:blip r:embed="rId3">
            <a:extLst>
              <a:ext uri="{28A0092B-C50C-407E-A947-70E740481C1C}">
                <a14:useLocalDpi xmlns:a14="http://schemas.microsoft.com/office/drawing/2010/main" val="0"/>
              </a:ext>
            </a:extLst>
          </a:blip>
          <a:srcRect l="60200" t="30107" r="33272" b="58615"/>
          <a:stretch/>
        </p:blipFill>
        <p:spPr>
          <a:xfrm>
            <a:off x="8119653" y="2007583"/>
            <a:ext cx="298174" cy="1072840"/>
          </a:xfrm>
          <a:prstGeom prst="rect">
            <a:avLst/>
          </a:prstGeom>
        </p:spPr>
      </p:pic>
      <p:sp>
        <p:nvSpPr>
          <p:cNvPr id="32" name="矩形 31"/>
          <p:cNvSpPr/>
          <p:nvPr/>
        </p:nvSpPr>
        <p:spPr>
          <a:xfrm>
            <a:off x="251793" y="4057241"/>
            <a:ext cx="2798069" cy="923330"/>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R1</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R1 = 19 + 28 + 36 + 15 =98</a:t>
            </a:r>
          </a:p>
          <a:p>
            <a:r>
              <a:rPr lang="en-US" altLang="zh-TW" dirty="0">
                <a:latin typeface="Times New Roman" panose="02020603050405020304" pitchFamily="18" charset="0"/>
                <a:cs typeface="Times New Roman" panose="02020603050405020304" pitchFamily="18" charset="0"/>
              </a:rPr>
              <a:t>R2 = 19 + 17 + 50 = 86</a:t>
            </a:r>
          </a:p>
        </p:txBody>
      </p:sp>
      <p:sp>
        <p:nvSpPr>
          <p:cNvPr id="33" name="矩形 32"/>
          <p:cNvSpPr/>
          <p:nvPr/>
        </p:nvSpPr>
        <p:spPr>
          <a:xfrm>
            <a:off x="5966897" y="4001761"/>
            <a:ext cx="3052764" cy="923330"/>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R3</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R3 = 34+ 37 + 20 + 62 = 153 ( &gt; 86)</a:t>
            </a:r>
          </a:p>
        </p:txBody>
      </p:sp>
      <p:sp>
        <p:nvSpPr>
          <p:cNvPr id="34" name="矩形 33"/>
          <p:cNvSpPr/>
          <p:nvPr/>
        </p:nvSpPr>
        <p:spPr>
          <a:xfrm>
            <a:off x="3028431" y="4001761"/>
            <a:ext cx="3052764" cy="646331"/>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R2</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R2 = 41 + 25 + 46 = 112( &gt; 86)</a:t>
            </a:r>
          </a:p>
        </p:txBody>
      </p:sp>
    </p:spTree>
    <p:extLst>
      <p:ext uri="{BB962C8B-B14F-4D97-AF65-F5344CB8AC3E}">
        <p14:creationId xmlns:p14="http://schemas.microsoft.com/office/powerpoint/2010/main" val="1991560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49330" t="947"/>
          <a:stretch/>
        </p:blipFill>
        <p:spPr>
          <a:xfrm>
            <a:off x="240045" y="0"/>
            <a:ext cx="2314575" cy="5062917"/>
          </a:xfrm>
          <a:prstGeom prst="rect">
            <a:avLst/>
          </a:prstGeom>
        </p:spPr>
      </p:pic>
      <p:pic>
        <p:nvPicPr>
          <p:cNvPr id="18"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r="49747" b="-458"/>
          <a:stretch/>
        </p:blipFill>
        <p:spPr>
          <a:xfrm>
            <a:off x="2763342" y="0"/>
            <a:ext cx="2295526" cy="5134768"/>
          </a:xfrm>
          <a:prstGeom prst="rect">
            <a:avLst/>
          </a:prstGeom>
        </p:spPr>
      </p:pic>
      <p:pic>
        <p:nvPicPr>
          <p:cNvPr id="19"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49330" t="947"/>
          <a:stretch/>
        </p:blipFill>
        <p:spPr>
          <a:xfrm>
            <a:off x="6067689" y="0"/>
            <a:ext cx="2314575" cy="5062917"/>
          </a:xfrm>
          <a:prstGeom prst="rect">
            <a:avLst/>
          </a:prstGeom>
        </p:spPr>
      </p:pic>
      <p:pic>
        <p:nvPicPr>
          <p:cNvPr id="20"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80336" t="9236" r="12701" b="57902"/>
          <a:stretch/>
        </p:blipFill>
        <p:spPr>
          <a:xfrm>
            <a:off x="6856964" y="1868607"/>
            <a:ext cx="318052" cy="1679713"/>
          </a:xfrm>
          <a:prstGeom prst="rect">
            <a:avLst/>
          </a:prstGeom>
        </p:spPr>
      </p:pic>
      <p:pic>
        <p:nvPicPr>
          <p:cNvPr id="21"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86935" t="23198" r="6313" b="51731"/>
          <a:stretch/>
        </p:blipFill>
        <p:spPr>
          <a:xfrm>
            <a:off x="7166113" y="2206489"/>
            <a:ext cx="308470" cy="1269265"/>
          </a:xfrm>
          <a:prstGeom prst="rect">
            <a:avLst/>
          </a:prstGeom>
        </p:spPr>
      </p:pic>
      <p:pic>
        <p:nvPicPr>
          <p:cNvPr id="22"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86935" t="23198" r="6313" b="51731"/>
          <a:stretch/>
        </p:blipFill>
        <p:spPr>
          <a:xfrm>
            <a:off x="6563139" y="2607368"/>
            <a:ext cx="308470" cy="1269265"/>
          </a:xfrm>
          <a:prstGeom prst="rect">
            <a:avLst/>
          </a:prstGeom>
        </p:spPr>
      </p:pic>
      <p:pic>
        <p:nvPicPr>
          <p:cNvPr id="23"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27119" t="49521" r="66353" b="44451"/>
          <a:stretch/>
        </p:blipFill>
        <p:spPr>
          <a:xfrm>
            <a:off x="7774474" y="2506508"/>
            <a:ext cx="298174" cy="308112"/>
          </a:xfrm>
          <a:prstGeom prst="rect">
            <a:avLst/>
          </a:prstGeom>
        </p:spPr>
      </p:pic>
      <p:pic>
        <p:nvPicPr>
          <p:cNvPr id="24"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73772" t="45514" r="20136" b="46319"/>
          <a:stretch/>
        </p:blipFill>
        <p:spPr>
          <a:xfrm>
            <a:off x="7167243" y="2271141"/>
            <a:ext cx="278296" cy="417444"/>
          </a:xfrm>
          <a:prstGeom prst="rect">
            <a:avLst/>
          </a:prstGeom>
        </p:spPr>
      </p:pic>
      <p:pic>
        <p:nvPicPr>
          <p:cNvPr id="25"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14115" t="79945" r="79793" b="6444"/>
          <a:stretch/>
        </p:blipFill>
        <p:spPr>
          <a:xfrm>
            <a:off x="6565050" y="4084982"/>
            <a:ext cx="278296" cy="695739"/>
          </a:xfrm>
          <a:prstGeom prst="rect">
            <a:avLst/>
          </a:prstGeom>
        </p:spPr>
      </p:pic>
      <p:sp>
        <p:nvSpPr>
          <p:cNvPr id="27" name="矩形 26"/>
          <p:cNvSpPr/>
          <p:nvPr/>
        </p:nvSpPr>
        <p:spPr>
          <a:xfrm>
            <a:off x="150593" y="5134768"/>
            <a:ext cx="2798069" cy="1477328"/>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R1</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R1 = 19 + 15 + 28 + 36 +</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33</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12</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41</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184</a:t>
            </a:r>
          </a:p>
          <a:p>
            <a:r>
              <a:rPr lang="en-US" altLang="zh-TW" dirty="0">
                <a:latin typeface="Times New Roman" panose="02020603050405020304" pitchFamily="18" charset="0"/>
                <a:cs typeface="Times New Roman" panose="02020603050405020304" pitchFamily="18" charset="0"/>
              </a:rPr>
              <a:t>R2 = 19 + 15 + 28 + 36 + 14 + 22 = 134</a:t>
            </a:r>
          </a:p>
        </p:txBody>
      </p:sp>
      <p:sp>
        <p:nvSpPr>
          <p:cNvPr id="29" name="矩形 28"/>
          <p:cNvSpPr/>
          <p:nvPr/>
        </p:nvSpPr>
        <p:spPr>
          <a:xfrm>
            <a:off x="2763342" y="5134768"/>
            <a:ext cx="2798069" cy="1200329"/>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R2</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R1 = 141 + 78 + 41 = 260</a:t>
            </a:r>
          </a:p>
          <a:p>
            <a:r>
              <a:rPr lang="en-US" altLang="zh-TW" dirty="0">
                <a:latin typeface="Times New Roman" panose="02020603050405020304" pitchFamily="18" charset="0"/>
                <a:cs typeface="Times New Roman" panose="02020603050405020304" pitchFamily="18" charset="0"/>
              </a:rPr>
              <a:t>R2 = 62 + 59 + 20 = 141 </a:t>
            </a:r>
          </a:p>
          <a:p>
            <a:r>
              <a:rPr lang="en-US" altLang="zh-TW" dirty="0">
                <a:latin typeface="Times New Roman" panose="02020603050405020304" pitchFamily="18" charset="0"/>
                <a:cs typeface="Times New Roman" panose="02020603050405020304" pitchFamily="18" charset="0"/>
              </a:rPr>
              <a:t>R3 = 86 + 33 + 24 = 143</a:t>
            </a:r>
          </a:p>
        </p:txBody>
      </p:sp>
      <p:sp>
        <p:nvSpPr>
          <p:cNvPr id="30" name="矩形 29"/>
          <p:cNvSpPr/>
          <p:nvPr/>
        </p:nvSpPr>
        <p:spPr>
          <a:xfrm>
            <a:off x="5767078" y="5134768"/>
            <a:ext cx="2798069" cy="1200329"/>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R3</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R1 = 141 + 78 + 41 = 260</a:t>
            </a:r>
          </a:p>
          <a:p>
            <a:r>
              <a:rPr lang="en-US" altLang="zh-TW" dirty="0">
                <a:latin typeface="Times New Roman" panose="02020603050405020304" pitchFamily="18" charset="0"/>
                <a:cs typeface="Times New Roman" panose="02020603050405020304" pitchFamily="18" charset="0"/>
              </a:rPr>
              <a:t>R2 = 98 + 14 + 22 = 134 </a:t>
            </a:r>
          </a:p>
          <a:p>
            <a:r>
              <a:rPr lang="en-US" altLang="zh-TW">
                <a:latin typeface="Times New Roman" panose="02020603050405020304" pitchFamily="18" charset="0"/>
                <a:cs typeface="Times New Roman" panose="02020603050405020304" pitchFamily="18" charset="0"/>
              </a:rPr>
              <a:t>R3 = 62 + 59 + 21 = 142 </a:t>
            </a:r>
            <a:endParaRPr lang="en-US"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909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ChangeAspect="1"/>
          </p:cNvPicPr>
          <p:nvPr/>
        </p:nvPicPr>
        <p:blipFill rotWithShape="1">
          <a:blip r:embed="rId2">
            <a:extLst>
              <a:ext uri="{28A0092B-C50C-407E-A947-70E740481C1C}">
                <a14:useLocalDpi xmlns:a14="http://schemas.microsoft.com/office/drawing/2010/main" val="0"/>
              </a:ext>
            </a:extLst>
          </a:blip>
          <a:srcRect l="49330" t="947"/>
          <a:stretch/>
        </p:blipFill>
        <p:spPr>
          <a:xfrm>
            <a:off x="5934074" y="219075"/>
            <a:ext cx="2314575" cy="5062917"/>
          </a:xfrm>
          <a:prstGeom prst="rect">
            <a:avLst/>
          </a:prstGeom>
        </p:spPr>
      </p:pic>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23440" t="8544" r="3561" b="1770"/>
          <a:stretch/>
        </p:blipFill>
        <p:spPr>
          <a:xfrm>
            <a:off x="228600" y="219075"/>
            <a:ext cx="3276600" cy="4867275"/>
          </a:xfrm>
          <a:prstGeom prst="rect">
            <a:avLst/>
          </a:prstGeom>
        </p:spPr>
      </p:pic>
      <p:graphicFrame>
        <p:nvGraphicFramePr>
          <p:cNvPr id="6" name="表格 5"/>
          <p:cNvGraphicFramePr>
            <a:graphicFrameLocks noGrp="1"/>
          </p:cNvGraphicFramePr>
          <p:nvPr>
            <p:extLst>
              <p:ext uri="{D42A27DB-BD31-4B8C-83A1-F6EECF244321}">
                <p14:modId xmlns:p14="http://schemas.microsoft.com/office/powerpoint/2010/main" val="2885959176"/>
              </p:ext>
            </p:extLst>
          </p:nvPr>
        </p:nvGraphicFramePr>
        <p:xfrm>
          <a:off x="3771899" y="219075"/>
          <a:ext cx="1895476" cy="5101523"/>
        </p:xfrm>
        <a:graphic>
          <a:graphicData uri="http://schemas.openxmlformats.org/drawingml/2006/table">
            <a:tbl>
              <a:tblPr firstRow="1" bandRow="1">
                <a:tableStyleId>{5C22544A-7EE6-4342-B048-85BDC9FD1C3A}</a:tableStyleId>
              </a:tblPr>
              <a:tblGrid>
                <a:gridCol w="947738">
                  <a:extLst>
                    <a:ext uri="{9D8B030D-6E8A-4147-A177-3AD203B41FA5}">
                      <a16:colId xmlns:a16="http://schemas.microsoft.com/office/drawing/2014/main" val="1587617290"/>
                    </a:ext>
                  </a:extLst>
                </a:gridCol>
                <a:gridCol w="947738">
                  <a:extLst>
                    <a:ext uri="{9D8B030D-6E8A-4147-A177-3AD203B41FA5}">
                      <a16:colId xmlns:a16="http://schemas.microsoft.com/office/drawing/2014/main" val="3654422531"/>
                    </a:ext>
                  </a:extLst>
                </a:gridCol>
              </a:tblGrid>
              <a:tr h="454469">
                <a:tc>
                  <a:txBody>
                    <a:bodyPr/>
                    <a:lstStyle/>
                    <a:p>
                      <a:r>
                        <a:rPr lang="en-US" altLang="zh-TW" dirty="0"/>
                        <a:t>Task</a:t>
                      </a:r>
                      <a:endParaRPr lang="zh-TW" altLang="en-US" dirty="0"/>
                    </a:p>
                  </a:txBody>
                  <a:tcPr/>
                </a:tc>
                <a:tc>
                  <a:txBody>
                    <a:bodyPr/>
                    <a:lstStyle/>
                    <a:p>
                      <a:r>
                        <a:rPr lang="en-US" altLang="zh-TW" dirty="0"/>
                        <a:t>Rank</a:t>
                      </a:r>
                      <a:endParaRPr lang="zh-TW" altLang="en-US" dirty="0"/>
                    </a:p>
                  </a:txBody>
                  <a:tcPr/>
                </a:tc>
                <a:extLst>
                  <a:ext uri="{0D108BD9-81ED-4DB2-BD59-A6C34878D82A}">
                    <a16:rowId xmlns:a16="http://schemas.microsoft.com/office/drawing/2014/main" val="3356576833"/>
                  </a:ext>
                </a:extLst>
              </a:tr>
              <a:tr h="454469">
                <a:tc>
                  <a:txBody>
                    <a:bodyPr/>
                    <a:lstStyle/>
                    <a:p>
                      <a:r>
                        <a:rPr lang="en-US" altLang="zh-TW" dirty="0"/>
                        <a:t>1</a:t>
                      </a:r>
                      <a:endParaRPr lang="zh-TW" altLang="en-US" dirty="0"/>
                    </a:p>
                  </a:txBody>
                  <a:tcPr/>
                </a:tc>
                <a:tc>
                  <a:txBody>
                    <a:bodyPr/>
                    <a:lstStyle/>
                    <a:p>
                      <a:r>
                        <a:rPr lang="en-US" altLang="zh-TW" dirty="0"/>
                        <a:t>378</a:t>
                      </a:r>
                      <a:endParaRPr lang="zh-TW" altLang="en-US" dirty="0"/>
                    </a:p>
                  </a:txBody>
                  <a:tcPr/>
                </a:tc>
                <a:extLst>
                  <a:ext uri="{0D108BD9-81ED-4DB2-BD59-A6C34878D82A}">
                    <a16:rowId xmlns:a16="http://schemas.microsoft.com/office/drawing/2014/main" val="542848029"/>
                  </a:ext>
                </a:extLst>
              </a:tr>
              <a:tr h="640080">
                <a:tc>
                  <a:txBody>
                    <a:bodyPr/>
                    <a:lstStyle/>
                    <a:p>
                      <a:r>
                        <a:rPr lang="en-US" altLang="zh-TW" dirty="0"/>
                        <a:t>4</a:t>
                      </a:r>
                      <a:endParaRPr lang="zh-TW" altLang="en-US" dirty="0"/>
                    </a:p>
                  </a:txBody>
                  <a:tcPr/>
                </a:tc>
                <a:tc>
                  <a:txBody>
                    <a:bodyPr/>
                    <a:lstStyle/>
                    <a:p>
                      <a:r>
                        <a:rPr lang="en-US" altLang="zh-TW" dirty="0"/>
                        <a:t>266.67</a:t>
                      </a:r>
                      <a:endParaRPr lang="zh-TW" altLang="en-US" dirty="0"/>
                    </a:p>
                  </a:txBody>
                  <a:tcPr/>
                </a:tc>
                <a:extLst>
                  <a:ext uri="{0D108BD9-81ED-4DB2-BD59-A6C34878D82A}">
                    <a16:rowId xmlns:a16="http://schemas.microsoft.com/office/drawing/2014/main" val="2305314121"/>
                  </a:ext>
                </a:extLst>
              </a:tr>
              <a:tr h="640080">
                <a:tc>
                  <a:txBody>
                    <a:bodyPr/>
                    <a:lstStyle/>
                    <a:p>
                      <a:r>
                        <a:rPr lang="en-US" altLang="zh-TW" dirty="0"/>
                        <a:t>2</a:t>
                      </a:r>
                      <a:endParaRPr lang="zh-TW" altLang="en-US" dirty="0"/>
                    </a:p>
                  </a:txBody>
                  <a:tcPr/>
                </a:tc>
                <a:tc>
                  <a:txBody>
                    <a:bodyPr/>
                    <a:lstStyle/>
                    <a:p>
                      <a:r>
                        <a:rPr lang="en-US" altLang="zh-TW" dirty="0"/>
                        <a:t>246.67</a:t>
                      </a:r>
                      <a:endParaRPr lang="zh-TW" altLang="en-US" dirty="0"/>
                    </a:p>
                  </a:txBody>
                  <a:tcPr/>
                </a:tc>
                <a:extLst>
                  <a:ext uri="{0D108BD9-81ED-4DB2-BD59-A6C34878D82A}">
                    <a16:rowId xmlns:a16="http://schemas.microsoft.com/office/drawing/2014/main" val="3757220037"/>
                  </a:ext>
                </a:extLst>
              </a:tr>
              <a:tr h="454469">
                <a:tc>
                  <a:txBody>
                    <a:bodyPr/>
                    <a:lstStyle/>
                    <a:p>
                      <a:r>
                        <a:rPr lang="en-US" altLang="zh-TW" dirty="0"/>
                        <a:t>3</a:t>
                      </a:r>
                      <a:endParaRPr lang="zh-TW" altLang="en-US" dirty="0"/>
                    </a:p>
                  </a:txBody>
                  <a:tcPr/>
                </a:tc>
                <a:tc>
                  <a:txBody>
                    <a:bodyPr/>
                    <a:lstStyle/>
                    <a:p>
                      <a:r>
                        <a:rPr lang="en-US" altLang="zh-TW" dirty="0"/>
                        <a:t>243</a:t>
                      </a:r>
                      <a:endParaRPr lang="zh-TW" altLang="en-US" dirty="0"/>
                    </a:p>
                  </a:txBody>
                  <a:tcPr/>
                </a:tc>
                <a:extLst>
                  <a:ext uri="{0D108BD9-81ED-4DB2-BD59-A6C34878D82A}">
                    <a16:rowId xmlns:a16="http://schemas.microsoft.com/office/drawing/2014/main" val="1443842174"/>
                  </a:ext>
                </a:extLst>
              </a:tr>
              <a:tr h="454469">
                <a:tc>
                  <a:txBody>
                    <a:bodyPr/>
                    <a:lstStyle/>
                    <a:p>
                      <a:r>
                        <a:rPr lang="en-US" altLang="zh-TW" dirty="0"/>
                        <a:t>5</a:t>
                      </a:r>
                      <a:endParaRPr lang="zh-TW" altLang="en-US" dirty="0"/>
                    </a:p>
                  </a:txBody>
                  <a:tcPr/>
                </a:tc>
                <a:tc>
                  <a:txBody>
                    <a:bodyPr/>
                    <a:lstStyle/>
                    <a:p>
                      <a:r>
                        <a:rPr lang="en-US" altLang="zh-TW" dirty="0"/>
                        <a:t>242</a:t>
                      </a:r>
                      <a:endParaRPr lang="zh-TW" altLang="en-US" dirty="0"/>
                    </a:p>
                  </a:txBody>
                  <a:tcPr/>
                </a:tc>
                <a:extLst>
                  <a:ext uri="{0D108BD9-81ED-4DB2-BD59-A6C34878D82A}">
                    <a16:rowId xmlns:a16="http://schemas.microsoft.com/office/drawing/2014/main" val="3757682116"/>
                  </a:ext>
                </a:extLst>
              </a:tr>
              <a:tr h="454469">
                <a:tc>
                  <a:txBody>
                    <a:bodyPr/>
                    <a:lstStyle/>
                    <a:p>
                      <a:r>
                        <a:rPr lang="en-US" altLang="zh-TW" dirty="0"/>
                        <a:t>6</a:t>
                      </a:r>
                      <a:endParaRPr lang="zh-TW" altLang="en-US" dirty="0"/>
                    </a:p>
                  </a:txBody>
                  <a:tcPr/>
                </a:tc>
                <a:tc>
                  <a:txBody>
                    <a:bodyPr/>
                    <a:lstStyle/>
                    <a:p>
                      <a:r>
                        <a:rPr lang="en-US" altLang="zh-TW" dirty="0"/>
                        <a:t>168</a:t>
                      </a:r>
                      <a:endParaRPr lang="zh-TW" altLang="en-US" dirty="0"/>
                    </a:p>
                  </a:txBody>
                  <a:tcPr/>
                </a:tc>
                <a:extLst>
                  <a:ext uri="{0D108BD9-81ED-4DB2-BD59-A6C34878D82A}">
                    <a16:rowId xmlns:a16="http://schemas.microsoft.com/office/drawing/2014/main" val="3850044723"/>
                  </a:ext>
                </a:extLst>
              </a:tr>
              <a:tr h="640080">
                <a:tc>
                  <a:txBody>
                    <a:bodyPr/>
                    <a:lstStyle/>
                    <a:p>
                      <a:r>
                        <a:rPr lang="en-US" altLang="zh-TW" dirty="0"/>
                        <a:t>7</a:t>
                      </a:r>
                      <a:endParaRPr lang="zh-TW" altLang="en-US" dirty="0"/>
                    </a:p>
                  </a:txBody>
                  <a:tcPr/>
                </a:tc>
                <a:tc>
                  <a:txBody>
                    <a:bodyPr/>
                    <a:lstStyle/>
                    <a:p>
                      <a:r>
                        <a:rPr lang="en-US" altLang="zh-TW" dirty="0"/>
                        <a:t>156.33</a:t>
                      </a:r>
                      <a:endParaRPr lang="zh-TW" altLang="en-US" dirty="0"/>
                    </a:p>
                  </a:txBody>
                  <a:tcPr/>
                </a:tc>
                <a:extLst>
                  <a:ext uri="{0D108BD9-81ED-4DB2-BD59-A6C34878D82A}">
                    <a16:rowId xmlns:a16="http://schemas.microsoft.com/office/drawing/2014/main" val="4192161701"/>
                  </a:ext>
                </a:extLst>
              </a:tr>
              <a:tr h="454469">
                <a:tc>
                  <a:txBody>
                    <a:bodyPr/>
                    <a:lstStyle/>
                    <a:p>
                      <a:r>
                        <a:rPr lang="en-US" altLang="zh-TW" dirty="0"/>
                        <a:t>8</a:t>
                      </a:r>
                      <a:endParaRPr lang="zh-TW" altLang="en-US" dirty="0"/>
                    </a:p>
                  </a:txBody>
                  <a:tcPr/>
                </a:tc>
                <a:tc>
                  <a:txBody>
                    <a:bodyPr/>
                    <a:lstStyle/>
                    <a:p>
                      <a:r>
                        <a:rPr lang="en-US" altLang="zh-TW" dirty="0"/>
                        <a:t>87.33</a:t>
                      </a:r>
                      <a:endParaRPr lang="zh-TW" altLang="en-US" dirty="0"/>
                    </a:p>
                  </a:txBody>
                  <a:tcPr/>
                </a:tc>
                <a:extLst>
                  <a:ext uri="{0D108BD9-81ED-4DB2-BD59-A6C34878D82A}">
                    <a16:rowId xmlns:a16="http://schemas.microsoft.com/office/drawing/2014/main" val="1373545117"/>
                  </a:ext>
                </a:extLst>
              </a:tr>
              <a:tr h="454469">
                <a:tc>
                  <a:txBody>
                    <a:bodyPr/>
                    <a:lstStyle/>
                    <a:p>
                      <a:r>
                        <a:rPr lang="en-US" altLang="zh-TW" dirty="0"/>
                        <a:t>9</a:t>
                      </a:r>
                      <a:endParaRPr lang="zh-TW" altLang="en-US" dirty="0"/>
                    </a:p>
                  </a:txBody>
                  <a:tcPr/>
                </a:tc>
                <a:tc>
                  <a:txBody>
                    <a:bodyPr/>
                    <a:lstStyle/>
                    <a:p>
                      <a:r>
                        <a:rPr lang="en-US" altLang="zh-TW" dirty="0"/>
                        <a:t>60.67</a:t>
                      </a:r>
                      <a:endParaRPr lang="zh-TW" altLang="en-US" dirty="0"/>
                    </a:p>
                  </a:txBody>
                  <a:tcPr/>
                </a:tc>
                <a:extLst>
                  <a:ext uri="{0D108BD9-81ED-4DB2-BD59-A6C34878D82A}">
                    <a16:rowId xmlns:a16="http://schemas.microsoft.com/office/drawing/2014/main" val="3869855826"/>
                  </a:ext>
                </a:extLst>
              </a:tr>
            </a:tbl>
          </a:graphicData>
        </a:graphic>
      </p:graphicFrame>
    </p:spTree>
    <p:extLst>
      <p:ext uri="{BB962C8B-B14F-4D97-AF65-F5344CB8AC3E}">
        <p14:creationId xmlns:p14="http://schemas.microsoft.com/office/powerpoint/2010/main" val="155129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內容版面配置區 5"/>
          <p:cNvPicPr>
            <a:picLocks noGrp="1" noChangeAspect="1"/>
          </p:cNvPicPr>
          <p:nvPr>
            <p:ph idx="1"/>
          </p:nvPr>
        </p:nvPicPr>
        <p:blipFill rotWithShape="1">
          <a:blip r:embed="rId2">
            <a:extLst>
              <a:ext uri="{28A0092B-C50C-407E-A947-70E740481C1C}">
                <a14:useLocalDpi xmlns:a14="http://schemas.microsoft.com/office/drawing/2010/main" val="0"/>
              </a:ext>
            </a:extLst>
          </a:blip>
          <a:srcRect l="3671" r="3093"/>
          <a:stretch/>
        </p:blipFill>
        <p:spPr>
          <a:xfrm>
            <a:off x="0" y="171450"/>
            <a:ext cx="4649166" cy="3971925"/>
          </a:xfrm>
        </p:spPr>
      </p:pic>
      <p:pic>
        <p:nvPicPr>
          <p:cNvPr id="2" name="圖片 1"/>
          <p:cNvPicPr>
            <a:picLocks noChangeAspect="1"/>
          </p:cNvPicPr>
          <p:nvPr/>
        </p:nvPicPr>
        <p:blipFill rotWithShape="1">
          <a:blip r:embed="rId3">
            <a:extLst>
              <a:ext uri="{28A0092B-C50C-407E-A947-70E740481C1C}">
                <a14:useLocalDpi xmlns:a14="http://schemas.microsoft.com/office/drawing/2010/main" val="0"/>
              </a:ext>
            </a:extLst>
          </a:blip>
          <a:srcRect l="1980" r="7134" b="1737"/>
          <a:stretch/>
        </p:blipFill>
        <p:spPr>
          <a:xfrm>
            <a:off x="4667250" y="95251"/>
            <a:ext cx="4371975" cy="5676899"/>
          </a:xfrm>
          <a:prstGeom prst="rect">
            <a:avLst/>
          </a:prstGeom>
        </p:spPr>
      </p:pic>
    </p:spTree>
    <p:extLst>
      <p:ext uri="{BB962C8B-B14F-4D97-AF65-F5344CB8AC3E}">
        <p14:creationId xmlns:p14="http://schemas.microsoft.com/office/powerpoint/2010/main" val="3828677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15107"/>
            <a:ext cx="6877398" cy="4299968"/>
          </a:xfr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640" y="243263"/>
            <a:ext cx="4883512" cy="1595062"/>
          </a:xfrm>
          <a:prstGeom prst="rect">
            <a:avLst/>
          </a:prstGeom>
        </p:spPr>
      </p:pic>
    </p:spTree>
    <p:extLst>
      <p:ext uri="{BB962C8B-B14F-4D97-AF65-F5344CB8AC3E}">
        <p14:creationId xmlns:p14="http://schemas.microsoft.com/office/powerpoint/2010/main" val="342959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447A32-0D96-4B57-86B2-82EC84E8995E}"/>
              </a:ext>
            </a:extLst>
          </p:cNvPr>
          <p:cNvSpPr>
            <a:spLocks noGrp="1"/>
          </p:cNvSpPr>
          <p:nvPr>
            <p:ph type="ctrTitle"/>
          </p:nvPr>
        </p:nvSpPr>
        <p:spPr>
          <a:xfrm>
            <a:off x="244993" y="461639"/>
            <a:ext cx="8433339" cy="1699666"/>
          </a:xfrm>
        </p:spPr>
        <p:txBody>
          <a:bodyPr>
            <a:noAutofit/>
          </a:bodyPr>
          <a:lstStyle/>
          <a:p>
            <a:r>
              <a:rPr lang="en-US" altLang="zh-TW" sz="3600" dirty="0">
                <a:latin typeface="Times New Roman" panose="02020603050405020304" pitchFamily="18" charset="0"/>
                <a:cs typeface="Times New Roman" panose="02020603050405020304" pitchFamily="18" charset="0"/>
              </a:rPr>
              <a:t>A Novel Heterogeneous Scheduling Algorithm with</a:t>
            </a:r>
            <a:br>
              <a:rPr lang="en-US" altLang="zh-TW" sz="3600" dirty="0">
                <a:latin typeface="Times New Roman" panose="02020603050405020304" pitchFamily="18" charset="0"/>
                <a:cs typeface="Times New Roman" panose="02020603050405020304" pitchFamily="18" charset="0"/>
              </a:rPr>
            </a:br>
            <a:r>
              <a:rPr lang="en-US" altLang="zh-TW" sz="3600" dirty="0">
                <a:latin typeface="Times New Roman" panose="02020603050405020304" pitchFamily="18" charset="0"/>
                <a:cs typeface="Times New Roman" panose="02020603050405020304" pitchFamily="18" charset="0"/>
              </a:rPr>
              <a:t>Improved Task Priority</a:t>
            </a:r>
            <a:endParaRPr lang="zh-TW" altLang="en-US" sz="36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61456E59-5D91-4093-B1A4-6F308EA967FD}"/>
              </a:ext>
            </a:extLst>
          </p:cNvPr>
          <p:cNvSpPr>
            <a:spLocks noGrp="1"/>
          </p:cNvSpPr>
          <p:nvPr>
            <p:ph type="subTitle" idx="1"/>
          </p:nvPr>
        </p:nvSpPr>
        <p:spPr>
          <a:xfrm>
            <a:off x="244993" y="2819042"/>
            <a:ext cx="8536249" cy="927245"/>
          </a:xfrm>
        </p:spPr>
        <p:txBody>
          <a:bodyPr>
            <a:noAutofit/>
          </a:bodyPr>
          <a:lstStyle/>
          <a:p>
            <a:r>
              <a:rPr lang="pt-BR" altLang="zh-TW" dirty="0">
                <a:latin typeface="Times New Roman" panose="02020603050405020304" pitchFamily="18" charset="0"/>
                <a:cs typeface="Times New Roman" panose="02020603050405020304" pitchFamily="18" charset="0"/>
              </a:rPr>
              <a:t>Guan Wang, He Guo, Yuxin Wang</a:t>
            </a:r>
            <a:endParaRPr lang="en-US" altLang="zh-TW" dirty="0">
              <a:latin typeface="Times New Roman" panose="02020603050405020304" pitchFamily="18" charset="0"/>
              <a:cs typeface="Times New Roman" panose="02020603050405020304" pitchFamily="18" charset="0"/>
            </a:endParaRPr>
          </a:p>
        </p:txBody>
      </p:sp>
      <p:sp>
        <p:nvSpPr>
          <p:cNvPr id="4" name="副標題 2">
            <a:extLst>
              <a:ext uri="{FF2B5EF4-FFF2-40B4-BE49-F238E27FC236}">
                <a16:creationId xmlns:a16="http://schemas.microsoft.com/office/drawing/2014/main" id="{A64E0364-4674-4930-835E-A413D880DCDB}"/>
              </a:ext>
            </a:extLst>
          </p:cNvPr>
          <p:cNvSpPr txBox="1">
            <a:spLocks/>
          </p:cNvSpPr>
          <p:nvPr/>
        </p:nvSpPr>
        <p:spPr>
          <a:xfrm>
            <a:off x="5192159" y="5487972"/>
            <a:ext cx="3486173" cy="85647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zh-TW" sz="1800" dirty="0">
                <a:latin typeface="Times New Roman" panose="02020603050405020304" pitchFamily="18" charset="0"/>
                <a:cs typeface="Times New Roman" panose="02020603050405020304" pitchFamily="18" charset="0"/>
              </a:rPr>
              <a:t>Presenter</a:t>
            </a:r>
            <a:r>
              <a:rPr lang="en-US" altLang="zh-TW" sz="1800" dirty="0"/>
              <a:t> </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 </a:t>
            </a:r>
            <a:r>
              <a:rPr lang="en-US" altLang="zh-TW" sz="1800" dirty="0" err="1">
                <a:latin typeface="Times New Roman" panose="02020603050405020304" pitchFamily="18" charset="0"/>
                <a:cs typeface="Times New Roman" panose="02020603050405020304" pitchFamily="18" charset="0"/>
              </a:rPr>
              <a:t>Chih</a:t>
            </a:r>
            <a:r>
              <a:rPr lang="en-US" altLang="zh-TW" sz="1800" dirty="0">
                <a:latin typeface="Times New Roman" panose="02020603050405020304" pitchFamily="18" charset="0"/>
                <a:cs typeface="Times New Roman" panose="02020603050405020304" pitchFamily="18" charset="0"/>
              </a:rPr>
              <a:t>-Kai Wu</a:t>
            </a:r>
          </a:p>
          <a:p>
            <a:pPr algn="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Date: Nov.3, 2020.</a:t>
            </a:r>
            <a:endParaRPr lang="zh-TW" altLang="en-US" sz="18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矩形 4"/>
          <p:cNvSpPr/>
          <p:nvPr/>
        </p:nvSpPr>
        <p:spPr>
          <a:xfrm>
            <a:off x="370727" y="3588416"/>
            <a:ext cx="8703699" cy="1631216"/>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2015 IEEE 17th International Conference on High Performance Computing and Communications, 2015 IEEE 7th International Symposium on Cyberspace Safety and Security, and 2015 IEEE 12th International Conference on Embedded Software and Systems, New York, NY, 2015, pp. 1826-1831, </a:t>
            </a:r>
            <a:r>
              <a:rPr lang="en-US" altLang="zh-TW" sz="2000" dirty="0" err="1">
                <a:latin typeface="Times New Roman" panose="02020603050405020304" pitchFamily="18" charset="0"/>
                <a:cs typeface="Times New Roman" panose="02020603050405020304" pitchFamily="18" charset="0"/>
              </a:rPr>
              <a:t>doi</a:t>
            </a:r>
            <a:r>
              <a:rPr lang="en-US" altLang="zh-TW" sz="2000" dirty="0">
                <a:latin typeface="Times New Roman" panose="02020603050405020304" pitchFamily="18" charset="0"/>
                <a:cs typeface="Times New Roman" panose="02020603050405020304" pitchFamily="18" charset="0"/>
              </a:rPr>
              <a:t>: 10.1109/HPCC-CSS-ICESS.2015.48.</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867385"/>
      </p:ext>
    </p:extLst>
  </p:cSld>
  <p:clrMapOvr>
    <a:masterClrMapping/>
  </p:clrMapOvr>
  <mc:AlternateContent xmlns:mc="http://schemas.openxmlformats.org/markup-compatibility/2006" xmlns:p14="http://schemas.microsoft.com/office/powerpoint/2010/main">
    <mc:Choice Requires="p14">
      <p:transition spd="slow" p14:dur="2000" advTm="2519"/>
    </mc:Choice>
    <mc:Fallback xmlns="">
      <p:transition spd="slow" advTm="2519"/>
    </mc:Fallback>
  </mc:AlternateContent>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91069</TotalTime>
  <Words>744</Words>
  <Application>Microsoft Office PowerPoint</Application>
  <PresentationFormat>如螢幕大小 (4:3)</PresentationFormat>
  <Paragraphs>153</Paragraphs>
  <Slides>14</Slides>
  <Notes>6</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Arial</vt:lpstr>
      <vt:lpstr>Calibri</vt:lpstr>
      <vt:lpstr>Calibri Light</vt:lpstr>
      <vt:lpstr>Cambria Math</vt:lpstr>
      <vt:lpstr>Times New Roman</vt:lpstr>
      <vt:lpstr>Office 佈景主題</vt:lpstr>
      <vt:lpstr>Scheduling Using a Lookahead Variant of the Heterogeneous Earliest Finish Time Algorithm</vt:lpstr>
      <vt:lpstr>Abstract</vt:lpstr>
      <vt:lpstr>PowerPoint 簡報</vt:lpstr>
      <vt:lpstr>PowerPoint 簡報</vt:lpstr>
      <vt:lpstr>PowerPoint 簡報</vt:lpstr>
      <vt:lpstr>PowerPoint 簡報</vt:lpstr>
      <vt:lpstr>PowerPoint 簡報</vt:lpstr>
      <vt:lpstr>PowerPoint 簡報</vt:lpstr>
      <vt:lpstr>A Novel Heterogeneous Scheduling Algorithm with Improved Task Priority</vt:lpstr>
      <vt:lpstr>Abstract(1/2)</vt:lpstr>
      <vt:lpstr>Abstract(2/2)</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fast algorithm for computing a longest common increasing subsequence</dc:title>
  <dc:creator/>
  <cp:lastModifiedBy>pplab</cp:lastModifiedBy>
  <cp:revision>867</cp:revision>
  <dcterms:created xsi:type="dcterms:W3CDTF">2017-09-25T08:45:50Z</dcterms:created>
  <dcterms:modified xsi:type="dcterms:W3CDTF">2020-11-03T11:15:10Z</dcterms:modified>
</cp:coreProperties>
</file>