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57" r:id="rId6"/>
    <p:sldId id="280" r:id="rId7"/>
    <p:sldId id="261" r:id="rId8"/>
    <p:sldId id="265" r:id="rId9"/>
    <p:sldId id="273" r:id="rId10"/>
    <p:sldId id="274" r:id="rId11"/>
    <p:sldId id="275" r:id="rId12"/>
    <p:sldId id="281" r:id="rId13"/>
    <p:sldId id="262" r:id="rId14"/>
    <p:sldId id="276" r:id="rId15"/>
    <p:sldId id="277" r:id="rId16"/>
    <p:sldId id="279" r:id="rId17"/>
    <p:sldId id="278" r:id="rId18"/>
    <p:sldId id="263" r:id="rId19"/>
    <p:sldId id="264" r:id="rId20"/>
    <p:sldId id="272" r:id="rId21"/>
    <p:sldId id="267" r:id="rId22"/>
    <p:sldId id="266" r:id="rId23"/>
    <p:sldId id="271" r:id="rId24"/>
    <p:sldId id="268" r:id="rId25"/>
    <p:sldId id="270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3125"/>
  </p:normalViewPr>
  <p:slideViewPr>
    <p:cSldViewPr snapToGrid="0" snapToObjects="1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B930-0001-5C41-B76E-9F54CB268436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BC4D3-BA1B-6048-AF26-1A24DE2957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450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機器寫作</a:t>
            </a:r>
            <a:r>
              <a:rPr kumimoji="1" lang="en-US" altLang="zh-TW" dirty="0"/>
              <a:t>(encoder-decoder)</a:t>
            </a:r>
            <a:r>
              <a:rPr kumimoji="1" lang="zh-TW" altLang="en-US" dirty="0"/>
              <a:t>常會陷入既定的數據、拓展性差之泥濘。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BC4D3-BA1B-6048-AF26-1A24DE295778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509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機器寫作</a:t>
            </a:r>
            <a:r>
              <a:rPr kumimoji="1" lang="en-US" altLang="zh-TW" dirty="0"/>
              <a:t>(encoder-decoder)</a:t>
            </a:r>
            <a:r>
              <a:rPr kumimoji="1" lang="zh-TW" altLang="en-US" dirty="0"/>
              <a:t>常會陷入既定的數據、拓展性差之泥濘。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BC4D3-BA1B-6048-AF26-1A24DE295778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445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BC4D3-BA1B-6048-AF26-1A24DE295778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826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BC4D3-BA1B-6048-AF26-1A24DE295778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4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4 gate: forget(sigmoid), input(sigmoid), cell(tanh), output(sigmoid) gate; // sigmoid:0~1, tanh:-1~1</a:t>
            </a:r>
          </a:p>
          <a:p>
            <a:r>
              <a:rPr kumimoji="1" lang="en-US" altLang="zh-TW" dirty="0"/>
              <a:t>1.</a:t>
            </a:r>
            <a:r>
              <a:rPr kumimoji="1" lang="zh-TW" altLang="en-US" dirty="0"/>
              <a:t>忘記階段</a:t>
            </a:r>
            <a:r>
              <a:rPr kumimoji="1" lang="en-US" altLang="zh-TW" dirty="0"/>
              <a:t>—</a:t>
            </a:r>
            <a:r>
              <a:rPr kumimoji="1" lang="zh-TW" altLang="en-US" dirty="0"/>
              <a:t>決定忘記幾</a:t>
            </a:r>
            <a:r>
              <a:rPr kumimoji="1" lang="en-US" altLang="zh-TW" dirty="0"/>
              <a:t>part</a:t>
            </a:r>
            <a:r>
              <a:rPr kumimoji="1" lang="zh-TW" altLang="en-US" dirty="0"/>
              <a:t>的</a:t>
            </a:r>
            <a:r>
              <a:rPr kumimoji="1" lang="en-US" altLang="zh-TW" dirty="0"/>
              <a:t>ct-1</a:t>
            </a:r>
          </a:p>
          <a:p>
            <a:r>
              <a:rPr kumimoji="1" lang="en-US" altLang="zh-TW" dirty="0"/>
              <a:t>2.</a:t>
            </a:r>
            <a:r>
              <a:rPr kumimoji="1" lang="zh-TW" altLang="en-US" dirty="0"/>
              <a:t>選擇記憶階段</a:t>
            </a:r>
            <a:r>
              <a:rPr kumimoji="1" lang="en-US" altLang="zh-TW" dirty="0"/>
              <a:t>—</a:t>
            </a:r>
            <a:r>
              <a:rPr kumimoji="1" lang="zh-TW" altLang="en-US" dirty="0"/>
              <a:t>選擇記憶幾</a:t>
            </a:r>
            <a:r>
              <a:rPr kumimoji="1" lang="en-US" altLang="zh-TW" dirty="0"/>
              <a:t>part</a:t>
            </a:r>
            <a:r>
              <a:rPr kumimoji="1" lang="zh-TW" altLang="en-US" dirty="0"/>
              <a:t>的</a:t>
            </a:r>
            <a:r>
              <a:rPr kumimoji="1" lang="en-US" altLang="zh-TW" dirty="0" err="1"/>
              <a:t>xt</a:t>
            </a:r>
            <a:r>
              <a:rPr kumimoji="1" lang="en-US" altLang="zh-TW" dirty="0"/>
              <a:t>; z</a:t>
            </a:r>
            <a:r>
              <a:rPr kumimoji="1" lang="zh-TW" altLang="en-US" dirty="0"/>
              <a:t>與</a:t>
            </a:r>
            <a:r>
              <a:rPr kumimoji="1" lang="en-US" altLang="zh-TW" dirty="0" err="1"/>
              <a:t>zi</a:t>
            </a:r>
            <a:r>
              <a:rPr kumimoji="1" lang="zh-TW" altLang="en-US" dirty="0"/>
              <a:t>計算得到</a:t>
            </a:r>
            <a:r>
              <a:rPr kumimoji="1" lang="en-US" altLang="zh-TW" dirty="0" err="1"/>
              <a:t>ct</a:t>
            </a:r>
            <a:endParaRPr kumimoji="1" lang="en-US" altLang="zh-TW" dirty="0"/>
          </a:p>
          <a:p>
            <a:r>
              <a:rPr kumimoji="1" lang="en-US" altLang="zh-TW" dirty="0"/>
              <a:t>3.</a:t>
            </a:r>
            <a:r>
              <a:rPr kumimoji="1" lang="zh-TW" altLang="en-US" dirty="0"/>
              <a:t>輸出階段</a:t>
            </a:r>
            <a:endParaRPr kumimoji="1" lang="en-US" altLang="zh-TW" dirty="0"/>
          </a:p>
          <a:p>
            <a:r>
              <a:rPr kumimoji="1" lang="zh-TW" altLang="en-US" dirty="0"/>
              <a:t>結論：傳統</a:t>
            </a:r>
            <a:r>
              <a:rPr kumimoji="1" lang="en-US" altLang="zh-TW" dirty="0"/>
              <a:t>RNN</a:t>
            </a:r>
            <a:r>
              <a:rPr kumimoji="1" lang="zh-TW" altLang="en-US" dirty="0"/>
              <a:t>會有梯度消失，</a:t>
            </a:r>
            <a:r>
              <a:rPr kumimoji="1" lang="en-US" altLang="zh-TW" dirty="0"/>
              <a:t>LSTM</a:t>
            </a:r>
            <a:r>
              <a:rPr kumimoji="1" lang="zh-TW" altLang="en-US" dirty="0"/>
              <a:t>能記憶長期，但計算量大故有了</a:t>
            </a:r>
            <a:r>
              <a:rPr kumimoji="1" lang="en-US" altLang="zh-TW" dirty="0"/>
              <a:t>GRU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BC4D3-BA1B-6048-AF26-1A24DE295778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198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3B2AB-A2EE-114D-9237-F7B3C484F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6F83C8A-5CB9-5644-8456-165472749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239C8B-2054-4445-8BF1-D49C2A3E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7FF39C-6B52-D74F-AB22-26288FCC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035E2F-E27D-7445-8EEA-E19B87E2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037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0BD57F-51AC-EB41-827E-820CCB19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B17706-CDE0-1544-BA52-005975F48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2F543A-ECB8-6040-A12C-7CD4BF7F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138BD0-DA2C-7D46-8E20-3D32853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A3AAF-49DA-4F44-9ADC-7F64399A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5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8FCB86-F8A3-8143-8583-3378F1D61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2A01AB-9D0B-744F-94B7-5939F7D84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6221E8-7204-8D4C-BE36-DD96EC46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7B28DB-BCAE-1649-8BC0-6BE8943F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CAF4B0-8662-4444-B49F-0327CAF7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47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E3501-662F-4840-8896-05CC63E6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F64196-DE91-504A-81DF-3ED501DF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D1FFE-63E6-6446-AA00-31362E7C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AA70E1-9CFF-CF4B-9CB5-7EC90EAF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37C35B-99F9-FF4F-A75B-360064F4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95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8F2F3D-5078-8D43-A8E5-84EEDB5D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182637-07E9-7C48-B5E9-D2DC1AE6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1DA964-8418-3947-857D-32237CF3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B569B0-9CEF-7542-8292-9675596A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97085A-A108-CF4C-A4CC-51754503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EA1CE9-05E1-0C42-8ADA-A47EA25C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066D7-1B42-A047-A38C-AB9921A2F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F385B5-A95E-A344-814A-D5DDF585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A52462-8E0E-8F4B-8432-C5626B29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0E2974-FD9C-734D-B932-52D49B98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D44E06-AB47-7748-A7FE-85A312A2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808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C9D4CD-3B0F-CA4C-A430-FD01B43F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40FECF-8379-4045-9D8F-9C5A0E21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1A3225-7464-D740-8011-438C1F827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584FFEE-D980-FE49-9CE7-3935A2501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9D5A78-43AD-3B4D-A2AA-4D633FC45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42D5CC-9482-5E4E-8FA8-72EF4914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6858F4F-9CBB-D746-AA1B-BE7BA6C8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305E7A-E5DC-AF4F-B795-CC1EA0B6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24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65C4A-1305-4D4A-87FE-84DB426F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7897A9D-76C5-854D-B06C-63506FBC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9CED01-85DE-4E4C-A815-F33FC86D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B67E0D-B0EE-9C49-ABAE-A00AE08F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7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16782D1-6EB3-6B44-BBC3-01656A40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F573A82-68BE-5545-9675-C65DD789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0C3337-C3B3-7B48-8930-EFB7E9A5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295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7289B8-F2F3-7341-8408-8649F66C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D411EA-84BB-7A45-BE56-74120640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7B26E4-7477-4649-815F-4643EF228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7E1B18-1092-3345-967E-4A3B4BF7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669FB8-2686-834B-8FD4-5BAE3838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846B39-A14A-024E-ADD5-4B04167C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114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A2FF3F-83C5-8546-B7EC-A120281E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8AA8C8-8CC6-4341-A72E-0E6A666EC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F62B41-B2A4-D04E-8706-CA5A2CA9E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9A1805-A26B-EB4C-959D-E0C0545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6D0AED-5D5D-EE45-A8CE-0AFDF8D2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D02C89-BF3F-9D48-9324-A5DFF8BB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01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9F58727-2CA9-8F48-A382-D07FAA50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3B3BBA-AB29-4147-93FA-00E71592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222770-1577-A04C-8C32-389380755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6F32-77EA-D341-B017-7008973C0F15}" type="datetimeFigureOut">
              <a:rPr kumimoji="1" lang="zh-TW" altLang="en-US" smtClean="0"/>
              <a:t>2020/12/16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376776-7F55-C649-8ADB-F45B49777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6D13A1-4061-AA45-9101-A8916A05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2E46-2AAD-9B4F-8E09-C6AE26A71C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984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C71E7-2EDF-D04C-9277-C8D92E1D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56" y="1041400"/>
            <a:ext cx="10370288" cy="2387600"/>
          </a:xfrm>
        </p:spPr>
        <p:txBody>
          <a:bodyPr>
            <a:normAutofit/>
          </a:bodyPr>
          <a:lstStyle/>
          <a:p>
            <a:r>
              <a:rPr kumimoji="1" lang="zh-TW" altLang="en-US" dirty="0"/>
              <a:t>以連續和離散之</a:t>
            </a:r>
            <a:r>
              <a:rPr kumimoji="1" lang="en-US" altLang="zh-TW" dirty="0"/>
              <a:t>LSTM</a:t>
            </a:r>
            <a:r>
              <a:rPr kumimoji="1" lang="zh-TW" altLang="en-US" dirty="0"/>
              <a:t>分析</a:t>
            </a:r>
            <a:br>
              <a:rPr kumimoji="1" lang="en-US" altLang="zh-TW" dirty="0"/>
            </a:br>
            <a:r>
              <a:rPr lang="en-US" altLang="zh-TW" dirty="0"/>
              <a:t>《</a:t>
            </a:r>
            <a:r>
              <a:rPr kumimoji="1" lang="zh-TW" altLang="en-US" dirty="0"/>
              <a:t>紅樓夢</a:t>
            </a:r>
            <a:r>
              <a:rPr lang="en-US" altLang="zh-TW" dirty="0"/>
              <a:t>》</a:t>
            </a:r>
            <a:r>
              <a:rPr kumimoji="1" lang="zh-TW" altLang="en-US" dirty="0"/>
              <a:t>是否只有一位作者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107E2-B852-9A44-8B91-19272CF1A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/>
              <a:t>Dec. 16, 2020</a:t>
            </a:r>
          </a:p>
          <a:p>
            <a:r>
              <a:rPr kumimoji="1" lang="en-US" altLang="zh-TW" dirty="0"/>
              <a:t>Chia-Lin Chen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38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7E45514-1502-6246-9C9C-97CF7C46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613991" cy="662781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之前做的實驗結果</a:t>
            </a:r>
            <a:r>
              <a:rPr kumimoji="1" lang="en-US" altLang="zh-TW" dirty="0"/>
              <a:t>(3/4)</a:t>
            </a:r>
            <a:endParaRPr kumimoji="1" lang="zh-TW" altLang="en-US" dirty="0"/>
          </a:p>
        </p:txBody>
      </p:sp>
      <p:sp>
        <p:nvSpPr>
          <p:cNvPr id="5" name="Google Shape;116;p24">
            <a:extLst>
              <a:ext uri="{FF2B5EF4-FFF2-40B4-BE49-F238E27FC236}">
                <a16:creationId xmlns:a16="http://schemas.microsoft.com/office/drawing/2014/main" id="{8F87F043-8D78-FF42-B3D4-212FE4DD1F12}"/>
              </a:ext>
            </a:extLst>
          </p:cNvPr>
          <p:cNvSpPr txBox="1">
            <a:spLocks/>
          </p:cNvSpPr>
          <p:nvPr/>
        </p:nvSpPr>
        <p:spPr>
          <a:xfrm>
            <a:off x="6096000" y="90081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altLang="zh-TW" dirty="0"/>
              <a:t>k-means</a:t>
            </a:r>
            <a:r>
              <a:rPr lang="zh-TW" altLang="en-US" dirty="0"/>
              <a:t>分析</a:t>
            </a:r>
          </a:p>
        </p:txBody>
      </p:sp>
      <p:graphicFrame>
        <p:nvGraphicFramePr>
          <p:cNvPr id="6" name="Google Shape;117;p24">
            <a:extLst>
              <a:ext uri="{FF2B5EF4-FFF2-40B4-BE49-F238E27FC236}">
                <a16:creationId xmlns:a16="http://schemas.microsoft.com/office/drawing/2014/main" id="{DC69AAF1-240E-AA47-B2DC-C3A1C8BA3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438472"/>
              </p:ext>
            </p:extLst>
          </p:nvPr>
        </p:nvGraphicFramePr>
        <p:xfrm>
          <a:off x="1429850" y="1711572"/>
          <a:ext cx="4826000" cy="4571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k-means實驗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結果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(#詞數,#13個虛詞,#人名)做1百次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分兩類且兩類固定,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大群:小群=86:34,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實驗得固定的兩群但不連續.</a:t>
                      </a:r>
                      <a:r>
                        <a:rPr lang="zh-TW" dirty="0">
                          <a:solidFill>
                            <a:srgbClr val="FF0000"/>
                          </a:solidFill>
                        </a:rPr>
                        <a:t>此實驗無法證明是不同作者。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(#第1個虛詞,#第2個虛詞,...,#第13個虛詞)做1百次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分兩類且兩類固定,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大群:小群=66.2:53.8,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實驗得固定的兩群但不連續</a:t>
                      </a:r>
                      <a:r>
                        <a:rPr lang="zh-TW" dirty="0">
                          <a:solidFill>
                            <a:srgbClr val="FF0000"/>
                          </a:solidFill>
                        </a:rPr>
                        <a:t>.此實驗無法證明是不同作者。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(#第1個虛詞,#第2個虛詞,...,#第13個虛詞)做1萬次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同上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oogle Shape;118;p24">
            <a:extLst>
              <a:ext uri="{FF2B5EF4-FFF2-40B4-BE49-F238E27FC236}">
                <a16:creationId xmlns:a16="http://schemas.microsoft.com/office/drawing/2014/main" id="{08C75839-6D9F-7E45-9B6C-C482A52334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0097" y="3886141"/>
            <a:ext cx="5711903" cy="21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9;p24">
            <a:extLst>
              <a:ext uri="{FF2B5EF4-FFF2-40B4-BE49-F238E27FC236}">
                <a16:creationId xmlns:a16="http://schemas.microsoft.com/office/drawing/2014/main" id="{4499CEF2-3FFD-6D4A-A6AB-23C1ED975E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042" y="1711572"/>
            <a:ext cx="5450958" cy="134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77C1E-34EB-E64E-A369-AB3E118C88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613991" cy="66278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/>
              <a:t>之前做的實驗結果</a:t>
            </a:r>
            <a:r>
              <a:rPr kumimoji="1" lang="en-US" altLang="zh-TW" dirty="0"/>
              <a:t>(4/4)</a:t>
            </a:r>
            <a:endParaRPr kumimoji="1" lang="zh-TW" altLang="en-US" dirty="0"/>
          </a:p>
        </p:txBody>
      </p:sp>
      <p:sp>
        <p:nvSpPr>
          <p:cNvPr id="3" name="Google Shape;124;p25">
            <a:extLst>
              <a:ext uri="{FF2B5EF4-FFF2-40B4-BE49-F238E27FC236}">
                <a16:creationId xmlns:a16="http://schemas.microsoft.com/office/drawing/2014/main" id="{92B200DC-A46A-0C4C-8993-0D40C28A66AD}"/>
              </a:ext>
            </a:extLst>
          </p:cNvPr>
          <p:cNvSpPr txBox="1">
            <a:spLocks/>
          </p:cNvSpPr>
          <p:nvPr/>
        </p:nvSpPr>
        <p:spPr>
          <a:xfrm>
            <a:off x="6578011" y="-757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altLang="zh-TW" dirty="0"/>
              <a:t>SVM random labeling</a:t>
            </a:r>
            <a:endParaRPr lang="en" dirty="0"/>
          </a:p>
        </p:txBody>
      </p:sp>
      <p:graphicFrame>
        <p:nvGraphicFramePr>
          <p:cNvPr id="4" name="Google Shape;125;p25">
            <a:extLst>
              <a:ext uri="{FF2B5EF4-FFF2-40B4-BE49-F238E27FC236}">
                <a16:creationId xmlns:a16="http://schemas.microsoft.com/office/drawing/2014/main" id="{BC1E8FCE-AE05-6F4E-8611-32C938BC9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056709"/>
              </p:ext>
            </p:extLst>
          </p:nvPr>
        </p:nvGraphicFramePr>
        <p:xfrm>
          <a:off x="2675141" y="946350"/>
          <a:ext cx="5877700" cy="5303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實驗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結果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(#詞,#虛詞,#人名)train120回,取train中test10,20,30,60,120回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準確度分別為0.75,0.75,0.70,0.73,0.67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(#詞,#虛詞,#人名)train120</a:t>
                      </a:r>
                      <a:r>
                        <a:rPr lang="en-US" altLang="zh-TW" dirty="0">
                          <a:solidFill>
                            <a:schemeClr val="dk1"/>
                          </a:solidFill>
                        </a:rPr>
                        <a:t>-n</a:t>
                      </a: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回,取未曾出現在</a:t>
                      </a:r>
                      <a:r>
                        <a:rPr lang="en-US" altLang="zh-TW" dirty="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者來test80,60,40回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準確度分別為</a:t>
                      </a:r>
                      <a:r>
                        <a:rPr lang="zh-TW" dirty="0"/>
                        <a:t>0.55,0.46,0.61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(#虛詞1,#虛詞2,...,#虛詞13)train120回,取train中來test10,20,30,60,120回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準確度分別為0.90,0.85,0.83,0.85,0.82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(#虛詞1,#虛詞2,...,#虛詞13)train120回,取未曾出現在train者來test80,60,40回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準確度分別為0.42,0.45,0.75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57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558F5-225C-2B44-A871-CAFF662C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目前實驗結果傾向同一作者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01ADE1-01DD-F54B-8DDB-D3DAB839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同一作者。</a:t>
            </a:r>
            <a:endParaRPr kumimoji="1" lang="en-US" altLang="zh-TW" dirty="0"/>
          </a:p>
          <a:p>
            <a:r>
              <a:rPr kumimoji="1" lang="en-US" altLang="zh-TW" dirty="0"/>
              <a:t>SVM</a:t>
            </a:r>
            <a:r>
              <a:rPr kumimoji="1" lang="zh-TW" altLang="en-US" dirty="0"/>
              <a:t>、</a:t>
            </a:r>
            <a:r>
              <a:rPr kumimoji="1" lang="en-US" altLang="zh-TW" dirty="0"/>
              <a:t> k-means</a:t>
            </a:r>
            <a:r>
              <a:rPr kumimoji="1" lang="zh-TW" altLang="en-US" dirty="0"/>
              <a:t>實驗：說明在空間分佈的每回差異。</a:t>
            </a:r>
            <a:endParaRPr kumimoji="1" lang="en-US" altLang="zh-TW" dirty="0"/>
          </a:p>
          <a:p>
            <a:r>
              <a:rPr kumimoji="1" lang="zh-TW" altLang="en-US" dirty="0"/>
              <a:t>變動點實驗： </a:t>
            </a:r>
            <a:r>
              <a:rPr kumimoji="1" lang="en-US" altLang="zh-TW" dirty="0"/>
              <a:t>13</a:t>
            </a:r>
            <a:r>
              <a:rPr kumimoji="1" lang="zh-TW" altLang="en-US" dirty="0"/>
              <a:t>個虛詞中有明顯變動點但不能由此說是不同作者。</a:t>
            </a:r>
            <a:endParaRPr kumimoji="1" lang="en-US" altLang="zh-TW" dirty="0"/>
          </a:p>
          <a:p>
            <a:r>
              <a:rPr kumimoji="1" lang="en-US" altLang="zh-TW" dirty="0"/>
              <a:t>LSTM</a:t>
            </a:r>
            <a:r>
              <a:rPr kumimoji="1" lang="zh-TW" altLang="en-US" dirty="0"/>
              <a:t>實驗：紅樓夢是時序</a:t>
            </a:r>
            <a:r>
              <a:rPr kumimoji="1" lang="zh-TW" altLang="en-US"/>
              <a:t>性強的小說</a:t>
            </a:r>
            <a:r>
              <a:rPr kumimoji="1" lang="zh-TW" altLang="en-US" dirty="0"/>
              <a:t>。</a:t>
            </a:r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37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FE108-0B2F-1345-9CF5-06483D0A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新想法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64E927-1C0E-3747-8136-39ABAB21B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考慮章回小說的特性，做</a:t>
            </a:r>
            <a:r>
              <a:rPr kumimoji="1" lang="zh-TW" altLang="en-US" dirty="0">
                <a:solidFill>
                  <a:srgbClr val="FF0000"/>
                </a:solidFill>
              </a:rPr>
              <a:t>離散</a:t>
            </a:r>
            <a:r>
              <a:rPr kumimoji="1" lang="en-US" altLang="zh-TW" dirty="0">
                <a:solidFill>
                  <a:srgbClr val="FF0000"/>
                </a:solidFill>
              </a:rPr>
              <a:t>LSTM</a:t>
            </a:r>
            <a:r>
              <a:rPr kumimoji="1" lang="zh-TW" altLang="en-US" dirty="0">
                <a:solidFill>
                  <a:srgbClr val="FF0000"/>
                </a:solidFill>
              </a:rPr>
              <a:t>和連續</a:t>
            </a:r>
            <a:r>
              <a:rPr kumimoji="1" lang="en-US" altLang="zh-TW" dirty="0">
                <a:solidFill>
                  <a:srgbClr val="FF0000"/>
                </a:solidFill>
              </a:rPr>
              <a:t>LSTM</a:t>
            </a:r>
          </a:p>
          <a:p>
            <a:r>
              <a:rPr kumimoji="1" lang="zh-TW" altLang="en-US" dirty="0"/>
              <a:t>紅樓夢共</a:t>
            </a:r>
            <a:r>
              <a:rPr kumimoji="1" lang="en-US" altLang="zh-TW" dirty="0"/>
              <a:t>78</a:t>
            </a:r>
            <a:r>
              <a:rPr kumimoji="1" lang="zh-TW" altLang="en-US" dirty="0"/>
              <a:t>萬字</a:t>
            </a:r>
            <a:r>
              <a:rPr kumimoji="1" lang="en-US" altLang="zh-TW" dirty="0"/>
              <a:t>(</a:t>
            </a:r>
            <a:r>
              <a:rPr kumimoji="1" lang="zh-TW" altLang="en-US" dirty="0"/>
              <a:t>其中不重複約</a:t>
            </a:r>
            <a:r>
              <a:rPr kumimoji="1" lang="en-US" altLang="zh-TW" dirty="0"/>
              <a:t>1.2</a:t>
            </a:r>
            <a:r>
              <a:rPr kumimoji="1" lang="zh-TW" altLang="en-US" dirty="0"/>
              <a:t>萬字</a:t>
            </a:r>
            <a:r>
              <a:rPr kumimoji="1" lang="en-US" altLang="zh-TW" dirty="0"/>
              <a:t>(?))</a:t>
            </a:r>
            <a:r>
              <a:rPr kumimoji="1" lang="zh-TW" altLang="en-US" dirty="0"/>
              <a:t>自成一字典</a:t>
            </a:r>
            <a:r>
              <a:rPr kumimoji="1" lang="en-US" altLang="zh-TW" dirty="0"/>
              <a:t>(</a:t>
            </a:r>
            <a:r>
              <a:rPr kumimoji="1" lang="zh-TW" altLang="en-US" dirty="0"/>
              <a:t>運算時間長</a:t>
            </a:r>
            <a:r>
              <a:rPr kumimoji="1" lang="en-US" altLang="zh-TW" dirty="0"/>
              <a:t>)</a:t>
            </a:r>
          </a:p>
          <a:p>
            <a:pPr lvl="1"/>
            <a:r>
              <a:rPr kumimoji="1" lang="zh-TW" altLang="en-US" dirty="0"/>
              <a:t>用</a:t>
            </a:r>
            <a:r>
              <a:rPr kumimoji="1" lang="en-US" altLang="zh-TW" dirty="0"/>
              <a:t>BERT</a:t>
            </a:r>
            <a:r>
              <a:rPr kumimoji="1" lang="zh-TW" altLang="en-US" dirty="0"/>
              <a:t>當字典有兩個原因</a:t>
            </a:r>
            <a:r>
              <a:rPr kumimoji="1" lang="en-US" altLang="zh-TW" dirty="0"/>
              <a:t>:1.</a:t>
            </a:r>
            <a:r>
              <a:rPr kumimoji="1" lang="zh-TW" altLang="en-US" dirty="0"/>
              <a:t>無字典運算時間</a:t>
            </a:r>
            <a:r>
              <a:rPr kumimoji="1" lang="en-US" altLang="zh-TW" dirty="0"/>
              <a:t>2.state-of-the-art</a:t>
            </a:r>
            <a:r>
              <a:rPr kumimoji="1" lang="zh-TW" altLang="en-US" dirty="0"/>
              <a:t>開源字典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若我們可以自己做字典，則因紅樓夢不重複字數比</a:t>
            </a:r>
            <a:r>
              <a:rPr kumimoji="1" lang="en-US" altLang="zh-TW" dirty="0"/>
              <a:t>BERT</a:t>
            </a:r>
            <a:r>
              <a:rPr kumimoji="1" lang="zh-TW" altLang="en-US" dirty="0"/>
              <a:t>少，則做出來的字典矩陣相對</a:t>
            </a:r>
            <a:r>
              <a:rPr kumimoji="1" lang="en-US" altLang="zh-TW" dirty="0"/>
              <a:t>BERT</a:t>
            </a:r>
            <a:r>
              <a:rPr kumimoji="1" lang="zh-TW" altLang="en-US" dirty="0"/>
              <a:t>緊密不稀疏。</a:t>
            </a:r>
          </a:p>
        </p:txBody>
      </p:sp>
    </p:spTree>
    <p:extLst>
      <p:ext uri="{BB962C8B-B14F-4D97-AF65-F5344CB8AC3E}">
        <p14:creationId xmlns:p14="http://schemas.microsoft.com/office/powerpoint/2010/main" val="311840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92C99-98B0-1347-B4FE-B6D2D5A5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LSTM(Long Short-Term Memory)</a:t>
            </a:r>
            <a:r>
              <a:rPr kumimoji="1" lang="zh-TW" altLang="en-US" dirty="0"/>
              <a:t>介紹</a:t>
            </a:r>
            <a:r>
              <a:rPr kumimoji="1" lang="en-US" altLang="zh-TW" dirty="0"/>
              <a:t>(1/4)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D7C25B-C3A1-DB4B-94F5-2C32E665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RNN(Recurrent Neural Network)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C63D84-60CD-3446-8139-253265A3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3844"/>
            <a:ext cx="843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92C99-98B0-1347-B4FE-B6D2D5A5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LSTM(Long Short-Term Memory)</a:t>
            </a:r>
            <a:r>
              <a:rPr kumimoji="1" lang="zh-TW" altLang="en-US" dirty="0"/>
              <a:t>介紹</a:t>
            </a:r>
            <a:r>
              <a:rPr kumimoji="1" lang="en-US" altLang="zh-TW" dirty="0"/>
              <a:t>(2/4)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5CDA6F-7B2F-E749-B9F6-C0224D0F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3" r="46013"/>
          <a:stretch/>
        </p:blipFill>
        <p:spPr>
          <a:xfrm>
            <a:off x="1046044" y="2563597"/>
            <a:ext cx="3846428" cy="30568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31D8771-F02A-4542-9C49-0AD67797D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/>
          <a:stretch/>
        </p:blipFill>
        <p:spPr>
          <a:xfrm>
            <a:off x="5792070" y="2060020"/>
            <a:ext cx="3430672" cy="4064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5194263-02DD-FF46-B398-EB8ACBF8F221}"/>
              </a:ext>
            </a:extLst>
          </p:cNvPr>
          <p:cNvSpPr txBox="1"/>
          <p:nvPr/>
        </p:nvSpPr>
        <p:spPr>
          <a:xfrm>
            <a:off x="2665328" y="175781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RNN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B6861E-DD3D-F743-A574-8A26014EC963}"/>
              </a:ext>
            </a:extLst>
          </p:cNvPr>
          <p:cNvSpPr txBox="1"/>
          <p:nvPr/>
        </p:nvSpPr>
        <p:spPr>
          <a:xfrm>
            <a:off x="7159394" y="17260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LSTM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814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92C99-98B0-1347-B4FE-B6D2D5A5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LSTM(Long Short-Term Memory)</a:t>
            </a:r>
            <a:r>
              <a:rPr kumimoji="1" lang="zh-TW" altLang="en-US" dirty="0"/>
              <a:t>介紹</a:t>
            </a:r>
            <a:r>
              <a:rPr kumimoji="1" lang="en-US" altLang="zh-TW" dirty="0"/>
              <a:t>(3/4)</a:t>
            </a:r>
            <a:endParaRPr kumimoji="1"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22BB9A9-6399-2945-9DB4-AE27923A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7" y="1647825"/>
            <a:ext cx="3136900" cy="49022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4374C4F-D4D5-5C40-9AE8-32A14A3F7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013" y="1647825"/>
            <a:ext cx="84963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92C99-98B0-1347-B4FE-B6D2D5A5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LSTM(Long Short-Term Memory)</a:t>
            </a:r>
            <a:r>
              <a:rPr kumimoji="1" lang="zh-TW" altLang="en-US" dirty="0"/>
              <a:t>介紹</a:t>
            </a:r>
            <a:r>
              <a:rPr kumimoji="1" lang="en-US" altLang="zh-TW" dirty="0"/>
              <a:t>(4/4)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B9F743-443F-5340-AE33-63387EA9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84" y="2073460"/>
            <a:ext cx="10616416" cy="383824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6B46E3E-ACF2-1547-BD08-980CA6B9E29C}"/>
              </a:ext>
            </a:extLst>
          </p:cNvPr>
          <p:cNvSpPr txBox="1"/>
          <p:nvPr/>
        </p:nvSpPr>
        <p:spPr>
          <a:xfrm>
            <a:off x="838200" y="165890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LSTM</a:t>
            </a:r>
            <a:r>
              <a:rPr kumimoji="1" lang="zh-TW" altLang="en-US" dirty="0"/>
              <a:t>流程圖</a:t>
            </a:r>
          </a:p>
        </p:txBody>
      </p:sp>
    </p:spTree>
    <p:extLst>
      <p:ext uri="{BB962C8B-B14F-4D97-AF65-F5344CB8AC3E}">
        <p14:creationId xmlns:p14="http://schemas.microsoft.com/office/powerpoint/2010/main" val="412130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3FE108-0B2F-1345-9CF5-06483D0A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/>
              <a:t>考慮離散又連續之</a:t>
            </a:r>
            <a:r>
              <a:rPr kumimoji="1" lang="en-US" altLang="zh-TW" sz="3200"/>
              <a:t>LSTM(1/8)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EE4D74-4ACD-7A4B-B1FF-F61A2A646AA6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zh-TW" altLang="en-US" b="1" dirty="0"/>
              <a:t>下圖可見</a:t>
            </a:r>
            <a:r>
              <a:rPr kumimoji="1" lang="en-US" altLang="zh-TW" b="1" dirty="0"/>
              <a:t>&lt;&lt;</a:t>
            </a:r>
            <a:r>
              <a:rPr kumimoji="1" lang="zh-TW" altLang="en-US" b="1" dirty="0"/>
              <a:t>紅樓夢</a:t>
            </a:r>
            <a:r>
              <a:rPr kumimoji="1" lang="en-US" altLang="zh-TW" b="1" dirty="0"/>
              <a:t>&gt;&gt;</a:t>
            </a:r>
            <a:r>
              <a:rPr kumimoji="1" lang="zh-TW" altLang="en-US" b="1" dirty="0"/>
              <a:t>又離散又連續之特性</a:t>
            </a:r>
            <a:endParaRPr kumimoji="1" lang="en-US" altLang="zh-TW" b="1" dirty="0"/>
          </a:p>
        </p:txBody>
      </p:sp>
      <p:pic>
        <p:nvPicPr>
          <p:cNvPr id="5" name="圖片 4" descr="一張含有 文字, 窗戶 的圖片&#10;&#10;自動產生的描述">
            <a:extLst>
              <a:ext uri="{FF2B5EF4-FFF2-40B4-BE49-F238E27FC236}">
                <a16:creationId xmlns:a16="http://schemas.microsoft.com/office/drawing/2014/main" id="{0E2537D2-FFF0-E34A-AF2A-A0809502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4" y="2729397"/>
            <a:ext cx="5464886" cy="3483864"/>
          </a:xfrm>
          <a:prstGeom prst="rect">
            <a:avLst/>
          </a:prstGeom>
        </p:spPr>
      </p:pic>
      <p:pic>
        <p:nvPicPr>
          <p:cNvPr id="3" name="圖片 2" descr="一張含有 文字, 窗戶 的圖片&#10;&#10;自動產生的描述">
            <a:extLst>
              <a:ext uri="{FF2B5EF4-FFF2-40B4-BE49-F238E27FC236}">
                <a16:creationId xmlns:a16="http://schemas.microsoft.com/office/drawing/2014/main" id="{6E434F07-372A-874E-8F76-DD1D0889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2772982"/>
            <a:ext cx="5523082" cy="33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20F2E2-2BE9-A247-95D5-5C51ABC5DBAC}"/>
              </a:ext>
            </a:extLst>
          </p:cNvPr>
          <p:cNvSpPr/>
          <p:nvPr/>
        </p:nvSpPr>
        <p:spPr>
          <a:xfrm>
            <a:off x="4655163" y="10598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一二回第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2D30A1-0C1A-F34A-A917-185661385449}"/>
              </a:ext>
            </a:extLst>
          </p:cNvPr>
          <p:cNvSpPr/>
          <p:nvPr/>
        </p:nvSpPr>
        <p:spPr>
          <a:xfrm>
            <a:off x="5977144" y="10598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一二回第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BCF238-69C1-EE43-B869-235075CE1383}"/>
              </a:ext>
            </a:extLst>
          </p:cNvPr>
          <p:cNvSpPr/>
          <p:nvPr/>
        </p:nvSpPr>
        <p:spPr>
          <a:xfrm>
            <a:off x="9634744" y="10598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一二回第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AA07F131-D32E-4B4D-8B48-46F9E26ACBCD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5569563" y="1517074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417BDC1E-65F9-554C-A025-3AB5A5377383}"/>
              </a:ext>
            </a:extLst>
          </p:cNvPr>
          <p:cNvCxnSpPr>
            <a:cxnSpLocks/>
          </p:cNvCxnSpPr>
          <p:nvPr/>
        </p:nvCxnSpPr>
        <p:spPr>
          <a:xfrm>
            <a:off x="6891544" y="1517074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EC9F0A6-97FA-A048-9001-5E4A53D8FB8E}"/>
              </a:ext>
            </a:extLst>
          </p:cNvPr>
          <p:cNvSpPr txBox="1"/>
          <p:nvPr/>
        </p:nvSpPr>
        <p:spPr>
          <a:xfrm>
            <a:off x="8190489" y="1332408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ACC34C7-E25E-734A-91D1-529DFDA0F1AF}"/>
              </a:ext>
            </a:extLst>
          </p:cNvPr>
          <p:cNvSpPr/>
          <p:nvPr/>
        </p:nvSpPr>
        <p:spPr>
          <a:xfrm>
            <a:off x="4704787" y="28874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二三回第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114A350-31E5-F34F-AE5B-D5CE3A5E2A54}"/>
              </a:ext>
            </a:extLst>
          </p:cNvPr>
          <p:cNvSpPr/>
          <p:nvPr/>
        </p:nvSpPr>
        <p:spPr>
          <a:xfrm>
            <a:off x="6026768" y="28874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二三回第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C95D028-FD2B-3F40-A6AC-B70164777595}"/>
              </a:ext>
            </a:extLst>
          </p:cNvPr>
          <p:cNvSpPr/>
          <p:nvPr/>
        </p:nvSpPr>
        <p:spPr>
          <a:xfrm>
            <a:off x="9684368" y="28874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二三回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38" name="直線箭頭接點 37">
            <a:extLst>
              <a:ext uri="{FF2B5EF4-FFF2-40B4-BE49-F238E27FC236}">
                <a16:creationId xmlns:a16="http://schemas.microsoft.com/office/drawing/2014/main" id="{165E6A4A-1248-0D4F-BD2A-84D8BF0FEA12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>
            <a:off x="5619187" y="3344694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箭頭接點 38">
            <a:extLst>
              <a:ext uri="{FF2B5EF4-FFF2-40B4-BE49-F238E27FC236}">
                <a16:creationId xmlns:a16="http://schemas.microsoft.com/office/drawing/2014/main" id="{11E700D7-AEB0-A44B-B326-F8E0FC2640D4}"/>
              </a:ext>
            </a:extLst>
          </p:cNvPr>
          <p:cNvCxnSpPr>
            <a:cxnSpLocks/>
          </p:cNvCxnSpPr>
          <p:nvPr/>
        </p:nvCxnSpPr>
        <p:spPr>
          <a:xfrm>
            <a:off x="6941168" y="3344694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箭頭接點 39">
            <a:extLst>
              <a:ext uri="{FF2B5EF4-FFF2-40B4-BE49-F238E27FC236}">
                <a16:creationId xmlns:a16="http://schemas.microsoft.com/office/drawing/2014/main" id="{1FE6026A-60EB-4347-BCC6-314A9BA5EF32}"/>
              </a:ext>
            </a:extLst>
          </p:cNvPr>
          <p:cNvCxnSpPr>
            <a:cxnSpLocks/>
          </p:cNvCxnSpPr>
          <p:nvPr/>
        </p:nvCxnSpPr>
        <p:spPr>
          <a:xfrm>
            <a:off x="9276787" y="3344694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7EAF4E98-C756-DB47-9363-EBAC45C5BB7B}"/>
              </a:ext>
            </a:extLst>
          </p:cNvPr>
          <p:cNvCxnSpPr>
            <a:cxnSpLocks/>
          </p:cNvCxnSpPr>
          <p:nvPr/>
        </p:nvCxnSpPr>
        <p:spPr>
          <a:xfrm flipV="1">
            <a:off x="10141568" y="2565085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1E8A223-BFA1-1D4C-B22D-27BFF6E99AC6}"/>
              </a:ext>
            </a:extLst>
          </p:cNvPr>
          <p:cNvSpPr txBox="1"/>
          <p:nvPr/>
        </p:nvSpPr>
        <p:spPr>
          <a:xfrm>
            <a:off x="8240113" y="3160028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A140587-1985-BD4F-AA3E-F95D447DDBF9}"/>
              </a:ext>
            </a:extLst>
          </p:cNvPr>
          <p:cNvSpPr txBox="1"/>
          <p:nvPr/>
        </p:nvSpPr>
        <p:spPr>
          <a:xfrm>
            <a:off x="9276787" y="2255138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是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D92BEA7-FD38-0644-8C88-1B743BECA7A9}"/>
              </a:ext>
            </a:extLst>
          </p:cNvPr>
          <p:cNvSpPr/>
          <p:nvPr/>
        </p:nvSpPr>
        <p:spPr>
          <a:xfrm>
            <a:off x="4616187" y="50994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一三回第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7F28D34-9669-F041-A7B3-6A37B037831C}"/>
              </a:ext>
            </a:extLst>
          </p:cNvPr>
          <p:cNvSpPr/>
          <p:nvPr/>
        </p:nvSpPr>
        <p:spPr>
          <a:xfrm>
            <a:off x="5938168" y="50994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一三回第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64D6D40-3690-5149-9E3B-AB2DF6053276}"/>
              </a:ext>
            </a:extLst>
          </p:cNvPr>
          <p:cNvSpPr/>
          <p:nvPr/>
        </p:nvSpPr>
        <p:spPr>
          <a:xfrm>
            <a:off x="9595768" y="50994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一三回第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2FB0CD99-A15A-CE43-80B6-FCE1957754A8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5530587" y="555669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D9C11C42-683F-004D-8576-59D0B0CCD3EB}"/>
              </a:ext>
            </a:extLst>
          </p:cNvPr>
          <p:cNvCxnSpPr>
            <a:cxnSpLocks/>
          </p:cNvCxnSpPr>
          <p:nvPr/>
        </p:nvCxnSpPr>
        <p:spPr>
          <a:xfrm>
            <a:off x="6852568" y="555669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箭頭接點 48">
            <a:extLst>
              <a:ext uri="{FF2B5EF4-FFF2-40B4-BE49-F238E27FC236}">
                <a16:creationId xmlns:a16="http://schemas.microsoft.com/office/drawing/2014/main" id="{B4DCF27C-36C2-FD44-9656-6A5A3A21BD8B}"/>
              </a:ext>
            </a:extLst>
          </p:cNvPr>
          <p:cNvCxnSpPr>
            <a:cxnSpLocks/>
          </p:cNvCxnSpPr>
          <p:nvPr/>
        </p:nvCxnSpPr>
        <p:spPr>
          <a:xfrm>
            <a:off x="9188187" y="555669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箭頭接點 49">
            <a:extLst>
              <a:ext uri="{FF2B5EF4-FFF2-40B4-BE49-F238E27FC236}">
                <a16:creationId xmlns:a16="http://schemas.microsoft.com/office/drawing/2014/main" id="{A07A8CB5-DD9F-C147-99D4-AC40F357DC2F}"/>
              </a:ext>
            </a:extLst>
          </p:cNvPr>
          <p:cNvCxnSpPr>
            <a:cxnSpLocks/>
          </p:cNvCxnSpPr>
          <p:nvPr/>
        </p:nvCxnSpPr>
        <p:spPr>
          <a:xfrm flipV="1">
            <a:off x="10052968" y="4777088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559B8DA-D718-3244-83B0-CB7D181F1A4A}"/>
              </a:ext>
            </a:extLst>
          </p:cNvPr>
          <p:cNvSpPr txBox="1"/>
          <p:nvPr/>
        </p:nvSpPr>
        <p:spPr>
          <a:xfrm>
            <a:off x="8151513" y="5372031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07F60DC2-47BE-7B42-AA2E-60004C76C016}"/>
              </a:ext>
            </a:extLst>
          </p:cNvPr>
          <p:cNvSpPr txBox="1"/>
          <p:nvPr/>
        </p:nvSpPr>
        <p:spPr>
          <a:xfrm>
            <a:off x="9188187" y="4501565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否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F815956F-70E5-2745-A122-D3040F4CE2FE}"/>
              </a:ext>
            </a:extLst>
          </p:cNvPr>
          <p:cNvCxnSpPr>
            <a:cxnSpLocks/>
          </p:cNvCxnSpPr>
          <p:nvPr/>
        </p:nvCxnSpPr>
        <p:spPr>
          <a:xfrm flipV="1">
            <a:off x="10006883" y="727956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D87F8DE3-9D4C-8549-A983-5BD0D355D38E}"/>
              </a:ext>
            </a:extLst>
          </p:cNvPr>
          <p:cNvSpPr txBox="1"/>
          <p:nvPr/>
        </p:nvSpPr>
        <p:spPr>
          <a:xfrm>
            <a:off x="9142102" y="418009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是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DD449E14-9D0D-A04C-8C4C-0E52A8E0140A}"/>
              </a:ext>
            </a:extLst>
          </p:cNvPr>
          <p:cNvSpPr txBox="1"/>
          <p:nvPr/>
        </p:nvSpPr>
        <p:spPr>
          <a:xfrm>
            <a:off x="289801" y="4433312"/>
            <a:ext cx="33890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/>
              <a:t>依</a:t>
            </a:r>
            <a:r>
              <a:rPr kumimoji="1" lang="en-US" altLang="zh-TW" sz="2800" dirty="0"/>
              <a:t>(1,2),(2,3),…,(n-1,n)</a:t>
            </a:r>
          </a:p>
          <a:p>
            <a:r>
              <a:rPr kumimoji="1" lang="zh-TW" altLang="en-US" sz="2800" dirty="0"/>
              <a:t>若二個一組</a:t>
            </a:r>
            <a:r>
              <a:rPr kumimoji="1" lang="en-US" altLang="zh-TW" sz="2800" dirty="0"/>
              <a:t>:</a:t>
            </a:r>
          </a:p>
          <a:p>
            <a:r>
              <a:rPr kumimoji="1" lang="en-US" altLang="zh-TW" sz="2800" dirty="0"/>
              <a:t>class</a:t>
            </a:r>
            <a:r>
              <a:rPr kumimoji="1" lang="zh-TW" altLang="en-US" sz="2800" dirty="0"/>
              <a:t>否：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</a:t>
            </a:r>
            <a:endParaRPr kumimoji="1" lang="en-US" altLang="zh-TW" sz="2800" dirty="0"/>
          </a:p>
          <a:p>
            <a:r>
              <a:rPr lang="zh-TW" altLang="en-US" dirty="0"/>
              <a:t>≈</a:t>
            </a:r>
            <a:r>
              <a:rPr kumimoji="1" lang="en-US" altLang="zh-TW" sz="2800" dirty="0"/>
              <a:t>(80,2)-79:79</a:t>
            </a:r>
          </a:p>
          <a:p>
            <a:r>
              <a:rPr lang="zh-TW" altLang="en-US" dirty="0"/>
              <a:t>≈</a:t>
            </a:r>
            <a:r>
              <a:rPr kumimoji="1" lang="en-US" altLang="zh-TW" sz="2800" dirty="0"/>
              <a:t>39:1-&gt;</a:t>
            </a:r>
            <a:r>
              <a:rPr kumimoji="1" lang="zh-TW" altLang="en-US" sz="2800" dirty="0"/>
              <a:t>比例懸殊大</a:t>
            </a: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7D9EF3F1-4275-D944-B2F1-48EC7A8A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-86705"/>
            <a:ext cx="3418360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LSTM(2/8)</a:t>
            </a:r>
            <a:endParaRPr kumimoji="1"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CDE4CFD-7C42-014D-8D93-38D9D2F0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7" y="1167582"/>
            <a:ext cx="2320851" cy="3117414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4B7E6A07-49A6-9848-93DA-3B6884C8F55E}"/>
              </a:ext>
            </a:extLst>
          </p:cNvPr>
          <p:cNvSpPr txBox="1"/>
          <p:nvPr/>
        </p:nvSpPr>
        <p:spPr>
          <a:xfrm>
            <a:off x="7236991" y="1937060"/>
            <a:ext cx="1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一回約</a:t>
            </a:r>
            <a:r>
              <a:rPr kumimoji="1" lang="en-US" altLang="zh-TW" dirty="0"/>
              <a:t>3000</a:t>
            </a:r>
            <a:r>
              <a:rPr kumimoji="1" lang="zh-TW" altLang="en-US" dirty="0"/>
              <a:t>詞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3DF3299-6542-464A-B7C1-F2A9503AAB1C}"/>
              </a:ext>
            </a:extLst>
          </p:cNvPr>
          <p:cNvSpPr txBox="1"/>
          <p:nvPr/>
        </p:nvSpPr>
        <p:spPr>
          <a:xfrm>
            <a:off x="287416" y="1073845"/>
            <a:ext cx="247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1.</a:t>
            </a:r>
            <a:r>
              <a:rPr kumimoji="1" lang="zh-TW" altLang="en-US" sz="3200" b="1" dirty="0"/>
              <a:t>連續</a:t>
            </a:r>
            <a:r>
              <a:rPr kumimoji="1" lang="en-US" altLang="zh-TW" sz="3200" b="1" dirty="0"/>
              <a:t>LSTM</a:t>
            </a:r>
            <a:endParaRPr kumimoji="1"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282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96369-9037-634B-80E2-DC70CC10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D82E70-7482-9F44-891C-D5D4ABE8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為何做</a:t>
            </a:r>
            <a:r>
              <a:rPr lang="en-US" altLang="zh-TW" dirty="0"/>
              <a:t>《</a:t>
            </a:r>
            <a:r>
              <a:rPr kumimoji="1" lang="zh-TW" altLang="en-US" dirty="0"/>
              <a:t>紅樓夢</a:t>
            </a:r>
            <a:r>
              <a:rPr lang="en-US" altLang="zh-TW" dirty="0"/>
              <a:t>》</a:t>
            </a:r>
            <a:r>
              <a:rPr kumimoji="1" lang="zh-TW" altLang="en-US" dirty="0"/>
              <a:t>是否一位作者分析</a:t>
            </a:r>
            <a:endParaRPr kumimoji="1" lang="en-US" altLang="zh-TW" dirty="0"/>
          </a:p>
          <a:p>
            <a:r>
              <a:rPr kumimoji="1" lang="zh-TW" altLang="en-US" dirty="0"/>
              <a:t>論文開始前提假設</a:t>
            </a:r>
            <a:endParaRPr kumimoji="1" lang="en-US" altLang="zh-TW" dirty="0"/>
          </a:p>
          <a:p>
            <a:r>
              <a:rPr kumimoji="1" lang="zh-TW" altLang="en-US" dirty="0"/>
              <a:t>紅樓夢相關背景知識</a:t>
            </a:r>
            <a:endParaRPr kumimoji="1" lang="en-US" altLang="zh-TW" dirty="0"/>
          </a:p>
          <a:p>
            <a:r>
              <a:rPr kumimoji="1" lang="zh-TW" altLang="en-US" dirty="0"/>
              <a:t>之前的實驗結果</a:t>
            </a:r>
            <a:endParaRPr kumimoji="1" lang="en-US" altLang="zh-TW" dirty="0"/>
          </a:p>
          <a:p>
            <a:r>
              <a:rPr kumimoji="1" lang="zh-TW" altLang="en-US" dirty="0"/>
              <a:t>目前實驗結果傾向同一作者</a:t>
            </a:r>
            <a:endParaRPr kumimoji="1" lang="en-US" altLang="zh-TW" dirty="0"/>
          </a:p>
          <a:p>
            <a:r>
              <a:rPr kumimoji="1" lang="zh-TW" altLang="en-US" dirty="0"/>
              <a:t>新想法</a:t>
            </a:r>
            <a:endParaRPr kumimoji="1" lang="en-US" altLang="zh-TW" dirty="0"/>
          </a:p>
          <a:p>
            <a:r>
              <a:rPr kumimoji="1" lang="en-US" altLang="zh-TW" dirty="0"/>
              <a:t>LSTM</a:t>
            </a:r>
            <a:r>
              <a:rPr kumimoji="1" lang="zh-TW" altLang="en-US" dirty="0"/>
              <a:t>介紹</a:t>
            </a:r>
            <a:endParaRPr kumimoji="1" lang="en-US" altLang="zh-TW" dirty="0"/>
          </a:p>
          <a:p>
            <a:r>
              <a:rPr kumimoji="1" lang="zh-TW" altLang="en-US" dirty="0"/>
              <a:t>考慮連續和離散之</a:t>
            </a:r>
            <a:r>
              <a:rPr kumimoji="1" lang="en-US" altLang="zh-TW" dirty="0"/>
              <a:t>LSTM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701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字方塊 68">
            <a:extLst>
              <a:ext uri="{FF2B5EF4-FFF2-40B4-BE49-F238E27FC236}">
                <a16:creationId xmlns:a16="http://schemas.microsoft.com/office/drawing/2014/main" id="{834EA284-2B81-974B-BE9E-D906834A8B4F}"/>
              </a:ext>
            </a:extLst>
          </p:cNvPr>
          <p:cNvSpPr txBox="1"/>
          <p:nvPr/>
        </p:nvSpPr>
        <p:spPr>
          <a:xfrm>
            <a:off x="407526" y="1351155"/>
            <a:ext cx="247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1.</a:t>
            </a:r>
            <a:r>
              <a:rPr kumimoji="1" lang="zh-TW" altLang="en-US" sz="3200" b="1" dirty="0"/>
              <a:t>連續</a:t>
            </a:r>
            <a:r>
              <a:rPr kumimoji="1" lang="en-US" altLang="zh-TW" sz="3200" b="1" dirty="0"/>
              <a:t>LSTM</a:t>
            </a:r>
            <a:endParaRPr kumimoji="1" lang="zh-TW" altLang="en-US" sz="3200" b="1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989DD32-F79D-1F4A-83F8-2A76F2384218}"/>
              </a:ext>
            </a:extLst>
          </p:cNvPr>
          <p:cNvSpPr txBox="1"/>
          <p:nvPr/>
        </p:nvSpPr>
        <p:spPr>
          <a:xfrm>
            <a:off x="2698009" y="2167469"/>
            <a:ext cx="6795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/>
              <a:t>前八十回做訓練，預測後四十回。</a:t>
            </a:r>
            <a:endParaRPr kumimoji="1" lang="en-US" altLang="zh-TW" sz="3200" dirty="0"/>
          </a:p>
          <a:p>
            <a:r>
              <a:rPr kumimoji="1" lang="zh-TW" altLang="en-US" sz="3200" dirty="0"/>
              <a:t>連續兩回為一組，</a:t>
            </a:r>
            <a:r>
              <a:rPr kumimoji="1" lang="en-US" altLang="zh-TW" sz="3200" dirty="0"/>
              <a:t>(1,2),(2,3)</a:t>
            </a:r>
            <a:r>
              <a:rPr kumimoji="1" lang="zh-TW" altLang="en-US" sz="3200" dirty="0"/>
              <a:t>是</a:t>
            </a:r>
            <a:r>
              <a:rPr kumimoji="1" lang="en-US" altLang="zh-TW" sz="3200" dirty="0"/>
              <a:t>class</a:t>
            </a:r>
            <a:r>
              <a:rPr kumimoji="1" lang="zh-TW" altLang="en-US" sz="3200" dirty="0"/>
              <a:t>是，而</a:t>
            </a:r>
            <a:r>
              <a:rPr kumimoji="1" lang="en-US" altLang="zh-TW" sz="3200" dirty="0"/>
              <a:t>(1,3)</a:t>
            </a:r>
            <a:r>
              <a:rPr kumimoji="1" lang="zh-TW" altLang="en-US" sz="3200" dirty="0"/>
              <a:t>是</a:t>
            </a:r>
            <a:r>
              <a:rPr kumimoji="1" lang="en-US" altLang="zh-TW" sz="3200" dirty="0"/>
              <a:t>class</a:t>
            </a:r>
            <a:r>
              <a:rPr kumimoji="1" lang="zh-TW" altLang="en-US" sz="3200" dirty="0"/>
              <a:t>否。盡量使</a:t>
            </a:r>
            <a:r>
              <a:rPr kumimoji="1" lang="en-US" altLang="zh-TW" sz="3200" dirty="0"/>
              <a:t>class</a:t>
            </a:r>
            <a:r>
              <a:rPr kumimoji="1" lang="zh-TW" altLang="en-US" sz="3200" dirty="0"/>
              <a:t>是</a:t>
            </a:r>
            <a:r>
              <a:rPr kumimoji="1" lang="en-US" altLang="zh-TW" sz="3200" dirty="0"/>
              <a:t>:class</a:t>
            </a:r>
            <a:r>
              <a:rPr kumimoji="1" lang="zh-TW" altLang="en-US" sz="3200" dirty="0"/>
              <a:t>否</a:t>
            </a:r>
            <a:r>
              <a:rPr kumimoji="1" lang="en-US" altLang="zh-TW" sz="3200" dirty="0"/>
              <a:t>=1:1</a:t>
            </a:r>
            <a:r>
              <a:rPr kumimoji="1" lang="zh-TW" altLang="en-US" sz="3200" dirty="0"/>
              <a:t>，若預測結果</a:t>
            </a:r>
            <a:r>
              <a:rPr kumimoji="1" lang="en-US" altLang="zh-TW" sz="3200" dirty="0"/>
              <a:t>Acc</a:t>
            </a:r>
            <a:r>
              <a:rPr kumimoji="1" lang="zh-TW" altLang="en-US" sz="3200" dirty="0"/>
              <a:t>超過</a:t>
            </a:r>
            <a:r>
              <a:rPr kumimoji="1" lang="en-US" altLang="zh-TW" sz="3200" dirty="0"/>
              <a:t>90%</a:t>
            </a:r>
            <a:r>
              <a:rPr kumimoji="1" lang="zh-TW" altLang="en-US" sz="3200" dirty="0"/>
              <a:t>且無</a:t>
            </a:r>
            <a:r>
              <a:rPr kumimoji="1" lang="en-US" altLang="zh-TW" sz="3200" dirty="0"/>
              <a:t>overfitting</a:t>
            </a:r>
            <a:r>
              <a:rPr kumimoji="1" lang="zh-TW" altLang="en-US" sz="3200" dirty="0"/>
              <a:t>，稱其結果分類明確；反之稱其結果分類不明確。</a:t>
            </a:r>
            <a:endParaRPr kumimoji="1"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2648743-ED4A-EB49-A8C8-DF926D9D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-86705"/>
            <a:ext cx="3418360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LSTM(3/8)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21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F20F2E2-2BE9-A247-95D5-5C51ABC5DBAC}"/>
              </a:ext>
            </a:extLst>
          </p:cNvPr>
          <p:cNvSpPr/>
          <p:nvPr/>
        </p:nvSpPr>
        <p:spPr>
          <a:xfrm>
            <a:off x="5341646" y="904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1,2</a:t>
            </a:r>
            <a:r>
              <a:rPr kumimoji="1" lang="zh-TW" altLang="en-US" dirty="0"/>
              <a:t>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2D30A1-0C1A-F34A-A917-185661385449}"/>
              </a:ext>
            </a:extLst>
          </p:cNvPr>
          <p:cNvSpPr/>
          <p:nvPr/>
        </p:nvSpPr>
        <p:spPr>
          <a:xfrm>
            <a:off x="6663627" y="904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1,2</a:t>
            </a:r>
            <a:r>
              <a:rPr kumimoji="1" lang="zh-TW" altLang="en-US" dirty="0"/>
              <a:t>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BCF238-69C1-EE43-B869-235075CE1383}"/>
              </a:ext>
            </a:extLst>
          </p:cNvPr>
          <p:cNvSpPr/>
          <p:nvPr/>
        </p:nvSpPr>
        <p:spPr>
          <a:xfrm>
            <a:off x="10321227" y="904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1,2</a:t>
            </a:r>
            <a:r>
              <a:rPr kumimoji="1" lang="zh-TW" altLang="en-US" dirty="0"/>
              <a:t>回第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AA07F131-D32E-4B4D-8B48-46F9E26ACBCD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6256046" y="1361232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417BDC1E-65F9-554C-A025-3AB5A5377383}"/>
              </a:ext>
            </a:extLst>
          </p:cNvPr>
          <p:cNvCxnSpPr>
            <a:cxnSpLocks/>
          </p:cNvCxnSpPr>
          <p:nvPr/>
        </p:nvCxnSpPr>
        <p:spPr>
          <a:xfrm>
            <a:off x="7578027" y="1361232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EC9F0A6-97FA-A048-9001-5E4A53D8FB8E}"/>
              </a:ext>
            </a:extLst>
          </p:cNvPr>
          <p:cNvSpPr txBox="1"/>
          <p:nvPr/>
        </p:nvSpPr>
        <p:spPr>
          <a:xfrm>
            <a:off x="8876972" y="1176566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ACC34C7-E25E-734A-91D1-529DFDA0F1AF}"/>
              </a:ext>
            </a:extLst>
          </p:cNvPr>
          <p:cNvSpPr/>
          <p:nvPr/>
        </p:nvSpPr>
        <p:spPr>
          <a:xfrm>
            <a:off x="5104177" y="2731652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9,10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cxnSp>
        <p:nvCxnSpPr>
          <p:cNvPr id="38" name="直線箭頭接點 37">
            <a:extLst>
              <a:ext uri="{FF2B5EF4-FFF2-40B4-BE49-F238E27FC236}">
                <a16:creationId xmlns:a16="http://schemas.microsoft.com/office/drawing/2014/main" id="{165E6A4A-1248-0D4F-BD2A-84D8BF0FEA12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305670" y="3188852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箭頭接點 38">
            <a:extLst>
              <a:ext uri="{FF2B5EF4-FFF2-40B4-BE49-F238E27FC236}">
                <a16:creationId xmlns:a16="http://schemas.microsoft.com/office/drawing/2014/main" id="{11E700D7-AEB0-A44B-B326-F8E0FC2640D4}"/>
              </a:ext>
            </a:extLst>
          </p:cNvPr>
          <p:cNvCxnSpPr>
            <a:cxnSpLocks/>
          </p:cNvCxnSpPr>
          <p:nvPr/>
        </p:nvCxnSpPr>
        <p:spPr>
          <a:xfrm>
            <a:off x="7742841" y="3188852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箭頭接點 39">
            <a:extLst>
              <a:ext uri="{FF2B5EF4-FFF2-40B4-BE49-F238E27FC236}">
                <a16:creationId xmlns:a16="http://schemas.microsoft.com/office/drawing/2014/main" id="{1FE6026A-60EB-4347-BCC6-314A9BA5EF32}"/>
              </a:ext>
            </a:extLst>
          </p:cNvPr>
          <p:cNvCxnSpPr>
            <a:cxnSpLocks/>
          </p:cNvCxnSpPr>
          <p:nvPr/>
        </p:nvCxnSpPr>
        <p:spPr>
          <a:xfrm>
            <a:off x="9963270" y="3188852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7EAF4E98-C756-DB47-9363-EBAC45C5BB7B}"/>
              </a:ext>
            </a:extLst>
          </p:cNvPr>
          <p:cNvCxnSpPr>
            <a:cxnSpLocks/>
          </p:cNvCxnSpPr>
          <p:nvPr/>
        </p:nvCxnSpPr>
        <p:spPr>
          <a:xfrm flipV="1">
            <a:off x="10828051" y="2409243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1E8A223-BFA1-1D4C-B22D-27BFF6E99AC6}"/>
              </a:ext>
            </a:extLst>
          </p:cNvPr>
          <p:cNvSpPr txBox="1"/>
          <p:nvPr/>
        </p:nvSpPr>
        <p:spPr>
          <a:xfrm>
            <a:off x="8926596" y="3004186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A140587-1985-BD4F-AA3E-F95D447DDBF9}"/>
              </a:ext>
            </a:extLst>
          </p:cNvPr>
          <p:cNvSpPr txBox="1"/>
          <p:nvPr/>
        </p:nvSpPr>
        <p:spPr>
          <a:xfrm>
            <a:off x="9963270" y="2099296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是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2FB0CD99-A15A-CE43-80B6-FCE1957754A8}"/>
              </a:ext>
            </a:extLst>
          </p:cNvPr>
          <p:cNvCxnSpPr>
            <a:cxnSpLocks/>
          </p:cNvCxnSpPr>
          <p:nvPr/>
        </p:nvCxnSpPr>
        <p:spPr>
          <a:xfrm>
            <a:off x="6305670" y="4767028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D9C11C42-683F-004D-8576-59D0B0CCD3EB}"/>
              </a:ext>
            </a:extLst>
          </p:cNvPr>
          <p:cNvCxnSpPr>
            <a:cxnSpLocks/>
          </p:cNvCxnSpPr>
          <p:nvPr/>
        </p:nvCxnSpPr>
        <p:spPr>
          <a:xfrm>
            <a:off x="7959029" y="4767028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箭頭接點 48">
            <a:extLst>
              <a:ext uri="{FF2B5EF4-FFF2-40B4-BE49-F238E27FC236}">
                <a16:creationId xmlns:a16="http://schemas.microsoft.com/office/drawing/2014/main" id="{B4DCF27C-36C2-FD44-9656-6A5A3A21BD8B}"/>
              </a:ext>
            </a:extLst>
          </p:cNvPr>
          <p:cNvCxnSpPr>
            <a:cxnSpLocks/>
          </p:cNvCxnSpPr>
          <p:nvPr/>
        </p:nvCxnSpPr>
        <p:spPr>
          <a:xfrm>
            <a:off x="9963270" y="4767028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箭頭接點 49">
            <a:extLst>
              <a:ext uri="{FF2B5EF4-FFF2-40B4-BE49-F238E27FC236}">
                <a16:creationId xmlns:a16="http://schemas.microsoft.com/office/drawing/2014/main" id="{A07A8CB5-DD9F-C147-99D4-AC40F357DC2F}"/>
              </a:ext>
            </a:extLst>
          </p:cNvPr>
          <p:cNvCxnSpPr>
            <a:cxnSpLocks/>
          </p:cNvCxnSpPr>
          <p:nvPr/>
        </p:nvCxnSpPr>
        <p:spPr>
          <a:xfrm flipV="1">
            <a:off x="10828051" y="3987419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559B8DA-D718-3244-83B0-CB7D181F1A4A}"/>
              </a:ext>
            </a:extLst>
          </p:cNvPr>
          <p:cNvSpPr txBox="1"/>
          <p:nvPr/>
        </p:nvSpPr>
        <p:spPr>
          <a:xfrm>
            <a:off x="8926596" y="4582362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07F60DC2-47BE-7B42-AA2E-60004C76C016}"/>
              </a:ext>
            </a:extLst>
          </p:cNvPr>
          <p:cNvSpPr txBox="1"/>
          <p:nvPr/>
        </p:nvSpPr>
        <p:spPr>
          <a:xfrm>
            <a:off x="9963270" y="3711896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否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834EA284-2B81-974B-BE9E-D906834A8B4F}"/>
              </a:ext>
            </a:extLst>
          </p:cNvPr>
          <p:cNvSpPr txBox="1"/>
          <p:nvPr/>
        </p:nvSpPr>
        <p:spPr>
          <a:xfrm>
            <a:off x="362922" y="1208651"/>
            <a:ext cx="263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1.</a:t>
            </a:r>
            <a:r>
              <a:rPr kumimoji="1" lang="zh-TW" altLang="en-US" sz="3200" b="1" dirty="0"/>
              <a:t>連續</a:t>
            </a:r>
            <a:r>
              <a:rPr kumimoji="1" lang="en-US" altLang="zh-TW" sz="3200" b="1" dirty="0"/>
              <a:t>LSTM</a:t>
            </a:r>
            <a:endParaRPr kumimoji="1" lang="zh-TW" altLang="en-US" sz="3200" b="1" dirty="0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F815956F-70E5-2745-A122-D3040F4CE2FE}"/>
              </a:ext>
            </a:extLst>
          </p:cNvPr>
          <p:cNvCxnSpPr>
            <a:cxnSpLocks/>
          </p:cNvCxnSpPr>
          <p:nvPr/>
        </p:nvCxnSpPr>
        <p:spPr>
          <a:xfrm flipV="1">
            <a:off x="10693366" y="572114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D87F8DE3-9D4C-8549-A983-5BD0D355D38E}"/>
              </a:ext>
            </a:extLst>
          </p:cNvPr>
          <p:cNvSpPr txBox="1"/>
          <p:nvPr/>
        </p:nvSpPr>
        <p:spPr>
          <a:xfrm>
            <a:off x="9828585" y="262167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是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CAF4035-B39C-A04E-BC94-035897572F75}"/>
              </a:ext>
            </a:extLst>
          </p:cNvPr>
          <p:cNvSpPr txBox="1"/>
          <p:nvPr/>
        </p:nvSpPr>
        <p:spPr>
          <a:xfrm>
            <a:off x="137666" y="1904572"/>
            <a:ext cx="48237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/>
              <a:t>依連續兩個</a:t>
            </a:r>
            <a:r>
              <a:rPr kumimoji="1" lang="en-US" altLang="zh-TW" sz="2800" dirty="0"/>
              <a:t>(1,2),(2,3),…,(n-1,n)</a:t>
            </a:r>
          </a:p>
          <a:p>
            <a:r>
              <a:rPr kumimoji="1" lang="zh-TW" altLang="en-US" sz="2800" dirty="0"/>
              <a:t>為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是，又每十個一組</a:t>
            </a:r>
            <a:r>
              <a:rPr kumimoji="1" lang="en-US" altLang="zh-TW" sz="2800" dirty="0"/>
              <a:t>:</a:t>
            </a:r>
          </a:p>
          <a:p>
            <a:r>
              <a:rPr kumimoji="1" lang="en-US" altLang="zh-TW" sz="2800" dirty="0"/>
              <a:t>class</a:t>
            </a:r>
            <a:r>
              <a:rPr kumimoji="1" lang="zh-TW" altLang="en-US" sz="2800" dirty="0"/>
              <a:t>否：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</a:t>
            </a:r>
            <a:endParaRPr kumimoji="1" lang="en-US" altLang="zh-TW" sz="2800" dirty="0"/>
          </a:p>
          <a:p>
            <a:r>
              <a:rPr lang="zh-TW" altLang="en-US" dirty="0"/>
              <a:t>≈</a:t>
            </a:r>
            <a:r>
              <a:rPr kumimoji="1" lang="en-US" altLang="zh-TW" sz="2800" dirty="0"/>
              <a:t>(10,2)*8-72:72</a:t>
            </a:r>
          </a:p>
          <a:p>
            <a:r>
              <a:rPr lang="zh-TW" altLang="en-US" dirty="0"/>
              <a:t>≈</a:t>
            </a:r>
            <a:r>
              <a:rPr kumimoji="1" lang="en-US" altLang="zh-TW" sz="2800" dirty="0"/>
              <a:t>4:1</a:t>
            </a:r>
            <a:endParaRPr kumimoji="1" lang="zh-TW" altLang="en-US" sz="28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9CF9B8-B68B-3548-9415-03DC24058C32}"/>
              </a:ext>
            </a:extLst>
          </p:cNvPr>
          <p:cNvSpPr/>
          <p:nvPr/>
        </p:nvSpPr>
        <p:spPr>
          <a:xfrm>
            <a:off x="6709704" y="2731652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9,10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741249-422E-F043-9225-69CD8E612315}"/>
              </a:ext>
            </a:extLst>
          </p:cNvPr>
          <p:cNvSpPr/>
          <p:nvPr/>
        </p:nvSpPr>
        <p:spPr>
          <a:xfrm>
            <a:off x="10408055" y="2734892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9,10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329B99F-6DE1-D340-98BA-8FED0E2B1817}"/>
              </a:ext>
            </a:extLst>
          </p:cNvPr>
          <p:cNvSpPr/>
          <p:nvPr/>
        </p:nvSpPr>
        <p:spPr>
          <a:xfrm>
            <a:off x="5104177" y="4309828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10,11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EB21FF-9943-DF47-BD1E-9CB6C83973F5}"/>
              </a:ext>
            </a:extLst>
          </p:cNvPr>
          <p:cNvSpPr/>
          <p:nvPr/>
        </p:nvSpPr>
        <p:spPr>
          <a:xfrm>
            <a:off x="6757536" y="4309828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10,11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C483263-7E2B-7542-B5FA-114939512219}"/>
              </a:ext>
            </a:extLst>
          </p:cNvPr>
          <p:cNvSpPr/>
          <p:nvPr/>
        </p:nvSpPr>
        <p:spPr>
          <a:xfrm>
            <a:off x="10408055" y="4313068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10,11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9EDCEDF-D0E7-064F-ABD4-B13A1619B970}"/>
              </a:ext>
            </a:extLst>
          </p:cNvPr>
          <p:cNvSpPr txBox="1"/>
          <p:nvPr/>
        </p:nvSpPr>
        <p:spPr>
          <a:xfrm>
            <a:off x="41196" y="4658396"/>
            <a:ext cx="5008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/>
              <a:t>依連續兩個</a:t>
            </a:r>
            <a:r>
              <a:rPr kumimoji="1" lang="en-US" altLang="zh-TW" sz="2800" dirty="0"/>
              <a:t>(1,2),(2,3),…,(n-1,n)</a:t>
            </a:r>
          </a:p>
          <a:p>
            <a:r>
              <a:rPr kumimoji="1" lang="zh-TW" altLang="en-US" sz="2800" dirty="0"/>
              <a:t>為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是，又每四個一組</a:t>
            </a:r>
            <a:r>
              <a:rPr kumimoji="1" lang="en-US" altLang="zh-TW" sz="2800" dirty="0"/>
              <a:t>:</a:t>
            </a:r>
          </a:p>
          <a:p>
            <a:r>
              <a:rPr kumimoji="1" lang="en-US" altLang="zh-TW" sz="2800" dirty="0"/>
              <a:t>class</a:t>
            </a:r>
            <a:r>
              <a:rPr kumimoji="1" lang="zh-TW" altLang="en-US" sz="2800" dirty="0"/>
              <a:t>否：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</a:t>
            </a:r>
            <a:endParaRPr kumimoji="1" lang="en-US" altLang="zh-TW" sz="2800" dirty="0"/>
          </a:p>
          <a:p>
            <a:r>
              <a:rPr lang="zh-TW" altLang="en-US" dirty="0"/>
              <a:t>≈</a:t>
            </a:r>
            <a:r>
              <a:rPr kumimoji="1" lang="en-US" altLang="zh-TW" sz="2800" dirty="0"/>
              <a:t>(4,2)*20-60:60</a:t>
            </a:r>
          </a:p>
          <a:p>
            <a:r>
              <a:rPr lang="zh-TW" altLang="en-US" dirty="0"/>
              <a:t>≈</a:t>
            </a:r>
            <a:r>
              <a:rPr kumimoji="1" lang="en-US" altLang="zh-TW" sz="2800" dirty="0">
                <a:solidFill>
                  <a:srgbClr val="FF0000"/>
                </a:solidFill>
              </a:rPr>
              <a:t>1:1-&gt;</a:t>
            </a:r>
            <a:r>
              <a:rPr kumimoji="1" lang="zh-TW" altLang="en-US" sz="2800" dirty="0">
                <a:solidFill>
                  <a:srgbClr val="FF0000"/>
                </a:solidFill>
              </a:rPr>
              <a:t>適合</a:t>
            </a:r>
            <a:r>
              <a:rPr kumimoji="1" lang="en-US" altLang="zh-TW" sz="2800" dirty="0">
                <a:solidFill>
                  <a:srgbClr val="FF0000"/>
                </a:solidFill>
              </a:rPr>
              <a:t>&lt;&lt;</a:t>
            </a:r>
            <a:r>
              <a:rPr kumimoji="1" lang="zh-TW" altLang="en-US" sz="2800" dirty="0">
                <a:solidFill>
                  <a:srgbClr val="FF0000"/>
                </a:solidFill>
              </a:rPr>
              <a:t>紅樓夢</a:t>
            </a:r>
            <a:r>
              <a:rPr kumimoji="1" lang="en-US" altLang="zh-TW" sz="2800" dirty="0">
                <a:solidFill>
                  <a:srgbClr val="FF0000"/>
                </a:solidFill>
              </a:rPr>
              <a:t>&gt;&gt;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595BF13-6F8C-4144-9BE7-6F3448FFC6DD}"/>
              </a:ext>
            </a:extLst>
          </p:cNvPr>
          <p:cNvSpPr/>
          <p:nvPr/>
        </p:nvSpPr>
        <p:spPr>
          <a:xfrm>
            <a:off x="5104177" y="5929069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11,12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91B66232-A84E-3242-8B03-B55F80B5C20A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305670" y="6386269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DD4E111E-FA14-0942-90CB-836546977111}"/>
              </a:ext>
            </a:extLst>
          </p:cNvPr>
          <p:cNvCxnSpPr>
            <a:cxnSpLocks/>
          </p:cNvCxnSpPr>
          <p:nvPr/>
        </p:nvCxnSpPr>
        <p:spPr>
          <a:xfrm>
            <a:off x="7742841" y="6386269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箭頭接點 44">
            <a:extLst>
              <a:ext uri="{FF2B5EF4-FFF2-40B4-BE49-F238E27FC236}">
                <a16:creationId xmlns:a16="http://schemas.microsoft.com/office/drawing/2014/main" id="{60B4563B-C3DB-5745-A075-05FA6BF2BB7A}"/>
              </a:ext>
            </a:extLst>
          </p:cNvPr>
          <p:cNvCxnSpPr>
            <a:cxnSpLocks/>
          </p:cNvCxnSpPr>
          <p:nvPr/>
        </p:nvCxnSpPr>
        <p:spPr>
          <a:xfrm>
            <a:off x="9963270" y="6386269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A6B1F949-06D3-FF46-BEF6-668EDE4AAC3E}"/>
              </a:ext>
            </a:extLst>
          </p:cNvPr>
          <p:cNvCxnSpPr>
            <a:cxnSpLocks/>
          </p:cNvCxnSpPr>
          <p:nvPr/>
        </p:nvCxnSpPr>
        <p:spPr>
          <a:xfrm flipV="1">
            <a:off x="10828051" y="5606660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B27C243-2E03-C849-AB29-052DAA2D3765}"/>
              </a:ext>
            </a:extLst>
          </p:cNvPr>
          <p:cNvSpPr txBox="1"/>
          <p:nvPr/>
        </p:nvSpPr>
        <p:spPr>
          <a:xfrm>
            <a:off x="8926596" y="6201603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F1CF36E-275B-A743-9414-29B890167362}"/>
              </a:ext>
            </a:extLst>
          </p:cNvPr>
          <p:cNvSpPr txBox="1"/>
          <p:nvPr/>
        </p:nvSpPr>
        <p:spPr>
          <a:xfrm>
            <a:off x="9963270" y="5296713"/>
            <a:ext cx="20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>
                <a:solidFill>
                  <a:srgbClr val="FF0000"/>
                </a:solidFill>
              </a:rPr>
              <a:t>是</a:t>
            </a:r>
            <a:endParaRPr kumimoji="1"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36D62F5-D34D-864C-BFDD-B36B5A92945B}"/>
              </a:ext>
            </a:extLst>
          </p:cNvPr>
          <p:cNvSpPr/>
          <p:nvPr/>
        </p:nvSpPr>
        <p:spPr>
          <a:xfrm>
            <a:off x="6709704" y="5929069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11,12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131352A-7B51-6443-9B48-A9B5B911BC01}"/>
              </a:ext>
            </a:extLst>
          </p:cNvPr>
          <p:cNvSpPr/>
          <p:nvPr/>
        </p:nvSpPr>
        <p:spPr>
          <a:xfrm>
            <a:off x="10408055" y="5932309"/>
            <a:ext cx="12014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11,12</a:t>
            </a:r>
            <a:r>
              <a:rPr kumimoji="1" lang="zh-TW" altLang="en-US" dirty="0"/>
              <a:t>回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sp>
        <p:nvSpPr>
          <p:cNvPr id="59" name="標題 1">
            <a:extLst>
              <a:ext uri="{FF2B5EF4-FFF2-40B4-BE49-F238E27FC236}">
                <a16:creationId xmlns:a16="http://schemas.microsoft.com/office/drawing/2014/main" id="{42C82BAE-91A0-9D44-9FDA-9448C4A9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-86705"/>
            <a:ext cx="3418360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LSTM(4/8)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46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FDA2E8D-702E-0847-A0D2-2D7FE411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5" y="-208486"/>
            <a:ext cx="6297213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LSTM(5/8)</a:t>
            </a:r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D12D57-0680-0D4F-8006-E08D9C01A4FC}"/>
              </a:ext>
            </a:extLst>
          </p:cNvPr>
          <p:cNvSpPr/>
          <p:nvPr/>
        </p:nvSpPr>
        <p:spPr>
          <a:xfrm>
            <a:off x="5216850" y="660393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第一回第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9EB8F0-5A5A-1148-9F51-98A622C9F129}"/>
              </a:ext>
            </a:extLst>
          </p:cNvPr>
          <p:cNvSpPr/>
          <p:nvPr/>
        </p:nvSpPr>
        <p:spPr>
          <a:xfrm>
            <a:off x="6538831" y="660393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第一回第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15E6D1-2DED-C141-9A1A-286010EAE2E4}"/>
              </a:ext>
            </a:extLst>
          </p:cNvPr>
          <p:cNvSpPr/>
          <p:nvPr/>
        </p:nvSpPr>
        <p:spPr>
          <a:xfrm>
            <a:off x="10196431" y="660393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第一回第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95E1C4D9-45B0-C74D-926F-BD06B28B0BFA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131250" y="1117593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5287C04C-DE91-3D45-87C7-6EF523FD873B}"/>
              </a:ext>
            </a:extLst>
          </p:cNvPr>
          <p:cNvCxnSpPr>
            <a:cxnSpLocks/>
          </p:cNvCxnSpPr>
          <p:nvPr/>
        </p:nvCxnSpPr>
        <p:spPr>
          <a:xfrm>
            <a:off x="7453231" y="1117593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6966551C-3C6C-1D4B-A32F-CE22087BD42F}"/>
              </a:ext>
            </a:extLst>
          </p:cNvPr>
          <p:cNvCxnSpPr>
            <a:cxnSpLocks/>
          </p:cNvCxnSpPr>
          <p:nvPr/>
        </p:nvCxnSpPr>
        <p:spPr>
          <a:xfrm>
            <a:off x="9788850" y="1117593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0A78CC2F-C1C3-C443-A62E-FD0D4FD201F8}"/>
              </a:ext>
            </a:extLst>
          </p:cNvPr>
          <p:cNvCxnSpPr>
            <a:cxnSpLocks/>
          </p:cNvCxnSpPr>
          <p:nvPr/>
        </p:nvCxnSpPr>
        <p:spPr>
          <a:xfrm flipV="1">
            <a:off x="10653631" y="337984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99006D-D6C6-DB4F-BDB4-C744BC9145D9}"/>
              </a:ext>
            </a:extLst>
          </p:cNvPr>
          <p:cNvSpPr txBox="1"/>
          <p:nvPr/>
        </p:nvSpPr>
        <p:spPr>
          <a:xfrm>
            <a:off x="8752176" y="932927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6212BFEC-C845-D04A-86AA-292AC7233219}"/>
              </a:ext>
            </a:extLst>
          </p:cNvPr>
          <p:cNvCxnSpPr>
            <a:cxnSpLocks/>
          </p:cNvCxnSpPr>
          <p:nvPr/>
        </p:nvCxnSpPr>
        <p:spPr>
          <a:xfrm>
            <a:off x="5674049" y="2902195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0476D7E-E6F7-F94A-BB7E-27BDFBE548BC}"/>
              </a:ext>
            </a:extLst>
          </p:cNvPr>
          <p:cNvSpPr txBox="1"/>
          <p:nvPr/>
        </p:nvSpPr>
        <p:spPr>
          <a:xfrm>
            <a:off x="426566" y="694756"/>
            <a:ext cx="224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/>
              <a:t>2.</a:t>
            </a:r>
            <a:r>
              <a:rPr kumimoji="1" lang="zh-TW" altLang="en-US" sz="3200" b="1" dirty="0"/>
              <a:t>離散</a:t>
            </a:r>
            <a:r>
              <a:rPr kumimoji="1" lang="en-US" altLang="zh-TW" sz="3200" b="1" dirty="0"/>
              <a:t>LSTM</a:t>
            </a:r>
            <a:endParaRPr kumimoji="1" lang="zh-TW" altLang="en-US" sz="32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7C815B7-FC7A-6C43-9C60-7D899082A027}"/>
              </a:ext>
            </a:extLst>
          </p:cNvPr>
          <p:cNvSpPr/>
          <p:nvPr/>
        </p:nvSpPr>
        <p:spPr>
          <a:xfrm>
            <a:off x="5167230" y="238774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第二回第</a:t>
            </a:r>
            <a:r>
              <a:rPr kumimoji="1" lang="en-US" altLang="zh-TW" dirty="0"/>
              <a:t>1</a:t>
            </a:r>
            <a:r>
              <a:rPr kumimoji="1" lang="zh-TW" altLang="en-US" dirty="0"/>
              <a:t>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BEFA7C4-8C22-9843-8A56-72958ADEBE44}"/>
              </a:ext>
            </a:extLst>
          </p:cNvPr>
          <p:cNvSpPr/>
          <p:nvPr/>
        </p:nvSpPr>
        <p:spPr>
          <a:xfrm>
            <a:off x="6489211" y="238774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第二回第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詞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94DBF0-EC1D-B142-B86E-41D2A9A4F738}"/>
              </a:ext>
            </a:extLst>
          </p:cNvPr>
          <p:cNvSpPr/>
          <p:nvPr/>
        </p:nvSpPr>
        <p:spPr>
          <a:xfrm>
            <a:off x="10146811" y="238774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第二回第</a:t>
            </a:r>
            <a:r>
              <a:rPr kumimoji="1" lang="en-US" altLang="zh-TW" dirty="0"/>
              <a:t>n</a:t>
            </a:r>
            <a:r>
              <a:rPr kumimoji="1" lang="zh-TW" altLang="en-US" dirty="0"/>
              <a:t>詞</a:t>
            </a:r>
          </a:p>
        </p:txBody>
      </p: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4305439D-60F0-1D41-B4C3-4CDA58A25B35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081630" y="284494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E5F4E37D-69FD-A349-85AA-2DE597689220}"/>
              </a:ext>
            </a:extLst>
          </p:cNvPr>
          <p:cNvCxnSpPr>
            <a:cxnSpLocks/>
          </p:cNvCxnSpPr>
          <p:nvPr/>
        </p:nvCxnSpPr>
        <p:spPr>
          <a:xfrm>
            <a:off x="7403611" y="284494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9708B4C6-A9E0-464D-8A99-A2A32CC212E7}"/>
              </a:ext>
            </a:extLst>
          </p:cNvPr>
          <p:cNvCxnSpPr>
            <a:cxnSpLocks/>
          </p:cNvCxnSpPr>
          <p:nvPr/>
        </p:nvCxnSpPr>
        <p:spPr>
          <a:xfrm>
            <a:off x="9739230" y="2844947"/>
            <a:ext cx="40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EB8D296B-79C9-8B41-9146-4A3E06422C9F}"/>
              </a:ext>
            </a:extLst>
          </p:cNvPr>
          <p:cNvCxnSpPr>
            <a:cxnSpLocks/>
          </p:cNvCxnSpPr>
          <p:nvPr/>
        </p:nvCxnSpPr>
        <p:spPr>
          <a:xfrm flipV="1">
            <a:off x="10604011" y="2065338"/>
            <a:ext cx="0" cy="32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B6164AB-6DE6-AE4A-97B8-518349BA8071}"/>
              </a:ext>
            </a:extLst>
          </p:cNvPr>
          <p:cNvSpPr txBox="1"/>
          <p:nvPr/>
        </p:nvSpPr>
        <p:spPr>
          <a:xfrm>
            <a:off x="8702556" y="2660281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16C1F92-13EE-E144-9F33-15E287A54A5F}"/>
              </a:ext>
            </a:extLst>
          </p:cNvPr>
          <p:cNvSpPr txBox="1"/>
          <p:nvPr/>
        </p:nvSpPr>
        <p:spPr>
          <a:xfrm>
            <a:off x="9689610" y="1727354"/>
            <a:ext cx="2502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/>
              <a:t>第</a:t>
            </a:r>
            <a:r>
              <a:rPr kumimoji="1" lang="zh-TW" altLang="en-US" sz="2000" dirty="0">
                <a:solidFill>
                  <a:srgbClr val="FF0000"/>
                </a:solidFill>
              </a:rPr>
              <a:t>二</a:t>
            </a:r>
            <a:r>
              <a:rPr kumimoji="1" lang="zh-TW" altLang="en-US" sz="2000" dirty="0"/>
              <a:t>回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6567675-0A71-D840-8297-553A2453CB8E}"/>
              </a:ext>
            </a:extLst>
          </p:cNvPr>
          <p:cNvSpPr txBox="1"/>
          <p:nvPr/>
        </p:nvSpPr>
        <p:spPr>
          <a:xfrm>
            <a:off x="9739230" y="0"/>
            <a:ext cx="245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/>
              <a:t>分類：</a:t>
            </a:r>
            <a:r>
              <a:rPr kumimoji="1" lang="en-US" altLang="zh-TW" sz="2000" dirty="0"/>
              <a:t>class</a:t>
            </a:r>
            <a:r>
              <a:rPr kumimoji="1" lang="zh-TW" altLang="en-US" sz="2000" dirty="0"/>
              <a:t>第</a:t>
            </a:r>
            <a:r>
              <a:rPr kumimoji="1" lang="zh-TW" altLang="en-US" sz="2000" dirty="0">
                <a:solidFill>
                  <a:srgbClr val="FF0000"/>
                </a:solidFill>
              </a:rPr>
              <a:t>一</a:t>
            </a:r>
            <a:r>
              <a:rPr kumimoji="1" lang="zh-TW" altLang="en-US" sz="2000" dirty="0"/>
              <a:t>回</a:t>
            </a:r>
          </a:p>
        </p:txBody>
      </p:sp>
      <p:sp>
        <p:nvSpPr>
          <p:cNvPr id="2" name="立方體 1">
            <a:extLst>
              <a:ext uri="{FF2B5EF4-FFF2-40B4-BE49-F238E27FC236}">
                <a16:creationId xmlns:a16="http://schemas.microsoft.com/office/drawing/2014/main" id="{170F7CD7-6CA3-1E4F-856B-C4E7F176C6BD}"/>
              </a:ext>
            </a:extLst>
          </p:cNvPr>
          <p:cNvSpPr/>
          <p:nvPr/>
        </p:nvSpPr>
        <p:spPr>
          <a:xfrm>
            <a:off x="137201" y="200055"/>
            <a:ext cx="4264675" cy="6581028"/>
          </a:xfrm>
          <a:prstGeom prst="cube">
            <a:avLst>
              <a:gd name="adj" fmla="val 87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立方體 27">
            <a:extLst>
              <a:ext uri="{FF2B5EF4-FFF2-40B4-BE49-F238E27FC236}">
                <a16:creationId xmlns:a16="http://schemas.microsoft.com/office/drawing/2014/main" id="{2CF0C5AC-877B-9143-9FD1-34F18B0AC035}"/>
              </a:ext>
            </a:extLst>
          </p:cNvPr>
          <p:cNvSpPr/>
          <p:nvPr/>
        </p:nvSpPr>
        <p:spPr>
          <a:xfrm>
            <a:off x="746244" y="3429000"/>
            <a:ext cx="976230" cy="3367344"/>
          </a:xfrm>
          <a:prstGeom prst="cube">
            <a:avLst>
              <a:gd name="adj" fmla="val 5861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立方體 30">
            <a:extLst>
              <a:ext uri="{FF2B5EF4-FFF2-40B4-BE49-F238E27FC236}">
                <a16:creationId xmlns:a16="http://schemas.microsoft.com/office/drawing/2014/main" id="{7DA4ECBA-0AEA-6B44-BB02-2469D599A557}"/>
              </a:ext>
            </a:extLst>
          </p:cNvPr>
          <p:cNvSpPr/>
          <p:nvPr/>
        </p:nvSpPr>
        <p:spPr>
          <a:xfrm>
            <a:off x="1897196" y="2387747"/>
            <a:ext cx="976230" cy="3367344"/>
          </a:xfrm>
          <a:prstGeom prst="cube">
            <a:avLst>
              <a:gd name="adj" fmla="val 5861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立方體 31">
            <a:extLst>
              <a:ext uri="{FF2B5EF4-FFF2-40B4-BE49-F238E27FC236}">
                <a16:creationId xmlns:a16="http://schemas.microsoft.com/office/drawing/2014/main" id="{DB719732-CDF0-5B4F-85A3-6B4F28E073E0}"/>
              </a:ext>
            </a:extLst>
          </p:cNvPr>
          <p:cNvSpPr/>
          <p:nvPr/>
        </p:nvSpPr>
        <p:spPr>
          <a:xfrm>
            <a:off x="4024403" y="189457"/>
            <a:ext cx="976230" cy="3367344"/>
          </a:xfrm>
          <a:prstGeom prst="cube">
            <a:avLst>
              <a:gd name="adj" fmla="val 5861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FE758A4-6A84-F24B-9B5B-A49299EBB5C3}"/>
              </a:ext>
            </a:extLst>
          </p:cNvPr>
          <p:cNvSpPr txBox="1"/>
          <p:nvPr/>
        </p:nvSpPr>
        <p:spPr>
          <a:xfrm>
            <a:off x="3387593" y="3886753"/>
            <a:ext cx="46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…</a:t>
            </a:r>
            <a:endParaRPr kumimoji="1"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325C26D-2C48-844A-9132-B3A6450C2431}"/>
              </a:ext>
            </a:extLst>
          </p:cNvPr>
          <p:cNvSpPr txBox="1"/>
          <p:nvPr/>
        </p:nvSpPr>
        <p:spPr>
          <a:xfrm rot="18783719">
            <a:off x="880563" y="179670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一回約</a:t>
            </a:r>
            <a:r>
              <a:rPr kumimoji="1" lang="en-US" altLang="zh-TW" dirty="0"/>
              <a:t>3000</a:t>
            </a:r>
            <a:r>
              <a:rPr kumimoji="1" lang="zh-TW" altLang="en-US" dirty="0"/>
              <a:t>詞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99D24A8-7039-D14E-8075-FC8873C5C2A2}"/>
              </a:ext>
            </a:extLst>
          </p:cNvPr>
          <p:cNvSpPr txBox="1"/>
          <p:nvPr/>
        </p:nvSpPr>
        <p:spPr>
          <a:xfrm>
            <a:off x="1480236" y="6500605"/>
            <a:ext cx="222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每</a:t>
            </a:r>
            <a:r>
              <a:rPr kumimoji="1" lang="en-US" altLang="zh-TW" dirty="0"/>
              <a:t>20</a:t>
            </a:r>
            <a:r>
              <a:rPr kumimoji="1" lang="zh-TW" altLang="en-US" dirty="0"/>
              <a:t>詞為一</a:t>
            </a:r>
            <a:r>
              <a:rPr kumimoji="1" lang="en-US" altLang="zh-TW" dirty="0"/>
              <a:t>time step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564A1F0-F1AB-5A43-BAFA-440C55047B23}"/>
              </a:ext>
            </a:extLst>
          </p:cNvPr>
          <p:cNvSpPr txBox="1"/>
          <p:nvPr/>
        </p:nvSpPr>
        <p:spPr>
          <a:xfrm rot="18642223">
            <a:off x="2143212" y="4776495"/>
            <a:ext cx="321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Batch size=3000/time steps=150</a:t>
            </a:r>
            <a:endParaRPr kumimoji="1"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190D727-BF7E-5640-832B-EDD6348F9CF7}"/>
              </a:ext>
            </a:extLst>
          </p:cNvPr>
          <p:cNvSpPr txBox="1"/>
          <p:nvPr/>
        </p:nvSpPr>
        <p:spPr>
          <a:xfrm>
            <a:off x="7453231" y="3517421"/>
            <a:ext cx="1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一回約</a:t>
            </a:r>
            <a:r>
              <a:rPr kumimoji="1" lang="en-US" altLang="zh-TW" dirty="0"/>
              <a:t>3000</a:t>
            </a:r>
            <a:r>
              <a:rPr kumimoji="1" lang="zh-TW" altLang="en-US" dirty="0"/>
              <a:t>詞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B94F640-21FF-1A4A-90BD-7524C037DA24}"/>
              </a:ext>
            </a:extLst>
          </p:cNvPr>
          <p:cNvSpPr txBox="1"/>
          <p:nvPr/>
        </p:nvSpPr>
        <p:spPr>
          <a:xfrm>
            <a:off x="3747335" y="797449"/>
            <a:ext cx="738664" cy="3087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TW" dirty="0"/>
              <a:t>Input dim</a:t>
            </a:r>
            <a:r>
              <a:rPr kumimoji="1" lang="zh-TW" altLang="en-US" dirty="0"/>
              <a:t>為詞向量長度</a:t>
            </a:r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5074C4B-473D-CD41-BE0E-8E5428E15AFD}"/>
              </a:ext>
            </a:extLst>
          </p:cNvPr>
          <p:cNvSpPr txBox="1"/>
          <p:nvPr/>
        </p:nvSpPr>
        <p:spPr>
          <a:xfrm>
            <a:off x="3988439" y="31319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768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29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30476D7E-E6F7-F94A-BB7E-27BDFBE548BC}"/>
              </a:ext>
            </a:extLst>
          </p:cNvPr>
          <p:cNvSpPr txBox="1"/>
          <p:nvPr/>
        </p:nvSpPr>
        <p:spPr>
          <a:xfrm>
            <a:off x="457245" y="1483904"/>
            <a:ext cx="224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/>
              <a:t>2.</a:t>
            </a:r>
            <a:r>
              <a:rPr kumimoji="1" lang="zh-TW" altLang="en-US" sz="3200" b="1" dirty="0"/>
              <a:t>離散</a:t>
            </a:r>
            <a:r>
              <a:rPr kumimoji="1" lang="en-US" altLang="zh-TW" sz="3200" b="1" dirty="0"/>
              <a:t>LSTM</a:t>
            </a:r>
            <a:endParaRPr kumimoji="1" lang="zh-TW" altLang="en-US" sz="3200" b="1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552B831-F379-B747-9599-B8E467D61EF1}"/>
              </a:ext>
            </a:extLst>
          </p:cNvPr>
          <p:cNvSpPr txBox="1"/>
          <p:nvPr/>
        </p:nvSpPr>
        <p:spPr>
          <a:xfrm>
            <a:off x="1581496" y="2466224"/>
            <a:ext cx="9029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/>
              <a:t>前八十回做訓練，預測後四十回。若在最後一層</a:t>
            </a:r>
            <a:r>
              <a:rPr kumimoji="1" lang="en-US" altLang="zh-TW" sz="3200" dirty="0" err="1"/>
              <a:t>softmax</a:t>
            </a:r>
            <a:r>
              <a:rPr kumimoji="1" lang="zh-TW" altLang="en-US" sz="3200" dirty="0"/>
              <a:t>層分類的結果，每類機率與平均數相差不超過</a:t>
            </a:r>
            <a:r>
              <a:rPr kumimoji="1" lang="en-US" altLang="zh-TW" sz="3200" dirty="0"/>
              <a:t>2</a:t>
            </a:r>
            <a:r>
              <a:rPr kumimoji="1" lang="zh-TW" altLang="en-US" sz="3200" dirty="0"/>
              <a:t>個標準差，則因符合事實且接近常態分佈，謂之結果分類不明確；反之若測得後四十回與前八十回某回相近，謂結果分類明確。</a:t>
            </a:r>
            <a:endParaRPr kumimoji="1" lang="en-US" altLang="zh-TW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578445F-2E50-1E41-8DDD-8F06D5517DCF}"/>
              </a:ext>
            </a:extLst>
          </p:cNvPr>
          <p:cNvSpPr txBox="1">
            <a:spLocks/>
          </p:cNvSpPr>
          <p:nvPr/>
        </p:nvSpPr>
        <p:spPr>
          <a:xfrm>
            <a:off x="129362" y="-86705"/>
            <a:ext cx="3418360" cy="1294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LSTM(6/8)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970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CF98242-292E-D547-BAFB-4F292185C57F}"/>
              </a:ext>
            </a:extLst>
          </p:cNvPr>
          <p:cNvSpPr txBox="1"/>
          <p:nvPr/>
        </p:nvSpPr>
        <p:spPr>
          <a:xfrm>
            <a:off x="838200" y="3149521"/>
            <a:ext cx="5619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/>
              <a:t>離散</a:t>
            </a:r>
            <a:r>
              <a:rPr kumimoji="1" lang="en-US" altLang="zh-TW" sz="2800" b="1" dirty="0"/>
              <a:t>LSTM:</a:t>
            </a:r>
          </a:p>
          <a:p>
            <a:r>
              <a:rPr kumimoji="1" lang="en-US" altLang="zh-TW" sz="2800" dirty="0"/>
              <a:t>N</a:t>
            </a:r>
            <a:r>
              <a:rPr kumimoji="1" lang="zh-TW" altLang="en-US" sz="2800" dirty="0"/>
              <a:t>回，每回自成一類，則：</a:t>
            </a:r>
            <a:endParaRPr kumimoji="1" lang="en-US" altLang="zh-TW" sz="2800" dirty="0"/>
          </a:p>
          <a:p>
            <a:r>
              <a:rPr kumimoji="1" lang="en-US" altLang="zh-TW" sz="2800" dirty="0"/>
              <a:t>#class1:#class2: … :#</a:t>
            </a:r>
            <a:r>
              <a:rPr kumimoji="1" lang="en-US" altLang="zh-TW" sz="2800" dirty="0" err="1"/>
              <a:t>classN</a:t>
            </a:r>
            <a:endParaRPr kumimoji="1" lang="en-US" altLang="zh-TW" sz="2800" dirty="0"/>
          </a:p>
          <a:p>
            <a:r>
              <a:rPr kumimoji="1" lang="en-US" altLang="zh-TW" sz="2800" dirty="0">
                <a:solidFill>
                  <a:srgbClr val="FF0000"/>
                </a:solidFill>
              </a:rPr>
              <a:t>=1:1: … :1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151A8AA-0142-8E42-A031-205E56D9BDE7}"/>
              </a:ext>
            </a:extLst>
          </p:cNvPr>
          <p:cNvSpPr txBox="1"/>
          <p:nvPr/>
        </p:nvSpPr>
        <p:spPr>
          <a:xfrm>
            <a:off x="6823865" y="3195688"/>
            <a:ext cx="5209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/>
              <a:t>連續</a:t>
            </a:r>
            <a:r>
              <a:rPr kumimoji="1" lang="en-US" altLang="zh-TW" sz="2800" b="1" dirty="0"/>
              <a:t>LSTM:</a:t>
            </a:r>
          </a:p>
          <a:p>
            <a:r>
              <a:rPr kumimoji="1" lang="en-US" altLang="zh-TW" sz="2800" dirty="0"/>
              <a:t>N</a:t>
            </a:r>
            <a:r>
              <a:rPr kumimoji="1" lang="zh-TW" altLang="en-US" sz="2800" dirty="0"/>
              <a:t>回，連續</a:t>
            </a:r>
            <a:r>
              <a:rPr kumimoji="1" lang="en-US" altLang="zh-TW" sz="2800" dirty="0"/>
              <a:t>m</a:t>
            </a:r>
            <a:r>
              <a:rPr kumimoji="1" lang="zh-TW" altLang="en-US" sz="2800" dirty="0"/>
              <a:t>個是</a:t>
            </a:r>
            <a:r>
              <a:rPr kumimoji="1" lang="en-US" altLang="zh-TW" sz="2800" dirty="0"/>
              <a:t>class</a:t>
            </a:r>
            <a:r>
              <a:rPr kumimoji="1" lang="zh-TW" altLang="en-US" sz="2800" dirty="0"/>
              <a:t>是，</a:t>
            </a:r>
            <a:endParaRPr kumimoji="1" lang="en-US" altLang="zh-TW" sz="2800" dirty="0"/>
          </a:p>
          <a:p>
            <a:r>
              <a:rPr kumimoji="1" lang="zh-TW" altLang="en-US" sz="2800" dirty="0"/>
              <a:t>又每</a:t>
            </a:r>
            <a:r>
              <a:rPr kumimoji="1" lang="en-US" altLang="zh-TW" sz="2800" dirty="0"/>
              <a:t>k</a:t>
            </a:r>
            <a:r>
              <a:rPr kumimoji="1" lang="zh-TW" altLang="en-US" sz="2800" dirty="0"/>
              <a:t>個一組，則：</a:t>
            </a:r>
            <a:endParaRPr kumimoji="1" lang="en-US" altLang="zh-TW" sz="2800" dirty="0"/>
          </a:p>
          <a:p>
            <a:r>
              <a:rPr kumimoji="1" lang="en-US" altLang="zh-TW" sz="2800" dirty="0"/>
              <a:t>#class</a:t>
            </a:r>
            <a:r>
              <a:rPr kumimoji="1" lang="zh-TW" altLang="en-US" sz="2800" dirty="0"/>
              <a:t>是</a:t>
            </a:r>
            <a:r>
              <a:rPr kumimoji="1" lang="en-US" altLang="zh-TW" sz="2800" dirty="0"/>
              <a:t>=(</a:t>
            </a:r>
            <a:r>
              <a:rPr kumimoji="1" lang="en-US" altLang="zh-TW" sz="2800" dirty="0">
                <a:sym typeface="Wingdings" pitchFamily="2" charset="2"/>
              </a:rPr>
              <a:t>k-m+1)*N/k</a:t>
            </a:r>
          </a:p>
          <a:p>
            <a:endParaRPr kumimoji="1" lang="en-US" altLang="zh-TW" sz="2800" dirty="0"/>
          </a:p>
          <a:p>
            <a:r>
              <a:rPr kumimoji="1" lang="en-US" altLang="zh-TW" sz="2800" dirty="0"/>
              <a:t>#class</a:t>
            </a:r>
            <a:r>
              <a:rPr kumimoji="1" lang="zh-TW" altLang="en-US" sz="2800" dirty="0"/>
              <a:t>否：</a:t>
            </a:r>
            <a:r>
              <a:rPr kumimoji="1" lang="en-US" altLang="zh-TW" sz="2800" dirty="0"/>
              <a:t>#class</a:t>
            </a:r>
            <a:r>
              <a:rPr kumimoji="1" lang="zh-TW" altLang="en-US" sz="2800" dirty="0"/>
              <a:t>是</a:t>
            </a:r>
            <a:endParaRPr kumimoji="1" lang="en-US" altLang="zh-TW" sz="2800" dirty="0"/>
          </a:p>
          <a:p>
            <a:r>
              <a:rPr kumimoji="1" lang="en-US" altLang="zh-TW" sz="2800" dirty="0">
                <a:solidFill>
                  <a:srgbClr val="FF0000"/>
                </a:solidFill>
              </a:rPr>
              <a:t>=(</a:t>
            </a:r>
            <a:r>
              <a:rPr kumimoji="1" lang="en-US" altLang="zh-TW" sz="2800" dirty="0" err="1">
                <a:solidFill>
                  <a:srgbClr val="FF0000"/>
                </a:solidFill>
              </a:rPr>
              <a:t>k,m</a:t>
            </a:r>
            <a:r>
              <a:rPr kumimoji="1" lang="en-US" altLang="zh-TW" sz="2800" dirty="0">
                <a:solidFill>
                  <a:srgbClr val="FF0000"/>
                </a:solidFill>
              </a:rPr>
              <a:t>)*N/k-#</a:t>
            </a:r>
            <a:r>
              <a:rPr kumimoji="1" lang="en-US" altLang="zh-TW" sz="2800" dirty="0" err="1">
                <a:solidFill>
                  <a:srgbClr val="FF0000"/>
                </a:solidFill>
              </a:rPr>
              <a:t>classA</a:t>
            </a:r>
            <a:r>
              <a:rPr kumimoji="1" lang="en-US" altLang="zh-TW" sz="2800" dirty="0">
                <a:solidFill>
                  <a:srgbClr val="FF0000"/>
                </a:solidFill>
              </a:rPr>
              <a:t>: #</a:t>
            </a:r>
            <a:r>
              <a:rPr kumimoji="1" lang="en-US" altLang="zh-TW" sz="2800" dirty="0" err="1">
                <a:solidFill>
                  <a:srgbClr val="FF0000"/>
                </a:solidFill>
              </a:rPr>
              <a:t>classA</a:t>
            </a:r>
            <a:endParaRPr kumimoji="1" lang="en-US" altLang="zh-TW" sz="2800" dirty="0">
              <a:solidFill>
                <a:srgbClr val="FF0000"/>
              </a:solidFill>
            </a:endParaRPr>
          </a:p>
          <a:p>
            <a:r>
              <a:rPr kumimoji="1" lang="zh-TW" altLang="en-US" sz="2800" dirty="0"/>
              <a:t>求接近</a:t>
            </a:r>
            <a:r>
              <a:rPr kumimoji="1" lang="en-US" altLang="zh-TW" sz="2800" dirty="0"/>
              <a:t>1:1</a:t>
            </a:r>
            <a:endParaRPr kumimoji="1"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D78A1A-B931-B04E-93E3-4DCB53ED8F7D}"/>
              </a:ext>
            </a:extLst>
          </p:cNvPr>
          <p:cNvSpPr txBox="1"/>
          <p:nvPr/>
        </p:nvSpPr>
        <p:spPr>
          <a:xfrm>
            <a:off x="6987798" y="537632"/>
            <a:ext cx="5619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N</a:t>
            </a:r>
            <a:r>
              <a:rPr kumimoji="1" lang="zh-TW" altLang="en-US" sz="2800" dirty="0"/>
              <a:t>回，每回約</a:t>
            </a:r>
            <a:r>
              <a:rPr kumimoji="1" lang="en-US" altLang="zh-TW" sz="2800" dirty="0"/>
              <a:t>k</a:t>
            </a:r>
            <a:r>
              <a:rPr kumimoji="1" lang="zh-TW" altLang="en-US" sz="2800" dirty="0"/>
              <a:t>個詞，</a:t>
            </a:r>
            <a:r>
              <a:rPr kumimoji="1" lang="en-US" altLang="zh-TW" sz="2800" dirty="0"/>
              <a:t>m</a:t>
            </a:r>
            <a:r>
              <a:rPr kumimoji="1" lang="zh-TW" altLang="en-US" sz="2800" dirty="0"/>
              <a:t>字一組，</a:t>
            </a:r>
            <a:endParaRPr kumimoji="1" lang="en-US" altLang="zh-TW" sz="2800" dirty="0"/>
          </a:p>
          <a:p>
            <a:r>
              <a:rPr kumimoji="1" lang="zh-TW" altLang="en-US" sz="2800" dirty="0"/>
              <a:t>字典詞向量長度</a:t>
            </a:r>
            <a:r>
              <a:rPr kumimoji="1" lang="en-US" altLang="zh-TW" sz="2800" dirty="0"/>
              <a:t>l</a:t>
            </a:r>
            <a:r>
              <a:rPr kumimoji="1" lang="zh-TW" altLang="en-US" sz="2800" dirty="0"/>
              <a:t>，則：</a:t>
            </a:r>
            <a:endParaRPr kumimoji="1" lang="en-US" altLang="zh-TW" sz="2800" dirty="0"/>
          </a:p>
          <a:p>
            <a:r>
              <a:rPr kumimoji="1" lang="en-US" altLang="zh-TW" sz="2800" dirty="0"/>
              <a:t>(Time step, Batch size, Input dim)</a:t>
            </a:r>
          </a:p>
          <a:p>
            <a:r>
              <a:rPr kumimoji="1" lang="en-US" altLang="zh-TW" sz="2800" dirty="0">
                <a:solidFill>
                  <a:srgbClr val="FF0000"/>
                </a:solidFill>
              </a:rPr>
              <a:t>=(k/m, m, l)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9C3B5EE-9CF8-FF42-819D-8208BDEE8A9A}"/>
              </a:ext>
            </a:extLst>
          </p:cNvPr>
          <p:cNvSpPr txBox="1"/>
          <p:nvPr/>
        </p:nvSpPr>
        <p:spPr>
          <a:xfrm>
            <a:off x="677605" y="1531654"/>
            <a:ext cx="561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將前述例子整理成通式：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FC8D5B5-9E7D-FB4B-8409-199D6941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-86705"/>
            <a:ext cx="3418360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LSTM(7/8)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189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AB6D6A1-B21F-714E-A9A6-FC610545F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7520"/>
              </p:ext>
            </p:extLst>
          </p:nvPr>
        </p:nvGraphicFramePr>
        <p:xfrm>
          <a:off x="1838542" y="4054120"/>
          <a:ext cx="851491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524">
                  <a:extLst>
                    <a:ext uri="{9D8B030D-6E8A-4147-A177-3AD203B41FA5}">
                      <a16:colId xmlns:a16="http://schemas.microsoft.com/office/drawing/2014/main" val="2733723994"/>
                    </a:ext>
                  </a:extLst>
                </a:gridCol>
                <a:gridCol w="3078090">
                  <a:extLst>
                    <a:ext uri="{9D8B030D-6E8A-4147-A177-3AD203B41FA5}">
                      <a16:colId xmlns:a16="http://schemas.microsoft.com/office/drawing/2014/main" val="2669468873"/>
                    </a:ext>
                  </a:extLst>
                </a:gridCol>
                <a:gridCol w="3450301">
                  <a:extLst>
                    <a:ext uri="{9D8B030D-6E8A-4147-A177-3AD203B41FA5}">
                      <a16:colId xmlns:a16="http://schemas.microsoft.com/office/drawing/2014/main" val="33893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Train:</a:t>
                      </a:r>
                      <a:r>
                        <a:rPr lang="zh-TW" altLang="en-US" sz="2400" dirty="0"/>
                        <a:t>前</a:t>
                      </a:r>
                      <a:r>
                        <a:rPr lang="en-US" altLang="zh-TW" sz="2400" dirty="0"/>
                        <a:t>80</a:t>
                      </a:r>
                      <a:r>
                        <a:rPr lang="zh-TW" altLang="en-US" sz="2400" dirty="0"/>
                        <a:t>回</a:t>
                      </a:r>
                      <a:endParaRPr lang="en-US" altLang="zh-TW" sz="2400" dirty="0"/>
                    </a:p>
                    <a:p>
                      <a:r>
                        <a:rPr lang="en-US" altLang="zh-TW" sz="2400" dirty="0"/>
                        <a:t>Test:</a:t>
                      </a:r>
                      <a:r>
                        <a:rPr lang="zh-TW" altLang="en-US" sz="2400" dirty="0"/>
                        <a:t>後</a:t>
                      </a:r>
                      <a:r>
                        <a:rPr lang="en-US" altLang="zh-TW" sz="2400" dirty="0"/>
                        <a:t>40</a:t>
                      </a:r>
                      <a:r>
                        <a:rPr lang="zh-TW" altLang="en-US" sz="2400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離散</a:t>
                      </a:r>
                      <a:r>
                        <a:rPr lang="en-US" altLang="zh-TW" sz="2400" dirty="0"/>
                        <a:t>LSTM</a:t>
                      </a:r>
                      <a:r>
                        <a:rPr lang="zh-TW" altLang="en-US" sz="2400" dirty="0"/>
                        <a:t>結果分類明確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離散</a:t>
                      </a:r>
                      <a:r>
                        <a:rPr lang="en-US" altLang="zh-TW" sz="2400" dirty="0"/>
                        <a:t>LSTM</a:t>
                      </a:r>
                      <a:r>
                        <a:rPr lang="zh-TW" altLang="en-US" sz="2400" dirty="0"/>
                        <a:t>結果分類不明確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5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那我們要查明相關性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可能可解釋是同一作者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文學層面上的首尾呼應</a:t>
                      </a:r>
                      <a:r>
                        <a:rPr lang="en-US" altLang="zh-TW" sz="2400" dirty="0"/>
                        <a:t>)</a:t>
                      </a:r>
                      <a:r>
                        <a:rPr lang="zh-TW" altLang="en-US" sz="2400" dirty="0"/>
                        <a:t>或其實沒意義。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沒意義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83650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F8A69766-8DD5-654F-BB88-FDE1142A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-86705"/>
            <a:ext cx="3418360" cy="1294846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考慮離散又連續之</a:t>
            </a:r>
            <a:r>
              <a:rPr kumimoji="1" lang="en-US" altLang="zh-TW" dirty="0"/>
              <a:t>LSTM(8/8)</a:t>
            </a:r>
            <a:endParaRPr kumimoji="1" lang="zh-TW" altLang="en-US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92426783-3516-FA49-AEF8-27B723022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627177"/>
              </p:ext>
            </p:extLst>
          </p:nvPr>
        </p:nvGraphicFramePr>
        <p:xfrm>
          <a:off x="1838542" y="1417320"/>
          <a:ext cx="851491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524">
                  <a:extLst>
                    <a:ext uri="{9D8B030D-6E8A-4147-A177-3AD203B41FA5}">
                      <a16:colId xmlns:a16="http://schemas.microsoft.com/office/drawing/2014/main" val="2733723994"/>
                    </a:ext>
                  </a:extLst>
                </a:gridCol>
                <a:gridCol w="3078090">
                  <a:extLst>
                    <a:ext uri="{9D8B030D-6E8A-4147-A177-3AD203B41FA5}">
                      <a16:colId xmlns:a16="http://schemas.microsoft.com/office/drawing/2014/main" val="2669468873"/>
                    </a:ext>
                  </a:extLst>
                </a:gridCol>
                <a:gridCol w="3450301">
                  <a:extLst>
                    <a:ext uri="{9D8B030D-6E8A-4147-A177-3AD203B41FA5}">
                      <a16:colId xmlns:a16="http://schemas.microsoft.com/office/drawing/2014/main" val="33893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Train:</a:t>
                      </a:r>
                      <a:r>
                        <a:rPr lang="zh-TW" altLang="en-US" sz="2400" dirty="0"/>
                        <a:t>前</a:t>
                      </a:r>
                      <a:r>
                        <a:rPr lang="en-US" altLang="zh-TW" sz="2400" dirty="0"/>
                        <a:t>80</a:t>
                      </a:r>
                      <a:r>
                        <a:rPr lang="zh-TW" altLang="en-US" sz="2400" dirty="0"/>
                        <a:t>回</a:t>
                      </a:r>
                      <a:endParaRPr lang="en-US" altLang="zh-TW" sz="2400" dirty="0"/>
                    </a:p>
                    <a:p>
                      <a:r>
                        <a:rPr lang="en-US" altLang="zh-TW" sz="2400" dirty="0"/>
                        <a:t>Test:</a:t>
                      </a:r>
                      <a:r>
                        <a:rPr lang="zh-TW" altLang="en-US" sz="2400" dirty="0"/>
                        <a:t>後</a:t>
                      </a:r>
                      <a:r>
                        <a:rPr lang="en-US" altLang="zh-TW" sz="2400" dirty="0"/>
                        <a:t>40</a:t>
                      </a:r>
                      <a:r>
                        <a:rPr lang="zh-TW" altLang="en-US" sz="2400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連續</a:t>
                      </a:r>
                      <a:r>
                        <a:rPr lang="en-US" altLang="zh-TW" sz="2400" dirty="0"/>
                        <a:t>LSTM</a:t>
                      </a:r>
                      <a:r>
                        <a:rPr lang="zh-TW" altLang="en-US" sz="2400" dirty="0"/>
                        <a:t>結果分類明確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連續</a:t>
                      </a:r>
                      <a:r>
                        <a:rPr lang="en-US" altLang="zh-TW" sz="2400" dirty="0"/>
                        <a:t>LSTM</a:t>
                      </a:r>
                      <a:r>
                        <a:rPr lang="zh-TW" altLang="en-US" sz="2400" dirty="0"/>
                        <a:t>結果分類不明確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5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結論無法說明是同</a:t>
                      </a:r>
                      <a:r>
                        <a:rPr lang="en-US" altLang="zh-TW" sz="2400" dirty="0"/>
                        <a:t>/</a:t>
                      </a:r>
                      <a:r>
                        <a:rPr lang="zh-TW" altLang="en-US" sz="2400" dirty="0"/>
                        <a:t>不同作者，但可得紅樓夢為時序性強小說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傾向同作者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8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4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79705-9211-0540-B9A9-9CD74231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為何做</a:t>
            </a:r>
            <a:r>
              <a:rPr lang="en-US" altLang="zh-TW" dirty="0"/>
              <a:t>《</a:t>
            </a:r>
            <a:r>
              <a:rPr kumimoji="1" lang="zh-TW" altLang="en-US" dirty="0"/>
              <a:t>紅樓夢</a:t>
            </a:r>
            <a:r>
              <a:rPr lang="en-US" altLang="zh-TW" dirty="0"/>
              <a:t>》</a:t>
            </a:r>
            <a:r>
              <a:rPr kumimoji="1" lang="zh-TW" altLang="en-US" dirty="0"/>
              <a:t>是否一位作者分析</a:t>
            </a:r>
            <a:r>
              <a:rPr kumimoji="1" lang="en-US" altLang="zh-TW" dirty="0"/>
              <a:t>(1/2)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39B066-DA54-1E4D-918B-803DE1AA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2774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紅樓夢在文壇地位高，我國高中國文課本</a:t>
            </a:r>
            <a:r>
              <a:rPr lang="en-US" altLang="zh-TW" dirty="0"/>
              <a:t>(</a:t>
            </a:r>
            <a:r>
              <a:rPr lang="zh-TW" altLang="en-US" dirty="0"/>
              <a:t>龍騰版普通高中國文</a:t>
            </a:r>
            <a:r>
              <a:rPr lang="en-US" altLang="zh-TW" dirty="0"/>
              <a:t>3)</a:t>
            </a:r>
            <a:r>
              <a:rPr lang="zh-TW" altLang="en-US" dirty="0"/>
              <a:t>選取</a:t>
            </a:r>
            <a:r>
              <a:rPr lang="en-US" altLang="zh-TW" dirty="0"/>
              <a:t>《</a:t>
            </a:r>
            <a:r>
              <a:rPr lang="zh-TW" altLang="en-US" dirty="0"/>
              <a:t>紅樓夢</a:t>
            </a:r>
            <a:r>
              <a:rPr lang="en-US" altLang="zh-TW" dirty="0"/>
              <a:t>》</a:t>
            </a:r>
            <a:r>
              <a:rPr lang="zh-TW" altLang="en-US" dirty="0"/>
              <a:t>第四十回「史太君兩宴大觀園，金鴛鴦三宣牙牌令」的前段「劉姥姥進大觀園」作為課文。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kumimoji="1" lang="zh-TW" altLang="en-US" dirty="0"/>
              <a:t>西元約</a:t>
            </a:r>
            <a:r>
              <a:rPr kumimoji="1" lang="en-US" altLang="zh-TW" dirty="0"/>
              <a:t>1750</a:t>
            </a:r>
            <a:r>
              <a:rPr kumimoji="1" lang="zh-TW" altLang="en-US" dirty="0"/>
              <a:t>年</a:t>
            </a:r>
            <a:r>
              <a:rPr kumimoji="1" lang="en-US" altLang="zh-TW" dirty="0"/>
              <a:t>(</a:t>
            </a:r>
            <a:r>
              <a:rPr kumimoji="1" lang="zh-TW" altLang="en-US" dirty="0"/>
              <a:t>清</a:t>
            </a:r>
            <a:r>
              <a:rPr kumimoji="1" lang="en-US" altLang="zh-TW" dirty="0"/>
              <a:t>)</a:t>
            </a:r>
            <a:r>
              <a:rPr kumimoji="1" lang="zh-TW" altLang="en-US" dirty="0"/>
              <a:t>，紅樓夢廣為流傳，但因原作者不妥善保存使之遺失，後經程偉元花錢收集、高鶚整理後，得已流傳下來。之後有人對紅樓夢後四十回有所不滿、覺得配不上前八十回的神作，因此開始懷疑高鶚大改紅樓夢，認為以高鶚的才情寫不出前八十回那般神作。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/>
              <a:t>1920</a:t>
            </a:r>
            <a:r>
              <a:rPr kumimoji="1" lang="zh-TW" altLang="en-US" dirty="0"/>
              <a:t>年代以胡適懷疑為開端，此問題又開始被受文壇矚目，而林語堂和白先勇認為是同一作者。</a:t>
            </a:r>
          </a:p>
        </p:txBody>
      </p:sp>
    </p:spTree>
    <p:extLst>
      <p:ext uri="{BB962C8B-B14F-4D97-AF65-F5344CB8AC3E}">
        <p14:creationId xmlns:p14="http://schemas.microsoft.com/office/powerpoint/2010/main" val="82783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79705-9211-0540-B9A9-9CD74231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為何做</a:t>
            </a:r>
            <a:r>
              <a:rPr lang="en-US" altLang="zh-TW" dirty="0"/>
              <a:t>《</a:t>
            </a:r>
            <a:r>
              <a:rPr kumimoji="1" lang="zh-TW" altLang="en-US" dirty="0"/>
              <a:t>紅樓夢</a:t>
            </a:r>
            <a:r>
              <a:rPr lang="en-US" altLang="zh-TW" dirty="0"/>
              <a:t>》</a:t>
            </a:r>
            <a:r>
              <a:rPr kumimoji="1" lang="zh-TW" altLang="en-US" dirty="0"/>
              <a:t>是否一位作者分析</a:t>
            </a:r>
            <a:r>
              <a:rPr kumimoji="1" lang="en-US" altLang="zh-TW" dirty="0"/>
              <a:t>(2/2)</a:t>
            </a:r>
            <a:endParaRPr kumimoji="1"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3499D52-1CFB-6442-A797-26AA7A689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44438"/>
              </p:ext>
            </p:extLst>
          </p:nvPr>
        </p:nvGraphicFramePr>
        <p:xfrm>
          <a:off x="433137" y="1331495"/>
          <a:ext cx="10920663" cy="516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289">
                  <a:extLst>
                    <a:ext uri="{9D8B030D-6E8A-4147-A177-3AD203B41FA5}">
                      <a16:colId xmlns:a16="http://schemas.microsoft.com/office/drawing/2014/main" val="442521692"/>
                    </a:ext>
                  </a:extLst>
                </a:gridCol>
                <a:gridCol w="927870">
                  <a:extLst>
                    <a:ext uri="{9D8B030D-6E8A-4147-A177-3AD203B41FA5}">
                      <a16:colId xmlns:a16="http://schemas.microsoft.com/office/drawing/2014/main" val="900172048"/>
                    </a:ext>
                  </a:extLst>
                </a:gridCol>
                <a:gridCol w="2037675">
                  <a:extLst>
                    <a:ext uri="{9D8B030D-6E8A-4147-A177-3AD203B41FA5}">
                      <a16:colId xmlns:a16="http://schemas.microsoft.com/office/drawing/2014/main" val="1428535014"/>
                    </a:ext>
                  </a:extLst>
                </a:gridCol>
                <a:gridCol w="6658829">
                  <a:extLst>
                    <a:ext uri="{9D8B030D-6E8A-4147-A177-3AD203B41FA5}">
                      <a16:colId xmlns:a16="http://schemas.microsoft.com/office/drawing/2014/main" val="2726453752"/>
                    </a:ext>
                  </a:extLst>
                </a:gridCol>
              </a:tblGrid>
              <a:tr h="2927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年代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學者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主張同一位作者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理由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160573251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1920</a:t>
                      </a:r>
                      <a:r>
                        <a:rPr lang="zh-TW" altLang="en-US" sz="1000" u="none" strike="noStrike">
                          <a:effectLst/>
                        </a:rPr>
                        <a:t>年代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胡適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否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《</a:t>
                      </a:r>
                      <a:r>
                        <a:rPr lang="zh-TW" altLang="en-US" sz="1000" u="none" strike="noStrike">
                          <a:effectLst/>
                        </a:rPr>
                        <a:t>正本清源紅樓夢</a:t>
                      </a:r>
                      <a:r>
                        <a:rPr lang="en-US" altLang="zh-TW" sz="1000" u="none" strike="noStrike">
                          <a:effectLst/>
                        </a:rPr>
                        <a:t>》</a:t>
                      </a:r>
                      <a:r>
                        <a:rPr lang="zh-TW" altLang="en-US" sz="1000" u="none" strike="noStrike">
                          <a:effectLst/>
                        </a:rPr>
                        <a:t>、</a:t>
                      </a:r>
                      <a:r>
                        <a:rPr lang="en-US" altLang="zh-TW" sz="1000" u="none" strike="noStrike">
                          <a:effectLst/>
                        </a:rPr>
                        <a:t>《</a:t>
                      </a:r>
                      <a:r>
                        <a:rPr lang="zh-TW" altLang="en-US" sz="1000" u="none" strike="noStrike">
                          <a:effectLst/>
                        </a:rPr>
                        <a:t>紅樓夢考證</a:t>
                      </a:r>
                      <a:r>
                        <a:rPr lang="en-US" altLang="zh-TW" sz="1000" u="none" strike="noStrike">
                          <a:effectLst/>
                        </a:rPr>
                        <a:t>》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3716919437"/>
                  </a:ext>
                </a:extLst>
              </a:tr>
              <a:tr h="149448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新細明體" panose="02020500000000000000" pitchFamily="18" charset="-120"/>
                        </a:rPr>
                        <a:t>近年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白先勇 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是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「紅樓夢裡最重要的兩個關鍵，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一個黛玉之死，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第二個寶玉出家，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這兩個關鍵的情節都在後</a:t>
                      </a:r>
                      <a:r>
                        <a:rPr lang="en-US" altLang="zh-TW" sz="1000" u="none" strike="noStrike" dirty="0">
                          <a:effectLst/>
                        </a:rPr>
                        <a:t>40</a:t>
                      </a:r>
                      <a:r>
                        <a:rPr lang="zh-TW" altLang="en-US" sz="1000" u="none" strike="noStrike" dirty="0">
                          <a:effectLst/>
                        </a:rPr>
                        <a:t>回。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如果這兩根柱子折損的話，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就等於紅樓夢整本書都會垮掉。」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2339272494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1998</a:t>
                      </a:r>
                      <a:r>
                        <a:rPr lang="zh-TW" altLang="en-US" sz="1000" u="none" strike="noStrike">
                          <a:effectLst/>
                        </a:rPr>
                        <a:t>年</a:t>
                      </a:r>
                      <a:r>
                        <a:rPr lang="en-US" altLang="zh-TW" sz="1000" u="none" strike="noStrike">
                          <a:effectLst/>
                        </a:rPr>
                        <a:t>3</a:t>
                      </a:r>
                      <a:r>
                        <a:rPr lang="zh-TW" altLang="en-US" sz="1000" u="none" strike="noStrike">
                          <a:effectLst/>
                        </a:rPr>
                        <a:t>月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 高楊 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是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dirty="0">
                          <a:effectLst/>
                        </a:rPr>
                        <a:t>《</a:t>
                      </a:r>
                      <a:r>
                        <a:rPr lang="zh-TW" altLang="en-US" sz="1000" u="none" strike="noStrike" dirty="0">
                          <a:effectLst/>
                        </a:rPr>
                        <a:t>紅樓夢斷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1006071360"/>
                  </a:ext>
                </a:extLst>
              </a:tr>
              <a:tr h="493026">
                <a:tc>
                  <a:txBody>
                    <a:bodyPr/>
                    <a:lstStyle/>
                    <a:p>
                      <a:pPr algn="l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林語堂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是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林在其著作</a:t>
                      </a:r>
                      <a:r>
                        <a:rPr lang="en-US" altLang="zh-TW" sz="1000" u="none" strike="noStrike">
                          <a:effectLst/>
                        </a:rPr>
                        <a:t>《</a:t>
                      </a:r>
                      <a:r>
                        <a:rPr lang="zh-TW" altLang="en-US" sz="1000" u="none" strike="noStrike">
                          <a:effectLst/>
                        </a:rPr>
                        <a:t>平心論高鶚</a:t>
                      </a:r>
                      <a:r>
                        <a:rPr lang="en-US" altLang="zh-TW" sz="1000" u="none" strike="noStrike">
                          <a:effectLst/>
                        </a:rPr>
                        <a:t>》</a:t>
                      </a:r>
                      <a:r>
                        <a:rPr lang="zh-TW" altLang="en-US" sz="1000" u="none" strike="noStrike">
                          <a:effectLst/>
                        </a:rPr>
                        <a:t>中提及</a:t>
                      </a:r>
                      <a:br>
                        <a:rPr lang="zh-TW" altLang="en-US" sz="1000" u="none" strike="noStrike">
                          <a:effectLst/>
                        </a:rPr>
                      </a:br>
                      <a:r>
                        <a:rPr lang="zh-TW" altLang="en-US" sz="1000" u="none" strike="noStrike">
                          <a:effectLst/>
                        </a:rPr>
                        <a:t>他認為高鶚只是修補。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1481273172"/>
                  </a:ext>
                </a:extLst>
              </a:tr>
              <a:tr h="73954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1957</a:t>
                      </a:r>
                      <a:r>
                        <a:rPr lang="zh-TW" altLang="en-US" sz="1000" u="none" strike="noStrike">
                          <a:effectLst/>
                        </a:rPr>
                        <a:t>年</a:t>
                      </a:r>
                      <a:r>
                        <a:rPr lang="en-US" altLang="zh-TW" sz="1000" u="none" strike="noStrike">
                          <a:effectLst/>
                        </a:rPr>
                        <a:t>2</a:t>
                      </a:r>
                      <a:r>
                        <a:rPr lang="zh-TW" altLang="en-US" sz="1000" u="none" strike="noStrike">
                          <a:effectLst/>
                        </a:rPr>
                        <a:t>月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王佩璋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否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dirty="0">
                          <a:effectLst/>
                        </a:rPr>
                        <a:t>《〈</a:t>
                      </a:r>
                      <a:r>
                        <a:rPr lang="zh-TW" altLang="en-US" sz="1000" u="none" strike="noStrike" dirty="0">
                          <a:effectLst/>
                        </a:rPr>
                        <a:t>紅樓夢</a:t>
                      </a:r>
                      <a:r>
                        <a:rPr lang="en-US" altLang="zh-TW" sz="1000" u="none" strike="noStrike" dirty="0">
                          <a:effectLst/>
                        </a:rPr>
                        <a:t>〉</a:t>
                      </a:r>
                      <a:r>
                        <a:rPr lang="zh-TW" altLang="en-US" sz="1000" u="none" strike="noStrike" dirty="0">
                          <a:effectLst/>
                        </a:rPr>
                        <a:t>後四十回的作者問題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r>
                        <a:rPr lang="zh-TW" altLang="en-US" sz="1000" u="none" strike="noStrike" dirty="0">
                          <a:effectLst/>
                        </a:rPr>
                        <a:t>中提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「後四十回的絕大部分可能不是高鶚所作，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可能真是程偉元買來的別人的續作」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2070246802"/>
                  </a:ext>
                </a:extLst>
              </a:tr>
              <a:tr h="12633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1980</a:t>
                      </a:r>
                      <a:r>
                        <a:rPr lang="zh-TW" altLang="en-US" sz="1000" u="none" strike="noStrike">
                          <a:effectLst/>
                        </a:rPr>
                        <a:t>年</a:t>
                      </a:r>
                      <a:r>
                        <a:rPr lang="en-US" altLang="zh-TW" sz="1000" u="none" strike="noStrike">
                          <a:effectLst/>
                        </a:rPr>
                        <a:t>6</a:t>
                      </a:r>
                      <a:r>
                        <a:rPr lang="zh-TW" altLang="en-US" sz="1000" u="none" strike="noStrike">
                          <a:effectLst/>
                        </a:rPr>
                        <a:t>月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陳炳藻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是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</a:rPr>
                        <a:t>其著作</a:t>
                      </a:r>
                      <a:r>
                        <a:rPr lang="en-US" altLang="zh-TW" sz="1000" u="none" strike="noStrike" dirty="0">
                          <a:effectLst/>
                        </a:rPr>
                        <a:t>《</a:t>
                      </a:r>
                      <a:r>
                        <a:rPr lang="zh-TW" altLang="en-US" sz="1000" u="none" strike="noStrike" dirty="0">
                          <a:effectLst/>
                        </a:rPr>
                        <a:t>從詞彙上的統計論</a:t>
                      </a:r>
                      <a:r>
                        <a:rPr lang="en-US" altLang="zh-TW" sz="1000" u="none" strike="noStrike" dirty="0">
                          <a:effectLst/>
                        </a:rPr>
                        <a:t>〈</a:t>
                      </a:r>
                      <a:r>
                        <a:rPr lang="zh-TW" altLang="en-US" sz="1000" u="none" strike="noStrike" dirty="0">
                          <a:effectLst/>
                        </a:rPr>
                        <a:t>红樓夢</a:t>
                      </a:r>
                      <a:r>
                        <a:rPr lang="en-US" altLang="zh-TW" sz="1000" u="none" strike="noStrike" dirty="0">
                          <a:effectLst/>
                        </a:rPr>
                        <a:t>〉</a:t>
                      </a:r>
                      <a:br>
                        <a:rPr lang="en-US" altLang="zh-TW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的作者問題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r>
                        <a:rPr lang="zh-TW" altLang="en-US" sz="1000" u="none" strike="noStrike" dirty="0">
                          <a:effectLst/>
                        </a:rPr>
                        <a:t>中結果</a:t>
                      </a:r>
                      <a:r>
                        <a:rPr lang="en-US" altLang="zh-TW" sz="1000" u="none" strike="noStrike" dirty="0">
                          <a:effectLst/>
                        </a:rPr>
                        <a:t>《</a:t>
                      </a:r>
                      <a:r>
                        <a:rPr lang="zh-TW" altLang="en-US" sz="1000" u="none" strike="noStrike" dirty="0">
                          <a:effectLst/>
                        </a:rPr>
                        <a:t>紅樓夢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r>
                        <a:rPr lang="zh-TW" altLang="en-US" sz="1000" u="none" strike="noStrike" dirty="0">
                          <a:effectLst/>
                        </a:rPr>
                        <a:t>前八十回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與後四十回用詞正相關程度有</a:t>
                      </a:r>
                      <a:r>
                        <a:rPr lang="en-US" altLang="zh-TW" sz="1000" u="none" strike="noStrike" dirty="0">
                          <a:effectLst/>
                        </a:rPr>
                        <a:t>78.5</a:t>
                      </a:r>
                      <a:r>
                        <a:rPr lang="zh-TW" altLang="en-US" sz="1000" u="none" strike="noStrike" dirty="0">
                          <a:effectLst/>
                        </a:rPr>
                        <a:t>％，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zh-TW" altLang="en-US" sz="1000" u="none" strike="noStrike" dirty="0">
                          <a:effectLst/>
                        </a:rPr>
                        <a:t>而對照組</a:t>
                      </a:r>
                      <a:r>
                        <a:rPr lang="en-US" altLang="zh-TW" sz="1000" u="none" strike="noStrike" dirty="0">
                          <a:effectLst/>
                        </a:rPr>
                        <a:t>《</a:t>
                      </a:r>
                      <a:r>
                        <a:rPr lang="zh-TW" altLang="en-US" sz="1000" u="none" strike="noStrike" dirty="0">
                          <a:effectLst/>
                        </a:rPr>
                        <a:t>紅樓夢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r>
                        <a:rPr lang="zh-TW" altLang="en-US" sz="1000" u="none" strike="noStrike" dirty="0">
                          <a:effectLst/>
                        </a:rPr>
                        <a:t>與</a:t>
                      </a:r>
                      <a:br>
                        <a:rPr lang="zh-TW" altLang="en-US" sz="1000" u="none" strike="noStrike" dirty="0">
                          <a:effectLst/>
                        </a:rPr>
                      </a:br>
                      <a:r>
                        <a:rPr lang="en-US" altLang="zh-TW" sz="1000" u="none" strike="noStrike" dirty="0">
                          <a:effectLst/>
                        </a:rPr>
                        <a:t>《</a:t>
                      </a:r>
                      <a:r>
                        <a:rPr lang="zh-TW" altLang="en-US" sz="1000" u="none" strike="noStrike" dirty="0">
                          <a:effectLst/>
                        </a:rPr>
                        <a:t>兒女英雄傳</a:t>
                      </a:r>
                      <a:r>
                        <a:rPr lang="en-US" altLang="zh-TW" sz="1000" u="none" strike="noStrike" dirty="0">
                          <a:effectLst/>
                        </a:rPr>
                        <a:t>》</a:t>
                      </a:r>
                      <a:r>
                        <a:rPr lang="zh-TW" altLang="en-US" sz="1000" u="none" strike="noStrike" dirty="0">
                          <a:effectLst/>
                        </a:rPr>
                        <a:t>僅</a:t>
                      </a:r>
                      <a:r>
                        <a:rPr lang="en-US" altLang="zh-TW" sz="1000" u="none" strike="noStrike" dirty="0">
                          <a:effectLst/>
                        </a:rPr>
                        <a:t>32.14</a:t>
                      </a:r>
                      <a:r>
                        <a:rPr lang="zh-TW" altLang="en-US" sz="1000" u="none" strike="noStrike" dirty="0">
                          <a:effectLst/>
                        </a:rPr>
                        <a:t>％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3884904146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dirty="0">
                          <a:effectLst/>
                        </a:rPr>
                        <a:t>1970</a:t>
                      </a:r>
                      <a:r>
                        <a:rPr lang="zh-TW" altLang="en-US" sz="1000" u="none" strike="noStrike" dirty="0">
                          <a:effectLst/>
                        </a:rPr>
                        <a:t>年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新細明體" panose="02020500000000000000" pitchFamily="18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</a:rPr>
                        <a:t>趙岡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否</a:t>
                      </a:r>
                    </a:p>
                  </a:txBody>
                  <a:tcPr marL="8325" marR="8325" marT="83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PingFang TC" panose="020B0400000000000000" pitchFamily="34" charset="-120"/>
                        <a:ea typeface="PingFang TC" panose="020B0400000000000000" pitchFamily="34" charset="-120"/>
                      </a:endParaRPr>
                    </a:p>
                  </a:txBody>
                  <a:tcPr marL="8325" marR="8325" marT="8325" marB="0" anchor="ctr"/>
                </a:tc>
                <a:extLst>
                  <a:ext uri="{0D108BD9-81ED-4DB2-BD59-A6C34878D82A}">
                    <a16:rowId xmlns:a16="http://schemas.microsoft.com/office/drawing/2014/main" val="1476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3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791C3-FC7E-2C48-A134-A882B80A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論文開始前提假設</a:t>
            </a:r>
            <a:r>
              <a:rPr kumimoji="1" lang="en-US" altLang="zh-TW" dirty="0"/>
              <a:t>(1/2)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CE353A-CD02-6F46-9CB6-64D25713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TW" altLang="en-US" dirty="0"/>
              <a:t>前提假設：</a:t>
            </a:r>
            <a:r>
              <a:rPr lang="en-US" altLang="zh-TW" dirty="0"/>
              <a:t> 《</a:t>
            </a:r>
            <a:r>
              <a:rPr kumimoji="1" lang="zh-TW" altLang="en-US" dirty="0"/>
              <a:t>紅樓夢</a:t>
            </a:r>
            <a:r>
              <a:rPr lang="en-US" altLang="zh-TW" dirty="0"/>
              <a:t>》</a:t>
            </a:r>
            <a:r>
              <a:rPr kumimoji="1" lang="zh-TW" altLang="en-US" dirty="0"/>
              <a:t>前八十回都是同一位作者</a:t>
            </a:r>
            <a:r>
              <a:rPr kumimoji="1" lang="en-US" altLang="zh-TW" dirty="0"/>
              <a:t>(</a:t>
            </a:r>
            <a:r>
              <a:rPr kumimoji="1" lang="zh-TW" altLang="en-US" dirty="0">
                <a:solidFill>
                  <a:srgbClr val="FF0000"/>
                </a:solidFill>
              </a:rPr>
              <a:t>是否為曹雪芹在我們的題目中並不重要</a:t>
            </a:r>
            <a:r>
              <a:rPr kumimoji="1" lang="en-US" altLang="zh-TW" dirty="0"/>
              <a:t>)</a:t>
            </a:r>
            <a:r>
              <a:rPr kumimoji="1" lang="zh-TW" altLang="en-US" dirty="0"/>
              <a:t>，後四十回未知。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kumimoji="1" lang="zh-TW" altLang="en-US" dirty="0"/>
              <a:t>困難：二元分類器分類的好或者無監督式的</a:t>
            </a:r>
            <a:r>
              <a:rPr kumimoji="1" lang="en-US" altLang="zh-TW" dirty="0"/>
              <a:t>K-means</a:t>
            </a:r>
            <a:r>
              <a:rPr kumimoji="1" lang="zh-TW" altLang="en-US" dirty="0"/>
              <a:t>甚至隨機標籤的</a:t>
            </a:r>
            <a:r>
              <a:rPr kumimoji="1" lang="en-US" altLang="zh-TW" dirty="0"/>
              <a:t>SVM</a:t>
            </a:r>
            <a:r>
              <a:rPr kumimoji="1" lang="zh-TW" altLang="en-US" dirty="0"/>
              <a:t>皆能分類顯著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>
                <a:solidFill>
                  <a:srgbClr val="FF0000"/>
                </a:solidFill>
                <a:sym typeface="Wingdings" pitchFamily="2" charset="2"/>
              </a:rPr>
              <a:t>最終結果若傾向不同作者</a:t>
            </a:r>
            <a:r>
              <a:rPr kumimoji="1" lang="en-US" altLang="zh-TW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zh-TW" altLang="en-US" dirty="0">
                <a:solidFill>
                  <a:srgbClr val="FF0000"/>
                </a:solidFill>
                <a:sym typeface="Wingdings" pitchFamily="2" charset="2"/>
              </a:rPr>
              <a:t>無論最終實驗結果為何均能以劇情需要合理解釋之；詞頻以外，應考慮句子的序列關係</a:t>
            </a:r>
            <a:endParaRPr kumimoji="1"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endParaRPr kumimoji="1" lang="en-US" altLang="zh-TW" dirty="0">
              <a:sym typeface="Wingdings" pitchFamily="2" charset="2"/>
            </a:endParaRPr>
          </a:p>
          <a:p>
            <a:r>
              <a:rPr kumimoji="1" lang="zh-TW" altLang="en-US" dirty="0">
                <a:sym typeface="Wingdings" pitchFamily="2" charset="2"/>
              </a:rPr>
              <a:t>解決：做出同時考慮</a:t>
            </a:r>
            <a:r>
              <a:rPr kumimoji="1" lang="zh-TW" altLang="en-US" dirty="0">
                <a:solidFill>
                  <a:srgbClr val="FF0000"/>
                </a:solidFill>
                <a:sym typeface="Wingdings" pitchFamily="2" charset="2"/>
              </a:rPr>
              <a:t>離散又連續</a:t>
            </a:r>
            <a:r>
              <a:rPr kumimoji="1" lang="zh-TW" altLang="en-US" dirty="0">
                <a:sym typeface="Wingdings" pitchFamily="2" charset="2"/>
              </a:rPr>
              <a:t>之</a:t>
            </a:r>
            <a:r>
              <a:rPr kumimoji="1" lang="en-US" altLang="zh-TW" dirty="0">
                <a:sym typeface="Wingdings" pitchFamily="2" charset="2"/>
              </a:rPr>
              <a:t>LSTM</a:t>
            </a:r>
            <a:r>
              <a:rPr kumimoji="1" lang="zh-TW" altLang="en-US" dirty="0">
                <a:sym typeface="Wingdings" pitchFamily="2" charset="2"/>
              </a:rPr>
              <a:t>與變動點分析</a:t>
            </a:r>
            <a:endParaRPr kumimoji="1" lang="en-US" altLang="zh-TW" dirty="0">
              <a:sym typeface="Wingdings" pitchFamily="2" charset="2"/>
            </a:endParaRPr>
          </a:p>
          <a:p>
            <a:pPr marL="0" indent="0">
              <a:buNone/>
            </a:pP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749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791C3-FC7E-2C48-A134-A882B80A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70121"/>
            <a:ext cx="10515600" cy="1325563"/>
          </a:xfrm>
        </p:spPr>
        <p:txBody>
          <a:bodyPr/>
          <a:lstStyle/>
          <a:p>
            <a:r>
              <a:rPr kumimoji="1" lang="zh-TW" altLang="en-US" dirty="0"/>
              <a:t>論文開始前提假設</a:t>
            </a:r>
            <a:r>
              <a:rPr kumimoji="1" lang="en-US" altLang="zh-TW" dirty="0"/>
              <a:t>(2/2)</a:t>
            </a:r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3C972F-1E20-B447-AF20-47EF334A0976}"/>
              </a:ext>
            </a:extLst>
          </p:cNvPr>
          <p:cNvSpPr/>
          <p:nvPr/>
        </p:nvSpPr>
        <p:spPr>
          <a:xfrm>
            <a:off x="4869712" y="1155442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實驗結果紅樓夢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前後文差異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3BA78E-630A-E842-AE0A-1074BB87F5CC}"/>
              </a:ext>
            </a:extLst>
          </p:cNvPr>
          <p:cNvSpPr/>
          <p:nvPr/>
        </p:nvSpPr>
        <p:spPr>
          <a:xfrm>
            <a:off x="2806996" y="1956503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差異大：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傾向不同作者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1D1C10-90D2-C74A-BB51-7DC5C5888219}"/>
              </a:ext>
            </a:extLst>
          </p:cNvPr>
          <p:cNvSpPr/>
          <p:nvPr/>
        </p:nvSpPr>
        <p:spPr>
          <a:xfrm>
            <a:off x="6932428" y="1963685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差異小：</a:t>
            </a:r>
            <a:endParaRPr kumimoji="1" lang="en-US" altLang="zh-TW" dirty="0"/>
          </a:p>
          <a:p>
            <a:pPr algn="ctr"/>
            <a:r>
              <a:rPr kumimoji="1" lang="zh-TW" altLang="en-US" dirty="0"/>
              <a:t>傾向同作者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41153F-2572-8A4B-9949-8E15782E9812}"/>
              </a:ext>
            </a:extLst>
          </p:cNvPr>
          <p:cNvSpPr/>
          <p:nvPr/>
        </p:nvSpPr>
        <p:spPr>
          <a:xfrm>
            <a:off x="1066801" y="2975475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支持方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061624-3DDD-2C4F-B65A-9A29F3E223DB}"/>
              </a:ext>
            </a:extLst>
          </p:cNvPr>
          <p:cNvSpPr/>
          <p:nvPr/>
        </p:nvSpPr>
        <p:spPr>
          <a:xfrm>
            <a:off x="3577856" y="2961448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反對方以“劇情需要”駁斥之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A246EE-E24A-D94A-A567-BF2CDF2D67EE}"/>
              </a:ext>
            </a:extLst>
          </p:cNvPr>
          <p:cNvSpPr/>
          <p:nvPr/>
        </p:nvSpPr>
        <p:spPr>
          <a:xfrm>
            <a:off x="6551430" y="2975475"/>
            <a:ext cx="2062716" cy="52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支持方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553F9B-70F7-6B4C-8EAA-D29AED97DC76}"/>
              </a:ext>
            </a:extLst>
          </p:cNvPr>
          <p:cNvSpPr/>
          <p:nvPr/>
        </p:nvSpPr>
        <p:spPr>
          <a:xfrm>
            <a:off x="9296400" y="2959807"/>
            <a:ext cx="2378148" cy="80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反對方以仿得成功、僅實驗沒找到證據駁斥之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84B19E-AB2B-8A42-8A1A-12B6DFCBBFF8}"/>
              </a:ext>
            </a:extLst>
          </p:cNvPr>
          <p:cNvSpPr/>
          <p:nvPr/>
        </p:nvSpPr>
        <p:spPr>
          <a:xfrm>
            <a:off x="3626593" y="5029032"/>
            <a:ext cx="2062716" cy="524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變動點實驗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B882C6-7D0F-3A43-8558-E6C1564BBF66}"/>
              </a:ext>
            </a:extLst>
          </p:cNvPr>
          <p:cNvSpPr/>
          <p:nvPr/>
        </p:nvSpPr>
        <p:spPr>
          <a:xfrm>
            <a:off x="3630139" y="5495334"/>
            <a:ext cx="2062716" cy="524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離散和連續</a:t>
            </a:r>
            <a:endParaRPr kumimoji="1" lang="en-US" altLang="zh-TW" dirty="0"/>
          </a:p>
          <a:p>
            <a:pPr algn="ctr"/>
            <a:r>
              <a:rPr kumimoji="1" lang="en-US" altLang="zh-TW" dirty="0"/>
              <a:t>LSTM</a:t>
            </a:r>
            <a:r>
              <a:rPr kumimoji="1" lang="zh-TW" altLang="en-US" dirty="0"/>
              <a:t>實驗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0BE368-5251-DA43-9442-611959AA5388}"/>
              </a:ext>
            </a:extLst>
          </p:cNvPr>
          <p:cNvSpPr/>
          <p:nvPr/>
        </p:nvSpPr>
        <p:spPr>
          <a:xfrm>
            <a:off x="3630139" y="5989804"/>
            <a:ext cx="2062716" cy="524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k-means, SVM</a:t>
            </a:r>
            <a:r>
              <a:rPr kumimoji="1" lang="zh-TW" altLang="en-US" dirty="0"/>
              <a:t>實驗</a:t>
            </a:r>
          </a:p>
        </p:txBody>
      </p: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C946DEB5-ACC7-B941-9924-4D904899490F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3838354" y="1679944"/>
            <a:ext cx="2062716" cy="27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1C05E34A-5D5B-4649-B1F1-80F0B6F3131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098159" y="2481005"/>
            <a:ext cx="1740195" cy="49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B0B10E96-7470-164F-B0EC-F8815FF9562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901070" y="1679943"/>
            <a:ext cx="2062716" cy="283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CB8A2D91-2D93-8342-A8CC-86826D629BE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102008" y="2502522"/>
            <a:ext cx="2383466" cy="457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3E8A1031-5D9B-1B48-8B6B-2A2EF221C33E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7582788" y="2502522"/>
            <a:ext cx="519220" cy="47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6E54645D-A3C5-A945-BF54-43E2028138A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711653" y="2458462"/>
            <a:ext cx="897561" cy="502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CB8AC3BD-4609-8B4F-9D42-1DEAF29B7A60}"/>
              </a:ext>
            </a:extLst>
          </p:cNvPr>
          <p:cNvSpPr/>
          <p:nvPr/>
        </p:nvSpPr>
        <p:spPr>
          <a:xfrm>
            <a:off x="3623047" y="4228391"/>
            <a:ext cx="2062716" cy="5245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以底下實驗回擊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E799275-4402-DC46-8BB2-0E0903E73A7C}"/>
              </a:ext>
            </a:extLst>
          </p:cNvPr>
          <p:cNvSpPr/>
          <p:nvPr/>
        </p:nvSpPr>
        <p:spPr>
          <a:xfrm>
            <a:off x="9375258" y="4230904"/>
            <a:ext cx="2220432" cy="11410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僅能回覆因沒找到不同作者之關鍵證據、傾向無罪推定視同作者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4123FE-FBFF-A24E-8CC9-10F73BB7351F}"/>
              </a:ext>
            </a:extLst>
          </p:cNvPr>
          <p:cNvSpPr/>
          <p:nvPr/>
        </p:nvSpPr>
        <p:spPr>
          <a:xfrm>
            <a:off x="3623047" y="4643061"/>
            <a:ext cx="2062716" cy="524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字詞頻統計實驗</a:t>
            </a:r>
          </a:p>
        </p:txBody>
      </p:sp>
    </p:spTree>
    <p:extLst>
      <p:ext uri="{BB962C8B-B14F-4D97-AF65-F5344CB8AC3E}">
        <p14:creationId xmlns:p14="http://schemas.microsoft.com/office/powerpoint/2010/main" val="1631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21859-D38F-E346-9D65-D578E979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紅樓夢相關背景知識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31D099-EE8C-0A4B-8CF2-F9E7DBE8F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中文字字數：康熙字典共收錄</a:t>
            </a:r>
            <a:r>
              <a:rPr kumimoji="1" lang="en-US" altLang="zh-TW" dirty="0"/>
              <a:t>4.7</a:t>
            </a:r>
            <a:r>
              <a:rPr kumimoji="1" lang="zh-TW" altLang="en-US" dirty="0"/>
              <a:t>萬個不重複的字</a:t>
            </a:r>
            <a:endParaRPr kumimoji="1" lang="en-US" altLang="zh-TW" dirty="0"/>
          </a:p>
          <a:p>
            <a:r>
              <a:rPr kumimoji="1" lang="zh-TW" altLang="en-US" dirty="0"/>
              <a:t>紅樓夢共</a:t>
            </a:r>
            <a:r>
              <a:rPr kumimoji="1" lang="en-US" altLang="zh-TW" dirty="0"/>
              <a:t>120</a:t>
            </a:r>
            <a:r>
              <a:rPr kumimoji="1" lang="zh-TW" altLang="en-US" dirty="0"/>
              <a:t>回，共</a:t>
            </a:r>
            <a:r>
              <a:rPr kumimoji="1" lang="en-US" altLang="zh-TW" dirty="0"/>
              <a:t>78</a:t>
            </a:r>
            <a:r>
              <a:rPr kumimoji="1" lang="zh-TW" altLang="en-US" dirty="0"/>
              <a:t>萬字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2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21859-D38F-E346-9D65-D578E979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zh-TW" altLang="en-US" dirty="0"/>
              <a:t>之前做的實驗結果</a:t>
            </a:r>
            <a:r>
              <a:rPr kumimoji="1" lang="en-US" altLang="zh-TW" dirty="0"/>
              <a:t>(1/4)</a:t>
            </a:r>
            <a:endParaRPr kumimoji="1" lang="zh-TW" altLang="en-US" dirty="0"/>
          </a:p>
        </p:txBody>
      </p:sp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B1AC265F-A51B-6448-82E6-52CDBDC3F248}"/>
              </a:ext>
            </a:extLst>
          </p:cNvPr>
          <p:cNvSpPr txBox="1">
            <a:spLocks/>
          </p:cNvSpPr>
          <p:nvPr/>
        </p:nvSpPr>
        <p:spPr>
          <a:xfrm>
            <a:off x="2012909" y="1152475"/>
            <a:ext cx="9619109" cy="40149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dirty="0"/>
              <a:t>1.</a:t>
            </a:r>
            <a:r>
              <a:rPr lang="zh-TW" altLang="en-US" dirty="0"/>
              <a:t>三國演義：儒林外史分辨準度能達</a:t>
            </a:r>
            <a:r>
              <a:rPr lang="en-US" altLang="zh-TW" dirty="0"/>
              <a:t>100%</a:t>
            </a:r>
            <a:r>
              <a:rPr lang="zh-TW" altLang="en-US" dirty="0"/>
              <a:t>。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altLang="zh-TW" dirty="0"/>
              <a:t>2.</a:t>
            </a:r>
            <a:r>
              <a:rPr lang="zh-TW" altLang="en-US" dirty="0"/>
              <a:t>三國演義分前後、儒林外史分前後，皆準度低且趨勢動盪。</a:t>
            </a:r>
            <a:endParaRPr lang="en-US" altLang="zh-TW" dirty="0"/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dirty="0"/>
              <a:t>3.</a:t>
            </a:r>
            <a:r>
              <a:rPr lang="zh-TW" altLang="en-US" dirty="0"/>
              <a:t>老殘遊記分前後各十回準度能達</a:t>
            </a:r>
            <a:r>
              <a:rPr lang="en-US" altLang="zh-TW" dirty="0"/>
              <a:t>100%</a:t>
            </a:r>
            <a:r>
              <a:rPr lang="zh-TW" altLang="en-US" dirty="0"/>
              <a:t>。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altLang="zh-TW" dirty="0"/>
              <a:t>4.</a:t>
            </a:r>
            <a:r>
              <a:rPr lang="zh-TW" altLang="en-US" dirty="0"/>
              <a:t>紅樓夢分前後</a:t>
            </a:r>
            <a:r>
              <a:rPr lang="en-US" altLang="zh-TW" dirty="0"/>
              <a:t>(</a:t>
            </a:r>
            <a:r>
              <a:rPr lang="zh-TW" altLang="en-US" dirty="0"/>
              <a:t>整理成</a:t>
            </a:r>
            <a:r>
              <a:rPr lang="en-US" altLang="zh-TW" dirty="0"/>
              <a:t>19,437</a:t>
            </a:r>
            <a:r>
              <a:rPr lang="zh-TW" altLang="en-US" dirty="0"/>
              <a:t>回</a:t>
            </a:r>
            <a:r>
              <a:rPr lang="en-US" altLang="zh-TW" dirty="0"/>
              <a:t>)</a:t>
            </a:r>
            <a:r>
              <a:rPr lang="zh-TW" altLang="en-US" dirty="0"/>
              <a:t>準度皆能達</a:t>
            </a:r>
            <a:r>
              <a:rPr lang="en-US" altLang="zh-TW" dirty="0"/>
              <a:t>100%</a:t>
            </a:r>
            <a:r>
              <a:rPr lang="zh-TW" altLang="en-US" dirty="0"/>
              <a:t>。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altLang="zh-TW" dirty="0"/>
              <a:t>5.</a:t>
            </a:r>
            <a:r>
              <a:rPr lang="zh-TW" altLang="en-US" dirty="0"/>
              <a:t>紅樓夢取前</a:t>
            </a:r>
            <a:r>
              <a:rPr lang="en-US" altLang="zh-TW" dirty="0"/>
              <a:t>80</a:t>
            </a:r>
            <a:r>
              <a:rPr lang="zh-TW" altLang="en-US" dirty="0"/>
              <a:t>回分前後</a:t>
            </a:r>
            <a:r>
              <a:rPr lang="en-US" altLang="zh-TW" dirty="0"/>
              <a:t>(</a:t>
            </a:r>
            <a:r>
              <a:rPr lang="zh-TW" altLang="en-US" dirty="0"/>
              <a:t>整理成</a:t>
            </a:r>
            <a:r>
              <a:rPr lang="en-US" altLang="zh-TW" dirty="0"/>
              <a:t>297</a:t>
            </a:r>
            <a:r>
              <a:rPr lang="zh-TW" altLang="en-US" dirty="0"/>
              <a:t>回</a:t>
            </a:r>
            <a:r>
              <a:rPr lang="en-US" altLang="zh-TW" dirty="0"/>
              <a:t>)</a:t>
            </a:r>
            <a:r>
              <a:rPr lang="zh-TW" altLang="en-US" dirty="0"/>
              <a:t>準度能達</a:t>
            </a:r>
            <a:r>
              <a:rPr lang="en-US" altLang="zh-TW" dirty="0"/>
              <a:t>100%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zh-TW" altLang="en-US" dirty="0"/>
              <a:t> </a:t>
            </a:r>
            <a:r>
              <a:rPr lang="zh-TW" altLang="en-US" b="1" u="sng" dirty="0"/>
              <a:t>總結：</a:t>
            </a:r>
            <a:r>
              <a:rPr lang="zh-TW" altLang="en-US" dirty="0"/>
              <a:t>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zh-TW" altLang="en-US" dirty="0"/>
              <a:t>差異性很大者</a:t>
            </a:r>
            <a:r>
              <a:rPr lang="en-US" altLang="zh-TW" dirty="0"/>
              <a:t>(</a:t>
            </a:r>
            <a:r>
              <a:rPr lang="zh-TW" altLang="en-US" dirty="0"/>
              <a:t>三國對儒林</a:t>
            </a:r>
            <a:r>
              <a:rPr lang="en-US" altLang="zh-TW" dirty="0"/>
              <a:t>)</a:t>
            </a:r>
            <a:r>
              <a:rPr lang="zh-TW" altLang="en-US" dirty="0"/>
              <a:t>能辨清</a:t>
            </a:r>
            <a:r>
              <a:rPr lang="en-US" altLang="zh-TW" dirty="0"/>
              <a:t>,</a:t>
            </a:r>
            <a:r>
              <a:rPr lang="zh-TW" altLang="en-US" dirty="0"/>
              <a:t>差異性小者</a:t>
            </a:r>
            <a:r>
              <a:rPr lang="en-US" altLang="zh-TW" dirty="0"/>
              <a:t>(</a:t>
            </a:r>
            <a:r>
              <a:rPr lang="zh-TW" altLang="en-US" dirty="0"/>
              <a:t>三國的前後及儒林的前後</a:t>
            </a:r>
            <a:r>
              <a:rPr lang="en-US" altLang="zh-TW" dirty="0"/>
              <a:t>)</a:t>
            </a:r>
            <a:r>
              <a:rPr lang="zh-TW" altLang="en-US" dirty="0"/>
              <a:t>不能辨清。雖紅樓夢取前</a:t>
            </a:r>
            <a:r>
              <a:rPr lang="en-US" altLang="zh-TW" dirty="0"/>
              <a:t>80</a:t>
            </a:r>
            <a:r>
              <a:rPr lang="zh-TW" altLang="en-US" dirty="0"/>
              <a:t>：後</a:t>
            </a:r>
            <a:r>
              <a:rPr lang="en-US" altLang="zh-TW" dirty="0"/>
              <a:t>80</a:t>
            </a:r>
            <a:r>
              <a:rPr lang="zh-TW" altLang="en-US" dirty="0"/>
              <a:t>或單從前</a:t>
            </a:r>
            <a:r>
              <a:rPr lang="en-US" altLang="zh-TW" dirty="0"/>
              <a:t>80</a:t>
            </a:r>
            <a:r>
              <a:rPr lang="zh-TW" altLang="en-US" dirty="0"/>
              <a:t>回分兩類皆能辨清，但老殘遊記分前後也能辨識清，</a:t>
            </a:r>
            <a:r>
              <a:rPr lang="zh-TW" altLang="en-US" dirty="0">
                <a:solidFill>
                  <a:srgbClr val="FF0000"/>
                </a:solidFill>
              </a:rPr>
              <a:t>故此實驗只能說明紅樓夢是時序性強的小說。</a:t>
            </a:r>
          </a:p>
        </p:txBody>
      </p:sp>
      <p:sp>
        <p:nvSpPr>
          <p:cNvPr id="5" name="Google Shape;103;p22">
            <a:extLst>
              <a:ext uri="{FF2B5EF4-FFF2-40B4-BE49-F238E27FC236}">
                <a16:creationId xmlns:a16="http://schemas.microsoft.com/office/drawing/2014/main" id="{CB237E19-DC9E-E147-88EA-D366AF089B9E}"/>
              </a:ext>
            </a:extLst>
          </p:cNvPr>
          <p:cNvSpPr txBox="1">
            <a:spLocks/>
          </p:cNvSpPr>
          <p:nvPr/>
        </p:nvSpPr>
        <p:spPr>
          <a:xfrm>
            <a:off x="6813509" y="376431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err="1"/>
              <a:t>BiLSTM</a:t>
            </a:r>
            <a:r>
              <a:rPr lang="en-US" altLang="zh-TW" dirty="0"/>
              <a:t>, BERT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49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21859-D38F-E346-9D65-D578E979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613991" cy="662781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之前做的實驗結果</a:t>
            </a:r>
            <a:r>
              <a:rPr kumimoji="1" lang="en-US" altLang="zh-TW" dirty="0"/>
              <a:t>(2/4)</a:t>
            </a:r>
            <a:endParaRPr kumimoji="1" lang="zh-TW" altLang="en-US" dirty="0"/>
          </a:p>
        </p:txBody>
      </p:sp>
      <p:graphicFrame>
        <p:nvGraphicFramePr>
          <p:cNvPr id="7" name="Google Shape;102;p22">
            <a:extLst>
              <a:ext uri="{FF2B5EF4-FFF2-40B4-BE49-F238E27FC236}">
                <a16:creationId xmlns:a16="http://schemas.microsoft.com/office/drawing/2014/main" id="{FBF4C5A5-570E-EE43-B961-61885365A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949815"/>
              </p:ext>
            </p:extLst>
          </p:nvPr>
        </p:nvGraphicFramePr>
        <p:xfrm>
          <a:off x="2462418" y="1449591"/>
          <a:ext cx="8869100" cy="5003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實驗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結果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方法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13個虛詞,密度差,</a:t>
                      </a:r>
                      <a:r>
                        <a:rPr lang="zh-TW" altLang="en-US" dirty="0">
                          <a:solidFill>
                            <a:schemeClr val="dk1"/>
                          </a:solidFill>
                        </a:rPr>
                        <a:t>連續</a:t>
                      </a:r>
                      <a:r>
                        <a:rPr lang="en-US" altLang="zh-TW" dirty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zh-TW" altLang="zh-TW" dirty="0">
                          <a:solidFill>
                            <a:schemeClr val="dk1"/>
                          </a:solidFill>
                        </a:rPr>
                        <a:t>回</a:t>
                      </a:r>
                      <a:r>
                        <a:rPr lang="zh-TW" altLang="en-US" dirty="0">
                          <a:solidFill>
                            <a:schemeClr val="dk1"/>
                          </a:solidFill>
                        </a:rPr>
                        <a:t>密度差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高峰是分散的,不聚在80回前後,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>
                          <a:solidFill>
                            <a:srgbClr val="FF0000"/>
                          </a:solidFill>
                        </a:rPr>
                        <a:t>此實驗無法證明是不同作者。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密度: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某虛詞在某回出現次數/該回詞數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13個虛詞,</a:t>
                      </a: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密度差, </a:t>
                      </a:r>
                      <a:r>
                        <a:rPr lang="zh-TW" altLang="en-US" dirty="0">
                          <a:solidFill>
                            <a:schemeClr val="dk1"/>
                          </a:solidFill>
                        </a:rPr>
                        <a:t>連續</a:t>
                      </a: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5回</a:t>
                      </a:r>
                      <a:r>
                        <a:rPr lang="zh-TW" altLang="en-US" dirty="0">
                          <a:solidFill>
                            <a:schemeClr val="dk1"/>
                          </a:solidFill>
                        </a:rPr>
                        <a:t>密度差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同上; 分散,不聚在特定回前後,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dirty="0">
                          <a:solidFill>
                            <a:srgbClr val="FF0000"/>
                          </a:solidFill>
                        </a:rPr>
                        <a:t>此實驗無法證明是不同作者。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同上;但平移5回,取平均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13個虛詞的變動點分析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其中11個虛詞最高峰出現在60-65回,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結果：變動點出現在60-65回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每回密度之CUSUM;</a:t>
                      </a:r>
                      <a:endParaRPr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/>
                        <a:t>詞數(w)*各回詞數(n)/小說總詞數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dirty="0"/>
                        <a:t>7個虛詞出現在第67回、2個出現在第62回、2個出現在第63回、1個出現在第64回、1個出現在第97回。</a:t>
                      </a:r>
                      <a:r>
                        <a:rPr lang="zh-TW" dirty="0">
                          <a:solidFill>
                            <a:srgbClr val="FF0000"/>
                          </a:solidFill>
                        </a:rPr>
                        <a:t>此實驗無法證明是不同作者。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dirty="0">
                          <a:solidFill>
                            <a:schemeClr val="dk1"/>
                          </a:solidFill>
                        </a:rPr>
                        <a:t>虛詞數*該回總詞數/小說總詞數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03;p22">
            <a:extLst>
              <a:ext uri="{FF2B5EF4-FFF2-40B4-BE49-F238E27FC236}">
                <a16:creationId xmlns:a16="http://schemas.microsoft.com/office/drawing/2014/main" id="{7CAC2B77-5452-4F4A-A469-3B6AF0D7839E}"/>
              </a:ext>
            </a:extLst>
          </p:cNvPr>
          <p:cNvSpPr txBox="1">
            <a:spLocks/>
          </p:cNvSpPr>
          <p:nvPr/>
        </p:nvSpPr>
        <p:spPr>
          <a:xfrm>
            <a:off x="6096000" y="-52984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dirty="0"/>
              <a:t>虛詞密度</a:t>
            </a:r>
            <a:r>
              <a:rPr lang="en-US" altLang="zh-TW" dirty="0"/>
              <a:t>,</a:t>
            </a:r>
            <a:r>
              <a:rPr lang="zh-TW" altLang="en-US" dirty="0"/>
              <a:t>變動點分析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B08C39A-5BF2-1043-A8B5-904C26584FB0}"/>
              </a:ext>
            </a:extLst>
          </p:cNvPr>
          <p:cNvSpPr txBox="1"/>
          <p:nvPr/>
        </p:nvSpPr>
        <p:spPr>
          <a:xfrm>
            <a:off x="123316" y="1913860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/>
              <a:t>字數</a:t>
            </a:r>
            <a:r>
              <a:rPr lang="en-US" altLang="zh-TW" sz="2000" dirty="0"/>
              <a:t>(6000,9000)</a:t>
            </a:r>
            <a:endParaRPr lang="zh-TW" altLang="en-US" sz="2000" dirty="0"/>
          </a:p>
          <a:p>
            <a:r>
              <a:rPr kumimoji="1" lang="zh-TW" altLang="en-US" sz="2000" dirty="0"/>
              <a:t>詞數</a:t>
            </a:r>
            <a:r>
              <a:rPr kumimoji="1" lang="en-US" altLang="zh-TW" sz="2000" dirty="0"/>
              <a:t>(300,8500)</a:t>
            </a:r>
          </a:p>
          <a:p>
            <a:r>
              <a:rPr kumimoji="1" lang="zh-TW" altLang="en-US" sz="2000" dirty="0"/>
              <a:t>且最高峰落在</a:t>
            </a:r>
            <a:endParaRPr kumimoji="1" lang="en-US" altLang="zh-TW" sz="2000" dirty="0"/>
          </a:p>
          <a:p>
            <a:r>
              <a:rPr kumimoji="1" lang="zh-TW" altLang="en-US" sz="2000" dirty="0"/>
              <a:t>第</a:t>
            </a:r>
            <a:r>
              <a:rPr kumimoji="1" lang="en-US" altLang="zh-TW" sz="2000" dirty="0"/>
              <a:t>60</a:t>
            </a:r>
            <a:r>
              <a:rPr kumimoji="1" lang="zh-TW" altLang="en-US" sz="2000" dirty="0"/>
              <a:t>到第</a:t>
            </a:r>
            <a:r>
              <a:rPr kumimoji="1" lang="en-US" altLang="zh-TW" sz="2000" dirty="0"/>
              <a:t>65</a:t>
            </a:r>
            <a:r>
              <a:rPr kumimoji="1" lang="zh-TW" altLang="en-US" sz="2000" dirty="0"/>
              <a:t>回</a:t>
            </a:r>
          </a:p>
        </p:txBody>
      </p:sp>
    </p:spTree>
    <p:extLst>
      <p:ext uri="{BB962C8B-B14F-4D97-AF65-F5344CB8AC3E}">
        <p14:creationId xmlns:p14="http://schemas.microsoft.com/office/powerpoint/2010/main" val="317640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2616</Words>
  <Application>Microsoft Office PowerPoint</Application>
  <PresentationFormat>寬螢幕</PresentationFormat>
  <Paragraphs>293</Paragraphs>
  <Slides>25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PingFang TC</vt:lpstr>
      <vt:lpstr>新細明體</vt:lpstr>
      <vt:lpstr>新細明體</vt:lpstr>
      <vt:lpstr>Arial</vt:lpstr>
      <vt:lpstr>Calibri</vt:lpstr>
      <vt:lpstr>Calibri Light</vt:lpstr>
      <vt:lpstr>Helvetica</vt:lpstr>
      <vt:lpstr>Office 佈景主題</vt:lpstr>
      <vt:lpstr>以連續和離散之LSTM分析 《紅樓夢》是否只有一位作者</vt:lpstr>
      <vt:lpstr>目錄</vt:lpstr>
      <vt:lpstr>為何做《紅樓夢》是否一位作者分析(1/2)</vt:lpstr>
      <vt:lpstr>為何做《紅樓夢》是否一位作者分析(2/2)</vt:lpstr>
      <vt:lpstr>論文開始前提假設(1/2)</vt:lpstr>
      <vt:lpstr>論文開始前提假設(2/2)</vt:lpstr>
      <vt:lpstr>紅樓夢相關背景知識</vt:lpstr>
      <vt:lpstr>之前做的實驗結果(1/4)</vt:lpstr>
      <vt:lpstr>之前做的實驗結果(2/4)</vt:lpstr>
      <vt:lpstr>之前做的實驗結果(3/4)</vt:lpstr>
      <vt:lpstr>PowerPoint 簡報</vt:lpstr>
      <vt:lpstr>目前實驗結果傾向同一作者</vt:lpstr>
      <vt:lpstr>新想法</vt:lpstr>
      <vt:lpstr>LSTM(Long Short-Term Memory)介紹(1/4)</vt:lpstr>
      <vt:lpstr>LSTM(Long Short-Term Memory)介紹(2/4)</vt:lpstr>
      <vt:lpstr>LSTM(Long Short-Term Memory)介紹(3/4)</vt:lpstr>
      <vt:lpstr>LSTM(Long Short-Term Memory)介紹(4/4)</vt:lpstr>
      <vt:lpstr>考慮離散又連續之LSTM(1/8)</vt:lpstr>
      <vt:lpstr>考慮離散又連續之LSTM(2/8)</vt:lpstr>
      <vt:lpstr>考慮離散又連續之LSTM(3/8)</vt:lpstr>
      <vt:lpstr>考慮離散又連續之LSTM(4/8)</vt:lpstr>
      <vt:lpstr>考慮離散又連續之LSTM(5/8)</vt:lpstr>
      <vt:lpstr>PowerPoint 簡報</vt:lpstr>
      <vt:lpstr>考慮離散又連續之LSTM(7/8)</vt:lpstr>
      <vt:lpstr>考慮離散又連續之LSTM(8/8)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以離散又連續之LSTM分析 &lt;&lt;紅樓夢&gt;&gt;是否只有一位作者</dc:title>
  <dc:creator>M073040105</dc:creator>
  <cp:lastModifiedBy>pplab</cp:lastModifiedBy>
  <cp:revision>116</cp:revision>
  <dcterms:created xsi:type="dcterms:W3CDTF">2020-12-16T06:45:11Z</dcterms:created>
  <dcterms:modified xsi:type="dcterms:W3CDTF">2020-12-16T11:58:12Z</dcterms:modified>
</cp:coreProperties>
</file>