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300" r:id="rId4"/>
    <p:sldId id="301" r:id="rId5"/>
    <p:sldId id="303" r:id="rId6"/>
    <p:sldId id="328" r:id="rId7"/>
    <p:sldId id="304" r:id="rId8"/>
    <p:sldId id="305" r:id="rId9"/>
    <p:sldId id="306" r:id="rId10"/>
    <p:sldId id="307" r:id="rId11"/>
    <p:sldId id="329" r:id="rId12"/>
    <p:sldId id="308" r:id="rId13"/>
    <p:sldId id="309" r:id="rId14"/>
    <p:sldId id="310" r:id="rId15"/>
    <p:sldId id="311" r:id="rId16"/>
    <p:sldId id="314" r:id="rId17"/>
    <p:sldId id="312" r:id="rId18"/>
    <p:sldId id="313" r:id="rId19"/>
    <p:sldId id="315" r:id="rId20"/>
    <p:sldId id="318" r:id="rId21"/>
    <p:sldId id="316" r:id="rId22"/>
    <p:sldId id="320" r:id="rId23"/>
    <p:sldId id="319" r:id="rId24"/>
    <p:sldId id="321" r:id="rId25"/>
    <p:sldId id="322" r:id="rId26"/>
    <p:sldId id="325" r:id="rId27"/>
    <p:sldId id="327" r:id="rId28"/>
    <p:sldId id="326" r:id="rId29"/>
    <p:sldId id="323" r:id="rId30"/>
    <p:sldId id="324" r:id="rId3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6186186C-64BA-44FD-9B78-555D693B99E1}">
          <p14:sldIdLst>
            <p14:sldId id="256"/>
            <p14:sldId id="257"/>
            <p14:sldId id="300"/>
            <p14:sldId id="301"/>
            <p14:sldId id="303"/>
            <p14:sldId id="328"/>
            <p14:sldId id="304"/>
            <p14:sldId id="305"/>
            <p14:sldId id="306"/>
            <p14:sldId id="307"/>
            <p14:sldId id="329"/>
            <p14:sldId id="308"/>
            <p14:sldId id="309"/>
            <p14:sldId id="310"/>
            <p14:sldId id="311"/>
            <p14:sldId id="314"/>
            <p14:sldId id="312"/>
            <p14:sldId id="313"/>
            <p14:sldId id="315"/>
            <p14:sldId id="318"/>
            <p14:sldId id="316"/>
            <p14:sldId id="320"/>
            <p14:sldId id="319"/>
            <p14:sldId id="321"/>
            <p14:sldId id="322"/>
            <p14:sldId id="325"/>
            <p14:sldId id="327"/>
            <p14:sldId id="326"/>
            <p14:sldId id="323"/>
            <p14:sldId id="32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43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5DE5"/>
    <a:srgbClr val="FFFFFF"/>
    <a:srgbClr val="B381D9"/>
    <a:srgbClr val="00FFFF"/>
    <a:srgbClr val="934BC9"/>
    <a:srgbClr val="FCEB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91882" autoAdjust="0"/>
  </p:normalViewPr>
  <p:slideViewPr>
    <p:cSldViewPr snapToGrid="0">
      <p:cViewPr varScale="1">
        <p:scale>
          <a:sx n="66" d="100"/>
          <a:sy n="66" d="100"/>
        </p:scale>
        <p:origin x="780" y="66"/>
      </p:cViewPr>
      <p:guideLst>
        <p:guide orient="horz" pos="4065"/>
        <p:guide pos="4384"/>
      </p:guideLst>
    </p:cSldViewPr>
  </p:slideViewPr>
  <p:outlineViewPr>
    <p:cViewPr>
      <p:scale>
        <a:sx n="33" d="100"/>
        <a:sy n="33" d="100"/>
      </p:scale>
      <p:origin x="0" y="-954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033D0-5A25-41C7-969A-EF5F7C649CD4}" type="datetimeFigureOut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9F1D4-CE95-410B-B0BC-C77514274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3862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2000" b="0" i="0" u="sng" dirty="0">
              <a:solidFill>
                <a:srgbClr val="4D515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24744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58888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被省略掉的，其實都隱含在 </a:t>
            </a:r>
            <a:r>
              <a:rPr lang="en-US" altLang="zh-TW" dirty="0"/>
              <a:t>suffix tree</a:t>
            </a:r>
            <a:r>
              <a:rPr lang="zh-TW" altLang="en-US" dirty="0"/>
              <a:t> 內，透過 </a:t>
            </a:r>
            <a:r>
              <a:rPr lang="en-US" altLang="zh-TW" dirty="0"/>
              <a:t>recursive </a:t>
            </a:r>
            <a:r>
              <a:rPr lang="zh-TW" altLang="en-US" dirty="0"/>
              <a:t>可以將隱含在裡面的 </a:t>
            </a:r>
            <a:r>
              <a:rPr lang="en-US" altLang="zh-TW" dirty="0"/>
              <a:t>suffix</a:t>
            </a:r>
            <a:r>
              <a:rPr lang="zh-TW" altLang="en-US" dirty="0"/>
              <a:t> 挖出來，沿著 </a:t>
            </a:r>
            <a:r>
              <a:rPr lang="en-US" altLang="zh-TW" dirty="0"/>
              <a:t>suffix link</a:t>
            </a:r>
            <a:r>
              <a:rPr lang="zh-TW" altLang="en-US"/>
              <a:t> 去找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99494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被省略掉的，其實都隱含在 </a:t>
            </a:r>
            <a:r>
              <a:rPr lang="en-US" altLang="zh-TW" dirty="0"/>
              <a:t>suffix tree</a:t>
            </a:r>
            <a:r>
              <a:rPr lang="zh-TW" altLang="en-US" dirty="0"/>
              <a:t> 內，透過 </a:t>
            </a:r>
            <a:r>
              <a:rPr lang="en-US" altLang="zh-TW" dirty="0"/>
              <a:t>recursive </a:t>
            </a:r>
            <a:r>
              <a:rPr lang="zh-TW" altLang="en-US" dirty="0"/>
              <a:t>可以將隱含在裡面的 </a:t>
            </a:r>
            <a:r>
              <a:rPr lang="en-US" altLang="zh-TW" dirty="0"/>
              <a:t>suffix</a:t>
            </a:r>
            <a:r>
              <a:rPr lang="zh-TW" altLang="en-US" dirty="0"/>
              <a:t> 挖出來，沿著 </a:t>
            </a:r>
            <a:r>
              <a:rPr lang="en-US" altLang="zh-TW" dirty="0"/>
              <a:t>suffix link</a:t>
            </a:r>
            <a:r>
              <a:rPr lang="zh-TW" altLang="en-US" dirty="0"/>
              <a:t> 去找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23558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被省略掉的，其實都隱含在 </a:t>
            </a:r>
            <a:r>
              <a:rPr lang="en-US" altLang="zh-TW" dirty="0"/>
              <a:t>suffix tree</a:t>
            </a:r>
            <a:r>
              <a:rPr lang="zh-TW" altLang="en-US" dirty="0"/>
              <a:t> 內，透過 </a:t>
            </a:r>
            <a:r>
              <a:rPr lang="en-US" altLang="zh-TW" dirty="0"/>
              <a:t>recursive </a:t>
            </a:r>
            <a:r>
              <a:rPr lang="zh-TW" altLang="en-US" dirty="0"/>
              <a:t>可以將隱含在裡面的 </a:t>
            </a:r>
            <a:r>
              <a:rPr lang="en-US" altLang="zh-TW" dirty="0"/>
              <a:t>suffix</a:t>
            </a:r>
            <a:r>
              <a:rPr lang="zh-TW" altLang="en-US" dirty="0"/>
              <a:t> 挖出來，沿著 </a:t>
            </a:r>
            <a:r>
              <a:rPr lang="en-US" altLang="zh-TW" dirty="0"/>
              <a:t>suffix link</a:t>
            </a:r>
            <a:r>
              <a:rPr lang="zh-TW" altLang="en-US" dirty="0"/>
              <a:t> 去找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89271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被省略掉的，其實都隱含在 </a:t>
            </a:r>
            <a:r>
              <a:rPr lang="en-US" altLang="zh-TW" dirty="0"/>
              <a:t>suffix tree</a:t>
            </a:r>
            <a:r>
              <a:rPr lang="zh-TW" altLang="en-US" dirty="0"/>
              <a:t> 內，透過 </a:t>
            </a:r>
            <a:r>
              <a:rPr lang="en-US" altLang="zh-TW" dirty="0"/>
              <a:t>recursive </a:t>
            </a:r>
            <a:r>
              <a:rPr lang="zh-TW" altLang="en-US" dirty="0"/>
              <a:t>可以將隱含在裡面的 </a:t>
            </a:r>
            <a:r>
              <a:rPr lang="en-US" altLang="zh-TW" dirty="0"/>
              <a:t>suffix</a:t>
            </a:r>
            <a:r>
              <a:rPr lang="zh-TW" altLang="en-US" dirty="0"/>
              <a:t> 挖出來，沿著 </a:t>
            </a:r>
            <a:r>
              <a:rPr lang="en-US" altLang="zh-TW" dirty="0"/>
              <a:t>suffix link</a:t>
            </a:r>
            <a:r>
              <a:rPr lang="zh-TW" altLang="en-US" dirty="0"/>
              <a:t> 去找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65982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被省略掉的，其實都隱含在 </a:t>
            </a:r>
            <a:r>
              <a:rPr lang="en-US" altLang="zh-TW" dirty="0"/>
              <a:t>suffix tree</a:t>
            </a:r>
            <a:r>
              <a:rPr lang="zh-TW" altLang="en-US" dirty="0"/>
              <a:t> 內，透過 </a:t>
            </a:r>
            <a:r>
              <a:rPr lang="en-US" altLang="zh-TW" dirty="0"/>
              <a:t>recursive </a:t>
            </a:r>
            <a:r>
              <a:rPr lang="zh-TW" altLang="en-US" dirty="0"/>
              <a:t>可以將隱含在裡面的 </a:t>
            </a:r>
            <a:r>
              <a:rPr lang="en-US" altLang="zh-TW" dirty="0"/>
              <a:t>suffix</a:t>
            </a:r>
            <a:r>
              <a:rPr lang="zh-TW" altLang="en-US" dirty="0"/>
              <a:t> 挖出來，沿著 </a:t>
            </a:r>
            <a:r>
              <a:rPr lang="en-US" altLang="zh-TW" dirty="0"/>
              <a:t>suffix link</a:t>
            </a:r>
            <a:r>
              <a:rPr lang="zh-TW" altLang="en-US" dirty="0"/>
              <a:t> 去找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05446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被省略掉的，其實都隱含在 </a:t>
            </a:r>
            <a:r>
              <a:rPr lang="en-US" altLang="zh-TW" dirty="0"/>
              <a:t>suffix tree</a:t>
            </a:r>
            <a:r>
              <a:rPr lang="zh-TW" altLang="en-US" dirty="0"/>
              <a:t> 內，透過 </a:t>
            </a:r>
            <a:r>
              <a:rPr lang="en-US" altLang="zh-TW" dirty="0"/>
              <a:t>recursive </a:t>
            </a:r>
            <a:r>
              <a:rPr lang="zh-TW" altLang="en-US" dirty="0"/>
              <a:t>可以將隱含在裡面的 </a:t>
            </a:r>
            <a:r>
              <a:rPr lang="en-US" altLang="zh-TW" dirty="0"/>
              <a:t>suffix</a:t>
            </a:r>
            <a:r>
              <a:rPr lang="zh-TW" altLang="en-US" dirty="0"/>
              <a:t> 挖出來，沿著 </a:t>
            </a:r>
            <a:r>
              <a:rPr lang="en-US" altLang="zh-TW" dirty="0"/>
              <a:t>suffix link</a:t>
            </a:r>
            <a:r>
              <a:rPr lang="zh-TW" altLang="en-US" dirty="0"/>
              <a:t> 去找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87062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被省略掉的，其實都隱含在 </a:t>
            </a:r>
            <a:r>
              <a:rPr lang="en-US" altLang="zh-TW" dirty="0"/>
              <a:t>suffix tree</a:t>
            </a:r>
            <a:r>
              <a:rPr lang="zh-TW" altLang="en-US" dirty="0"/>
              <a:t> 內，透過 </a:t>
            </a:r>
            <a:r>
              <a:rPr lang="en-US" altLang="zh-TW" dirty="0"/>
              <a:t>recursive </a:t>
            </a:r>
            <a:r>
              <a:rPr lang="zh-TW" altLang="en-US" dirty="0"/>
              <a:t>可以將隱含在裡面的 </a:t>
            </a:r>
            <a:r>
              <a:rPr lang="en-US" altLang="zh-TW" dirty="0"/>
              <a:t>suffix</a:t>
            </a:r>
            <a:r>
              <a:rPr lang="zh-TW" altLang="en-US" dirty="0"/>
              <a:t> 挖出來，沿著 </a:t>
            </a:r>
            <a:r>
              <a:rPr lang="en-US" altLang="zh-TW" dirty="0"/>
              <a:t>suffix link</a:t>
            </a:r>
            <a:r>
              <a:rPr lang="zh-TW" altLang="en-US" dirty="0"/>
              <a:t> 去找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99349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被省略掉的，其實都隱含在 </a:t>
            </a:r>
            <a:r>
              <a:rPr lang="en-US" altLang="zh-TW" dirty="0"/>
              <a:t>suffix tree</a:t>
            </a:r>
            <a:r>
              <a:rPr lang="zh-TW" altLang="en-US" dirty="0"/>
              <a:t> 內，透過 </a:t>
            </a:r>
            <a:r>
              <a:rPr lang="en-US" altLang="zh-TW" dirty="0"/>
              <a:t>recursive </a:t>
            </a:r>
            <a:r>
              <a:rPr lang="zh-TW" altLang="en-US" dirty="0"/>
              <a:t>可以將隱含在裡面的 </a:t>
            </a:r>
            <a:r>
              <a:rPr lang="en-US" altLang="zh-TW" dirty="0"/>
              <a:t>suffix</a:t>
            </a:r>
            <a:r>
              <a:rPr lang="zh-TW" altLang="en-US" dirty="0"/>
              <a:t> 挖出來，沿著 </a:t>
            </a:r>
            <a:r>
              <a:rPr lang="en-US" altLang="zh-TW" dirty="0"/>
              <a:t>suffix link</a:t>
            </a:r>
            <a:r>
              <a:rPr lang="zh-TW" altLang="en-US" dirty="0"/>
              <a:t> 去找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3980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被省略掉的，其實都隱含在 </a:t>
            </a:r>
            <a:r>
              <a:rPr lang="en-US" altLang="zh-TW" dirty="0"/>
              <a:t>suffix tree</a:t>
            </a:r>
            <a:r>
              <a:rPr lang="zh-TW" altLang="en-US" dirty="0"/>
              <a:t> 內，透過 </a:t>
            </a:r>
            <a:r>
              <a:rPr lang="en-US" altLang="zh-TW" dirty="0"/>
              <a:t>recursive </a:t>
            </a:r>
            <a:r>
              <a:rPr lang="zh-TW" altLang="en-US" dirty="0"/>
              <a:t>可以將隱含在裡面的 </a:t>
            </a:r>
            <a:r>
              <a:rPr lang="en-US" altLang="zh-TW" dirty="0"/>
              <a:t>suffix</a:t>
            </a:r>
            <a:r>
              <a:rPr lang="zh-TW" altLang="en-US" dirty="0"/>
              <a:t> 挖出來，沿著 </a:t>
            </a:r>
            <a:r>
              <a:rPr lang="en-US" altLang="zh-TW" dirty="0"/>
              <a:t>suffix link</a:t>
            </a:r>
            <a:r>
              <a:rPr lang="zh-TW" altLang="en-US" dirty="0"/>
              <a:t> 去找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0581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39721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被省略掉的，其實都隱含在 </a:t>
            </a:r>
            <a:r>
              <a:rPr lang="en-US" altLang="zh-TW" dirty="0"/>
              <a:t>suffix tree</a:t>
            </a:r>
            <a:r>
              <a:rPr lang="zh-TW" altLang="en-US" dirty="0"/>
              <a:t> 內，透過 </a:t>
            </a:r>
            <a:r>
              <a:rPr lang="en-US" altLang="zh-TW" dirty="0"/>
              <a:t>recursive </a:t>
            </a:r>
            <a:r>
              <a:rPr lang="zh-TW" altLang="en-US" dirty="0"/>
              <a:t>可以將隱含在裡面的 </a:t>
            </a:r>
            <a:r>
              <a:rPr lang="en-US" altLang="zh-TW" dirty="0"/>
              <a:t>suffix</a:t>
            </a:r>
            <a:r>
              <a:rPr lang="zh-TW" altLang="en-US" dirty="0"/>
              <a:t> 挖出來，沿著 </a:t>
            </a:r>
            <a:r>
              <a:rPr lang="en-US" altLang="zh-TW" dirty="0"/>
              <a:t>suffix link</a:t>
            </a:r>
            <a:r>
              <a:rPr lang="zh-TW" altLang="en-US" dirty="0"/>
              <a:t> 去找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01301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47815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67423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46898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被省略掉的，其實都隱含在 </a:t>
            </a:r>
            <a:r>
              <a:rPr lang="en-US" altLang="zh-TW" dirty="0"/>
              <a:t>suffix tree</a:t>
            </a:r>
            <a:r>
              <a:rPr lang="zh-TW" altLang="en-US" dirty="0"/>
              <a:t> 內，透過 </a:t>
            </a:r>
            <a:r>
              <a:rPr lang="en-US" altLang="zh-TW" dirty="0"/>
              <a:t>recursive </a:t>
            </a:r>
            <a:r>
              <a:rPr lang="zh-TW" altLang="en-US" dirty="0"/>
              <a:t>可以將隱含在裡面的 </a:t>
            </a:r>
            <a:r>
              <a:rPr lang="en-US" altLang="zh-TW" dirty="0"/>
              <a:t>suffix</a:t>
            </a:r>
            <a:r>
              <a:rPr lang="zh-TW" altLang="en-US" dirty="0"/>
              <a:t> 挖出來，沿著 </a:t>
            </a:r>
            <a:r>
              <a:rPr lang="en-US" altLang="zh-TW" dirty="0"/>
              <a:t>suffix link</a:t>
            </a:r>
            <a:r>
              <a:rPr lang="zh-TW" altLang="en-US" dirty="0"/>
              <a:t> 去找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81169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80784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45158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603167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3478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0852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1670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8857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7243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+ sign: </a:t>
            </a:r>
            <a:r>
              <a:rPr lang="zh-TW" altLang="en-US" dirty="0"/>
              <a:t>在</a:t>
            </a:r>
            <a:r>
              <a:rPr lang="en-US" altLang="zh-TW" dirty="0"/>
              <a:t>ST</a:t>
            </a:r>
            <a:r>
              <a:rPr lang="zh-TW" altLang="en-US" dirty="0"/>
              <a:t>中，其之間的 </a:t>
            </a:r>
            <a:r>
              <a:rPr lang="en-US" altLang="zh-TW" dirty="0"/>
              <a:t>substring </a:t>
            </a:r>
            <a:r>
              <a:rPr lang="zh-TW" altLang="en-US" dirty="0"/>
              <a:t>長度 </a:t>
            </a:r>
            <a:r>
              <a:rPr lang="en-US" altLang="zh-TW" dirty="0"/>
              <a:t>&gt;</a:t>
            </a:r>
            <a:r>
              <a:rPr lang="zh-TW" altLang="en-US" dirty="0"/>
              <a:t> </a:t>
            </a:r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06551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3469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9F1D4-CE95-410B-B0BC-C775142743A3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8818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5D6350-B6ED-41FC-9D7E-7F401D1D3B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10C62AA-5FAB-4981-A45A-1A8517CA6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450ED99-A302-4A55-B3DF-544152722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E770-9C80-4ED4-983E-8A15F27ADAA7}" type="datetimeFigureOut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E377494-B569-42CD-88D2-0988ED58F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D7DF940-0364-4C9B-9D2E-F53DCBCFE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5738F-21BE-4DF4-85F7-2BB3376BA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4640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763308-F782-4AC8-A223-E354635B3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73B59CF-1B41-495A-93CF-6101A5CE7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9B80BB1-A83C-4652-BAC8-2B3F681B2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E770-9C80-4ED4-983E-8A15F27ADAA7}" type="datetimeFigureOut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707E1EE-E900-4925-B1A8-EE7DD6AF4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91F960C-8C3A-496F-B3A0-26297D927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5738F-21BE-4DF4-85F7-2BB3376BA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0139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0B6D235-6449-4393-9C71-2079D2809C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D2B0F98-2672-4DE5-827E-1F7351B7F9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43C27C8-C683-4B57-A443-2B79354B9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E770-9C80-4ED4-983E-8A15F27ADAA7}" type="datetimeFigureOut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424A34C-43DD-4DF5-84E9-8562F9B9B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F67B5B2-0E14-4C16-8BB2-353A2AA0B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5738F-21BE-4DF4-85F7-2BB3376BA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0112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292AC1-9699-4F08-B315-69E76AA04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A8B8D7B-403B-4E87-82BF-F03CE7156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F124561-057D-4469-9AB5-4C6597D38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E770-9C80-4ED4-983E-8A15F27ADAA7}" type="datetimeFigureOut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1CA6533-3974-4E64-AB88-349851F80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11307E2-178E-4165-A305-28B315270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5738F-21BE-4DF4-85F7-2BB3376BA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2834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954F4D4-9F65-4A3C-90CA-5E6012D4A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605989C-B6AE-485E-B909-2AACC4420A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7F143C1-A721-46A9-8DA4-CBAF6D76D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E770-9C80-4ED4-983E-8A15F27ADAA7}" type="datetimeFigureOut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8B4BB70-EBF3-4E15-B0D9-362EC6358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82C94A2-8B8A-4F73-8AB7-9086E2978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5738F-21BE-4DF4-85F7-2BB3376BA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6695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CF601E-8FD2-4C96-84ED-A1535992A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5658968-2AA4-47D9-8EE7-25EB5B574F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CB8EEDE-671F-4288-8102-60AF3949E2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7C4633D-0EA1-483A-BCAE-A2C11947C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E770-9C80-4ED4-983E-8A15F27ADAA7}" type="datetimeFigureOut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89957CD-A76F-4E8A-A600-37A8E89B3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0CD5A3C-70C9-4468-805A-3216FAD54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5738F-21BE-4DF4-85F7-2BB3376BA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9286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98B42B-89C1-47C8-B9DF-997A8833F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3EC08FF-5F84-4CC0-B4E9-D623E4AC3E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A51DA6E-7A90-4DB0-9126-5CC8C4B06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A7D7BB7-2FC8-4BE2-A1A4-57D098F584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B64E82F7-2C0E-4490-AD80-0749C7C5B1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F137E754-7BA1-463B-94AE-949313510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E770-9C80-4ED4-983E-8A15F27ADAA7}" type="datetimeFigureOut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380C5EB-E691-4156-928C-26330C64B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1A806DF-D52B-4FB1-971E-F10E0C2DF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5738F-21BE-4DF4-85F7-2BB3376BA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463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C3BD06-DAE3-4E3E-B6B3-648191629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7A04491-282C-4221-A3EF-28A94F786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E770-9C80-4ED4-983E-8A15F27ADAA7}" type="datetimeFigureOut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71379CA-0E38-42B7-BE99-6B584783A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4B7507D-DFF5-48B7-9C10-7C05EE382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5738F-21BE-4DF4-85F7-2BB3376BA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372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B1D52D3-FF08-4F05-AE9A-D07E40E7A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E770-9C80-4ED4-983E-8A15F27ADAA7}" type="datetimeFigureOut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E2090C79-D9CF-4D2A-85D5-EBCD12C0C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2EFD9B8-B153-43FE-B1B0-FDFA1939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5738F-21BE-4DF4-85F7-2BB3376BA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6377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17D1F5-4F45-434A-9699-03158D529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64CFA46-9726-4680-8164-F1258B007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88E2037-0EFD-4F48-A629-1F43D084A2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9FA2B0E-7569-4EE9-B847-3B3B3E00C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E770-9C80-4ED4-983E-8A15F27ADAA7}" type="datetimeFigureOut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2A74A09-DF0D-4516-9B6E-A1BA4FA50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AE58F68-574D-4991-AB67-979AE7EC2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5738F-21BE-4DF4-85F7-2BB3376BA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671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4A608B-EB2D-43E3-806D-315F7F6C6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17BB9D9-6CF8-47E2-9613-CFC9E5CFB4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DAE305B-85A6-42D3-BDFE-E012EAD5A9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333906F-B54E-487C-A495-4EE49A687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E770-9C80-4ED4-983E-8A15F27ADAA7}" type="datetimeFigureOut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AFDA8D6-DFC2-44AD-AB91-CCEF45799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F7815D7-84B9-4D45-8E5A-58AFEF382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5738F-21BE-4DF4-85F7-2BB3376BA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817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747F35C-0173-40E0-88F5-5C85ABA0C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518B1AB-6AFD-4952-BDFB-11797FAB9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8BCFE33-872D-4C90-867C-8B41F7A908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9E770-9C80-4ED4-983E-8A15F27ADAA7}" type="datetimeFigureOut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10F5102-CD48-4F14-B5B2-F49CC9C34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021C4BF-8ADC-4392-A585-48B57FAFAD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5738F-21BE-4DF4-85F7-2BB3376BA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0820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56684BF-5890-4FC5-B196-08274D50E2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1493" y="1604685"/>
            <a:ext cx="9829014" cy="1348065"/>
          </a:xfrm>
        </p:spPr>
        <p:txBody>
          <a:bodyPr anchor="ctr">
            <a:normAutofit/>
          </a:bodyPr>
          <a:lstStyle/>
          <a:p>
            <a:r>
              <a:rPr lang="en-US" altLang="zh-TW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Linear-Size Suffix Tries</a:t>
            </a:r>
            <a:endParaRPr lang="zh-TW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5B088C0-E697-4363-A21A-D66DFFC16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656415"/>
            <a:ext cx="11163299" cy="1655762"/>
          </a:xfrm>
        </p:spPr>
        <p:txBody>
          <a:bodyPr>
            <a:noAutofit/>
          </a:bodyPr>
          <a:lstStyle/>
          <a:p>
            <a:r>
              <a:rPr lang="pt-B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Maxime Crochemore, Chiara Epifanio, Roberto Grossi, Filippo Mignosi</a:t>
            </a:r>
          </a:p>
          <a:p>
            <a:endParaRPr lang="de-DE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Theoretical Computer Science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 638, 25 July 2016, Pages 171-178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EAEC4D25-9ABF-4EA3-BD8D-ACD84E94CF46}"/>
              </a:ext>
            </a:extLst>
          </p:cNvPr>
          <p:cNvSpPr txBox="1"/>
          <p:nvPr/>
        </p:nvSpPr>
        <p:spPr>
          <a:xfrm>
            <a:off x="8942664" y="5933983"/>
            <a:ext cx="3249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Yu-Cheng Chang</a:t>
            </a:r>
          </a:p>
          <a:p>
            <a:pPr algn="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Dec. 23, 2020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905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Linear-size Suffix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(LST) 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Build 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(?)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BDD4AEF-5FE0-4849-B8B1-DF4BC8E3C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w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abaabac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The nodes that appear also in the suffix tree S(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</a:p>
          <a:p>
            <a:pPr marL="457200" indent="-457200"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The nodes 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v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such that their suffix link s(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v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) is a node appearing also in S(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).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941F941-9003-41FA-AD25-4207906146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1045"/>
          <a:stretch/>
        </p:blipFill>
        <p:spPr>
          <a:xfrm>
            <a:off x="8503739" y="3132589"/>
            <a:ext cx="3160187" cy="3531561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72AB47AE-7362-4454-8FCA-9D9878F171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074" y="3132589"/>
            <a:ext cx="7617745" cy="3725411"/>
          </a:xfrm>
          <a:prstGeom prst="rect">
            <a:avLst/>
          </a:prstGeom>
        </p:spPr>
      </p:pic>
      <p:sp>
        <p:nvSpPr>
          <p:cNvPr id="13" name="文字方塊 12">
            <a:extLst>
              <a:ext uri="{FF2B5EF4-FFF2-40B4-BE49-F238E27FC236}">
                <a16:creationId xmlns:a16="http://schemas.microsoft.com/office/drawing/2014/main" id="{4050E7A9-CB96-469D-B1DE-8823880888D6}"/>
              </a:ext>
            </a:extLst>
          </p:cNvPr>
          <p:cNvSpPr txBox="1"/>
          <p:nvPr/>
        </p:nvSpPr>
        <p:spPr>
          <a:xfrm>
            <a:off x="8636201" y="3441950"/>
            <a:ext cx="766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LST</a:t>
            </a:r>
            <a:endParaRPr lang="zh-TW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FB38C27B-86C9-465C-B872-B1D46817A266}"/>
              </a:ext>
            </a:extLst>
          </p:cNvPr>
          <p:cNvSpPr txBox="1"/>
          <p:nvPr/>
        </p:nvSpPr>
        <p:spPr>
          <a:xfrm>
            <a:off x="838200" y="3441950"/>
            <a:ext cx="766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endParaRPr lang="zh-TW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2EA90CE4-0F47-4063-9F85-D7039FBF7D8D}"/>
              </a:ext>
            </a:extLst>
          </p:cNvPr>
          <p:cNvSpPr txBox="1"/>
          <p:nvPr/>
        </p:nvSpPr>
        <p:spPr>
          <a:xfrm>
            <a:off x="4865988" y="3441950"/>
            <a:ext cx="766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zh-TW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32E4FA47-F893-479C-91C4-3351C86C5E51}"/>
              </a:ext>
            </a:extLst>
          </p:cNvPr>
          <p:cNvSpPr/>
          <p:nvPr/>
        </p:nvSpPr>
        <p:spPr>
          <a:xfrm>
            <a:off x="2209676" y="3695489"/>
            <a:ext cx="108000" cy="108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02CDBC0B-6094-4427-9C5E-36BEC6444E5D}"/>
              </a:ext>
            </a:extLst>
          </p:cNvPr>
          <p:cNvSpPr/>
          <p:nvPr/>
        </p:nvSpPr>
        <p:spPr>
          <a:xfrm>
            <a:off x="2875882" y="4387821"/>
            <a:ext cx="108000" cy="108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F73DD838-15A8-4892-AA10-28FB0C596E54}"/>
              </a:ext>
            </a:extLst>
          </p:cNvPr>
          <p:cNvSpPr/>
          <p:nvPr/>
        </p:nvSpPr>
        <p:spPr>
          <a:xfrm>
            <a:off x="3398397" y="5119340"/>
            <a:ext cx="108000" cy="108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DC1C5F44-6851-4782-9D44-325D54462FAE}"/>
              </a:ext>
            </a:extLst>
          </p:cNvPr>
          <p:cNvSpPr/>
          <p:nvPr/>
        </p:nvSpPr>
        <p:spPr>
          <a:xfrm>
            <a:off x="9917869" y="3681491"/>
            <a:ext cx="108000" cy="108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127922A0-1F71-4686-AA08-E51109FAD36B}"/>
              </a:ext>
            </a:extLst>
          </p:cNvPr>
          <p:cNvSpPr/>
          <p:nvPr/>
        </p:nvSpPr>
        <p:spPr>
          <a:xfrm>
            <a:off x="10556078" y="4342530"/>
            <a:ext cx="108000" cy="108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CC3D83F3-83B5-46F4-B7DC-24DFC8D96C81}"/>
              </a:ext>
            </a:extLst>
          </p:cNvPr>
          <p:cNvSpPr/>
          <p:nvPr/>
        </p:nvSpPr>
        <p:spPr>
          <a:xfrm>
            <a:off x="11053231" y="5038839"/>
            <a:ext cx="108000" cy="108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+</a:t>
            </a:r>
            <a:endParaRPr lang="zh-TW" altLang="en-US" dirty="0">
              <a:solidFill>
                <a:schemeClr val="tx1"/>
              </a:solidFill>
            </a:endParaRPr>
          </a:p>
        </p:txBody>
      </p:sp>
      <p:cxnSp>
        <p:nvCxnSpPr>
          <p:cNvPr id="7" name="接點: 弧形 6">
            <a:extLst>
              <a:ext uri="{FF2B5EF4-FFF2-40B4-BE49-F238E27FC236}">
                <a16:creationId xmlns:a16="http://schemas.microsoft.com/office/drawing/2014/main" id="{E29DC884-E0AB-4338-B9F3-CED1648966C8}"/>
              </a:ext>
            </a:extLst>
          </p:cNvPr>
          <p:cNvCxnSpPr/>
          <p:nvPr/>
        </p:nvCxnSpPr>
        <p:spPr>
          <a:xfrm flipV="1">
            <a:off x="2159771" y="3382850"/>
            <a:ext cx="315810" cy="176349"/>
          </a:xfrm>
          <a:prstGeom prst="curvedConnector3">
            <a:avLst>
              <a:gd name="adj1" fmla="val -18938"/>
            </a:avLst>
          </a:prstGeom>
          <a:ln w="28575">
            <a:solidFill>
              <a:srgbClr val="92D05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接點: 弧形 19">
            <a:extLst>
              <a:ext uri="{FF2B5EF4-FFF2-40B4-BE49-F238E27FC236}">
                <a16:creationId xmlns:a16="http://schemas.microsoft.com/office/drawing/2014/main" id="{80C7FBDA-729F-4E2B-B57C-D592F797FD97}"/>
              </a:ext>
            </a:extLst>
          </p:cNvPr>
          <p:cNvCxnSpPr>
            <a:cxnSpLocks/>
          </p:cNvCxnSpPr>
          <p:nvPr/>
        </p:nvCxnSpPr>
        <p:spPr>
          <a:xfrm rot="16200000" flipV="1">
            <a:off x="2597044" y="4117692"/>
            <a:ext cx="342690" cy="214985"/>
          </a:xfrm>
          <a:prstGeom prst="curvedConnector3">
            <a:avLst>
              <a:gd name="adj1" fmla="val 24589"/>
            </a:avLst>
          </a:prstGeom>
          <a:ln w="28575">
            <a:solidFill>
              <a:srgbClr val="92D05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接點: 弧形 27">
            <a:extLst>
              <a:ext uri="{FF2B5EF4-FFF2-40B4-BE49-F238E27FC236}">
                <a16:creationId xmlns:a16="http://schemas.microsoft.com/office/drawing/2014/main" id="{BA57732F-D69A-4C59-8DF4-0E1448A73F20}"/>
              </a:ext>
            </a:extLst>
          </p:cNvPr>
          <p:cNvCxnSpPr>
            <a:cxnSpLocks/>
          </p:cNvCxnSpPr>
          <p:nvPr/>
        </p:nvCxnSpPr>
        <p:spPr>
          <a:xfrm rot="10800000">
            <a:off x="2768390" y="4898369"/>
            <a:ext cx="526103" cy="290218"/>
          </a:xfrm>
          <a:prstGeom prst="curvedConnector3">
            <a:avLst>
              <a:gd name="adj1" fmla="val 50000"/>
            </a:avLst>
          </a:prstGeom>
          <a:ln w="28575">
            <a:solidFill>
              <a:srgbClr val="92D05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橢圓 29">
            <a:extLst>
              <a:ext uri="{FF2B5EF4-FFF2-40B4-BE49-F238E27FC236}">
                <a16:creationId xmlns:a16="http://schemas.microsoft.com/office/drawing/2014/main" id="{C6D125AD-EEB1-4428-973F-FA35CF0CAEFD}"/>
              </a:ext>
            </a:extLst>
          </p:cNvPr>
          <p:cNvSpPr/>
          <p:nvPr/>
        </p:nvSpPr>
        <p:spPr>
          <a:xfrm>
            <a:off x="1562788" y="4325112"/>
            <a:ext cx="108000" cy="108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D47C1E79-D211-4DDC-B760-C1A615054985}"/>
              </a:ext>
            </a:extLst>
          </p:cNvPr>
          <p:cNvSpPr/>
          <p:nvPr/>
        </p:nvSpPr>
        <p:spPr>
          <a:xfrm>
            <a:off x="1095959" y="4835660"/>
            <a:ext cx="108000" cy="108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>
            <a:extLst>
              <a:ext uri="{FF2B5EF4-FFF2-40B4-BE49-F238E27FC236}">
                <a16:creationId xmlns:a16="http://schemas.microsoft.com/office/drawing/2014/main" id="{0AAA0B56-AB42-4249-8933-DD10540760D4}"/>
              </a:ext>
            </a:extLst>
          </p:cNvPr>
          <p:cNvSpPr/>
          <p:nvPr/>
        </p:nvSpPr>
        <p:spPr>
          <a:xfrm>
            <a:off x="2272385" y="5102156"/>
            <a:ext cx="108000" cy="108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>
            <a:extLst>
              <a:ext uri="{FF2B5EF4-FFF2-40B4-BE49-F238E27FC236}">
                <a16:creationId xmlns:a16="http://schemas.microsoft.com/office/drawing/2014/main" id="{88707D03-2037-4717-9D37-327600FE08EB}"/>
              </a:ext>
            </a:extLst>
          </p:cNvPr>
          <p:cNvSpPr/>
          <p:nvPr/>
        </p:nvSpPr>
        <p:spPr>
          <a:xfrm>
            <a:off x="1776148" y="5644091"/>
            <a:ext cx="108000" cy="108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3" name="接點: 弧形 22">
            <a:extLst>
              <a:ext uri="{FF2B5EF4-FFF2-40B4-BE49-F238E27FC236}">
                <a16:creationId xmlns:a16="http://schemas.microsoft.com/office/drawing/2014/main" id="{82516EA7-9659-4827-9536-3E5D67177A17}"/>
              </a:ext>
            </a:extLst>
          </p:cNvPr>
          <p:cNvCxnSpPr>
            <a:cxnSpLocks/>
          </p:cNvCxnSpPr>
          <p:nvPr/>
        </p:nvCxnSpPr>
        <p:spPr>
          <a:xfrm flipV="1">
            <a:off x="1742255" y="4010003"/>
            <a:ext cx="775707" cy="377819"/>
          </a:xfrm>
          <a:prstGeom prst="curvedConnector3">
            <a:avLst>
              <a:gd name="adj1" fmla="val 30915"/>
            </a:avLst>
          </a:prstGeom>
          <a:ln w="28575">
            <a:solidFill>
              <a:srgbClr val="FFC00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手繪多邊形: 圖案 38">
            <a:extLst>
              <a:ext uri="{FF2B5EF4-FFF2-40B4-BE49-F238E27FC236}">
                <a16:creationId xmlns:a16="http://schemas.microsoft.com/office/drawing/2014/main" id="{321B2CE1-F3EA-4C93-90F3-FB4C4AD8376E}"/>
              </a:ext>
            </a:extLst>
          </p:cNvPr>
          <p:cNvSpPr/>
          <p:nvPr/>
        </p:nvSpPr>
        <p:spPr>
          <a:xfrm>
            <a:off x="1254988" y="4807132"/>
            <a:ext cx="1253124" cy="245625"/>
          </a:xfrm>
          <a:custGeom>
            <a:avLst/>
            <a:gdLst>
              <a:gd name="connsiteX0" fmla="*/ 0 w 1288868"/>
              <a:gd name="connsiteY0" fmla="*/ 17417 h 17417"/>
              <a:gd name="connsiteX1" fmla="*/ 1288868 w 1288868"/>
              <a:gd name="connsiteY1" fmla="*/ 0 h 17417"/>
              <a:gd name="connsiteX2" fmla="*/ 1288868 w 1288868"/>
              <a:gd name="connsiteY2" fmla="*/ 0 h 17417"/>
              <a:gd name="connsiteX0" fmla="*/ 0 w 1288868"/>
              <a:gd name="connsiteY0" fmla="*/ 17417 h 896983"/>
              <a:gd name="connsiteX1" fmla="*/ 1288868 w 1288868"/>
              <a:gd name="connsiteY1" fmla="*/ 0 h 896983"/>
              <a:gd name="connsiteX2" fmla="*/ 1201782 w 1288868"/>
              <a:gd name="connsiteY2" fmla="*/ 896983 h 896983"/>
              <a:gd name="connsiteX0" fmla="*/ 0 w 1463040"/>
              <a:gd name="connsiteY0" fmla="*/ 966651 h 966651"/>
              <a:gd name="connsiteX1" fmla="*/ 1463040 w 1463040"/>
              <a:gd name="connsiteY1" fmla="*/ 0 h 966651"/>
              <a:gd name="connsiteX2" fmla="*/ 1375954 w 1463040"/>
              <a:gd name="connsiteY2" fmla="*/ 896983 h 966651"/>
              <a:gd name="connsiteX0" fmla="*/ 37866 w 1500906"/>
              <a:gd name="connsiteY0" fmla="*/ 966651 h 966651"/>
              <a:gd name="connsiteX1" fmla="*/ 1500906 w 1500906"/>
              <a:gd name="connsiteY1" fmla="*/ 0 h 966651"/>
              <a:gd name="connsiteX2" fmla="*/ 1413820 w 1500906"/>
              <a:gd name="connsiteY2" fmla="*/ 896983 h 966651"/>
              <a:gd name="connsiteX0" fmla="*/ 37866 w 1500906"/>
              <a:gd name="connsiteY0" fmla="*/ 1410788 h 1410788"/>
              <a:gd name="connsiteX1" fmla="*/ 1500906 w 1500906"/>
              <a:gd name="connsiteY1" fmla="*/ 444137 h 1410788"/>
              <a:gd name="connsiteX2" fmla="*/ 1065477 w 1500906"/>
              <a:gd name="connsiteY2" fmla="*/ 0 h 1410788"/>
              <a:gd name="connsiteX0" fmla="*/ 37866 w 1500906"/>
              <a:gd name="connsiteY0" fmla="*/ 1410788 h 1410788"/>
              <a:gd name="connsiteX1" fmla="*/ 1500906 w 1500906"/>
              <a:gd name="connsiteY1" fmla="*/ 444137 h 1410788"/>
              <a:gd name="connsiteX2" fmla="*/ 1065477 w 1500906"/>
              <a:gd name="connsiteY2" fmla="*/ 0 h 1410788"/>
              <a:gd name="connsiteX0" fmla="*/ 37866 w 1500906"/>
              <a:gd name="connsiteY0" fmla="*/ 966651 h 966651"/>
              <a:gd name="connsiteX1" fmla="*/ 1500906 w 1500906"/>
              <a:gd name="connsiteY1" fmla="*/ 0 h 966651"/>
              <a:gd name="connsiteX0" fmla="*/ 26444 w 1498740"/>
              <a:gd name="connsiteY0" fmla="*/ 966651 h 966651"/>
              <a:gd name="connsiteX1" fmla="*/ 1489484 w 1498740"/>
              <a:gd name="connsiteY1" fmla="*/ 0 h 966651"/>
              <a:gd name="connsiteX0" fmla="*/ 456 w 1473990"/>
              <a:gd name="connsiteY0" fmla="*/ 966651 h 966651"/>
              <a:gd name="connsiteX1" fmla="*/ 1463496 w 1473990"/>
              <a:gd name="connsiteY1" fmla="*/ 0 h 966651"/>
              <a:gd name="connsiteX0" fmla="*/ 641 w 1463681"/>
              <a:gd name="connsiteY0" fmla="*/ 966651 h 1378421"/>
              <a:gd name="connsiteX1" fmla="*/ 1463681 w 1463681"/>
              <a:gd name="connsiteY1" fmla="*/ 0 h 1378421"/>
              <a:gd name="connsiteX0" fmla="*/ 0 w 1463040"/>
              <a:gd name="connsiteY0" fmla="*/ 966651 h 1746678"/>
              <a:gd name="connsiteX1" fmla="*/ 1463040 w 1463040"/>
              <a:gd name="connsiteY1" fmla="*/ 0 h 1746678"/>
              <a:gd name="connsiteX0" fmla="*/ 0 w 1565423"/>
              <a:gd name="connsiteY0" fmla="*/ 1162179 h 1942206"/>
              <a:gd name="connsiteX1" fmla="*/ 1463040 w 1565423"/>
              <a:gd name="connsiteY1" fmla="*/ 195528 h 1942206"/>
              <a:gd name="connsiteX2" fmla="*/ 1441492 w 1565423"/>
              <a:gd name="connsiteY2" fmla="*/ 0 h 1942206"/>
              <a:gd name="connsiteX0" fmla="*/ 0 w 1734401"/>
              <a:gd name="connsiteY0" fmla="*/ 3730385 h 4510412"/>
              <a:gd name="connsiteX1" fmla="*/ 1463040 w 1734401"/>
              <a:gd name="connsiteY1" fmla="*/ 2763734 h 4510412"/>
              <a:gd name="connsiteX2" fmla="*/ 1734047 w 1734401"/>
              <a:gd name="connsiteY2" fmla="*/ 0 h 4510412"/>
              <a:gd name="connsiteX0" fmla="*/ 0 w 1734070"/>
              <a:gd name="connsiteY0" fmla="*/ 3730385 h 5524803"/>
              <a:gd name="connsiteX1" fmla="*/ 847666 w 1734070"/>
              <a:gd name="connsiteY1" fmla="*/ 4231281 h 5524803"/>
              <a:gd name="connsiteX2" fmla="*/ 1734047 w 1734070"/>
              <a:gd name="connsiteY2" fmla="*/ 0 h 5524803"/>
              <a:gd name="connsiteX0" fmla="*/ 0 w 1421361"/>
              <a:gd name="connsiteY0" fmla="*/ 847707 h 2642125"/>
              <a:gd name="connsiteX1" fmla="*/ 847666 w 1421361"/>
              <a:gd name="connsiteY1" fmla="*/ 1348603 h 2642125"/>
              <a:gd name="connsiteX2" fmla="*/ 1421317 w 1421361"/>
              <a:gd name="connsiteY2" fmla="*/ 0 h 2642125"/>
              <a:gd name="connsiteX0" fmla="*/ 0 w 1421358"/>
              <a:gd name="connsiteY0" fmla="*/ 847707 h 2642125"/>
              <a:gd name="connsiteX1" fmla="*/ 847666 w 1421358"/>
              <a:gd name="connsiteY1" fmla="*/ 1348603 h 2642125"/>
              <a:gd name="connsiteX2" fmla="*/ 1421317 w 1421358"/>
              <a:gd name="connsiteY2" fmla="*/ 0 h 2642125"/>
              <a:gd name="connsiteX0" fmla="*/ 0 w 1451620"/>
              <a:gd name="connsiteY0" fmla="*/ 742883 h 2537301"/>
              <a:gd name="connsiteX1" fmla="*/ 847666 w 1451620"/>
              <a:gd name="connsiteY1" fmla="*/ 1243779 h 2537301"/>
              <a:gd name="connsiteX2" fmla="*/ 1451582 w 1451620"/>
              <a:gd name="connsiteY2" fmla="*/ 0 h 2537301"/>
              <a:gd name="connsiteX0" fmla="*/ 0 w 1451620"/>
              <a:gd name="connsiteY0" fmla="*/ 742883 h 2537301"/>
              <a:gd name="connsiteX1" fmla="*/ 847666 w 1451620"/>
              <a:gd name="connsiteY1" fmla="*/ 1243779 h 2537301"/>
              <a:gd name="connsiteX2" fmla="*/ 1451582 w 1451620"/>
              <a:gd name="connsiteY2" fmla="*/ 0 h 2537301"/>
              <a:gd name="connsiteX0" fmla="*/ 0 w 1451620"/>
              <a:gd name="connsiteY0" fmla="*/ 742883 h 1478289"/>
              <a:gd name="connsiteX1" fmla="*/ 847666 w 1451620"/>
              <a:gd name="connsiteY1" fmla="*/ 1243779 h 1478289"/>
              <a:gd name="connsiteX2" fmla="*/ 1451582 w 1451620"/>
              <a:gd name="connsiteY2" fmla="*/ 0 h 1478289"/>
              <a:gd name="connsiteX0" fmla="*/ 0 w 1451632"/>
              <a:gd name="connsiteY0" fmla="*/ 742883 h 1478289"/>
              <a:gd name="connsiteX1" fmla="*/ 847666 w 1451632"/>
              <a:gd name="connsiteY1" fmla="*/ 1243779 h 1478289"/>
              <a:gd name="connsiteX2" fmla="*/ 1451582 w 1451632"/>
              <a:gd name="connsiteY2" fmla="*/ 0 h 1478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1632" h="1478289">
                <a:moveTo>
                  <a:pt x="0" y="742883"/>
                </a:moveTo>
                <a:cubicBezTo>
                  <a:pt x="141310" y="983697"/>
                  <a:pt x="406412" y="1904680"/>
                  <a:pt x="847666" y="1243779"/>
                </a:cubicBezTo>
                <a:cubicBezTo>
                  <a:pt x="1158532" y="421131"/>
                  <a:pt x="1456071" y="40735"/>
                  <a:pt x="1451582" y="0"/>
                </a:cubicBezTo>
              </a:path>
            </a:pathLst>
          </a:custGeom>
          <a:noFill/>
          <a:ln w="28575">
            <a:solidFill>
              <a:srgbClr val="FFC000"/>
            </a:solidFill>
            <a:prstDash val="sysDot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0" name="接點: 弧形 39">
            <a:extLst>
              <a:ext uri="{FF2B5EF4-FFF2-40B4-BE49-F238E27FC236}">
                <a16:creationId xmlns:a16="http://schemas.microsoft.com/office/drawing/2014/main" id="{2554F572-575C-4507-AE67-17424202DF53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952872" y="4407482"/>
            <a:ext cx="952617" cy="223009"/>
          </a:xfrm>
          <a:prstGeom prst="curvedConnector3">
            <a:avLst>
              <a:gd name="adj1" fmla="val 91138"/>
            </a:avLst>
          </a:prstGeom>
          <a:ln w="28575">
            <a:solidFill>
              <a:srgbClr val="FFC00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接點: 弧形 46">
            <a:extLst>
              <a:ext uri="{FF2B5EF4-FFF2-40B4-BE49-F238E27FC236}">
                <a16:creationId xmlns:a16="http://schemas.microsoft.com/office/drawing/2014/main" id="{EF5F31EB-A5AD-4A64-8DF6-E3C31F36A649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875742" y="5031633"/>
            <a:ext cx="746188" cy="620610"/>
          </a:xfrm>
          <a:prstGeom prst="curvedConnector3">
            <a:avLst>
              <a:gd name="adj1" fmla="val 2150"/>
            </a:avLst>
          </a:prstGeom>
          <a:ln w="28575">
            <a:solidFill>
              <a:srgbClr val="FFC00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橢圓 26">
            <a:extLst>
              <a:ext uri="{FF2B5EF4-FFF2-40B4-BE49-F238E27FC236}">
                <a16:creationId xmlns:a16="http://schemas.microsoft.com/office/drawing/2014/main" id="{147FDC4B-5F32-4A0E-94F4-BB3363D2D8D7}"/>
              </a:ext>
            </a:extLst>
          </p:cNvPr>
          <p:cNvSpPr/>
          <p:nvPr/>
        </p:nvSpPr>
        <p:spPr>
          <a:xfrm>
            <a:off x="329627" y="2213639"/>
            <a:ext cx="396894" cy="396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9517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Linear-size Suffix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(LST) 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Build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8109ACA-EFD2-401F-8B61-D82D33396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56055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The construction of LST(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w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) can be easily done in linear time by a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simple post-processing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 after the corresponding suffix tree construction is given. Indeed, one can make a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bottom-up traversal of S(</a:t>
            </a:r>
            <a:r>
              <a:rPr lang="en-US" altLang="zh-TW" i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w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, and for each arc(</a:t>
            </a:r>
            <a:r>
              <a:rPr lang="en-US" altLang="zh-TW" i="1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u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,</a:t>
            </a:r>
            <a:r>
              <a:rPr lang="en-US" altLang="zh-TW" i="1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v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) consider the path (not necessarily a single arc) in the suffix tree between s(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u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) and s(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v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). With a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standard skip-and-count technique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 on this path, one can then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infer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 which are the nodes of type 2 between 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u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 and 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v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.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A8B2F4AF-1354-4713-8A2A-E2A27CED90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20"/>
          <a:stretch/>
        </p:blipFill>
        <p:spPr>
          <a:xfrm>
            <a:off x="8394749" y="2004291"/>
            <a:ext cx="3578336" cy="3602180"/>
          </a:xfrm>
          <a:prstGeom prst="rect">
            <a:avLst/>
          </a:prstGeom>
        </p:spPr>
      </p:pic>
      <p:sp>
        <p:nvSpPr>
          <p:cNvPr id="14" name="文字方塊 13">
            <a:extLst>
              <a:ext uri="{FF2B5EF4-FFF2-40B4-BE49-F238E27FC236}">
                <a16:creationId xmlns:a16="http://schemas.microsoft.com/office/drawing/2014/main" id="{D41FAB37-B8DC-46CA-A51A-2708099F5DC2}"/>
              </a:ext>
            </a:extLst>
          </p:cNvPr>
          <p:cNvSpPr txBox="1"/>
          <p:nvPr/>
        </p:nvSpPr>
        <p:spPr>
          <a:xfrm>
            <a:off x="9584704" y="5681765"/>
            <a:ext cx="1508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suffix tree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46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Decompact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CCBA9262-33A6-494C-ACD5-76E4DA6465A5}"/>
              </a:ext>
            </a:extLst>
          </p:cNvPr>
          <p:cNvSpPr txBox="1"/>
          <p:nvPr/>
        </p:nvSpPr>
        <p:spPr>
          <a:xfrm>
            <a:off x="8205652" y="5636124"/>
            <a:ext cx="2854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LST with suffix links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941F941-9003-41FA-AD25-4207906146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646"/>
          <a:stretch/>
        </p:blipFill>
        <p:spPr>
          <a:xfrm>
            <a:off x="7750630" y="1384101"/>
            <a:ext cx="3764280" cy="4089797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70A899BF-8CAB-4BE0-A0B9-72C7F13F6B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873417"/>
            <a:ext cx="6518042" cy="3166103"/>
          </a:xfrm>
          <a:prstGeom prst="rect">
            <a:avLst/>
          </a:prstGeom>
        </p:spPr>
      </p:pic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6197D61C-51E4-40EC-A6A7-DB003A625764}"/>
              </a:ext>
            </a:extLst>
          </p:cNvPr>
          <p:cNvCxnSpPr/>
          <p:nvPr/>
        </p:nvCxnSpPr>
        <p:spPr>
          <a:xfrm flipH="1">
            <a:off x="8865326" y="3361509"/>
            <a:ext cx="1053737" cy="11321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59770E27-5F54-4274-BA9C-274F6B112E0F}"/>
              </a:ext>
            </a:extLst>
          </p:cNvPr>
          <p:cNvSpPr txBox="1"/>
          <p:nvPr/>
        </p:nvSpPr>
        <p:spPr>
          <a:xfrm>
            <a:off x="8865326" y="3805646"/>
            <a:ext cx="330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TW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929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Decompact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CCBA9262-33A6-494C-ACD5-76E4DA6465A5}"/>
              </a:ext>
            </a:extLst>
          </p:cNvPr>
          <p:cNvSpPr txBox="1"/>
          <p:nvPr/>
        </p:nvSpPr>
        <p:spPr>
          <a:xfrm>
            <a:off x="8205652" y="5636124"/>
            <a:ext cx="2854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LST with suffix links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941F941-9003-41FA-AD25-4207906146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646"/>
          <a:stretch/>
        </p:blipFill>
        <p:spPr>
          <a:xfrm>
            <a:off x="7750630" y="1384101"/>
            <a:ext cx="3764280" cy="4089797"/>
          </a:xfrm>
          <a:prstGeom prst="rect">
            <a:avLst/>
          </a:prstGeom>
        </p:spPr>
      </p:pic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6197D61C-51E4-40EC-A6A7-DB003A625764}"/>
              </a:ext>
            </a:extLst>
          </p:cNvPr>
          <p:cNvCxnSpPr/>
          <p:nvPr/>
        </p:nvCxnSpPr>
        <p:spPr>
          <a:xfrm flipH="1">
            <a:off x="8865326" y="3361509"/>
            <a:ext cx="1053737" cy="11321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59770E27-5F54-4274-BA9C-274F6B112E0F}"/>
              </a:ext>
            </a:extLst>
          </p:cNvPr>
          <p:cNvSpPr txBox="1"/>
          <p:nvPr/>
        </p:nvSpPr>
        <p:spPr>
          <a:xfrm>
            <a:off x="8802256" y="3770461"/>
            <a:ext cx="330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i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</a:t>
            </a:r>
            <a:endParaRPr lang="zh-TW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6F574BD3-9603-44B1-AF70-C8ADE36B7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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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= null</a:t>
            </a:r>
          </a:p>
        </p:txBody>
      </p: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FEA8B2F7-6BFB-4899-BB6B-89AB9686EAC5}"/>
              </a:ext>
            </a:extLst>
          </p:cNvPr>
          <p:cNvCxnSpPr>
            <a:cxnSpLocks/>
          </p:cNvCxnSpPr>
          <p:nvPr/>
        </p:nvCxnSpPr>
        <p:spPr>
          <a:xfrm flipH="1">
            <a:off x="8137237" y="2558473"/>
            <a:ext cx="969818" cy="1020861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2176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Decompact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CCBA9262-33A6-494C-ACD5-76E4DA6465A5}"/>
              </a:ext>
            </a:extLst>
          </p:cNvPr>
          <p:cNvSpPr txBox="1"/>
          <p:nvPr/>
        </p:nvSpPr>
        <p:spPr>
          <a:xfrm>
            <a:off x="8205652" y="5636124"/>
            <a:ext cx="2854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LST with suffix links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941F941-9003-41FA-AD25-4207906146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646"/>
          <a:stretch/>
        </p:blipFill>
        <p:spPr>
          <a:xfrm>
            <a:off x="7750630" y="1384101"/>
            <a:ext cx="3764280" cy="4089797"/>
          </a:xfrm>
          <a:prstGeom prst="rect">
            <a:avLst/>
          </a:prstGeom>
        </p:spPr>
      </p:pic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6F574BD3-9603-44B1-AF70-C8ADE36B7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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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= null</a:t>
            </a:r>
          </a:p>
        </p:txBody>
      </p: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FEA8B2F7-6BFB-4899-BB6B-89AB9686EAC5}"/>
              </a:ext>
            </a:extLst>
          </p:cNvPr>
          <p:cNvCxnSpPr>
            <a:cxnSpLocks/>
          </p:cNvCxnSpPr>
          <p:nvPr/>
        </p:nvCxnSpPr>
        <p:spPr>
          <a:xfrm flipH="1">
            <a:off x="8137237" y="2558473"/>
            <a:ext cx="969818" cy="10208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820A8272-F2CC-424B-B70F-CAA6C8610956}"/>
              </a:ext>
            </a:extLst>
          </p:cNvPr>
          <p:cNvCxnSpPr>
            <a:cxnSpLocks/>
          </p:cNvCxnSpPr>
          <p:nvPr/>
        </p:nvCxnSpPr>
        <p:spPr>
          <a:xfrm>
            <a:off x="10067636" y="2447636"/>
            <a:ext cx="1076961" cy="1553658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266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Decompact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CCBA9262-33A6-494C-ACD5-76E4DA6465A5}"/>
              </a:ext>
            </a:extLst>
          </p:cNvPr>
          <p:cNvSpPr txBox="1"/>
          <p:nvPr/>
        </p:nvSpPr>
        <p:spPr>
          <a:xfrm>
            <a:off x="8205652" y="5636124"/>
            <a:ext cx="2854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LST with suffix links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941F941-9003-41FA-AD25-4207906146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646"/>
          <a:stretch/>
        </p:blipFill>
        <p:spPr>
          <a:xfrm>
            <a:off x="7750630" y="1384101"/>
            <a:ext cx="3764280" cy="4089797"/>
          </a:xfrm>
          <a:prstGeom prst="rect">
            <a:avLst/>
          </a:prstGeom>
        </p:spPr>
      </p:pic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6F574BD3-9603-44B1-AF70-C8ADE36B7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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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=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</a:t>
            </a:r>
            <a:r>
              <a:rPr lang="en-US" altLang="zh-TW" dirty="0">
                <a:solidFill>
                  <a:srgbClr val="00B0F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a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．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#</a:t>
            </a: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820A8272-F2CC-424B-B70F-CAA6C8610956}"/>
              </a:ext>
            </a:extLst>
          </p:cNvPr>
          <p:cNvCxnSpPr>
            <a:cxnSpLocks/>
          </p:cNvCxnSpPr>
          <p:nvPr/>
        </p:nvCxnSpPr>
        <p:spPr>
          <a:xfrm>
            <a:off x="10002983" y="2503055"/>
            <a:ext cx="1076961" cy="155365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423EB3A7-E5EB-4911-8E73-59284E78D35A}"/>
              </a:ext>
            </a:extLst>
          </p:cNvPr>
          <p:cNvCxnSpPr>
            <a:cxnSpLocks/>
          </p:cNvCxnSpPr>
          <p:nvPr/>
        </p:nvCxnSpPr>
        <p:spPr>
          <a:xfrm>
            <a:off x="10058399" y="2451589"/>
            <a:ext cx="221673" cy="295019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2824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Decompact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CCBA9262-33A6-494C-ACD5-76E4DA6465A5}"/>
              </a:ext>
            </a:extLst>
          </p:cNvPr>
          <p:cNvSpPr txBox="1"/>
          <p:nvPr/>
        </p:nvSpPr>
        <p:spPr>
          <a:xfrm>
            <a:off x="8205652" y="5636124"/>
            <a:ext cx="2854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LST with suffix links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941F941-9003-41FA-AD25-4207906146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646"/>
          <a:stretch/>
        </p:blipFill>
        <p:spPr>
          <a:xfrm>
            <a:off x="7750630" y="1384101"/>
            <a:ext cx="3764280" cy="4089797"/>
          </a:xfrm>
          <a:prstGeom prst="rect">
            <a:avLst/>
          </a:prstGeom>
        </p:spPr>
      </p:pic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6F574BD3-9603-44B1-AF70-C8ADE36B7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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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=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a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．</a:t>
            </a:r>
            <a:r>
              <a:rPr lang="en-US" altLang="zh-TW" dirty="0">
                <a:solidFill>
                  <a:srgbClr val="00B0F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#</a:t>
            </a: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820A8272-F2CC-424B-B70F-CAA6C8610956}"/>
              </a:ext>
            </a:extLst>
          </p:cNvPr>
          <p:cNvCxnSpPr>
            <a:cxnSpLocks/>
          </p:cNvCxnSpPr>
          <p:nvPr/>
        </p:nvCxnSpPr>
        <p:spPr>
          <a:xfrm>
            <a:off x="10002983" y="2503055"/>
            <a:ext cx="1076961" cy="155365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423EB3A7-E5EB-4911-8E73-59284E78D35A}"/>
              </a:ext>
            </a:extLst>
          </p:cNvPr>
          <p:cNvCxnSpPr>
            <a:cxnSpLocks/>
          </p:cNvCxnSpPr>
          <p:nvPr/>
        </p:nvCxnSpPr>
        <p:spPr>
          <a:xfrm>
            <a:off x="10393682" y="2913405"/>
            <a:ext cx="495991" cy="71648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516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Decompact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CCBA9262-33A6-494C-ACD5-76E4DA6465A5}"/>
              </a:ext>
            </a:extLst>
          </p:cNvPr>
          <p:cNvSpPr txBox="1"/>
          <p:nvPr/>
        </p:nvSpPr>
        <p:spPr>
          <a:xfrm>
            <a:off x="8205652" y="5636124"/>
            <a:ext cx="2854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LST with suffix links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941F941-9003-41FA-AD25-4207906146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646"/>
          <a:stretch/>
        </p:blipFill>
        <p:spPr>
          <a:xfrm>
            <a:off x="7750630" y="1384101"/>
            <a:ext cx="3764280" cy="4089797"/>
          </a:xfrm>
          <a:prstGeom prst="rect">
            <a:avLst/>
          </a:prstGeom>
        </p:spPr>
      </p:pic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6F574BD3-9603-44B1-AF70-C8ADE36B7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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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=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a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．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#</a:t>
            </a: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820A8272-F2CC-424B-B70F-CAA6C8610956}"/>
              </a:ext>
            </a:extLst>
          </p:cNvPr>
          <p:cNvCxnSpPr>
            <a:cxnSpLocks/>
          </p:cNvCxnSpPr>
          <p:nvPr/>
        </p:nvCxnSpPr>
        <p:spPr>
          <a:xfrm>
            <a:off x="10390909" y="2927927"/>
            <a:ext cx="480291" cy="65140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4BFC1BCF-0D55-4F48-B636-DF17CA659315}"/>
              </a:ext>
            </a:extLst>
          </p:cNvPr>
          <p:cNvCxnSpPr>
            <a:cxnSpLocks/>
          </p:cNvCxnSpPr>
          <p:nvPr/>
        </p:nvCxnSpPr>
        <p:spPr>
          <a:xfrm>
            <a:off x="9979624" y="2447636"/>
            <a:ext cx="0" cy="692728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3456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Decompact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CCBA9262-33A6-494C-ACD5-76E4DA6465A5}"/>
              </a:ext>
            </a:extLst>
          </p:cNvPr>
          <p:cNvSpPr txBox="1"/>
          <p:nvPr/>
        </p:nvSpPr>
        <p:spPr>
          <a:xfrm>
            <a:off x="8205652" y="5636124"/>
            <a:ext cx="2854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LST with suffix links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941F941-9003-41FA-AD25-4207906146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646"/>
          <a:stretch/>
        </p:blipFill>
        <p:spPr>
          <a:xfrm>
            <a:off x="7750630" y="1384101"/>
            <a:ext cx="3764280" cy="4089797"/>
          </a:xfrm>
          <a:prstGeom prst="rect">
            <a:avLst/>
          </a:prstGeom>
        </p:spPr>
      </p:pic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6F574BD3-9603-44B1-AF70-C8ADE36B7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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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=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a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．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#</a:t>
            </a:r>
          </a:p>
        </p:txBody>
      </p: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4BFC1BCF-0D55-4F48-B636-DF17CA659315}"/>
              </a:ext>
            </a:extLst>
          </p:cNvPr>
          <p:cNvCxnSpPr>
            <a:cxnSpLocks/>
          </p:cNvCxnSpPr>
          <p:nvPr/>
        </p:nvCxnSpPr>
        <p:spPr>
          <a:xfrm>
            <a:off x="9979624" y="2447636"/>
            <a:ext cx="0" cy="69272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80FED48D-0F5D-4E10-AB40-ED21CA70B3F4}"/>
              </a:ext>
            </a:extLst>
          </p:cNvPr>
          <p:cNvCxnSpPr>
            <a:cxnSpLocks/>
          </p:cNvCxnSpPr>
          <p:nvPr/>
        </p:nvCxnSpPr>
        <p:spPr>
          <a:xfrm flipH="1">
            <a:off x="9273305" y="1825625"/>
            <a:ext cx="645759" cy="555609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55353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Decompact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CCBA9262-33A6-494C-ACD5-76E4DA6465A5}"/>
              </a:ext>
            </a:extLst>
          </p:cNvPr>
          <p:cNvSpPr txBox="1"/>
          <p:nvPr/>
        </p:nvSpPr>
        <p:spPr>
          <a:xfrm>
            <a:off x="8205652" y="5636124"/>
            <a:ext cx="2854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LST with suffix links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941F941-9003-41FA-AD25-4207906146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646"/>
          <a:stretch/>
        </p:blipFill>
        <p:spPr>
          <a:xfrm>
            <a:off x="7750630" y="1384101"/>
            <a:ext cx="3764280" cy="4089797"/>
          </a:xfrm>
          <a:prstGeom prst="rect">
            <a:avLst/>
          </a:prstGeom>
        </p:spPr>
      </p:pic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6F574BD3-9603-44B1-AF70-C8ADE36B7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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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=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a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．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#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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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=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a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．</a:t>
            </a:r>
            <a:r>
              <a:rPr lang="en-US" altLang="zh-TW" dirty="0">
                <a:solidFill>
                  <a:srgbClr val="00B0F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(b</a:t>
            </a:r>
            <a:r>
              <a:rPr lang="zh-TW" altLang="en-US" dirty="0">
                <a:solidFill>
                  <a:srgbClr val="00B0F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．</a:t>
            </a:r>
            <a:r>
              <a:rPr lang="en-US" altLang="zh-TW" dirty="0">
                <a:solidFill>
                  <a:srgbClr val="00B0F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a)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．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#</a:t>
            </a:r>
          </a:p>
        </p:txBody>
      </p: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80FED48D-0F5D-4E10-AB40-ED21CA70B3F4}"/>
              </a:ext>
            </a:extLst>
          </p:cNvPr>
          <p:cNvCxnSpPr>
            <a:cxnSpLocks/>
          </p:cNvCxnSpPr>
          <p:nvPr/>
        </p:nvCxnSpPr>
        <p:spPr>
          <a:xfrm flipH="1">
            <a:off x="9309890" y="1852914"/>
            <a:ext cx="645759" cy="5556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42DA316B-E346-4A88-B5E1-2DE21579CD35}"/>
              </a:ext>
            </a:extLst>
          </p:cNvPr>
          <p:cNvCxnSpPr>
            <a:cxnSpLocks/>
          </p:cNvCxnSpPr>
          <p:nvPr/>
        </p:nvCxnSpPr>
        <p:spPr>
          <a:xfrm flipH="1">
            <a:off x="9632769" y="1816742"/>
            <a:ext cx="255290" cy="225478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75617F9F-130A-4874-AA9D-CF6C646F74AD}"/>
              </a:ext>
            </a:extLst>
          </p:cNvPr>
          <p:cNvCxnSpPr>
            <a:cxnSpLocks/>
          </p:cNvCxnSpPr>
          <p:nvPr/>
        </p:nvCxnSpPr>
        <p:spPr>
          <a:xfrm flipH="1">
            <a:off x="9291418" y="2132947"/>
            <a:ext cx="255290" cy="225478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6924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486405-10E9-4237-AE0C-C31198684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 (1/2)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175771A-477F-4B4A-9278-972CA4C51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5099"/>
            <a:ext cx="10515600" cy="5337175"/>
          </a:xfrm>
        </p:spPr>
        <p:txBody>
          <a:bodyPr>
            <a:noAutofit/>
          </a:bodyPr>
          <a:lstStyle/>
          <a:p>
            <a:pPr marL="0" indent="0" algn="just">
              <a:lnSpc>
                <a:spcPts val="3500"/>
              </a:lnSpc>
              <a:spcBef>
                <a:spcPts val="1800"/>
              </a:spcBef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Suffix trees are highly regarded data structures for text indexing and string algorithms [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MCreight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76, Weiner 73]. For any given string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length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|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|, a suffix tree for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takes O(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nodes and links. It is often presented as a compacted version of a suffix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trie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where the latter is the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trie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(or digital search tree) built on the suffixes of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Here the compaction process replaces each maximal chain of unary nodes with a single arc. For this, the suffix tree requires that the labels of its arcs are substrings encoded as pointers to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(or equivalent information). 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580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Decompact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CCBA9262-33A6-494C-ACD5-76E4DA6465A5}"/>
              </a:ext>
            </a:extLst>
          </p:cNvPr>
          <p:cNvSpPr txBox="1"/>
          <p:nvPr/>
        </p:nvSpPr>
        <p:spPr>
          <a:xfrm>
            <a:off x="8205652" y="5636124"/>
            <a:ext cx="2854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LST with suffix links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941F941-9003-41FA-AD25-4207906146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646"/>
          <a:stretch/>
        </p:blipFill>
        <p:spPr>
          <a:xfrm>
            <a:off x="7750630" y="1384101"/>
            <a:ext cx="3764280" cy="4089797"/>
          </a:xfrm>
          <a:prstGeom prst="rect">
            <a:avLst/>
          </a:prstGeom>
        </p:spPr>
      </p:pic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6F574BD3-9603-44B1-AF70-C8ADE36B7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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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=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a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．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#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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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=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a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．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ba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．</a:t>
            </a:r>
            <a:r>
              <a:rPr lang="en-US" altLang="zh-TW" dirty="0">
                <a:solidFill>
                  <a:srgbClr val="00B0F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#</a:t>
            </a: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820A8272-F2CC-424B-B70F-CAA6C8610956}"/>
              </a:ext>
            </a:extLst>
          </p:cNvPr>
          <p:cNvCxnSpPr>
            <a:cxnSpLocks/>
          </p:cNvCxnSpPr>
          <p:nvPr/>
        </p:nvCxnSpPr>
        <p:spPr>
          <a:xfrm>
            <a:off x="10002983" y="2503055"/>
            <a:ext cx="1076961" cy="155365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423EB3A7-E5EB-4911-8E73-59284E78D35A}"/>
              </a:ext>
            </a:extLst>
          </p:cNvPr>
          <p:cNvCxnSpPr>
            <a:cxnSpLocks/>
          </p:cNvCxnSpPr>
          <p:nvPr/>
        </p:nvCxnSpPr>
        <p:spPr>
          <a:xfrm>
            <a:off x="10963564" y="3740727"/>
            <a:ext cx="154346" cy="256425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8579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Decompact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CCBA9262-33A6-494C-ACD5-76E4DA6465A5}"/>
              </a:ext>
            </a:extLst>
          </p:cNvPr>
          <p:cNvSpPr txBox="1"/>
          <p:nvPr/>
        </p:nvSpPr>
        <p:spPr>
          <a:xfrm>
            <a:off x="8205652" y="5636124"/>
            <a:ext cx="2854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LST with suffix links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941F941-9003-41FA-AD25-4207906146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646"/>
          <a:stretch/>
        </p:blipFill>
        <p:spPr>
          <a:xfrm>
            <a:off x="7750630" y="1384101"/>
            <a:ext cx="3764280" cy="4089797"/>
          </a:xfrm>
          <a:prstGeom prst="rect">
            <a:avLst/>
          </a:prstGeom>
        </p:spPr>
      </p:pic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6F574BD3-9603-44B1-AF70-C8ADE36B7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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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=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a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．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#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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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=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a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．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ba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．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#</a:t>
            </a:r>
            <a:endParaRPr lang="en-US" altLang="zh-TW" i="1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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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=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a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．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ba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．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c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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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=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abac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sym typeface="Symbol" panose="05050102010706020507" pitchFamily="18" charset="2"/>
            </a:endParaRP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820A8272-F2CC-424B-B70F-CAA6C8610956}"/>
              </a:ext>
            </a:extLst>
          </p:cNvPr>
          <p:cNvCxnSpPr>
            <a:cxnSpLocks/>
          </p:cNvCxnSpPr>
          <p:nvPr/>
        </p:nvCxnSpPr>
        <p:spPr>
          <a:xfrm>
            <a:off x="10067636" y="2447636"/>
            <a:ext cx="1076961" cy="155365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027DEECC-E9D7-4D81-9615-4B2309DB442E}"/>
              </a:ext>
            </a:extLst>
          </p:cNvPr>
          <p:cNvCxnSpPr>
            <a:cxnSpLocks/>
          </p:cNvCxnSpPr>
          <p:nvPr/>
        </p:nvCxnSpPr>
        <p:spPr>
          <a:xfrm flipH="1">
            <a:off x="8137236" y="2528749"/>
            <a:ext cx="957053" cy="10472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89DBB63B-92AA-4AED-90FA-70992AC8165C}"/>
              </a:ext>
            </a:extLst>
          </p:cNvPr>
          <p:cNvCxnSpPr>
            <a:cxnSpLocks/>
          </p:cNvCxnSpPr>
          <p:nvPr/>
        </p:nvCxnSpPr>
        <p:spPr>
          <a:xfrm flipH="1">
            <a:off x="8894618" y="3392166"/>
            <a:ext cx="1011909" cy="10597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3354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FastDecompact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－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941F941-9003-41FA-AD25-4207906146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646"/>
          <a:stretch/>
        </p:blipFill>
        <p:spPr>
          <a:xfrm>
            <a:off x="1436023" y="2857303"/>
            <a:ext cx="3514668" cy="3818599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AE92FCEC-67D4-4CF6-BD16-C0D9E590C05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31" r="51519"/>
          <a:stretch/>
        </p:blipFill>
        <p:spPr>
          <a:xfrm>
            <a:off x="6973225" y="2857303"/>
            <a:ext cx="3764280" cy="3930820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AD0F6646-AC08-40E9-8AA0-282F8075AB73}"/>
              </a:ext>
            </a:extLst>
          </p:cNvPr>
          <p:cNvSpPr txBox="1"/>
          <p:nvPr/>
        </p:nvSpPr>
        <p:spPr>
          <a:xfrm>
            <a:off x="9439565" y="4361048"/>
            <a:ext cx="350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zh-TW" altLang="en-US" sz="2400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2B708C4-9135-443C-AF9B-B1921B6CB614}"/>
              </a:ext>
            </a:extLst>
          </p:cNvPr>
          <p:cNvSpPr txBox="1"/>
          <p:nvPr/>
        </p:nvSpPr>
        <p:spPr>
          <a:xfrm>
            <a:off x="7705437" y="5517888"/>
            <a:ext cx="350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zh-TW" altLang="en-US" sz="2400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內容版面配置區 2">
            <a:extLst>
              <a:ext uri="{FF2B5EF4-FFF2-40B4-BE49-F238E27FC236}">
                <a16:creationId xmlns:a16="http://schemas.microsoft.com/office/drawing/2014/main" id="{5D3B23BB-98E1-4F6D-9FF0-B97EC7719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592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s(</a:t>
            </a:r>
            <a:r>
              <a:rPr lang="en-US" altLang="zh-TW" i="1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u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,</a:t>
            </a:r>
            <a:r>
              <a:rPr lang="en-US" altLang="zh-TW" i="1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v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) as the pair of vertices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s</a:t>
            </a:r>
            <a:r>
              <a:rPr lang="en-US" altLang="zh-TW" i="1" baseline="30000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u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) and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s</a:t>
            </a:r>
            <a:r>
              <a:rPr lang="en-US" altLang="zh-TW" i="1" baseline="30000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v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), where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s</a:t>
            </a:r>
            <a:r>
              <a:rPr lang="en-US" altLang="zh-TW" i="1" baseline="30000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x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) indicates the traversal of 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suffix links starting from 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x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, and 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is the smallest integer </a:t>
            </a:r>
            <a:b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</a:b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such that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s</a:t>
            </a:r>
            <a:r>
              <a:rPr lang="en-US" altLang="zh-TW" i="1" baseline="30000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u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) is no more the parent of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s</a:t>
            </a:r>
            <a:r>
              <a:rPr lang="en-US" altLang="zh-TW" i="1" baseline="30000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v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).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98768389-10F0-41CF-87B3-4A8179DB1F7D}"/>
              </a:ext>
            </a:extLst>
          </p:cNvPr>
          <p:cNvSpPr txBox="1"/>
          <p:nvPr/>
        </p:nvSpPr>
        <p:spPr>
          <a:xfrm>
            <a:off x="9461501" y="2491452"/>
            <a:ext cx="1511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sz="2400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sz="2400" i="1" baseline="30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08193DC9-51D4-48C9-86AF-37D5F66F0513}"/>
              </a:ext>
            </a:extLst>
          </p:cNvPr>
          <p:cNvSpPr txBox="1"/>
          <p:nvPr/>
        </p:nvSpPr>
        <p:spPr>
          <a:xfrm>
            <a:off x="10697097" y="5056223"/>
            <a:ext cx="1511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sz="2400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sz="2400" i="1" baseline="30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id="{B66C3094-0BE6-4E3B-83C1-2B3879901A38}"/>
              </a:ext>
            </a:extLst>
          </p:cNvPr>
          <p:cNvCxnSpPr>
            <a:cxnSpLocks/>
            <a:stCxn id="17" idx="2"/>
          </p:cNvCxnSpPr>
          <p:nvPr/>
        </p:nvCxnSpPr>
        <p:spPr>
          <a:xfrm flipH="1">
            <a:off x="9439565" y="2953117"/>
            <a:ext cx="777586" cy="57169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2815749A-F47E-45F5-8C8F-EBF312C36258}"/>
              </a:ext>
            </a:extLst>
          </p:cNvPr>
          <p:cNvSpPr txBox="1"/>
          <p:nvPr/>
        </p:nvSpPr>
        <p:spPr>
          <a:xfrm>
            <a:off x="8077316" y="3293980"/>
            <a:ext cx="350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zh-TW" altLang="en-US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51D416C9-31C6-4E48-A0E7-33762E90D2B5}"/>
              </a:ext>
            </a:extLst>
          </p:cNvPr>
          <p:cNvSpPr txBox="1"/>
          <p:nvPr/>
        </p:nvSpPr>
        <p:spPr>
          <a:xfrm>
            <a:off x="6918040" y="4535769"/>
            <a:ext cx="350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zh-TW" altLang="en-US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4433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FastDecompact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－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941F941-9003-41FA-AD25-4207906146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646"/>
          <a:stretch/>
        </p:blipFill>
        <p:spPr>
          <a:xfrm>
            <a:off x="1436023" y="2857303"/>
            <a:ext cx="3514668" cy="3818599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AE92FCEC-67D4-4CF6-BD16-C0D9E590C05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1488"/>
          <a:stretch/>
        </p:blipFill>
        <p:spPr>
          <a:xfrm>
            <a:off x="6991697" y="2857303"/>
            <a:ext cx="3764280" cy="3930820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AD0F6646-AC08-40E9-8AA0-282F8075AB73}"/>
              </a:ext>
            </a:extLst>
          </p:cNvPr>
          <p:cNvSpPr txBox="1"/>
          <p:nvPr/>
        </p:nvSpPr>
        <p:spPr>
          <a:xfrm>
            <a:off x="8873837" y="3359287"/>
            <a:ext cx="350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zh-TW" altLang="en-US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2B708C4-9135-443C-AF9B-B1921B6CB614}"/>
              </a:ext>
            </a:extLst>
          </p:cNvPr>
          <p:cNvSpPr txBox="1"/>
          <p:nvPr/>
        </p:nvSpPr>
        <p:spPr>
          <a:xfrm>
            <a:off x="9294091" y="4433014"/>
            <a:ext cx="350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zh-TW" altLang="en-US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內容版面配置區 2">
            <a:extLst>
              <a:ext uri="{FF2B5EF4-FFF2-40B4-BE49-F238E27FC236}">
                <a16:creationId xmlns:a16="http://schemas.microsoft.com/office/drawing/2014/main" id="{5D3B23BB-98E1-4F6D-9FF0-B97EC7719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592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s(</a:t>
            </a:r>
            <a:r>
              <a:rPr lang="en-US" altLang="zh-TW" i="1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u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,</a:t>
            </a:r>
            <a:r>
              <a:rPr lang="en-US" altLang="zh-TW" i="1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v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) as the pair of vertices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s</a:t>
            </a:r>
            <a:r>
              <a:rPr lang="en-US" altLang="zh-TW" i="1" baseline="30000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u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) and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s</a:t>
            </a:r>
            <a:r>
              <a:rPr lang="en-US" altLang="zh-TW" i="1" baseline="30000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v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), where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s</a:t>
            </a:r>
            <a:r>
              <a:rPr lang="en-US" altLang="zh-TW" i="1" baseline="30000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x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) indicates the traversal of 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suffix links starting from 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x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, and 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is the smallest integer </a:t>
            </a:r>
            <a:b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</a:b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such that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s</a:t>
            </a:r>
            <a:r>
              <a:rPr lang="en-US" altLang="zh-TW" i="1" baseline="30000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u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) is no more the parent of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s</a:t>
            </a:r>
            <a:r>
              <a:rPr lang="en-US" altLang="zh-TW" i="1" baseline="30000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v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).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98768389-10F0-41CF-87B3-4A8179DB1F7D}"/>
              </a:ext>
            </a:extLst>
          </p:cNvPr>
          <p:cNvSpPr txBox="1"/>
          <p:nvPr/>
        </p:nvSpPr>
        <p:spPr>
          <a:xfrm>
            <a:off x="8539019" y="2461956"/>
            <a:ext cx="1838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sz="2400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sz="2400" i="1" baseline="30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08193DC9-51D4-48C9-86AF-37D5F66F0513}"/>
              </a:ext>
            </a:extLst>
          </p:cNvPr>
          <p:cNvSpPr txBox="1"/>
          <p:nvPr/>
        </p:nvSpPr>
        <p:spPr>
          <a:xfrm>
            <a:off x="6909843" y="3128454"/>
            <a:ext cx="173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sz="2400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sz="2400" i="1" baseline="30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08EA5DFC-0344-42BF-A464-150EBEE7ADC6}"/>
              </a:ext>
            </a:extLst>
          </p:cNvPr>
          <p:cNvSpPr txBox="1"/>
          <p:nvPr/>
        </p:nvSpPr>
        <p:spPr>
          <a:xfrm>
            <a:off x="9645073" y="3883922"/>
            <a:ext cx="350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zh-TW" altLang="en-US" sz="2400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96FC5DE6-754F-48E1-8DB4-3C8838E7028A}"/>
              </a:ext>
            </a:extLst>
          </p:cNvPr>
          <p:cNvSpPr txBox="1"/>
          <p:nvPr/>
        </p:nvSpPr>
        <p:spPr>
          <a:xfrm>
            <a:off x="10236200" y="4683244"/>
            <a:ext cx="350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zh-TW" altLang="en-US" sz="2400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9157BCCA-86D0-4EFA-9272-4440ED23F1FF}"/>
              </a:ext>
            </a:extLst>
          </p:cNvPr>
          <p:cNvCxnSpPr/>
          <p:nvPr/>
        </p:nvCxnSpPr>
        <p:spPr>
          <a:xfrm>
            <a:off x="7656945" y="3590119"/>
            <a:ext cx="646546" cy="15060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2928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509" y="365125"/>
            <a:ext cx="10515600" cy="1325563"/>
          </a:xfrm>
        </p:spPr>
        <p:txBody>
          <a:bodyPr/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FastDecompact</a:t>
            </a:r>
            <a:endParaRPr lang="zh-TW" alt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C348C260-8A45-41C9-B401-675CFD27CA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7058" y="2356705"/>
            <a:ext cx="6897883" cy="3609697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8AD04AFB-2BA2-4616-9F3D-164871E707C4}"/>
              </a:ext>
            </a:extLst>
          </p:cNvPr>
          <p:cNvSpPr/>
          <p:nvPr/>
        </p:nvSpPr>
        <p:spPr>
          <a:xfrm>
            <a:off x="3491345" y="3906982"/>
            <a:ext cx="5781964" cy="25861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03647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451764" cy="1325563"/>
          </a:xfrm>
        </p:spPr>
        <p:txBody>
          <a:bodyPr/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Decompact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6" name="群組 25">
            <a:extLst>
              <a:ext uri="{FF2B5EF4-FFF2-40B4-BE49-F238E27FC236}">
                <a16:creationId xmlns:a16="http://schemas.microsoft.com/office/drawing/2014/main" id="{81E81B93-5207-41BD-A760-A5E3C69ED5E8}"/>
              </a:ext>
            </a:extLst>
          </p:cNvPr>
          <p:cNvGrpSpPr>
            <a:grpSpLocks noChangeAspect="1"/>
          </p:cNvGrpSpPr>
          <p:nvPr/>
        </p:nvGrpSpPr>
        <p:grpSpPr>
          <a:xfrm>
            <a:off x="155184" y="1729046"/>
            <a:ext cx="3129300" cy="3399907"/>
            <a:chOff x="943430" y="1762792"/>
            <a:chExt cx="3764280" cy="4089797"/>
          </a:xfrm>
        </p:grpSpPr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A941F941-9003-41FA-AD25-42079061460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9646"/>
            <a:stretch/>
          </p:blipFill>
          <p:spPr>
            <a:xfrm>
              <a:off x="943430" y="1762792"/>
              <a:ext cx="3764280" cy="4089797"/>
            </a:xfrm>
            <a:prstGeom prst="rect">
              <a:avLst/>
            </a:prstGeom>
          </p:spPr>
        </p:pic>
        <p:cxnSp>
          <p:nvCxnSpPr>
            <p:cNvPr id="15" name="直線接點 14">
              <a:extLst>
                <a:ext uri="{FF2B5EF4-FFF2-40B4-BE49-F238E27FC236}">
                  <a16:creationId xmlns:a16="http://schemas.microsoft.com/office/drawing/2014/main" id="{6197D61C-51E4-40EC-A6A7-DB003A625764}"/>
                </a:ext>
              </a:extLst>
            </p:cNvPr>
            <p:cNvCxnSpPr/>
            <p:nvPr/>
          </p:nvCxnSpPr>
          <p:spPr>
            <a:xfrm flipH="1">
              <a:off x="2058126" y="3740200"/>
              <a:ext cx="1053737" cy="113211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文字方塊 15">
              <a:extLst>
                <a:ext uri="{FF2B5EF4-FFF2-40B4-BE49-F238E27FC236}">
                  <a16:creationId xmlns:a16="http://schemas.microsoft.com/office/drawing/2014/main" id="{59770E27-5F54-4274-BA9C-274F6B112E0F}"/>
                </a:ext>
              </a:extLst>
            </p:cNvPr>
            <p:cNvSpPr txBox="1"/>
            <p:nvPr/>
          </p:nvSpPr>
          <p:spPr>
            <a:xfrm>
              <a:off x="1995056" y="4149152"/>
              <a:ext cx="3309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i="1" dirty="0">
                  <a:solidFill>
                    <a:srgbClr val="FF0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sym typeface="Symbol" panose="05050102010706020507" pitchFamily="18" charset="2"/>
                </a:rPr>
                <a:t></a:t>
              </a:r>
              <a:endPara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直線接點 9">
              <a:extLst>
                <a:ext uri="{FF2B5EF4-FFF2-40B4-BE49-F238E27FC236}">
                  <a16:creationId xmlns:a16="http://schemas.microsoft.com/office/drawing/2014/main" id="{FEA8B2F7-6BFB-4899-BB6B-89AB9686EAC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30037" y="2937164"/>
              <a:ext cx="969818" cy="1020861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標題 1">
            <a:extLst>
              <a:ext uri="{FF2B5EF4-FFF2-40B4-BE49-F238E27FC236}">
                <a16:creationId xmlns:a16="http://schemas.microsoft.com/office/drawing/2014/main" id="{3D5591CF-39DC-405D-9619-EC2B011B275F}"/>
              </a:ext>
            </a:extLst>
          </p:cNvPr>
          <p:cNvSpPr txBox="1">
            <a:spLocks/>
          </p:cNvSpPr>
          <p:nvPr/>
        </p:nvSpPr>
        <p:spPr>
          <a:xfrm>
            <a:off x="7155821" y="365125"/>
            <a:ext cx="45165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FastDecompact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8" name="群組 27">
            <a:extLst>
              <a:ext uri="{FF2B5EF4-FFF2-40B4-BE49-F238E27FC236}">
                <a16:creationId xmlns:a16="http://schemas.microsoft.com/office/drawing/2014/main" id="{B5843F05-F746-49F4-8AF6-1EEA55D78010}"/>
              </a:ext>
            </a:extLst>
          </p:cNvPr>
          <p:cNvGrpSpPr/>
          <p:nvPr/>
        </p:nvGrpSpPr>
        <p:grpSpPr>
          <a:xfrm>
            <a:off x="7411900" y="1729046"/>
            <a:ext cx="3764280" cy="3930820"/>
            <a:chOff x="6724073" y="1774790"/>
            <a:chExt cx="3764280" cy="3930820"/>
          </a:xfrm>
        </p:grpSpPr>
        <p:pic>
          <p:nvPicPr>
            <p:cNvPr id="19" name="圖片 18">
              <a:extLst>
                <a:ext uri="{FF2B5EF4-FFF2-40B4-BE49-F238E27FC236}">
                  <a16:creationId xmlns:a16="http://schemas.microsoft.com/office/drawing/2014/main" id="{773411AD-C34D-43ED-81D6-FCECEDE75F9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-31" r="51519"/>
            <a:stretch/>
          </p:blipFill>
          <p:spPr>
            <a:xfrm>
              <a:off x="6724073" y="1774790"/>
              <a:ext cx="3764280" cy="3930820"/>
            </a:xfrm>
            <a:prstGeom prst="rect">
              <a:avLst/>
            </a:prstGeom>
          </p:spPr>
        </p:pic>
        <p:cxnSp>
          <p:nvCxnSpPr>
            <p:cNvPr id="20" name="直線接點 19">
              <a:extLst>
                <a:ext uri="{FF2B5EF4-FFF2-40B4-BE49-F238E27FC236}">
                  <a16:creationId xmlns:a16="http://schemas.microsoft.com/office/drawing/2014/main" id="{FCA8C532-6098-47BA-85FB-E930E9F36FEE}"/>
                </a:ext>
              </a:extLst>
            </p:cNvPr>
            <p:cNvCxnSpPr/>
            <p:nvPr/>
          </p:nvCxnSpPr>
          <p:spPr>
            <a:xfrm flipH="1">
              <a:off x="7983254" y="3615510"/>
              <a:ext cx="1053737" cy="113211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id="{D9863525-5B7B-4373-AF30-131CF684D23B}"/>
                </a:ext>
              </a:extLst>
            </p:cNvPr>
            <p:cNvCxnSpPr>
              <a:cxnSpLocks/>
            </p:cNvCxnSpPr>
            <p:nvPr/>
          </p:nvCxnSpPr>
          <p:spPr>
            <a:xfrm>
              <a:off x="9162473" y="2678545"/>
              <a:ext cx="1043709" cy="1503022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群組 26">
            <a:extLst>
              <a:ext uri="{FF2B5EF4-FFF2-40B4-BE49-F238E27FC236}">
                <a16:creationId xmlns:a16="http://schemas.microsoft.com/office/drawing/2014/main" id="{C7D4F316-F6B3-456A-B7A2-281AFE9F809A}"/>
              </a:ext>
            </a:extLst>
          </p:cNvPr>
          <p:cNvGrpSpPr>
            <a:grpSpLocks noChangeAspect="1"/>
          </p:cNvGrpSpPr>
          <p:nvPr/>
        </p:nvGrpSpPr>
        <p:grpSpPr>
          <a:xfrm>
            <a:off x="3596160" y="1673694"/>
            <a:ext cx="3127913" cy="3398400"/>
            <a:chOff x="3877196" y="1695301"/>
            <a:chExt cx="3764280" cy="4089797"/>
          </a:xfrm>
        </p:grpSpPr>
        <p:pic>
          <p:nvPicPr>
            <p:cNvPr id="23" name="圖片 22">
              <a:extLst>
                <a:ext uri="{FF2B5EF4-FFF2-40B4-BE49-F238E27FC236}">
                  <a16:creationId xmlns:a16="http://schemas.microsoft.com/office/drawing/2014/main" id="{4DECC08A-C0AF-4D15-A5F6-23E7790A3E5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9646"/>
            <a:stretch/>
          </p:blipFill>
          <p:spPr>
            <a:xfrm>
              <a:off x="3877196" y="1695301"/>
              <a:ext cx="3764280" cy="4089797"/>
            </a:xfrm>
            <a:prstGeom prst="rect">
              <a:avLst/>
            </a:prstGeom>
          </p:spPr>
        </p:pic>
        <p:cxnSp>
          <p:nvCxnSpPr>
            <p:cNvPr id="24" name="直線接點 23">
              <a:extLst>
                <a:ext uri="{FF2B5EF4-FFF2-40B4-BE49-F238E27FC236}">
                  <a16:creationId xmlns:a16="http://schemas.microsoft.com/office/drawing/2014/main" id="{5A65592F-96AC-4F4A-906B-766D38A5B06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63803" y="2869673"/>
              <a:ext cx="969818" cy="102086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>
              <a:extLst>
                <a:ext uri="{FF2B5EF4-FFF2-40B4-BE49-F238E27FC236}">
                  <a16:creationId xmlns:a16="http://schemas.microsoft.com/office/drawing/2014/main" id="{B9F0F2E8-2E0A-47A0-BC95-602B9377A06E}"/>
                </a:ext>
              </a:extLst>
            </p:cNvPr>
            <p:cNvCxnSpPr>
              <a:cxnSpLocks/>
            </p:cNvCxnSpPr>
            <p:nvPr/>
          </p:nvCxnSpPr>
          <p:spPr>
            <a:xfrm>
              <a:off x="6194202" y="2758836"/>
              <a:ext cx="1076961" cy="1553658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A1CCA653-23D6-48CB-A5BA-0EFD83508673}"/>
              </a:ext>
            </a:extLst>
          </p:cNvPr>
          <p:cNvSpPr txBox="1"/>
          <p:nvPr/>
        </p:nvSpPr>
        <p:spPr>
          <a:xfrm>
            <a:off x="2736702" y="5659866"/>
            <a:ext cx="1095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steps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175EA01F-D4D9-4FA6-8BF6-7C8A220043EB}"/>
              </a:ext>
            </a:extLst>
          </p:cNvPr>
          <p:cNvSpPr txBox="1"/>
          <p:nvPr/>
        </p:nvSpPr>
        <p:spPr>
          <a:xfrm>
            <a:off x="9197949" y="5659866"/>
            <a:ext cx="1095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1819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endParaRPr lang="zh-TW" alt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AF7C695D-987C-4E20-B597-5393AE1EF0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2987" y="1806554"/>
            <a:ext cx="6846025" cy="4783591"/>
          </a:xfrm>
          <a:prstGeom prst="rect">
            <a:avLst/>
          </a:prstGeom>
        </p:spPr>
      </p:pic>
      <p:sp>
        <p:nvSpPr>
          <p:cNvPr id="3" name="右中括弧 2">
            <a:extLst>
              <a:ext uri="{FF2B5EF4-FFF2-40B4-BE49-F238E27FC236}">
                <a16:creationId xmlns:a16="http://schemas.microsoft.com/office/drawing/2014/main" id="{F6423BEC-AD0A-4CF5-B5CC-2144D5CC996F}"/>
              </a:ext>
            </a:extLst>
          </p:cNvPr>
          <p:cNvSpPr/>
          <p:nvPr/>
        </p:nvSpPr>
        <p:spPr>
          <a:xfrm>
            <a:off x="8765309" y="5043054"/>
            <a:ext cx="138546" cy="1325563"/>
          </a:xfrm>
          <a:prstGeom prst="rightBracket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AC153332-EC9F-419F-A018-3F32580BE740}"/>
              </a:ext>
            </a:extLst>
          </p:cNvPr>
          <p:cNvSpPr txBox="1"/>
          <p:nvPr/>
        </p:nvSpPr>
        <p:spPr>
          <a:xfrm>
            <a:off x="9652001" y="5237018"/>
            <a:ext cx="1906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Same notion as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decompact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2889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AC5027C0-DCE3-4FC9-B0ED-E4DDFA3F95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88"/>
          <a:stretch/>
        </p:blipFill>
        <p:spPr>
          <a:xfrm>
            <a:off x="7740073" y="2469376"/>
            <a:ext cx="4198159" cy="4383895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Theorem 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6F574BD3-9603-44B1-AF70-C8ADE36B7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Let Σ be any alphabet and w be a string over Σ of length 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= |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w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|. The total size of LST(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w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) is O(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) space.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sym typeface="Symbol" panose="05050102010706020507" pitchFamily="18" charset="2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The number of arcs and their labeling symbols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The number of suffix links for nodes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The number of suffix links for arcs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All above take O(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) space</a:t>
            </a:r>
          </a:p>
        </p:txBody>
      </p:sp>
    </p:spTree>
    <p:extLst>
      <p:ext uri="{BB962C8B-B14F-4D97-AF65-F5344CB8AC3E}">
        <p14:creationId xmlns:p14="http://schemas.microsoft.com/office/powerpoint/2010/main" val="19203113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Theorem 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6F574BD3-9603-44B1-AF70-C8ADE36B7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Given the linear-size suffix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trie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LST(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w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),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reconstructing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the substring of an arc of length 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l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takes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O(</a:t>
            </a:r>
            <a:r>
              <a:rPr lang="en-US" altLang="zh-TW" i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l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) time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and, consequently,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finding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if a pattern 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of length 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m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occurs in 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w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 takes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O(</a:t>
            </a:r>
            <a:r>
              <a:rPr lang="en-US" altLang="zh-TW" i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m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) time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. For an arbitrary alphabet Σ, this cost is multiplied by a factor of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log|Σ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|.</a:t>
            </a:r>
          </a:p>
        </p:txBody>
      </p:sp>
    </p:spTree>
    <p:extLst>
      <p:ext uri="{BB962C8B-B14F-4D97-AF65-F5344CB8AC3E}">
        <p14:creationId xmlns:p14="http://schemas.microsoft.com/office/powerpoint/2010/main" val="9068867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0946C8A-C918-42F6-8606-A07F5EB55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Common Substring (LCS)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5B34ABF-19DC-4019-961C-96778DB5C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n-US" altLang="zh-TW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zh-TW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abx</a:t>
            </a:r>
            <a:r>
              <a:rPr lang="en-US" altLang="zh-TW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US" altLang="zh-TW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= </a:t>
            </a:r>
            <a:r>
              <a:rPr lang="en-US" altLang="zh-TW" dirty="0" err="1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altLang="zh-TW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abx</a:t>
            </a:r>
            <a:r>
              <a:rPr lang="en-US" altLang="zh-TW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</a:t>
            </a:r>
            <a:endParaRPr lang="en-US" altLang="zh-TW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LCS(A,B) = </a:t>
            </a:r>
            <a:r>
              <a:rPr lang="en-US" altLang="zh-TW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abx</a:t>
            </a:r>
            <a:endParaRPr lang="en-US" altLang="zh-TW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altLang="zh-TW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>
                <a:latin typeface="Courier New" panose="02070309020205020404" pitchFamily="49" charset="0"/>
                <a:cs typeface="Courier New" panose="02070309020205020404" pitchFamily="49" charset="0"/>
              </a:rPr>
              <a:t>xabxa#</a:t>
            </a:r>
            <a:r>
              <a:rPr lang="en-US" altLang="zh-TW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zh-TW" dirty="0">
                <a:latin typeface="Courier New" panose="02070309020205020404" pitchFamily="49" charset="0"/>
                <a:cs typeface="Courier New" panose="02070309020205020404" pitchFamily="49" charset="0"/>
              </a:rPr>
              <a:t>babxa#</a:t>
            </a:r>
            <a:r>
              <a:rPr lang="en-US" altLang="zh-TW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O(|A| + |B|)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suffix tree</a:t>
            </a:r>
          </a:p>
        </p:txBody>
      </p:sp>
      <p:grpSp>
        <p:nvGrpSpPr>
          <p:cNvPr id="149" name="群組 148">
            <a:extLst>
              <a:ext uri="{FF2B5EF4-FFF2-40B4-BE49-F238E27FC236}">
                <a16:creationId xmlns:a16="http://schemas.microsoft.com/office/drawing/2014/main" id="{01D716E3-41E3-461B-8FFC-405438820984}"/>
              </a:ext>
            </a:extLst>
          </p:cNvPr>
          <p:cNvGrpSpPr>
            <a:grpSpLocks noChangeAspect="1"/>
          </p:cNvGrpSpPr>
          <p:nvPr/>
        </p:nvGrpSpPr>
        <p:grpSpPr>
          <a:xfrm>
            <a:off x="4518887" y="1628220"/>
            <a:ext cx="7553152" cy="4841659"/>
            <a:chOff x="5334518" y="1636049"/>
            <a:chExt cx="6751782" cy="4327971"/>
          </a:xfrm>
        </p:grpSpPr>
        <p:grpSp>
          <p:nvGrpSpPr>
            <p:cNvPr id="106" name="群組 105">
              <a:extLst>
                <a:ext uri="{FF2B5EF4-FFF2-40B4-BE49-F238E27FC236}">
                  <a16:creationId xmlns:a16="http://schemas.microsoft.com/office/drawing/2014/main" id="{EC997C04-2D66-45A4-B55F-71D21F2DF315}"/>
                </a:ext>
              </a:extLst>
            </p:cNvPr>
            <p:cNvGrpSpPr/>
            <p:nvPr/>
          </p:nvGrpSpPr>
          <p:grpSpPr>
            <a:xfrm>
              <a:off x="5570352" y="1636049"/>
              <a:ext cx="6338625" cy="3866305"/>
              <a:chOff x="5810497" y="1624721"/>
              <a:chExt cx="6338625" cy="3866305"/>
            </a:xfrm>
          </p:grpSpPr>
          <p:sp>
            <p:nvSpPr>
              <p:cNvPr id="4" name="橢圓 3">
                <a:extLst>
                  <a:ext uri="{FF2B5EF4-FFF2-40B4-BE49-F238E27FC236}">
                    <a16:creationId xmlns:a16="http://schemas.microsoft.com/office/drawing/2014/main" id="{C18FDC94-2046-4771-B780-754F2C2F6C63}"/>
                  </a:ext>
                </a:extLst>
              </p:cNvPr>
              <p:cNvSpPr/>
              <p:nvPr/>
            </p:nvSpPr>
            <p:spPr>
              <a:xfrm>
                <a:off x="8980148" y="1624721"/>
                <a:ext cx="360000" cy="360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" name="橢圓 4">
                <a:extLst>
                  <a:ext uri="{FF2B5EF4-FFF2-40B4-BE49-F238E27FC236}">
                    <a16:creationId xmlns:a16="http://schemas.microsoft.com/office/drawing/2014/main" id="{6E77EC57-8834-49DF-B85E-D3D43F2B9C2F}"/>
                  </a:ext>
                </a:extLst>
              </p:cNvPr>
              <p:cNvSpPr/>
              <p:nvPr/>
            </p:nvSpPr>
            <p:spPr>
              <a:xfrm>
                <a:off x="11235100" y="2766763"/>
                <a:ext cx="360000" cy="36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6" name="橢圓 5">
                <a:extLst>
                  <a:ext uri="{FF2B5EF4-FFF2-40B4-BE49-F238E27FC236}">
                    <a16:creationId xmlns:a16="http://schemas.microsoft.com/office/drawing/2014/main" id="{0380D0D5-4D1E-4278-B1E7-F1208FD5C175}"/>
                  </a:ext>
                </a:extLst>
              </p:cNvPr>
              <p:cNvSpPr/>
              <p:nvPr/>
            </p:nvSpPr>
            <p:spPr>
              <a:xfrm>
                <a:off x="6590145" y="2744643"/>
                <a:ext cx="360000" cy="360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" name="橢圓 6">
                <a:extLst>
                  <a:ext uri="{FF2B5EF4-FFF2-40B4-BE49-F238E27FC236}">
                    <a16:creationId xmlns:a16="http://schemas.microsoft.com/office/drawing/2014/main" id="{F51B6246-9EB0-4183-BDA0-7A809071C9CA}"/>
                  </a:ext>
                </a:extLst>
              </p:cNvPr>
              <p:cNvSpPr/>
              <p:nvPr/>
            </p:nvSpPr>
            <p:spPr>
              <a:xfrm>
                <a:off x="8987931" y="2744643"/>
                <a:ext cx="360000" cy="36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" name="橢圓 7">
                <a:extLst>
                  <a:ext uri="{FF2B5EF4-FFF2-40B4-BE49-F238E27FC236}">
                    <a16:creationId xmlns:a16="http://schemas.microsoft.com/office/drawing/2014/main" id="{8760286A-C538-4B74-AAF6-55C9231F1347}"/>
                  </a:ext>
                </a:extLst>
              </p:cNvPr>
              <p:cNvSpPr/>
              <p:nvPr/>
            </p:nvSpPr>
            <p:spPr>
              <a:xfrm>
                <a:off x="6306762" y="4082103"/>
                <a:ext cx="360000" cy="360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" name="橢圓 8">
                <a:extLst>
                  <a:ext uri="{FF2B5EF4-FFF2-40B4-BE49-F238E27FC236}">
                    <a16:creationId xmlns:a16="http://schemas.microsoft.com/office/drawing/2014/main" id="{2852BE55-DAAB-4080-AC1F-B18E0BAE0402}"/>
                  </a:ext>
                </a:extLst>
              </p:cNvPr>
              <p:cNvSpPr/>
              <p:nvPr/>
            </p:nvSpPr>
            <p:spPr>
              <a:xfrm>
                <a:off x="8138225" y="4040411"/>
                <a:ext cx="360000" cy="36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" name="橢圓 9">
                <a:extLst>
                  <a:ext uri="{FF2B5EF4-FFF2-40B4-BE49-F238E27FC236}">
                    <a16:creationId xmlns:a16="http://schemas.microsoft.com/office/drawing/2014/main" id="{455FBAF3-7904-417F-9CF3-C53042F10316}"/>
                  </a:ext>
                </a:extLst>
              </p:cNvPr>
              <p:cNvSpPr/>
              <p:nvPr/>
            </p:nvSpPr>
            <p:spPr>
              <a:xfrm>
                <a:off x="11789122" y="3814418"/>
                <a:ext cx="360000" cy="36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" name="橢圓 10">
                <a:extLst>
                  <a:ext uri="{FF2B5EF4-FFF2-40B4-BE49-F238E27FC236}">
                    <a16:creationId xmlns:a16="http://schemas.microsoft.com/office/drawing/2014/main" id="{DEF23C6F-6ED4-428A-AA46-4B19E0FA3382}"/>
                  </a:ext>
                </a:extLst>
              </p:cNvPr>
              <p:cNvSpPr/>
              <p:nvPr/>
            </p:nvSpPr>
            <p:spPr>
              <a:xfrm>
                <a:off x="10227278" y="3816448"/>
                <a:ext cx="360000" cy="36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cxnSp>
            <p:nvCxnSpPr>
              <p:cNvPr id="13" name="直線接點 12">
                <a:extLst>
                  <a:ext uri="{FF2B5EF4-FFF2-40B4-BE49-F238E27FC236}">
                    <a16:creationId xmlns:a16="http://schemas.microsoft.com/office/drawing/2014/main" id="{80A9528C-00FF-4848-9A56-A1ED96830DE7}"/>
                  </a:ext>
                </a:extLst>
              </p:cNvPr>
              <p:cNvCxnSpPr>
                <a:cxnSpLocks/>
                <a:stCxn id="4" idx="2"/>
                <a:endCxn id="6" idx="7"/>
              </p:cNvCxnSpPr>
              <p:nvPr/>
            </p:nvCxnSpPr>
            <p:spPr>
              <a:xfrm flipH="1">
                <a:off x="6897424" y="1804721"/>
                <a:ext cx="2082724" cy="992643"/>
              </a:xfrm>
              <a:prstGeom prst="lin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接點 13">
                <a:extLst>
                  <a:ext uri="{FF2B5EF4-FFF2-40B4-BE49-F238E27FC236}">
                    <a16:creationId xmlns:a16="http://schemas.microsoft.com/office/drawing/2014/main" id="{CE8C39F0-79C6-4E34-8BEF-6FCFB69C542C}"/>
                  </a:ext>
                </a:extLst>
              </p:cNvPr>
              <p:cNvCxnSpPr>
                <a:cxnSpLocks/>
                <a:stCxn id="4" idx="4"/>
                <a:endCxn id="7" idx="0"/>
              </p:cNvCxnSpPr>
              <p:nvPr/>
            </p:nvCxnSpPr>
            <p:spPr>
              <a:xfrm>
                <a:off x="9160148" y="1984721"/>
                <a:ext cx="7783" cy="75992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接點 16">
                <a:extLst>
                  <a:ext uri="{FF2B5EF4-FFF2-40B4-BE49-F238E27FC236}">
                    <a16:creationId xmlns:a16="http://schemas.microsoft.com/office/drawing/2014/main" id="{B4C0C077-BCA8-4A7E-AFC4-8B9C2FCFE049}"/>
                  </a:ext>
                </a:extLst>
              </p:cNvPr>
              <p:cNvCxnSpPr>
                <a:cxnSpLocks/>
                <a:stCxn id="4" idx="6"/>
                <a:endCxn id="5" idx="1"/>
              </p:cNvCxnSpPr>
              <p:nvPr/>
            </p:nvCxnSpPr>
            <p:spPr>
              <a:xfrm>
                <a:off x="9340148" y="1804721"/>
                <a:ext cx="1947673" cy="101476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接點 21">
                <a:extLst>
                  <a:ext uri="{FF2B5EF4-FFF2-40B4-BE49-F238E27FC236}">
                    <a16:creationId xmlns:a16="http://schemas.microsoft.com/office/drawing/2014/main" id="{9D7A740B-3003-400B-B7DC-05CC7B8C8FCD}"/>
                  </a:ext>
                </a:extLst>
              </p:cNvPr>
              <p:cNvCxnSpPr>
                <a:cxnSpLocks/>
                <a:stCxn id="6" idx="4"/>
                <a:endCxn id="8" idx="0"/>
              </p:cNvCxnSpPr>
              <p:nvPr/>
            </p:nvCxnSpPr>
            <p:spPr>
              <a:xfrm flipH="1">
                <a:off x="6486762" y="3104643"/>
                <a:ext cx="283383" cy="977460"/>
              </a:xfrm>
              <a:prstGeom prst="lin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接點 24">
                <a:extLst>
                  <a:ext uri="{FF2B5EF4-FFF2-40B4-BE49-F238E27FC236}">
                    <a16:creationId xmlns:a16="http://schemas.microsoft.com/office/drawing/2014/main" id="{A67C4E64-2517-4BB7-9294-6EFD69CB8A6B}"/>
                  </a:ext>
                </a:extLst>
              </p:cNvPr>
              <p:cNvCxnSpPr>
                <a:cxnSpLocks/>
                <a:stCxn id="7" idx="3"/>
                <a:endCxn id="9" idx="0"/>
              </p:cNvCxnSpPr>
              <p:nvPr/>
            </p:nvCxnSpPr>
            <p:spPr>
              <a:xfrm flipH="1">
                <a:off x="8318224" y="3051922"/>
                <a:ext cx="722427" cy="9884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接點 27">
                <a:extLst>
                  <a:ext uri="{FF2B5EF4-FFF2-40B4-BE49-F238E27FC236}">
                    <a16:creationId xmlns:a16="http://schemas.microsoft.com/office/drawing/2014/main" id="{26E5C885-CDAC-4114-9D9B-B0E269559F2D}"/>
                  </a:ext>
                </a:extLst>
              </p:cNvPr>
              <p:cNvCxnSpPr>
                <a:cxnSpLocks/>
                <a:stCxn id="5" idx="3"/>
                <a:endCxn id="11" idx="0"/>
              </p:cNvCxnSpPr>
              <p:nvPr/>
            </p:nvCxnSpPr>
            <p:spPr>
              <a:xfrm flipH="1">
                <a:off x="10407278" y="3074043"/>
                <a:ext cx="880543" cy="74240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接點 30">
                <a:extLst>
                  <a:ext uri="{FF2B5EF4-FFF2-40B4-BE49-F238E27FC236}">
                    <a16:creationId xmlns:a16="http://schemas.microsoft.com/office/drawing/2014/main" id="{5CC68B68-30D3-415B-8FCF-C17EF1DBDDCA}"/>
                  </a:ext>
                </a:extLst>
              </p:cNvPr>
              <p:cNvCxnSpPr>
                <a:cxnSpLocks/>
                <a:stCxn id="5" idx="5"/>
                <a:endCxn id="10" idx="0"/>
              </p:cNvCxnSpPr>
              <p:nvPr/>
            </p:nvCxnSpPr>
            <p:spPr>
              <a:xfrm>
                <a:off x="11542379" y="3074042"/>
                <a:ext cx="426743" cy="74037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接點 57">
                <a:extLst>
                  <a:ext uri="{FF2B5EF4-FFF2-40B4-BE49-F238E27FC236}">
                    <a16:creationId xmlns:a16="http://schemas.microsoft.com/office/drawing/2014/main" id="{3278B046-D436-4A14-B13C-C7D6E005B5DA}"/>
                  </a:ext>
                </a:extLst>
              </p:cNvPr>
              <p:cNvCxnSpPr>
                <a:cxnSpLocks/>
                <a:stCxn id="6" idx="3"/>
                <a:endCxn id="107" idx="0"/>
              </p:cNvCxnSpPr>
              <p:nvPr/>
            </p:nvCxnSpPr>
            <p:spPr>
              <a:xfrm flipH="1">
                <a:off x="5970929" y="3051923"/>
                <a:ext cx="671937" cy="36576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接點 60">
                <a:extLst>
                  <a:ext uri="{FF2B5EF4-FFF2-40B4-BE49-F238E27FC236}">
                    <a16:creationId xmlns:a16="http://schemas.microsoft.com/office/drawing/2014/main" id="{75F148AF-8D66-4C83-8AD5-C529B0B9C2C2}"/>
                  </a:ext>
                </a:extLst>
              </p:cNvPr>
              <p:cNvCxnSpPr>
                <a:cxnSpLocks/>
                <a:stCxn id="6" idx="5"/>
                <a:endCxn id="112" idx="0"/>
              </p:cNvCxnSpPr>
              <p:nvPr/>
            </p:nvCxnSpPr>
            <p:spPr>
              <a:xfrm>
                <a:off x="6897424" y="3051923"/>
                <a:ext cx="770562" cy="36679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接點 63">
                <a:extLst>
                  <a:ext uri="{FF2B5EF4-FFF2-40B4-BE49-F238E27FC236}">
                    <a16:creationId xmlns:a16="http://schemas.microsoft.com/office/drawing/2014/main" id="{D488AA00-B790-404D-ACC8-8AAD495E6B44}"/>
                  </a:ext>
                </a:extLst>
              </p:cNvPr>
              <p:cNvCxnSpPr>
                <a:cxnSpLocks/>
                <a:stCxn id="4" idx="3"/>
                <a:endCxn id="113" idx="0"/>
              </p:cNvCxnSpPr>
              <p:nvPr/>
            </p:nvCxnSpPr>
            <p:spPr>
              <a:xfrm flipH="1">
                <a:off x="8193825" y="1932001"/>
                <a:ext cx="839044" cy="8116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線接點 70">
                <a:extLst>
                  <a:ext uri="{FF2B5EF4-FFF2-40B4-BE49-F238E27FC236}">
                    <a16:creationId xmlns:a16="http://schemas.microsoft.com/office/drawing/2014/main" id="{6D36360D-F3BE-4387-A00C-D878F2468892}"/>
                  </a:ext>
                </a:extLst>
              </p:cNvPr>
              <p:cNvCxnSpPr>
                <a:cxnSpLocks/>
                <a:stCxn id="4" idx="5"/>
                <a:endCxn id="114" idx="0"/>
              </p:cNvCxnSpPr>
              <p:nvPr/>
            </p:nvCxnSpPr>
            <p:spPr>
              <a:xfrm>
                <a:off x="9287427" y="1932001"/>
                <a:ext cx="1030130" cy="818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線接點 73">
                <a:extLst>
                  <a:ext uri="{FF2B5EF4-FFF2-40B4-BE49-F238E27FC236}">
                    <a16:creationId xmlns:a16="http://schemas.microsoft.com/office/drawing/2014/main" id="{65624613-5F32-48BC-AFB9-20B6252F08C6}"/>
                  </a:ext>
                </a:extLst>
              </p:cNvPr>
              <p:cNvCxnSpPr>
                <a:cxnSpLocks/>
                <a:stCxn id="7" idx="5"/>
                <a:endCxn id="115" idx="0"/>
              </p:cNvCxnSpPr>
              <p:nvPr/>
            </p:nvCxnSpPr>
            <p:spPr>
              <a:xfrm>
                <a:off x="9295210" y="3051923"/>
                <a:ext cx="214226" cy="76402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接點 78">
                <a:extLst>
                  <a:ext uri="{FF2B5EF4-FFF2-40B4-BE49-F238E27FC236}">
                    <a16:creationId xmlns:a16="http://schemas.microsoft.com/office/drawing/2014/main" id="{0FA5D04A-5897-4593-A777-31F0DEB45D6A}"/>
                  </a:ext>
                </a:extLst>
              </p:cNvPr>
              <p:cNvCxnSpPr>
                <a:cxnSpLocks/>
                <a:stCxn id="9" idx="3"/>
                <a:endCxn id="110" idx="0"/>
              </p:cNvCxnSpPr>
              <p:nvPr/>
            </p:nvCxnSpPr>
            <p:spPr>
              <a:xfrm flipH="1">
                <a:off x="7650124" y="4347690"/>
                <a:ext cx="540822" cy="112402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線接點 81">
                <a:extLst>
                  <a:ext uri="{FF2B5EF4-FFF2-40B4-BE49-F238E27FC236}">
                    <a16:creationId xmlns:a16="http://schemas.microsoft.com/office/drawing/2014/main" id="{838838EC-7FA4-49E8-B663-68D019AA34DE}"/>
                  </a:ext>
                </a:extLst>
              </p:cNvPr>
              <p:cNvCxnSpPr>
                <a:cxnSpLocks/>
                <a:stCxn id="9" idx="5"/>
                <a:endCxn id="111" idx="0"/>
              </p:cNvCxnSpPr>
              <p:nvPr/>
            </p:nvCxnSpPr>
            <p:spPr>
              <a:xfrm>
                <a:off x="8445504" y="4347691"/>
                <a:ext cx="233933" cy="113986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接點 84">
                <a:extLst>
                  <a:ext uri="{FF2B5EF4-FFF2-40B4-BE49-F238E27FC236}">
                    <a16:creationId xmlns:a16="http://schemas.microsoft.com/office/drawing/2014/main" id="{C938DB4F-5538-4599-8DF8-CA628DC25017}"/>
                  </a:ext>
                </a:extLst>
              </p:cNvPr>
              <p:cNvCxnSpPr>
                <a:cxnSpLocks/>
                <a:stCxn id="11" idx="3"/>
                <a:endCxn id="116" idx="0"/>
              </p:cNvCxnSpPr>
              <p:nvPr/>
            </p:nvCxnSpPr>
            <p:spPr>
              <a:xfrm flipH="1">
                <a:off x="9651914" y="4123728"/>
                <a:ext cx="628085" cy="13572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線接點 87">
                <a:extLst>
                  <a:ext uri="{FF2B5EF4-FFF2-40B4-BE49-F238E27FC236}">
                    <a16:creationId xmlns:a16="http://schemas.microsoft.com/office/drawing/2014/main" id="{F03B11E3-198E-42DB-9F1A-D970B5F1D507}"/>
                  </a:ext>
                </a:extLst>
              </p:cNvPr>
              <p:cNvCxnSpPr>
                <a:cxnSpLocks/>
                <a:stCxn id="11" idx="5"/>
                <a:endCxn id="117" idx="0"/>
              </p:cNvCxnSpPr>
              <p:nvPr/>
            </p:nvCxnSpPr>
            <p:spPr>
              <a:xfrm flipH="1">
                <a:off x="10325467" y="4123728"/>
                <a:ext cx="209090" cy="136383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接點 90">
                <a:extLst>
                  <a:ext uri="{FF2B5EF4-FFF2-40B4-BE49-F238E27FC236}">
                    <a16:creationId xmlns:a16="http://schemas.microsoft.com/office/drawing/2014/main" id="{4A02A81E-6775-4D61-B572-253F90130AE5}"/>
                  </a:ext>
                </a:extLst>
              </p:cNvPr>
              <p:cNvCxnSpPr>
                <a:cxnSpLocks/>
                <a:stCxn id="10" idx="3"/>
                <a:endCxn id="118" idx="0"/>
              </p:cNvCxnSpPr>
              <p:nvPr/>
            </p:nvCxnSpPr>
            <p:spPr>
              <a:xfrm flipH="1">
                <a:off x="11045732" y="4121698"/>
                <a:ext cx="796111" cy="13500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線接點 94">
                <a:extLst>
                  <a:ext uri="{FF2B5EF4-FFF2-40B4-BE49-F238E27FC236}">
                    <a16:creationId xmlns:a16="http://schemas.microsoft.com/office/drawing/2014/main" id="{E3F46761-3897-4DB9-BC1B-B029611D33DE}"/>
                  </a:ext>
                </a:extLst>
              </p:cNvPr>
              <p:cNvCxnSpPr>
                <a:cxnSpLocks/>
                <a:stCxn id="10" idx="5"/>
                <a:endCxn id="119" idx="0"/>
              </p:cNvCxnSpPr>
              <p:nvPr/>
            </p:nvCxnSpPr>
            <p:spPr>
              <a:xfrm flipH="1">
                <a:off x="12076667" y="4121698"/>
                <a:ext cx="19735" cy="135317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直線接點 99">
                <a:extLst>
                  <a:ext uri="{FF2B5EF4-FFF2-40B4-BE49-F238E27FC236}">
                    <a16:creationId xmlns:a16="http://schemas.microsoft.com/office/drawing/2014/main" id="{729A1DD5-2490-4C89-ABAA-F536EBDD39ED}"/>
                  </a:ext>
                </a:extLst>
              </p:cNvPr>
              <p:cNvCxnSpPr>
                <a:cxnSpLocks/>
                <a:stCxn id="8" idx="3"/>
                <a:endCxn id="108" idx="0"/>
              </p:cNvCxnSpPr>
              <p:nvPr/>
            </p:nvCxnSpPr>
            <p:spPr>
              <a:xfrm flipH="1">
                <a:off x="5810497" y="4389382"/>
                <a:ext cx="548986" cy="11016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直線接點 102">
                <a:extLst>
                  <a:ext uri="{FF2B5EF4-FFF2-40B4-BE49-F238E27FC236}">
                    <a16:creationId xmlns:a16="http://schemas.microsoft.com/office/drawing/2014/main" id="{AAF2724C-CB80-4E27-8554-4EEA278552B8}"/>
                  </a:ext>
                </a:extLst>
              </p:cNvPr>
              <p:cNvCxnSpPr>
                <a:cxnSpLocks/>
                <a:stCxn id="8" idx="5"/>
                <a:endCxn id="109" idx="0"/>
              </p:cNvCxnSpPr>
              <p:nvPr/>
            </p:nvCxnSpPr>
            <p:spPr>
              <a:xfrm>
                <a:off x="6614041" y="4389382"/>
                <a:ext cx="178884" cy="108233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7" name="文字方塊 106">
              <a:extLst>
                <a:ext uri="{FF2B5EF4-FFF2-40B4-BE49-F238E27FC236}">
                  <a16:creationId xmlns:a16="http://schemas.microsoft.com/office/drawing/2014/main" id="{9D4FF248-2115-4842-82FD-25A5BFAD7223}"/>
                </a:ext>
              </a:extLst>
            </p:cNvPr>
            <p:cNvSpPr txBox="1"/>
            <p:nvPr/>
          </p:nvSpPr>
          <p:spPr>
            <a:xfrm>
              <a:off x="5523543" y="3429020"/>
              <a:ext cx="414482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文字方塊 107">
              <a:extLst>
                <a:ext uri="{FF2B5EF4-FFF2-40B4-BE49-F238E27FC236}">
                  <a16:creationId xmlns:a16="http://schemas.microsoft.com/office/drawing/2014/main" id="{CB966C0E-C436-4D5D-BD63-83E618D41C99}"/>
                </a:ext>
              </a:extLst>
            </p:cNvPr>
            <p:cNvSpPr txBox="1"/>
            <p:nvPr/>
          </p:nvSpPr>
          <p:spPr>
            <a:xfrm>
              <a:off x="5363110" y="5502355"/>
              <a:ext cx="414482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文字方塊 108">
              <a:extLst>
                <a:ext uri="{FF2B5EF4-FFF2-40B4-BE49-F238E27FC236}">
                  <a16:creationId xmlns:a16="http://schemas.microsoft.com/office/drawing/2014/main" id="{2A5985CE-A264-4DCD-9586-C5AB054C1CD1}"/>
                </a:ext>
              </a:extLst>
            </p:cNvPr>
            <p:cNvSpPr txBox="1"/>
            <p:nvPr/>
          </p:nvSpPr>
          <p:spPr>
            <a:xfrm>
              <a:off x="6345539" y="5483044"/>
              <a:ext cx="414482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0" name="文字方塊 109">
              <a:extLst>
                <a:ext uri="{FF2B5EF4-FFF2-40B4-BE49-F238E27FC236}">
                  <a16:creationId xmlns:a16="http://schemas.microsoft.com/office/drawing/2014/main" id="{080B4C73-D57A-4B99-8B0E-B6B02051E94C}"/>
                </a:ext>
              </a:extLst>
            </p:cNvPr>
            <p:cNvSpPr txBox="1"/>
            <p:nvPr/>
          </p:nvSpPr>
          <p:spPr>
            <a:xfrm>
              <a:off x="7202737" y="5483044"/>
              <a:ext cx="414482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文字方塊 110">
              <a:extLst>
                <a:ext uri="{FF2B5EF4-FFF2-40B4-BE49-F238E27FC236}">
                  <a16:creationId xmlns:a16="http://schemas.microsoft.com/office/drawing/2014/main" id="{C7E22A0E-2146-4066-93DE-FBF01A2CCBC6}"/>
                </a:ext>
              </a:extLst>
            </p:cNvPr>
            <p:cNvSpPr txBox="1"/>
            <p:nvPr/>
          </p:nvSpPr>
          <p:spPr>
            <a:xfrm>
              <a:off x="8232051" y="5498887"/>
              <a:ext cx="414482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" name="文字方塊 111">
              <a:extLst>
                <a:ext uri="{FF2B5EF4-FFF2-40B4-BE49-F238E27FC236}">
                  <a16:creationId xmlns:a16="http://schemas.microsoft.com/office/drawing/2014/main" id="{ECD83A9C-DF23-4264-92AF-DA9DF04BB6E6}"/>
                </a:ext>
              </a:extLst>
            </p:cNvPr>
            <p:cNvSpPr txBox="1"/>
            <p:nvPr/>
          </p:nvSpPr>
          <p:spPr>
            <a:xfrm>
              <a:off x="7178061" y="3430044"/>
              <a:ext cx="499558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11</a:t>
              </a:r>
              <a:endPara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3" name="文字方塊 112">
              <a:extLst>
                <a:ext uri="{FF2B5EF4-FFF2-40B4-BE49-F238E27FC236}">
                  <a16:creationId xmlns:a16="http://schemas.microsoft.com/office/drawing/2014/main" id="{F5E3FE5E-701A-458C-84A1-5072FD2FA4CB}"/>
                </a:ext>
              </a:extLst>
            </p:cNvPr>
            <p:cNvSpPr txBox="1"/>
            <p:nvPr/>
          </p:nvSpPr>
          <p:spPr>
            <a:xfrm>
              <a:off x="7703900" y="2755017"/>
              <a:ext cx="499558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4" name="文字方塊 113">
              <a:extLst>
                <a:ext uri="{FF2B5EF4-FFF2-40B4-BE49-F238E27FC236}">
                  <a16:creationId xmlns:a16="http://schemas.microsoft.com/office/drawing/2014/main" id="{C12C1E6B-956F-4DA6-B4D1-8B17DB11E2DA}"/>
                </a:ext>
              </a:extLst>
            </p:cNvPr>
            <p:cNvSpPr txBox="1"/>
            <p:nvPr/>
          </p:nvSpPr>
          <p:spPr>
            <a:xfrm>
              <a:off x="9827632" y="2761529"/>
              <a:ext cx="499558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5" name="文字方塊 114">
              <a:extLst>
                <a:ext uri="{FF2B5EF4-FFF2-40B4-BE49-F238E27FC236}">
                  <a16:creationId xmlns:a16="http://schemas.microsoft.com/office/drawing/2014/main" id="{419E147D-0648-4C03-894F-DA673F8F087D}"/>
                </a:ext>
              </a:extLst>
            </p:cNvPr>
            <p:cNvSpPr txBox="1"/>
            <p:nvPr/>
          </p:nvSpPr>
          <p:spPr>
            <a:xfrm>
              <a:off x="9019512" y="3827280"/>
              <a:ext cx="499558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6" name="文字方塊 115">
              <a:extLst>
                <a:ext uri="{FF2B5EF4-FFF2-40B4-BE49-F238E27FC236}">
                  <a16:creationId xmlns:a16="http://schemas.microsoft.com/office/drawing/2014/main" id="{6DD5F3F8-A2C5-4DC6-A857-886AF0C3635E}"/>
                </a:ext>
              </a:extLst>
            </p:cNvPr>
            <p:cNvSpPr txBox="1"/>
            <p:nvPr/>
          </p:nvSpPr>
          <p:spPr>
            <a:xfrm>
              <a:off x="9161989" y="5492326"/>
              <a:ext cx="499558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7" name="文字方塊 116">
              <a:extLst>
                <a:ext uri="{FF2B5EF4-FFF2-40B4-BE49-F238E27FC236}">
                  <a16:creationId xmlns:a16="http://schemas.microsoft.com/office/drawing/2014/main" id="{4CEF8AF9-5BD2-4A9C-9ED5-CDE24C1639A1}"/>
                </a:ext>
              </a:extLst>
            </p:cNvPr>
            <p:cNvSpPr txBox="1"/>
            <p:nvPr/>
          </p:nvSpPr>
          <p:spPr>
            <a:xfrm>
              <a:off x="9835542" y="5498887"/>
              <a:ext cx="499558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  <a:endPara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" name="文字方塊 117">
              <a:extLst>
                <a:ext uri="{FF2B5EF4-FFF2-40B4-BE49-F238E27FC236}">
                  <a16:creationId xmlns:a16="http://schemas.microsoft.com/office/drawing/2014/main" id="{6710F934-5816-4AD5-86E0-3FE7F5779651}"/>
                </a:ext>
              </a:extLst>
            </p:cNvPr>
            <p:cNvSpPr txBox="1"/>
            <p:nvPr/>
          </p:nvSpPr>
          <p:spPr>
            <a:xfrm>
              <a:off x="10555808" y="5483044"/>
              <a:ext cx="499558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9" name="文字方塊 118">
              <a:extLst>
                <a:ext uri="{FF2B5EF4-FFF2-40B4-BE49-F238E27FC236}">
                  <a16:creationId xmlns:a16="http://schemas.microsoft.com/office/drawing/2014/main" id="{C861722E-3BAC-4EF6-8961-E6DA06EDE7FF}"/>
                </a:ext>
              </a:extLst>
            </p:cNvPr>
            <p:cNvSpPr txBox="1"/>
            <p:nvPr/>
          </p:nvSpPr>
          <p:spPr>
            <a:xfrm>
              <a:off x="11586742" y="5486204"/>
              <a:ext cx="499558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0" name="文字方塊 119">
              <a:extLst>
                <a:ext uri="{FF2B5EF4-FFF2-40B4-BE49-F238E27FC236}">
                  <a16:creationId xmlns:a16="http://schemas.microsoft.com/office/drawing/2014/main" id="{19F44469-B28B-46A0-BF7F-8C066E39A6ED}"/>
                </a:ext>
              </a:extLst>
            </p:cNvPr>
            <p:cNvSpPr txBox="1"/>
            <p:nvPr/>
          </p:nvSpPr>
          <p:spPr>
            <a:xfrm>
              <a:off x="10251940" y="3178814"/>
              <a:ext cx="4995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2" name="文字方塊 121">
              <a:extLst>
                <a:ext uri="{FF2B5EF4-FFF2-40B4-BE49-F238E27FC236}">
                  <a16:creationId xmlns:a16="http://schemas.microsoft.com/office/drawing/2014/main" id="{47E209A3-AEFA-43AA-BB7F-2429C5045DDC}"/>
                </a:ext>
              </a:extLst>
            </p:cNvPr>
            <p:cNvSpPr txBox="1"/>
            <p:nvPr/>
          </p:nvSpPr>
          <p:spPr>
            <a:xfrm>
              <a:off x="9841245" y="1872743"/>
              <a:ext cx="4995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3" name="文字方塊 122">
              <a:extLst>
                <a:ext uri="{FF2B5EF4-FFF2-40B4-BE49-F238E27FC236}">
                  <a16:creationId xmlns:a16="http://schemas.microsoft.com/office/drawing/2014/main" id="{ED5E76C8-1838-4FAE-942B-8132CC76F463}"/>
                </a:ext>
              </a:extLst>
            </p:cNvPr>
            <p:cNvSpPr txBox="1"/>
            <p:nvPr/>
          </p:nvSpPr>
          <p:spPr>
            <a:xfrm>
              <a:off x="7093935" y="1947328"/>
              <a:ext cx="4995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4" name="文字方塊 123">
              <a:extLst>
                <a:ext uri="{FF2B5EF4-FFF2-40B4-BE49-F238E27FC236}">
                  <a16:creationId xmlns:a16="http://schemas.microsoft.com/office/drawing/2014/main" id="{E56E974E-1BAC-4E3B-BD5A-F37D459911DF}"/>
                </a:ext>
              </a:extLst>
            </p:cNvPr>
            <p:cNvSpPr txBox="1"/>
            <p:nvPr/>
          </p:nvSpPr>
          <p:spPr>
            <a:xfrm>
              <a:off x="11578475" y="3187745"/>
              <a:ext cx="4995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" name="文字方塊 124">
              <a:extLst>
                <a:ext uri="{FF2B5EF4-FFF2-40B4-BE49-F238E27FC236}">
                  <a16:creationId xmlns:a16="http://schemas.microsoft.com/office/drawing/2014/main" id="{ACD133B4-E35E-4433-B6BE-68E8240BE0FF}"/>
                </a:ext>
              </a:extLst>
            </p:cNvPr>
            <p:cNvSpPr txBox="1"/>
            <p:nvPr/>
          </p:nvSpPr>
          <p:spPr>
            <a:xfrm>
              <a:off x="10752329" y="4439663"/>
              <a:ext cx="674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a#</a:t>
              </a:r>
              <a:r>
                <a:rPr lang="en-US" altLang="zh-TW" sz="2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TW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6" name="文字方塊 125">
              <a:extLst>
                <a:ext uri="{FF2B5EF4-FFF2-40B4-BE49-F238E27FC236}">
                  <a16:creationId xmlns:a16="http://schemas.microsoft.com/office/drawing/2014/main" id="{EBAFD97B-4472-4A6E-9F0F-60492D106B46}"/>
                </a:ext>
              </a:extLst>
            </p:cNvPr>
            <p:cNvSpPr txBox="1"/>
            <p:nvPr/>
          </p:nvSpPr>
          <p:spPr>
            <a:xfrm>
              <a:off x="11222541" y="4988395"/>
              <a:ext cx="7583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ba#</a:t>
              </a:r>
              <a:r>
                <a:rPr lang="en-US" altLang="zh-TW" sz="2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TW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7" name="文字方塊 126">
              <a:extLst>
                <a:ext uri="{FF2B5EF4-FFF2-40B4-BE49-F238E27FC236}">
                  <a16:creationId xmlns:a16="http://schemas.microsoft.com/office/drawing/2014/main" id="{97941F71-3587-4C24-BA45-AE6675889B58}"/>
                </a:ext>
              </a:extLst>
            </p:cNvPr>
            <p:cNvSpPr txBox="1"/>
            <p:nvPr/>
          </p:nvSpPr>
          <p:spPr>
            <a:xfrm>
              <a:off x="10159970" y="4760782"/>
              <a:ext cx="4995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#</a:t>
              </a:r>
              <a:r>
                <a:rPr lang="en-US" altLang="zh-TW" sz="2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TW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8" name="文字方塊 127">
              <a:extLst>
                <a:ext uri="{FF2B5EF4-FFF2-40B4-BE49-F238E27FC236}">
                  <a16:creationId xmlns:a16="http://schemas.microsoft.com/office/drawing/2014/main" id="{22C73174-944E-4C67-B3CE-D3C41212160B}"/>
                </a:ext>
              </a:extLst>
            </p:cNvPr>
            <p:cNvSpPr txBox="1"/>
            <p:nvPr/>
          </p:nvSpPr>
          <p:spPr>
            <a:xfrm>
              <a:off x="8857655" y="4425173"/>
              <a:ext cx="10406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bxba#</a:t>
              </a:r>
              <a:r>
                <a:rPr lang="en-US" altLang="zh-TW" sz="2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TW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0" name="文字方塊 129">
              <a:extLst>
                <a:ext uri="{FF2B5EF4-FFF2-40B4-BE49-F238E27FC236}">
                  <a16:creationId xmlns:a16="http://schemas.microsoft.com/office/drawing/2014/main" id="{2CC53F90-3038-4864-B346-38705C6F6650}"/>
                </a:ext>
              </a:extLst>
            </p:cNvPr>
            <p:cNvSpPr txBox="1"/>
            <p:nvPr/>
          </p:nvSpPr>
          <p:spPr>
            <a:xfrm>
              <a:off x="9239069" y="3295681"/>
              <a:ext cx="7583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ba#</a:t>
              </a:r>
              <a:r>
                <a:rPr lang="en-US" altLang="zh-TW" sz="2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TW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1" name="文字方塊 130">
              <a:extLst>
                <a:ext uri="{FF2B5EF4-FFF2-40B4-BE49-F238E27FC236}">
                  <a16:creationId xmlns:a16="http://schemas.microsoft.com/office/drawing/2014/main" id="{465B7C8A-19D4-4A01-B357-32253EAE890C}"/>
                </a:ext>
              </a:extLst>
            </p:cNvPr>
            <p:cNvSpPr txBox="1"/>
            <p:nvPr/>
          </p:nvSpPr>
          <p:spPr>
            <a:xfrm>
              <a:off x="8075651" y="3257250"/>
              <a:ext cx="4995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2" name="文字方塊 131">
              <a:extLst>
                <a:ext uri="{FF2B5EF4-FFF2-40B4-BE49-F238E27FC236}">
                  <a16:creationId xmlns:a16="http://schemas.microsoft.com/office/drawing/2014/main" id="{6D84E5BF-2F5A-43F5-9D7F-7CCFB925E370}"/>
                </a:ext>
              </a:extLst>
            </p:cNvPr>
            <p:cNvSpPr txBox="1"/>
            <p:nvPr/>
          </p:nvSpPr>
          <p:spPr>
            <a:xfrm>
              <a:off x="8367755" y="4955995"/>
              <a:ext cx="10406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bxa#</a:t>
              </a:r>
              <a:r>
                <a:rPr lang="en-US" altLang="zh-TW" sz="2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TW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" name="文字方塊 132">
              <a:extLst>
                <a:ext uri="{FF2B5EF4-FFF2-40B4-BE49-F238E27FC236}">
                  <a16:creationId xmlns:a16="http://schemas.microsoft.com/office/drawing/2014/main" id="{D0857EA8-B813-4B81-A28D-3EB4C9B17556}"/>
                </a:ext>
              </a:extLst>
            </p:cNvPr>
            <p:cNvSpPr txBox="1"/>
            <p:nvPr/>
          </p:nvSpPr>
          <p:spPr>
            <a:xfrm>
              <a:off x="9345431" y="2289176"/>
              <a:ext cx="4995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#</a:t>
              </a:r>
              <a:r>
                <a:rPr lang="en-US" altLang="zh-TW" sz="2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TW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4" name="文字方塊 133">
              <a:extLst>
                <a:ext uri="{FF2B5EF4-FFF2-40B4-BE49-F238E27FC236}">
                  <a16:creationId xmlns:a16="http://schemas.microsoft.com/office/drawing/2014/main" id="{A3947B23-DBAC-47F6-8250-22BE2E5F10A4}"/>
                </a:ext>
              </a:extLst>
            </p:cNvPr>
            <p:cNvSpPr txBox="1"/>
            <p:nvPr/>
          </p:nvSpPr>
          <p:spPr>
            <a:xfrm>
              <a:off x="7280180" y="4649843"/>
              <a:ext cx="4995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#</a:t>
              </a:r>
              <a:r>
                <a:rPr lang="en-US" altLang="zh-TW" sz="2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TW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5" name="文字方塊 134">
              <a:extLst>
                <a:ext uri="{FF2B5EF4-FFF2-40B4-BE49-F238E27FC236}">
                  <a16:creationId xmlns:a16="http://schemas.microsoft.com/office/drawing/2014/main" id="{784FE1EE-BE6B-4E91-9E38-40AF645B2375}"/>
                </a:ext>
              </a:extLst>
            </p:cNvPr>
            <p:cNvSpPr txBox="1"/>
            <p:nvPr/>
          </p:nvSpPr>
          <p:spPr>
            <a:xfrm>
              <a:off x="7758521" y="2226004"/>
              <a:ext cx="4995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#</a:t>
              </a:r>
              <a:r>
                <a:rPr lang="en-US" altLang="zh-TW" sz="2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TW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6" name="文字方塊 135">
              <a:extLst>
                <a:ext uri="{FF2B5EF4-FFF2-40B4-BE49-F238E27FC236}">
                  <a16:creationId xmlns:a16="http://schemas.microsoft.com/office/drawing/2014/main" id="{FE7AC3FA-8887-4004-B5AF-66AC15F5109E}"/>
                </a:ext>
              </a:extLst>
            </p:cNvPr>
            <p:cNvSpPr txBox="1"/>
            <p:nvPr/>
          </p:nvSpPr>
          <p:spPr>
            <a:xfrm>
              <a:off x="8615014" y="2209548"/>
              <a:ext cx="4995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zh-TW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7" name="文字方塊 136">
              <a:extLst>
                <a:ext uri="{FF2B5EF4-FFF2-40B4-BE49-F238E27FC236}">
                  <a16:creationId xmlns:a16="http://schemas.microsoft.com/office/drawing/2014/main" id="{7C5B22B1-EA9E-4769-9141-0A224F6BA4D4}"/>
                </a:ext>
              </a:extLst>
            </p:cNvPr>
            <p:cNvSpPr txBox="1"/>
            <p:nvPr/>
          </p:nvSpPr>
          <p:spPr>
            <a:xfrm>
              <a:off x="5780663" y="2839986"/>
              <a:ext cx="4995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#</a:t>
              </a:r>
              <a:r>
                <a:rPr lang="en-US" altLang="zh-TW" sz="2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TW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8" name="文字方塊 137">
              <a:extLst>
                <a:ext uri="{FF2B5EF4-FFF2-40B4-BE49-F238E27FC236}">
                  <a16:creationId xmlns:a16="http://schemas.microsoft.com/office/drawing/2014/main" id="{C64BFB6C-FFD0-4014-80BF-303F9B795B70}"/>
                </a:ext>
              </a:extLst>
            </p:cNvPr>
            <p:cNvSpPr txBox="1"/>
            <p:nvPr/>
          </p:nvSpPr>
          <p:spPr>
            <a:xfrm>
              <a:off x="6849558" y="2839986"/>
              <a:ext cx="4995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#</a:t>
              </a:r>
              <a:r>
                <a:rPr lang="en-US" altLang="zh-TW" sz="2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TW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9" name="文字方塊 138">
              <a:extLst>
                <a:ext uri="{FF2B5EF4-FFF2-40B4-BE49-F238E27FC236}">
                  <a16:creationId xmlns:a16="http://schemas.microsoft.com/office/drawing/2014/main" id="{3F92C0CB-7F93-402E-83D6-3BBCF04EB5DB}"/>
                </a:ext>
              </a:extLst>
            </p:cNvPr>
            <p:cNvSpPr txBox="1"/>
            <p:nvPr/>
          </p:nvSpPr>
          <p:spPr>
            <a:xfrm>
              <a:off x="6402592" y="3556211"/>
              <a:ext cx="4995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bx</a:t>
              </a:r>
              <a:endParaRPr lang="zh-TW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0" name="文字方塊 139">
              <a:extLst>
                <a:ext uri="{FF2B5EF4-FFF2-40B4-BE49-F238E27FC236}">
                  <a16:creationId xmlns:a16="http://schemas.microsoft.com/office/drawing/2014/main" id="{A2CE48EA-D72A-4BD4-AE6D-35C27FDA7E81}"/>
                </a:ext>
              </a:extLst>
            </p:cNvPr>
            <p:cNvSpPr txBox="1"/>
            <p:nvPr/>
          </p:nvSpPr>
          <p:spPr>
            <a:xfrm>
              <a:off x="5334518" y="4575942"/>
              <a:ext cx="630116" cy="4126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altLang="zh-TW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#</a:t>
              </a:r>
              <a:r>
                <a:rPr lang="en-US" altLang="zh-TW" sz="2400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TW" altLang="en-US" sz="24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1" name="文字方塊 140">
              <a:extLst>
                <a:ext uri="{FF2B5EF4-FFF2-40B4-BE49-F238E27FC236}">
                  <a16:creationId xmlns:a16="http://schemas.microsoft.com/office/drawing/2014/main" id="{30AA8D15-19FE-40E0-9467-A4A0144E8A46}"/>
                </a:ext>
              </a:extLst>
            </p:cNvPr>
            <p:cNvSpPr txBox="1"/>
            <p:nvPr/>
          </p:nvSpPr>
          <p:spPr>
            <a:xfrm>
              <a:off x="6419702" y="4474471"/>
              <a:ext cx="885564" cy="4126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ba</a:t>
              </a:r>
              <a:r>
                <a:rPr lang="en-US" altLang="zh-TW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#</a:t>
              </a:r>
              <a:r>
                <a:rPr lang="en-US" altLang="zh-TW" sz="2400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TW" altLang="en-US" sz="24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3777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486405-10E9-4237-AE0C-C31198684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 (2/2)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175771A-477F-4B4A-9278-972CA4C51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5099"/>
            <a:ext cx="10515600" cy="5337175"/>
          </a:xfrm>
        </p:spPr>
        <p:txBody>
          <a:bodyPr>
            <a:noAutofit/>
          </a:bodyPr>
          <a:lstStyle/>
          <a:p>
            <a:pPr marL="0" indent="0" algn="just">
              <a:lnSpc>
                <a:spcPts val="3500"/>
              </a:lnSpc>
              <a:spcBef>
                <a:spcPts val="1800"/>
              </a:spcBef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contrary, the arcs of the suffix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trie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labeled by single symbols but there can be Θ(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nodes and links for suffix tries in the worst case because of their unary nodes. It is an interesting question if the suffix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trie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stored using O(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nodes. We present the linear-size suffix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trie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guarantees O(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nodes. We use a new technique for reducing the number of unary nodes to O(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that stems from some results on antidictionaries. For instance, by using the linear-size suffix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trie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 are able to check whether a pattern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length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|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occurs in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O(</a:t>
            </a:r>
            <a:r>
              <a:rPr lang="en-US" altLang="zh-TW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log|Σ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|) time and we can find the longest common substring of two strings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O((|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+ |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|)log |Σ|) time for an alphabet Σ.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3450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5BD71F-8E09-4042-B072-59E56EB2B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577C4F7-EEDA-4788-B402-A0C903642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ts val="3360"/>
              </a:lnSpc>
              <a:buFont typeface="+mj-lt"/>
              <a:buAutoNum type="arabicPeriod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think that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linear-size suffix tries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have the potential to be used in the place of standard suffix trees in all applications because their underlying trees structures and the suffix links are close enough.</a:t>
            </a:r>
          </a:p>
          <a:p>
            <a:pPr marL="514350" indent="-514350">
              <a:lnSpc>
                <a:spcPts val="3360"/>
              </a:lnSpc>
              <a:buFont typeface="+mj-lt"/>
              <a:buAutoNum type="arabicPeriod"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ts val="3360"/>
              </a:lnSpc>
              <a:buFont typeface="+mj-lt"/>
              <a:buAutoNum type="arabicPeriod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further think that for large enough text generated by a memoryless source, the search for patterns generated by the same source can also be done in average linear time without using suffix links on the arcs whose ending node has a + sign.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387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Suffix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vs. Suffix Tree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BDD4AEF-5FE0-4849-B8B1-DF4BC8E3C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w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abaabac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BD183624-FEEC-405A-9665-94528E48CC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8733" y="1825625"/>
            <a:ext cx="8203267" cy="4011757"/>
          </a:xfrm>
          <a:prstGeom prst="rect">
            <a:avLst/>
          </a:prstGeom>
        </p:spPr>
      </p:pic>
      <p:sp>
        <p:nvSpPr>
          <p:cNvPr id="8" name="文字方塊 7">
            <a:extLst>
              <a:ext uri="{FF2B5EF4-FFF2-40B4-BE49-F238E27FC236}">
                <a16:creationId xmlns:a16="http://schemas.microsoft.com/office/drawing/2014/main" id="{BBCA07FB-FAD3-416E-99A4-0E4DA248E1BC}"/>
              </a:ext>
            </a:extLst>
          </p:cNvPr>
          <p:cNvSpPr txBox="1"/>
          <p:nvPr/>
        </p:nvSpPr>
        <p:spPr>
          <a:xfrm>
            <a:off x="472438" y="2483131"/>
            <a:ext cx="39253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suffix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trie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:  ST(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Θ(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nodes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suffix tree of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 S(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nodes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worst case: 2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b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Construct: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with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Ukkonen's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algorithm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7EECB026-9DB2-4D77-9656-5EBB58037EEB}"/>
              </a:ext>
            </a:extLst>
          </p:cNvPr>
          <p:cNvSpPr txBox="1"/>
          <p:nvPr/>
        </p:nvSpPr>
        <p:spPr>
          <a:xfrm>
            <a:off x="5425175" y="5681765"/>
            <a:ext cx="1889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suffix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trie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CCBA9262-33A6-494C-ACD5-76E4DA6465A5}"/>
              </a:ext>
            </a:extLst>
          </p:cNvPr>
          <p:cNvSpPr txBox="1"/>
          <p:nvPr/>
        </p:nvSpPr>
        <p:spPr>
          <a:xfrm>
            <a:off x="9187540" y="5681765"/>
            <a:ext cx="2166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suffix tree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449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Linear-size Suffix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(LST)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BDD4AEF-5FE0-4849-B8B1-DF4BC8E3C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w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abaabac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BBCA07FB-FAD3-416E-99A4-0E4DA248E1BC}"/>
              </a:ext>
            </a:extLst>
          </p:cNvPr>
          <p:cNvSpPr txBox="1"/>
          <p:nvPr/>
        </p:nvSpPr>
        <p:spPr>
          <a:xfrm>
            <a:off x="472438" y="2483131"/>
            <a:ext cx="39253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LST can be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built in O(</a:t>
            </a:r>
            <a:r>
              <a:rPr lang="en-US" altLang="zh-TW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from the suffix tree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checking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whether a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pattern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length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|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occurs as a substring in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takes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zh-TW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time, by traversing a small part of the LST.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7EECB026-9DB2-4D77-9656-5EBB58037EEB}"/>
              </a:ext>
            </a:extLst>
          </p:cNvPr>
          <p:cNvSpPr txBox="1"/>
          <p:nvPr/>
        </p:nvSpPr>
        <p:spPr>
          <a:xfrm>
            <a:off x="6514011" y="5609998"/>
            <a:ext cx="766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LST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CCBA9262-33A6-494C-ACD5-76E4DA6465A5}"/>
              </a:ext>
            </a:extLst>
          </p:cNvPr>
          <p:cNvSpPr txBox="1"/>
          <p:nvPr/>
        </p:nvSpPr>
        <p:spPr>
          <a:xfrm>
            <a:off x="8734697" y="5609998"/>
            <a:ext cx="2854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LST with suffix links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941F941-9003-41FA-AD25-420790614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3554" y="1690688"/>
            <a:ext cx="6455230" cy="3531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634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Linear-size Suffix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(LST) 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Build  (?)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BDD4AEF-5FE0-4849-B8B1-DF4BC8E3C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w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abaabac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The set of nodes of LST(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) is made up of all the nodes that appear also in the suffix tree S(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), plus some nodes that appear only in the suffix 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trie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ST(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). Namely, these nodes are selected in the suffix 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trie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ST(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) according to the following criterion.</a:t>
            </a:r>
          </a:p>
          <a:p>
            <a:pPr marL="457200" indent="-457200"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The nodes that appear also in the suffix tree S(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</a:p>
          <a:p>
            <a:pPr marL="457200" indent="-457200"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The nodes 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v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such that their suffix link s(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v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) is a node appearing also in S(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).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941F941-9003-41FA-AD25-4207906146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1045"/>
          <a:stretch/>
        </p:blipFill>
        <p:spPr>
          <a:xfrm>
            <a:off x="8702204" y="3904674"/>
            <a:ext cx="2663141" cy="2976104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72AB47AE-7362-4454-8FCA-9D9878F171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7056" y="3904674"/>
            <a:ext cx="6038981" cy="2953326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C8911337-F7FF-4A56-9156-52F6C1E871C6}"/>
              </a:ext>
            </a:extLst>
          </p:cNvPr>
          <p:cNvSpPr txBox="1"/>
          <p:nvPr/>
        </p:nvSpPr>
        <p:spPr>
          <a:xfrm>
            <a:off x="1512455" y="4116204"/>
            <a:ext cx="766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endParaRPr lang="zh-TW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7FEC6C73-FFF1-4145-85F8-C6BF23C63E6F}"/>
              </a:ext>
            </a:extLst>
          </p:cNvPr>
          <p:cNvSpPr txBox="1"/>
          <p:nvPr/>
        </p:nvSpPr>
        <p:spPr>
          <a:xfrm>
            <a:off x="4689765" y="4116204"/>
            <a:ext cx="766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zh-TW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4F0BE29C-CF26-4AD7-AFF4-2DE47B5362DA}"/>
              </a:ext>
            </a:extLst>
          </p:cNvPr>
          <p:cNvSpPr txBox="1"/>
          <p:nvPr/>
        </p:nvSpPr>
        <p:spPr>
          <a:xfrm>
            <a:off x="8690659" y="4116204"/>
            <a:ext cx="766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LST</a:t>
            </a:r>
            <a:endParaRPr lang="zh-TW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373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Linear-size Suffix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(LST) 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Build  (?)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BDD4AEF-5FE0-4849-B8B1-DF4BC8E3C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w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abaabac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The nodes that appear also in the suffix tree S(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</a:p>
          <a:p>
            <a:pPr marL="457200" indent="-457200"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The nodes 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v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such that their suffix link s(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v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) is a node appearing also in S(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).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941F941-9003-41FA-AD25-4207906146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1045"/>
          <a:stretch/>
        </p:blipFill>
        <p:spPr>
          <a:xfrm>
            <a:off x="8503739" y="3132589"/>
            <a:ext cx="3160187" cy="3531561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72AB47AE-7362-4454-8FCA-9D9878F171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074" y="3132589"/>
            <a:ext cx="7617745" cy="3725411"/>
          </a:xfrm>
          <a:prstGeom prst="rect">
            <a:avLst/>
          </a:prstGeom>
        </p:spPr>
      </p:pic>
      <p:sp>
        <p:nvSpPr>
          <p:cNvPr id="13" name="文字方塊 12">
            <a:extLst>
              <a:ext uri="{FF2B5EF4-FFF2-40B4-BE49-F238E27FC236}">
                <a16:creationId xmlns:a16="http://schemas.microsoft.com/office/drawing/2014/main" id="{4050E7A9-CB96-469D-B1DE-8823880888D6}"/>
              </a:ext>
            </a:extLst>
          </p:cNvPr>
          <p:cNvSpPr txBox="1"/>
          <p:nvPr/>
        </p:nvSpPr>
        <p:spPr>
          <a:xfrm>
            <a:off x="8636201" y="3441950"/>
            <a:ext cx="766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LST</a:t>
            </a:r>
            <a:endParaRPr lang="zh-TW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FB38C27B-86C9-465C-B872-B1D46817A266}"/>
              </a:ext>
            </a:extLst>
          </p:cNvPr>
          <p:cNvSpPr txBox="1"/>
          <p:nvPr/>
        </p:nvSpPr>
        <p:spPr>
          <a:xfrm>
            <a:off x="838200" y="3441950"/>
            <a:ext cx="766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endParaRPr lang="zh-TW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2EA90CE4-0F47-4063-9F85-D7039FBF7D8D}"/>
              </a:ext>
            </a:extLst>
          </p:cNvPr>
          <p:cNvSpPr txBox="1"/>
          <p:nvPr/>
        </p:nvSpPr>
        <p:spPr>
          <a:xfrm>
            <a:off x="4865988" y="3441950"/>
            <a:ext cx="766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zh-TW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213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Linear-size Suffix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(LST) 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Build 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(?)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BDD4AEF-5FE0-4849-B8B1-DF4BC8E3C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w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abaabac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457200" indent="-457200"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The nodes that appear also in the suffix tree S(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</a:p>
          <a:p>
            <a:pPr marL="457200" indent="-457200"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The nodes 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v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such that their suffix link s(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v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) is a node appearing also in S(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).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941F941-9003-41FA-AD25-4207906146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1045"/>
          <a:stretch/>
        </p:blipFill>
        <p:spPr>
          <a:xfrm>
            <a:off x="8503739" y="3132589"/>
            <a:ext cx="3160187" cy="3531561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72AB47AE-7362-4454-8FCA-9D9878F171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074" y="3132589"/>
            <a:ext cx="7617745" cy="3725411"/>
          </a:xfrm>
          <a:prstGeom prst="rect">
            <a:avLst/>
          </a:prstGeom>
        </p:spPr>
      </p:pic>
      <p:sp>
        <p:nvSpPr>
          <p:cNvPr id="13" name="文字方塊 12">
            <a:extLst>
              <a:ext uri="{FF2B5EF4-FFF2-40B4-BE49-F238E27FC236}">
                <a16:creationId xmlns:a16="http://schemas.microsoft.com/office/drawing/2014/main" id="{4050E7A9-CB96-469D-B1DE-8823880888D6}"/>
              </a:ext>
            </a:extLst>
          </p:cNvPr>
          <p:cNvSpPr txBox="1"/>
          <p:nvPr/>
        </p:nvSpPr>
        <p:spPr>
          <a:xfrm>
            <a:off x="8636201" y="3441950"/>
            <a:ext cx="766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LST</a:t>
            </a:r>
            <a:endParaRPr lang="zh-TW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FB38C27B-86C9-465C-B872-B1D46817A266}"/>
              </a:ext>
            </a:extLst>
          </p:cNvPr>
          <p:cNvSpPr txBox="1"/>
          <p:nvPr/>
        </p:nvSpPr>
        <p:spPr>
          <a:xfrm>
            <a:off x="838200" y="3441950"/>
            <a:ext cx="766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endParaRPr lang="zh-TW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2EA90CE4-0F47-4063-9F85-D7039FBF7D8D}"/>
              </a:ext>
            </a:extLst>
          </p:cNvPr>
          <p:cNvSpPr txBox="1"/>
          <p:nvPr/>
        </p:nvSpPr>
        <p:spPr>
          <a:xfrm>
            <a:off x="4865988" y="3441950"/>
            <a:ext cx="766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zh-TW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843310F4-AE4D-4472-BF79-64994D69AEF4}"/>
              </a:ext>
            </a:extLst>
          </p:cNvPr>
          <p:cNvSpPr/>
          <p:nvPr/>
        </p:nvSpPr>
        <p:spPr>
          <a:xfrm>
            <a:off x="2539548" y="3339000"/>
            <a:ext cx="180000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2002DE0D-855B-4B32-B3F3-27B9DB6A02CB}"/>
              </a:ext>
            </a:extLst>
          </p:cNvPr>
          <p:cNvSpPr/>
          <p:nvPr/>
        </p:nvSpPr>
        <p:spPr>
          <a:xfrm>
            <a:off x="2539548" y="3894906"/>
            <a:ext cx="180000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36D69E89-2122-41E2-9E26-9D388C61EFEF}"/>
              </a:ext>
            </a:extLst>
          </p:cNvPr>
          <p:cNvSpPr/>
          <p:nvPr/>
        </p:nvSpPr>
        <p:spPr>
          <a:xfrm>
            <a:off x="1797691" y="3984906"/>
            <a:ext cx="180000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E065481F-F97A-466E-BFCE-2578C7EA5BD0}"/>
              </a:ext>
            </a:extLst>
          </p:cNvPr>
          <p:cNvSpPr/>
          <p:nvPr/>
        </p:nvSpPr>
        <p:spPr>
          <a:xfrm>
            <a:off x="2539548" y="4718369"/>
            <a:ext cx="180000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10BE4400-6F01-4DE8-996A-1BF21D630409}"/>
              </a:ext>
            </a:extLst>
          </p:cNvPr>
          <p:cNvSpPr/>
          <p:nvPr/>
        </p:nvSpPr>
        <p:spPr>
          <a:xfrm>
            <a:off x="10233014" y="3330291"/>
            <a:ext cx="180000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3778468B-521A-466E-9567-1F2B11E40622}"/>
              </a:ext>
            </a:extLst>
          </p:cNvPr>
          <p:cNvSpPr/>
          <p:nvPr/>
        </p:nvSpPr>
        <p:spPr>
          <a:xfrm>
            <a:off x="10233014" y="3866956"/>
            <a:ext cx="180000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2616A9EC-47A1-4024-BE12-A03CA6504ED1}"/>
              </a:ext>
            </a:extLst>
          </p:cNvPr>
          <p:cNvSpPr/>
          <p:nvPr/>
        </p:nvSpPr>
        <p:spPr>
          <a:xfrm>
            <a:off x="9519526" y="3959517"/>
            <a:ext cx="180000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214E820C-E42A-464E-98D9-0C1FC9280B34}"/>
              </a:ext>
            </a:extLst>
          </p:cNvPr>
          <p:cNvSpPr/>
          <p:nvPr/>
        </p:nvSpPr>
        <p:spPr>
          <a:xfrm>
            <a:off x="10233014" y="4658876"/>
            <a:ext cx="180000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+</a:t>
            </a:r>
            <a:endParaRPr lang="zh-TW" altLang="en-US" dirty="0"/>
          </a:p>
        </p:txBody>
      </p:sp>
      <p:sp>
        <p:nvSpPr>
          <p:cNvPr id="20" name="橢圓 19">
            <a:extLst>
              <a:ext uri="{FF2B5EF4-FFF2-40B4-BE49-F238E27FC236}">
                <a16:creationId xmlns:a16="http://schemas.microsoft.com/office/drawing/2014/main" id="{EFFD1E52-064B-4D57-90EA-4D4D668D5611}"/>
              </a:ext>
            </a:extLst>
          </p:cNvPr>
          <p:cNvSpPr/>
          <p:nvPr/>
        </p:nvSpPr>
        <p:spPr>
          <a:xfrm>
            <a:off x="329627" y="1796960"/>
            <a:ext cx="396894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3599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6D0B2-3E0F-4145-940C-CC476B6A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Linear-size Suffix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(LST) 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Build 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(?)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BDD4AEF-5FE0-4849-B8B1-DF4BC8E3C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w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abaabac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457200" indent="-457200"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The nodes that appear also in the suffix tree S(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</a:p>
          <a:p>
            <a:pPr marL="457200" indent="-457200"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The nodes 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v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such that their suffix link s(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v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) is a node appearing also in S(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</a:rPr>
              <a:t>w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).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941F941-9003-41FA-AD25-4207906146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1045"/>
          <a:stretch/>
        </p:blipFill>
        <p:spPr>
          <a:xfrm>
            <a:off x="8503739" y="3132589"/>
            <a:ext cx="3160187" cy="3531561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72AB47AE-7362-4454-8FCA-9D9878F171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074" y="3132589"/>
            <a:ext cx="7617745" cy="3725411"/>
          </a:xfrm>
          <a:prstGeom prst="rect">
            <a:avLst/>
          </a:prstGeom>
        </p:spPr>
      </p:pic>
      <p:sp>
        <p:nvSpPr>
          <p:cNvPr id="13" name="文字方塊 12">
            <a:extLst>
              <a:ext uri="{FF2B5EF4-FFF2-40B4-BE49-F238E27FC236}">
                <a16:creationId xmlns:a16="http://schemas.microsoft.com/office/drawing/2014/main" id="{4050E7A9-CB96-469D-B1DE-8823880888D6}"/>
              </a:ext>
            </a:extLst>
          </p:cNvPr>
          <p:cNvSpPr txBox="1"/>
          <p:nvPr/>
        </p:nvSpPr>
        <p:spPr>
          <a:xfrm>
            <a:off x="8636201" y="3441950"/>
            <a:ext cx="766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LST</a:t>
            </a:r>
            <a:endParaRPr lang="zh-TW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FB38C27B-86C9-465C-B872-B1D46817A266}"/>
              </a:ext>
            </a:extLst>
          </p:cNvPr>
          <p:cNvSpPr txBox="1"/>
          <p:nvPr/>
        </p:nvSpPr>
        <p:spPr>
          <a:xfrm>
            <a:off x="838200" y="3441950"/>
            <a:ext cx="766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endParaRPr lang="zh-TW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2EA90CE4-0F47-4063-9F85-D7039FBF7D8D}"/>
              </a:ext>
            </a:extLst>
          </p:cNvPr>
          <p:cNvSpPr txBox="1"/>
          <p:nvPr/>
        </p:nvSpPr>
        <p:spPr>
          <a:xfrm>
            <a:off x="4865988" y="3441950"/>
            <a:ext cx="766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zh-TW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8926846D-3D9B-4106-9A04-7BD4A2615EDC}"/>
              </a:ext>
            </a:extLst>
          </p:cNvPr>
          <p:cNvSpPr/>
          <p:nvPr/>
        </p:nvSpPr>
        <p:spPr>
          <a:xfrm>
            <a:off x="329627" y="2213639"/>
            <a:ext cx="396894" cy="396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32E4FA47-F893-479C-91C4-3351C86C5E51}"/>
              </a:ext>
            </a:extLst>
          </p:cNvPr>
          <p:cNvSpPr/>
          <p:nvPr/>
        </p:nvSpPr>
        <p:spPr>
          <a:xfrm>
            <a:off x="2209676" y="3695489"/>
            <a:ext cx="108000" cy="108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02CDBC0B-6094-4427-9C5E-36BEC6444E5D}"/>
              </a:ext>
            </a:extLst>
          </p:cNvPr>
          <p:cNvSpPr/>
          <p:nvPr/>
        </p:nvSpPr>
        <p:spPr>
          <a:xfrm>
            <a:off x="2875882" y="4387821"/>
            <a:ext cx="108000" cy="108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F73DD838-15A8-4892-AA10-28FB0C596E54}"/>
              </a:ext>
            </a:extLst>
          </p:cNvPr>
          <p:cNvSpPr/>
          <p:nvPr/>
        </p:nvSpPr>
        <p:spPr>
          <a:xfrm>
            <a:off x="3398397" y="5119340"/>
            <a:ext cx="108000" cy="108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DC1C5F44-6851-4782-9D44-325D54462FAE}"/>
              </a:ext>
            </a:extLst>
          </p:cNvPr>
          <p:cNvSpPr/>
          <p:nvPr/>
        </p:nvSpPr>
        <p:spPr>
          <a:xfrm>
            <a:off x="9917869" y="3681491"/>
            <a:ext cx="108000" cy="108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127922A0-1F71-4686-AA08-E51109FAD36B}"/>
              </a:ext>
            </a:extLst>
          </p:cNvPr>
          <p:cNvSpPr/>
          <p:nvPr/>
        </p:nvSpPr>
        <p:spPr>
          <a:xfrm>
            <a:off x="10556078" y="4342530"/>
            <a:ext cx="108000" cy="108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CC3D83F3-83B5-46F4-B7DC-24DFC8D96C81}"/>
              </a:ext>
            </a:extLst>
          </p:cNvPr>
          <p:cNvSpPr/>
          <p:nvPr/>
        </p:nvSpPr>
        <p:spPr>
          <a:xfrm>
            <a:off x="11053231" y="5038839"/>
            <a:ext cx="108000" cy="108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+</a:t>
            </a:r>
            <a:endParaRPr lang="zh-TW" altLang="en-US" dirty="0">
              <a:solidFill>
                <a:schemeClr val="tx1"/>
              </a:solidFill>
            </a:endParaRPr>
          </a:p>
        </p:txBody>
      </p:sp>
      <p:cxnSp>
        <p:nvCxnSpPr>
          <p:cNvPr id="7" name="接點: 弧形 6">
            <a:extLst>
              <a:ext uri="{FF2B5EF4-FFF2-40B4-BE49-F238E27FC236}">
                <a16:creationId xmlns:a16="http://schemas.microsoft.com/office/drawing/2014/main" id="{E29DC884-E0AB-4338-B9F3-CED1648966C8}"/>
              </a:ext>
            </a:extLst>
          </p:cNvPr>
          <p:cNvCxnSpPr/>
          <p:nvPr/>
        </p:nvCxnSpPr>
        <p:spPr>
          <a:xfrm flipV="1">
            <a:off x="2159771" y="3382850"/>
            <a:ext cx="315810" cy="176349"/>
          </a:xfrm>
          <a:prstGeom prst="curvedConnector3">
            <a:avLst>
              <a:gd name="adj1" fmla="val -18938"/>
            </a:avLst>
          </a:prstGeom>
          <a:ln w="28575">
            <a:solidFill>
              <a:srgbClr val="92D05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接點: 弧形 19">
            <a:extLst>
              <a:ext uri="{FF2B5EF4-FFF2-40B4-BE49-F238E27FC236}">
                <a16:creationId xmlns:a16="http://schemas.microsoft.com/office/drawing/2014/main" id="{80C7FBDA-729F-4E2B-B57C-D592F797FD97}"/>
              </a:ext>
            </a:extLst>
          </p:cNvPr>
          <p:cNvCxnSpPr>
            <a:cxnSpLocks/>
          </p:cNvCxnSpPr>
          <p:nvPr/>
        </p:nvCxnSpPr>
        <p:spPr>
          <a:xfrm rot="16200000" flipV="1">
            <a:off x="2597044" y="4117692"/>
            <a:ext cx="342690" cy="214985"/>
          </a:xfrm>
          <a:prstGeom prst="curvedConnector3">
            <a:avLst>
              <a:gd name="adj1" fmla="val 24589"/>
            </a:avLst>
          </a:prstGeom>
          <a:ln w="28575">
            <a:solidFill>
              <a:srgbClr val="92D05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接點: 弧形 27">
            <a:extLst>
              <a:ext uri="{FF2B5EF4-FFF2-40B4-BE49-F238E27FC236}">
                <a16:creationId xmlns:a16="http://schemas.microsoft.com/office/drawing/2014/main" id="{BA57732F-D69A-4C59-8DF4-0E1448A73F20}"/>
              </a:ext>
            </a:extLst>
          </p:cNvPr>
          <p:cNvCxnSpPr>
            <a:cxnSpLocks/>
          </p:cNvCxnSpPr>
          <p:nvPr/>
        </p:nvCxnSpPr>
        <p:spPr>
          <a:xfrm rot="10800000">
            <a:off x="2768390" y="4898369"/>
            <a:ext cx="526103" cy="290218"/>
          </a:xfrm>
          <a:prstGeom prst="curvedConnector3">
            <a:avLst>
              <a:gd name="adj1" fmla="val 50000"/>
            </a:avLst>
          </a:prstGeom>
          <a:ln w="28575">
            <a:solidFill>
              <a:srgbClr val="92D05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4374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4818</TotalTime>
  <Words>1869</Words>
  <Application>Microsoft Office PowerPoint</Application>
  <PresentationFormat>寬螢幕</PresentationFormat>
  <Paragraphs>218</Paragraphs>
  <Slides>30</Slides>
  <Notes>28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30</vt:i4>
      </vt:variant>
    </vt:vector>
  </HeadingPairs>
  <TitlesOfParts>
    <vt:vector size="37" baseType="lpstr">
      <vt:lpstr>Arial</vt:lpstr>
      <vt:lpstr>Arial</vt:lpstr>
      <vt:lpstr>Calibri</vt:lpstr>
      <vt:lpstr>Calibri Light</vt:lpstr>
      <vt:lpstr>Courier New</vt:lpstr>
      <vt:lpstr>Times New Roman</vt:lpstr>
      <vt:lpstr>Office 佈景主題</vt:lpstr>
      <vt:lpstr>Linear-Size Suffix Tries</vt:lpstr>
      <vt:lpstr>Abstract (1/2)</vt:lpstr>
      <vt:lpstr>Abstract (2/2)</vt:lpstr>
      <vt:lpstr>Suffix Trie vs. Suffix Tree</vt:lpstr>
      <vt:lpstr>Linear-size Suffix Trie (LST)</vt:lpstr>
      <vt:lpstr>Linear-size Suffix Trie (LST) － Build  (?)</vt:lpstr>
      <vt:lpstr>Linear-size Suffix Trie (LST) － Build  (?)</vt:lpstr>
      <vt:lpstr>Linear-size Suffix Trie (LST) － Build  (?)</vt:lpstr>
      <vt:lpstr>Linear-size Suffix Trie (LST) － Build  (?)</vt:lpstr>
      <vt:lpstr>Linear-size Suffix Trie (LST) － Build  (?)</vt:lpstr>
      <vt:lpstr>Linear-size Suffix Trie (LST) － Build</vt:lpstr>
      <vt:lpstr>Decompact</vt:lpstr>
      <vt:lpstr>Decompact</vt:lpstr>
      <vt:lpstr>Decompact</vt:lpstr>
      <vt:lpstr>Decompact</vt:lpstr>
      <vt:lpstr>Decompact</vt:lpstr>
      <vt:lpstr>Decompact</vt:lpstr>
      <vt:lpstr>Decompact</vt:lpstr>
      <vt:lpstr>Decompact</vt:lpstr>
      <vt:lpstr>Decompact</vt:lpstr>
      <vt:lpstr>Decompact</vt:lpstr>
      <vt:lpstr>FastDecompact － s(u,v)、sk(x)</vt:lpstr>
      <vt:lpstr>FastDecompact － s(u,v)、sk(x)</vt:lpstr>
      <vt:lpstr>FastDecompact</vt:lpstr>
      <vt:lpstr>Decompact</vt:lpstr>
      <vt:lpstr>Search</vt:lpstr>
      <vt:lpstr>Theorem 1</vt:lpstr>
      <vt:lpstr>Theorem 2</vt:lpstr>
      <vt:lpstr>Longest Common Substring (LCS)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String Matching Algorithm Based on Logical Indexing</dc:title>
  <dc:creator>育誠 張</dc:creator>
  <cp:lastModifiedBy>pplab</cp:lastModifiedBy>
  <cp:revision>1572</cp:revision>
  <dcterms:created xsi:type="dcterms:W3CDTF">2020-01-13T05:19:55Z</dcterms:created>
  <dcterms:modified xsi:type="dcterms:W3CDTF">2020-12-23T12:24:38Z</dcterms:modified>
</cp:coreProperties>
</file>