
<file path=[Content_Types].xml><?xml version="1.0" encoding="utf-8"?>
<Types xmlns="http://schemas.openxmlformats.org/package/2006/content-types"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321" r:id="rId2"/>
    <p:sldId id="311" r:id="rId3"/>
    <p:sldId id="329" r:id="rId4"/>
    <p:sldId id="331" r:id="rId5"/>
    <p:sldId id="336" r:id="rId6"/>
    <p:sldId id="337" r:id="rId7"/>
    <p:sldId id="338" r:id="rId8"/>
    <p:sldId id="342" r:id="rId9"/>
    <p:sldId id="340" r:id="rId10"/>
    <p:sldId id="344" r:id="rId11"/>
    <p:sldId id="345" r:id="rId12"/>
    <p:sldId id="335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豐仰 蔡" initials="豐仰" lastIdx="1" clrIdx="0">
    <p:extLst>
      <p:ext uri="{19B8F6BF-5375-455C-9EA6-DF929625EA0E}">
        <p15:presenceInfo xmlns:p15="http://schemas.microsoft.com/office/powerpoint/2012/main" userId="8fbda77307fba9f0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10AFE"/>
    <a:srgbClr val="E9EB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中等深淺樣式 4 - 輔色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26" autoAdjust="0"/>
    <p:restoredTop sz="94238" autoAdjust="0"/>
  </p:normalViewPr>
  <p:slideViewPr>
    <p:cSldViewPr snapToGrid="0">
      <p:cViewPr varScale="1">
        <p:scale>
          <a:sx n="68" d="100"/>
          <a:sy n="68" d="100"/>
        </p:scale>
        <p:origin x="147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EB1F98-CDCA-4E1F-B89C-7712647B005A}" type="datetimeFigureOut">
              <a:rPr lang="zh-TW" altLang="en-US" smtClean="0"/>
              <a:t>2020/12/29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E0A4FA-366C-40B7-9E40-EFBC7A72D85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806619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0A4FA-366C-40B7-9E40-EFBC7A72D852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141255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0A4FA-366C-40B7-9E40-EFBC7A72D852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918789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0A4FA-366C-40B7-9E40-EFBC7A72D852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484570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0A4FA-366C-40B7-9E40-EFBC7A72D852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714786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0A4FA-366C-40B7-9E40-EFBC7A72D852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227753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0A4FA-366C-40B7-9E40-EFBC7A72D852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548153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EFCFE-425C-4696-9D05-22E06C3112FC}" type="datetimeFigureOut">
              <a:rPr lang="zh-TW" altLang="en-US" smtClean="0"/>
              <a:t>2020/12/29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633CA-77E0-4863-94F8-E28139DFB2B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65846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EFCFE-425C-4696-9D05-22E06C3112FC}" type="datetimeFigureOut">
              <a:rPr lang="zh-TW" altLang="en-US" smtClean="0"/>
              <a:t>2020/12/29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633CA-77E0-4863-94F8-E28139DFB2B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46856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EFCFE-425C-4696-9D05-22E06C3112FC}" type="datetimeFigureOut">
              <a:rPr lang="zh-TW" altLang="en-US" smtClean="0"/>
              <a:t>2020/12/29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633CA-77E0-4863-94F8-E28139DFB2B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09145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EFCFE-425C-4696-9D05-22E06C3112FC}" type="datetimeFigureOut">
              <a:rPr lang="zh-TW" altLang="en-US" smtClean="0"/>
              <a:t>2020/12/29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633CA-77E0-4863-94F8-E28139DFB2B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77946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EFCFE-425C-4696-9D05-22E06C3112FC}" type="datetimeFigureOut">
              <a:rPr lang="zh-TW" altLang="en-US" smtClean="0"/>
              <a:t>2020/12/29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633CA-77E0-4863-94F8-E28139DFB2B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43438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EFCFE-425C-4696-9D05-22E06C3112FC}" type="datetimeFigureOut">
              <a:rPr lang="zh-TW" altLang="en-US" smtClean="0"/>
              <a:t>2020/12/29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633CA-77E0-4863-94F8-E28139DFB2B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10689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EFCFE-425C-4696-9D05-22E06C3112FC}" type="datetimeFigureOut">
              <a:rPr lang="zh-TW" altLang="en-US" smtClean="0"/>
              <a:t>2020/12/29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633CA-77E0-4863-94F8-E28139DFB2B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73240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EFCFE-425C-4696-9D05-22E06C3112FC}" type="datetimeFigureOut">
              <a:rPr lang="zh-TW" altLang="en-US" smtClean="0"/>
              <a:t>2020/12/29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633CA-77E0-4863-94F8-E28139DFB2B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26587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EFCFE-425C-4696-9D05-22E06C3112FC}" type="datetimeFigureOut">
              <a:rPr lang="zh-TW" altLang="en-US" smtClean="0"/>
              <a:t>2020/12/29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633CA-77E0-4863-94F8-E28139DFB2B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96154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EFCFE-425C-4696-9D05-22E06C3112FC}" type="datetimeFigureOut">
              <a:rPr lang="zh-TW" altLang="en-US" smtClean="0"/>
              <a:t>2020/12/29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633CA-77E0-4863-94F8-E28139DFB2B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078348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EFCFE-425C-4696-9D05-22E06C3112FC}" type="datetimeFigureOut">
              <a:rPr lang="zh-TW" altLang="en-US" smtClean="0"/>
              <a:t>2020/12/29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633CA-77E0-4863-94F8-E28139DFB2B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84832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6EFCFE-425C-4696-9D05-22E06C3112FC}" type="datetimeFigureOut">
              <a:rPr lang="zh-TW" altLang="en-US" smtClean="0"/>
              <a:t>2020/12/29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2633CA-77E0-4863-94F8-E28139DFB2B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08622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8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B447A32-0D96-4B57-86B2-82EC84E899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4993" y="461639"/>
            <a:ext cx="8433339" cy="1699666"/>
          </a:xfrm>
        </p:spPr>
        <p:txBody>
          <a:bodyPr>
            <a:noAutofit/>
          </a:bodyPr>
          <a:lstStyle/>
          <a:p>
            <a:r>
              <a:rPr lang="en-US" altLang="zh-TW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Independent Task Scheduling Algorithm in</a:t>
            </a:r>
            <a:r>
              <a:rPr lang="zh-TW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Heterogeneous Multi-core Processor Environment</a:t>
            </a:r>
            <a:endParaRPr lang="zh-TW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1456E59-5D91-4093-B1A4-6F308EA967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4993" y="2819042"/>
            <a:ext cx="8536249" cy="927245"/>
          </a:xfrm>
        </p:spPr>
        <p:txBody>
          <a:bodyPr>
            <a:noAutofit/>
          </a:bodyPr>
          <a:lstStyle/>
          <a:p>
            <a:r>
              <a:rPr lang="nl-NL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Lindong Liu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nl-NL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Deyu Qi</a:t>
            </a: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副標題 2">
            <a:extLst>
              <a:ext uri="{FF2B5EF4-FFF2-40B4-BE49-F238E27FC236}">
                <a16:creationId xmlns:a16="http://schemas.microsoft.com/office/drawing/2014/main" id="{A64E0364-4674-4930-835E-A413D880DCDB}"/>
              </a:ext>
            </a:extLst>
          </p:cNvPr>
          <p:cNvSpPr txBox="1">
            <a:spLocks/>
          </p:cNvSpPr>
          <p:nvPr/>
        </p:nvSpPr>
        <p:spPr>
          <a:xfrm>
            <a:off x="5192159" y="5487972"/>
            <a:ext cx="3486173" cy="856478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Presenter</a:t>
            </a:r>
            <a:r>
              <a:rPr lang="en-US" altLang="zh-TW" sz="1800" dirty="0"/>
              <a:t> </a:t>
            </a:r>
            <a:r>
              <a:rPr lang="en-US" altLang="zh-TW" sz="1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:</a:t>
            </a:r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Chih</a:t>
            </a:r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-Kai Wu</a:t>
            </a:r>
          </a:p>
          <a:p>
            <a:pPr algn="r"/>
            <a:r>
              <a:rPr lang="en-US" altLang="zh-TW" sz="1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Date: Dec. 29, 2020</a:t>
            </a:r>
            <a:endParaRPr lang="zh-TW" altLang="en-US" sz="18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244993" y="3955410"/>
            <a:ext cx="889900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2018 IEEE 3rd Advanced Information Technology, Electronic and Automation Control Conference (IAEAC), Chongqing, 2018, pp. 142-146</a:t>
            </a:r>
          </a:p>
        </p:txBody>
      </p:sp>
    </p:spTree>
    <p:extLst>
      <p:ext uri="{BB962C8B-B14F-4D97-AF65-F5344CB8AC3E}">
        <p14:creationId xmlns:p14="http://schemas.microsoft.com/office/powerpoint/2010/main" val="829859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519"/>
    </mc:Choice>
    <mc:Fallback xmlns="">
      <p:transition spd="slow" advTm="2519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942" y="120707"/>
            <a:ext cx="7886700" cy="1325563"/>
          </a:xfrm>
        </p:spPr>
        <p:txBody>
          <a:bodyPr/>
          <a:lstStyle/>
          <a:p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wLC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矩形 6"/>
              <p:cNvSpPr/>
              <p:nvPr/>
            </p:nvSpPr>
            <p:spPr>
              <a:xfrm>
                <a:off x="3401668" y="408292"/>
                <a:ext cx="4955666" cy="276101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8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altLang="zh-TW" sz="2800" i="1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  <m:r>
                        <a:rPr lang="en-US" altLang="zh-TW" sz="28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sz="2800" i="1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𝑡𝑠</m:t>
                              </m:r>
                            </m:e>
                            <m:sub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  <m:r>
                            <a:rPr lang="en-US" altLang="zh-TW" sz="2800" i="1">
                              <a:latin typeface="Cambria Math" panose="02040503050406030204" pitchFamily="18" charset="0"/>
                            </a:rPr>
                            <m:t>/</m:t>
                          </m:r>
                          <m:sSub>
                            <m:sSubPr>
                              <m:ctrlP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  <m:r>
                            <a:rPr lang="en-US" altLang="zh-TW" sz="2800" i="1">
                              <a:latin typeface="Cambria Math" panose="02040503050406030204" pitchFamily="18" charset="0"/>
                            </a:rPr>
                            <m:t>)∗</m:t>
                          </m:r>
                          <m:r>
                            <a:rPr lang="en-US" altLang="zh-TW" sz="2800" i="1">
                              <a:latin typeface="Cambria Math" panose="02040503050406030204" pitchFamily="18" charset="0"/>
                            </a:rPr>
                            <m:t>𝑡𝑜𝑡𝑎</m:t>
                          </m:r>
                          <m:sSub>
                            <m:sSubPr>
                              <m:ctrlP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𝑡𝑎𝑠𝑘</m:t>
                              </m:r>
                            </m:sub>
                          </m:sSub>
                        </m:num>
                        <m:den>
                          <m:nary>
                            <m:naryPr>
                              <m:chr m:val="∑"/>
                              <m:ctrlP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=0</m:t>
                              </m:r>
                            </m:sub>
                            <m:sup>
                              <m: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  <m:e>
                              <m:r>
                                <a:rPr lang="en-US" altLang="zh-TW" sz="280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altLang="zh-TW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sz="2800" b="0" i="1" smtClean="0">
                                      <a:latin typeface="Cambria Math" panose="02040503050406030204" pitchFamily="18" charset="0"/>
                                    </a:rPr>
                                    <m:t>𝑡𝑠</m:t>
                                  </m:r>
                                </m:e>
                                <m:sub>
                                  <m:r>
                                    <a:rPr lang="en-US" altLang="zh-TW" sz="2800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/</m:t>
                              </m:r>
                              <m:sSub>
                                <m:sSubPr>
                                  <m:ctrlPr>
                                    <a:rPr lang="en-US" altLang="zh-TW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sz="2800" i="1">
                                      <a:latin typeface="Cambria Math" panose="02040503050406030204" pitchFamily="18" charset="0"/>
                                    </a:rPr>
                                    <m:t>𝑤</m:t>
                                  </m:r>
                                </m:e>
                                <m:sub>
                                  <m:r>
                                    <a:rPr lang="en-US" altLang="zh-TW" sz="2800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altLang="zh-TW" sz="280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nary>
                        </m:den>
                      </m:f>
                    </m:oMath>
                  </m:oMathPara>
                </a14:m>
                <a:endParaRPr lang="en-US" altLang="zh-TW" sz="2800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800" i="1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altLang="zh-TW" sz="2800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altLang="zh-TW" sz="2800" i="1">
                          <a:latin typeface="Cambria Math" panose="02040503050406030204" pitchFamily="18" charset="0"/>
                        </a:rPr>
                        <m:t>=1.0</m:t>
                      </m:r>
                      <m:r>
                        <a:rPr lang="en-US" altLang="zh-TW" sz="2800" b="0" i="0" smtClean="0">
                          <a:latin typeface="Cambria Math" panose="02040503050406030204" pitchFamily="18" charset="0"/>
                        </a:rPr>
                        <m:t>      </m:t>
                      </m:r>
                      <m:sSub>
                        <m:sSubPr>
                          <m:ctrlPr>
                            <a:rPr lang="en-US" altLang="zh-TW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altLang="zh-TW" sz="2800" i="1">
                              <a:latin typeface="Cambria Math" panose="02040503050406030204" pitchFamily="18" charset="0"/>
                            </a:rPr>
                            <m:t>T</m:t>
                          </m:r>
                        </m:e>
                        <m:sub>
                          <m:r>
                            <a:rPr lang="en-US" altLang="zh-TW" sz="2800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altLang="zh-TW" sz="28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TW" sz="2800" b="0" i="1" smtClean="0">
                          <a:latin typeface="Cambria Math" panose="02040503050406030204" pitchFamily="18" charset="0"/>
                        </a:rPr>
                        <m:t>3.</m:t>
                      </m:r>
                      <m:r>
                        <a:rPr lang="en-US" altLang="zh-TW" sz="2800" i="1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US" altLang="zh-TW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800" i="1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altLang="zh-TW" sz="28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altLang="zh-TW" sz="2800" i="1">
                          <a:latin typeface="Cambria Math" panose="02040503050406030204" pitchFamily="18" charset="0"/>
                        </a:rPr>
                        <m:t>=4.0</m:t>
                      </m:r>
                      <m:r>
                        <a:rPr lang="en-US" altLang="zh-TW" sz="2800" b="0" i="0" smtClean="0">
                          <a:latin typeface="Cambria Math" panose="02040503050406030204" pitchFamily="18" charset="0"/>
                        </a:rPr>
                        <m:t>      </m:t>
                      </m:r>
                      <m:sSub>
                        <m:sSubPr>
                          <m:ctrlPr>
                            <a:rPr lang="en-US" altLang="zh-TW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altLang="zh-TW" sz="2800" i="1">
                              <a:latin typeface="Cambria Math" panose="02040503050406030204" pitchFamily="18" charset="0"/>
                            </a:rPr>
                            <m:t>T</m:t>
                          </m:r>
                        </m:e>
                        <m:sub>
                          <m:r>
                            <a:rPr lang="en-US" altLang="zh-TW" sz="28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altLang="zh-TW" sz="2800" i="1">
                          <a:latin typeface="Cambria Math" panose="02040503050406030204" pitchFamily="18" charset="0"/>
                        </a:rPr>
                        <m:t>=0.8</m:t>
                      </m:r>
                    </m:oMath>
                  </m:oMathPara>
                </a14:m>
                <a:endParaRPr lang="en-US" altLang="zh-TW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800" i="1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altLang="zh-TW" sz="28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zh-TW" sz="2800" i="1">
                        <a:latin typeface="Cambria Math" panose="02040503050406030204" pitchFamily="18" charset="0"/>
                      </a:rPr>
                      <m:t>=2.0</m:t>
                    </m:r>
                  </m:oMath>
                </a14:m>
                <a:r>
                  <a:rPr lang="zh-TW" alt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TW" sz="2800" i="1">
                            <a:latin typeface="Cambria Math" panose="02040503050406030204" pitchFamily="18" charset="0"/>
                          </a:rPr>
                          <m:t>T</m:t>
                        </m:r>
                      </m:e>
                      <m:sub>
                        <m:r>
                          <a:rPr lang="en-US" altLang="zh-TW" sz="28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zh-TW" sz="2800" i="1">
                        <a:latin typeface="Cambria Math" panose="02040503050406030204" pitchFamily="18" charset="0"/>
                      </a:rPr>
                      <m:t>=1.6</m:t>
                    </m:r>
                  </m:oMath>
                </a14:m>
                <a:endParaRPr lang="en-US" altLang="zh-TW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800" i="1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altLang="zh-TW" sz="2800" i="1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altLang="zh-TW" sz="2800" i="1">
                        <a:latin typeface="Cambria Math" panose="02040503050406030204" pitchFamily="18" charset="0"/>
                      </a:rPr>
                      <m:t>=1.33</m:t>
                    </m:r>
                  </m:oMath>
                </a14:m>
                <a:r>
                  <a:rPr lang="zh-TW" alt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TW" sz="2800" i="1">
                            <a:latin typeface="Cambria Math" panose="02040503050406030204" pitchFamily="18" charset="0"/>
                          </a:rPr>
                          <m:t>T</m:t>
                        </m:r>
                      </m:e>
                      <m:sub>
                        <m:r>
                          <a:rPr lang="en-US" altLang="zh-TW" sz="2800" i="1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altLang="zh-TW" sz="2800" i="1">
                        <a:latin typeface="Cambria Math" panose="02040503050406030204" pitchFamily="18" charset="0"/>
                      </a:rPr>
                      <m:t>=2.4</m:t>
                    </m:r>
                  </m:oMath>
                </a14:m>
                <a:endParaRPr lang="en-US" altLang="zh-TW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矩形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1668" y="408292"/>
                <a:ext cx="4955666" cy="276101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內容版面配置區 4"/>
          <p:cNvPicPr>
            <a:picLocks noGrp="1" noChangeAspect="1"/>
          </p:cNvPicPr>
          <p:nvPr>
            <p:ph idx="1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215" t="-736" b="-5143"/>
          <a:stretch/>
        </p:blipFill>
        <p:spPr>
          <a:xfrm>
            <a:off x="99734" y="1143000"/>
            <a:ext cx="2902227" cy="5645426"/>
          </a:xfrm>
        </p:spPr>
      </p:pic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表格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33393010"/>
                  </p:ext>
                </p:extLst>
              </p:nvPr>
            </p:nvGraphicFramePr>
            <p:xfrm>
              <a:off x="3401668" y="3260461"/>
              <a:ext cx="5534530" cy="3527965"/>
            </p:xfrm>
            <a:graphic>
              <a:graphicData uri="http://schemas.openxmlformats.org/drawingml/2006/table">
                <a:tbl>
                  <a:tblPr firstRow="1" bandRow="1">
                    <a:tableStyleId>{C4B1156A-380E-4F78-BDF5-A606A8083BF9}</a:tableStyleId>
                  </a:tblPr>
                  <a:tblGrid>
                    <a:gridCol w="1106906">
                      <a:extLst>
                        <a:ext uri="{9D8B030D-6E8A-4147-A177-3AD203B41FA5}">
                          <a16:colId xmlns:a16="http://schemas.microsoft.com/office/drawing/2014/main" val="727561623"/>
                        </a:ext>
                      </a:extLst>
                    </a:gridCol>
                    <a:gridCol w="1106906">
                      <a:extLst>
                        <a:ext uri="{9D8B030D-6E8A-4147-A177-3AD203B41FA5}">
                          <a16:colId xmlns:a16="http://schemas.microsoft.com/office/drawing/2014/main" val="793436011"/>
                        </a:ext>
                      </a:extLst>
                    </a:gridCol>
                    <a:gridCol w="1106906">
                      <a:extLst>
                        <a:ext uri="{9D8B030D-6E8A-4147-A177-3AD203B41FA5}">
                          <a16:colId xmlns:a16="http://schemas.microsoft.com/office/drawing/2014/main" val="491938906"/>
                        </a:ext>
                      </a:extLst>
                    </a:gridCol>
                    <a:gridCol w="1106906">
                      <a:extLst>
                        <a:ext uri="{9D8B030D-6E8A-4147-A177-3AD203B41FA5}">
                          <a16:colId xmlns:a16="http://schemas.microsoft.com/office/drawing/2014/main" val="2349627356"/>
                        </a:ext>
                      </a:extLst>
                    </a:gridCol>
                    <a:gridCol w="1106906">
                      <a:extLst>
                        <a:ext uri="{9D8B030D-6E8A-4147-A177-3AD203B41FA5}">
                          <a16:colId xmlns:a16="http://schemas.microsoft.com/office/drawing/2014/main" val="2405934877"/>
                        </a:ext>
                      </a:extLst>
                    </a:gridCol>
                  </a:tblGrid>
                  <a:tr h="678938"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z="20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TW" sz="2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2000" smtClean="0">
                                        <a:latin typeface="Cambria Math" panose="02040503050406030204" pitchFamily="18" charset="0"/>
                                      </a:rPr>
                                      <m:t>𝑪</m:t>
                                    </m:r>
                                  </m:e>
                                  <m:sub>
                                    <m:r>
                                      <a:rPr lang="en-US" altLang="zh-TW" sz="2000" smtClean="0">
                                        <a:latin typeface="Cambria Math" panose="02040503050406030204" pitchFamily="18" charset="0"/>
                                      </a:rPr>
                                      <m:t>𝟎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TW" altLang="en-US" sz="20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TW" sz="2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2000" smtClean="0">
                                        <a:latin typeface="Cambria Math" panose="02040503050406030204" pitchFamily="18" charset="0"/>
                                      </a:rPr>
                                      <m:t>𝑪</m:t>
                                    </m:r>
                                  </m:e>
                                  <m:sub>
                                    <m:r>
                                      <a:rPr lang="en-US" altLang="zh-TW" sz="2000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TW" altLang="en-US" sz="20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TW" sz="2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2000" smtClean="0">
                                        <a:latin typeface="Cambria Math" panose="02040503050406030204" pitchFamily="18" charset="0"/>
                                      </a:rPr>
                                      <m:t>𝑪</m:t>
                                    </m:r>
                                  </m:e>
                                  <m:sub>
                                    <m:r>
                                      <a:rPr lang="en-US" altLang="zh-TW" sz="2000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TW" altLang="en-US" sz="20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TW" sz="2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2000" smtClean="0">
                                        <a:latin typeface="Cambria Math" panose="02040503050406030204" pitchFamily="18" charset="0"/>
                                      </a:rPr>
                                      <m:t>𝑪</m:t>
                                    </m:r>
                                  </m:e>
                                  <m:sub>
                                    <m:r>
                                      <a:rPr lang="en-US" altLang="zh-TW" sz="2000" smtClean="0"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TW" altLang="en-US" sz="20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738708997"/>
                      </a:ext>
                    </a:extLst>
                  </a:tr>
                  <a:tr h="717454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TW" sz="2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2000" smtClean="0">
                                        <a:latin typeface="Cambria Math" panose="02040503050406030204" pitchFamily="18" charset="0"/>
                                      </a:rPr>
                                      <m:t>𝒕</m:t>
                                    </m:r>
                                  </m:e>
                                  <m:sub>
                                    <m:r>
                                      <a:rPr lang="en-US" altLang="zh-TW" sz="2000" b="0" i="0" smtClean="0"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TW" altLang="en-US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21~141</a:t>
                          </a:r>
                          <a:endParaRPr lang="zh-TW" altLang="en-US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b="1" dirty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25~56</a:t>
                          </a:r>
                          <a:endParaRPr lang="zh-TW" altLang="en-US" sz="2000" b="1" dirty="0">
                            <a:solidFill>
                              <a:srgbClr val="FF00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z="2000" b="1" dirty="0">
                            <a:solidFill>
                              <a:srgbClr val="FF00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583581695"/>
                      </a:ext>
                    </a:extLst>
                  </a:tr>
                  <a:tr h="717454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TW" sz="2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2000" smtClean="0">
                                        <a:latin typeface="Cambria Math" panose="02040503050406030204" pitchFamily="18" charset="0"/>
                                      </a:rPr>
                                      <m:t>𝒕</m:t>
                                    </m:r>
                                  </m:e>
                                  <m:sub>
                                    <m:r>
                                      <a:rPr lang="en-US" altLang="zh-TW" sz="2000" b="0" i="0" smtClean="0">
                                        <a:latin typeface="Cambria Math" panose="02040503050406030204" pitchFamily="18" charset="0"/>
                                      </a:rPr>
                                      <m:t>8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TW" altLang="en-US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b="1" dirty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56~94</a:t>
                          </a:r>
                          <a:endParaRPr lang="zh-TW" altLang="en-US" sz="2000" b="1" dirty="0">
                            <a:solidFill>
                              <a:srgbClr val="FF00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33~108</a:t>
                          </a:r>
                          <a:endParaRPr lang="zh-TW" altLang="en-US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635909301"/>
                      </a:ext>
                    </a:extLst>
                  </a:tr>
                  <a:tr h="717454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TW" sz="2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2000" smtClean="0">
                                        <a:latin typeface="Cambria Math" panose="02040503050406030204" pitchFamily="18" charset="0"/>
                                      </a:rPr>
                                      <m:t>𝒕</m:t>
                                    </m:r>
                                  </m:e>
                                  <m:sub>
                                    <m:r>
                                      <a:rPr lang="en-US" altLang="zh-TW" sz="2000" b="0" i="0" smtClean="0">
                                        <a:latin typeface="Cambria Math" panose="02040503050406030204" pitchFamily="18" charset="0"/>
                                      </a:rPr>
                                      <m:t>9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TW" altLang="en-US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94~116</a:t>
                          </a:r>
                          <a:endParaRPr lang="zh-TW" altLang="en-US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b="1" dirty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33~77</a:t>
                          </a:r>
                          <a:endParaRPr lang="zh-TW" altLang="en-US" sz="2000" b="1" dirty="0">
                            <a:solidFill>
                              <a:srgbClr val="FF00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z="2000" b="1" dirty="0">
                            <a:solidFill>
                              <a:srgbClr val="FF00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889332418"/>
                      </a:ext>
                    </a:extLst>
                  </a:tr>
                  <a:tr h="696665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TW" sz="2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2000" smtClean="0">
                                        <a:latin typeface="Cambria Math" panose="02040503050406030204" pitchFamily="18" charset="0"/>
                                      </a:rPr>
                                      <m:t>𝒕</m:t>
                                    </m:r>
                                  </m:e>
                                  <m:sub>
                                    <m:r>
                                      <a:rPr lang="en-US" altLang="zh-TW" sz="2000" b="0" i="0" smtClean="0">
                                        <a:latin typeface="Cambria Math" panose="02040503050406030204" pitchFamily="18" charset="0"/>
                                      </a:rPr>
                                      <m:t>6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TW" altLang="en-US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z="2000" b="1" dirty="0">
                            <a:solidFill>
                              <a:srgbClr val="FF00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b="1" dirty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94~120</a:t>
                          </a:r>
                          <a:endParaRPr lang="zh-TW" altLang="en-US" sz="2000" b="1" dirty="0">
                            <a:solidFill>
                              <a:srgbClr val="FF00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170~247</a:t>
                          </a:r>
                          <a:endParaRPr lang="zh-TW" altLang="en-US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426598174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表格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33393010"/>
                  </p:ext>
                </p:extLst>
              </p:nvPr>
            </p:nvGraphicFramePr>
            <p:xfrm>
              <a:off x="3401668" y="3260461"/>
              <a:ext cx="5534530" cy="3527965"/>
            </p:xfrm>
            <a:graphic>
              <a:graphicData uri="http://schemas.openxmlformats.org/drawingml/2006/table">
                <a:tbl>
                  <a:tblPr firstRow="1" bandRow="1">
                    <a:tableStyleId>{C4B1156A-380E-4F78-BDF5-A606A8083BF9}</a:tableStyleId>
                  </a:tblPr>
                  <a:tblGrid>
                    <a:gridCol w="1106906">
                      <a:extLst>
                        <a:ext uri="{9D8B030D-6E8A-4147-A177-3AD203B41FA5}">
                          <a16:colId xmlns:a16="http://schemas.microsoft.com/office/drawing/2014/main" val="727561623"/>
                        </a:ext>
                      </a:extLst>
                    </a:gridCol>
                    <a:gridCol w="1106906">
                      <a:extLst>
                        <a:ext uri="{9D8B030D-6E8A-4147-A177-3AD203B41FA5}">
                          <a16:colId xmlns:a16="http://schemas.microsoft.com/office/drawing/2014/main" val="793436011"/>
                        </a:ext>
                      </a:extLst>
                    </a:gridCol>
                    <a:gridCol w="1106906">
                      <a:extLst>
                        <a:ext uri="{9D8B030D-6E8A-4147-A177-3AD203B41FA5}">
                          <a16:colId xmlns:a16="http://schemas.microsoft.com/office/drawing/2014/main" val="491938906"/>
                        </a:ext>
                      </a:extLst>
                    </a:gridCol>
                    <a:gridCol w="1106906">
                      <a:extLst>
                        <a:ext uri="{9D8B030D-6E8A-4147-A177-3AD203B41FA5}">
                          <a16:colId xmlns:a16="http://schemas.microsoft.com/office/drawing/2014/main" val="2349627356"/>
                        </a:ext>
                      </a:extLst>
                    </a:gridCol>
                    <a:gridCol w="1106906">
                      <a:extLst>
                        <a:ext uri="{9D8B030D-6E8A-4147-A177-3AD203B41FA5}">
                          <a16:colId xmlns:a16="http://schemas.microsoft.com/office/drawing/2014/main" val="2405934877"/>
                        </a:ext>
                      </a:extLst>
                    </a:gridCol>
                  </a:tblGrid>
                  <a:tr h="678938"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z="20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>
                        <a:blipFill>
                          <a:blip r:embed="rId5"/>
                          <a:stretch>
                            <a:fillRect l="-101657" t="-893" r="-302210" b="-4196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>
                        <a:blipFill>
                          <a:blip r:embed="rId5"/>
                          <a:stretch>
                            <a:fillRect l="-200549" t="-893" r="-200549" b="-4196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>
                        <a:blipFill>
                          <a:blip r:embed="rId5"/>
                          <a:stretch>
                            <a:fillRect l="-302210" t="-893" r="-101657" b="-4196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>
                        <a:blipFill>
                          <a:blip r:embed="rId5"/>
                          <a:stretch>
                            <a:fillRect l="-400000" t="-893" r="-1099" b="-41964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738708997"/>
                      </a:ext>
                    </a:extLst>
                  </a:tr>
                  <a:tr h="717454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>
                        <a:blipFill>
                          <a:blip r:embed="rId5"/>
                          <a:stretch>
                            <a:fillRect l="-1099" t="-95763" r="-400000" b="-29830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21~141</a:t>
                          </a:r>
                          <a:endParaRPr lang="zh-TW" altLang="en-US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b="1" dirty="0" smtClean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25~56</a:t>
                          </a:r>
                          <a:endParaRPr lang="zh-TW" altLang="en-US" sz="2000" b="1" dirty="0">
                            <a:solidFill>
                              <a:srgbClr val="FF00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z="2000" b="1" dirty="0">
                            <a:solidFill>
                              <a:srgbClr val="FF00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583581695"/>
                      </a:ext>
                    </a:extLst>
                  </a:tr>
                  <a:tr h="717454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>
                        <a:blipFill>
                          <a:blip r:embed="rId5"/>
                          <a:stretch>
                            <a:fillRect l="-1099" t="-195763" r="-400000" b="-19830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b="1" dirty="0" smtClean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56~94</a:t>
                          </a:r>
                          <a:endParaRPr lang="zh-TW" altLang="en-US" sz="2000" b="1" dirty="0">
                            <a:solidFill>
                              <a:srgbClr val="FF00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33~108</a:t>
                          </a:r>
                          <a:endParaRPr lang="zh-TW" altLang="en-US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635909301"/>
                      </a:ext>
                    </a:extLst>
                  </a:tr>
                  <a:tr h="717454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>
                        <a:blipFill>
                          <a:blip r:embed="rId5"/>
                          <a:stretch>
                            <a:fillRect l="-1099" t="-298291" r="-400000" b="-1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94~116</a:t>
                          </a:r>
                          <a:endParaRPr lang="zh-TW" altLang="en-US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b="1" dirty="0" smtClean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33~77</a:t>
                          </a:r>
                          <a:endParaRPr lang="zh-TW" altLang="en-US" sz="2000" b="1" dirty="0">
                            <a:solidFill>
                              <a:srgbClr val="FF00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z="2000" b="1" dirty="0">
                            <a:solidFill>
                              <a:srgbClr val="FF00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889332418"/>
                      </a:ext>
                    </a:extLst>
                  </a:tr>
                  <a:tr h="696665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>
                        <a:blipFill>
                          <a:blip r:embed="rId5"/>
                          <a:stretch>
                            <a:fillRect l="-1099" t="-405217" r="-400000" b="-17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z="2000" b="1" dirty="0">
                            <a:solidFill>
                              <a:srgbClr val="FF00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b="1" dirty="0" smtClean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94~120</a:t>
                          </a:r>
                          <a:endParaRPr lang="zh-TW" altLang="en-US" sz="2000" b="1" dirty="0">
                            <a:solidFill>
                              <a:srgbClr val="FF00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170~247</a:t>
                          </a:r>
                          <a:endParaRPr lang="zh-TW" altLang="en-US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4265981742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9714871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1914" y="79513"/>
            <a:ext cx="3311455" cy="3510800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4" r="8420" b="162"/>
          <a:stretch/>
        </p:blipFill>
        <p:spPr>
          <a:xfrm>
            <a:off x="3332397" y="0"/>
            <a:ext cx="2368150" cy="2842591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17" t="4164" r="17433" b="-10394"/>
          <a:stretch/>
        </p:blipFill>
        <p:spPr>
          <a:xfrm>
            <a:off x="69575" y="149087"/>
            <a:ext cx="3458816" cy="368741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表格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0796850"/>
                  </p:ext>
                </p:extLst>
              </p:nvPr>
            </p:nvGraphicFramePr>
            <p:xfrm>
              <a:off x="69575" y="4152386"/>
              <a:ext cx="7500735" cy="1018209"/>
            </p:xfrm>
            <a:graphic>
              <a:graphicData uri="http://schemas.openxmlformats.org/drawingml/2006/table">
                <a:tbl>
                  <a:tblPr firstRow="1" bandRow="1">
                    <a:tableStyleId>{C4B1156A-380E-4F78-BDF5-A606A8083BF9}</a:tableStyleId>
                  </a:tblPr>
                  <a:tblGrid>
                    <a:gridCol w="833415">
                      <a:extLst>
                        <a:ext uri="{9D8B030D-6E8A-4147-A177-3AD203B41FA5}">
                          <a16:colId xmlns:a16="http://schemas.microsoft.com/office/drawing/2014/main" val="118712992"/>
                        </a:ext>
                      </a:extLst>
                    </a:gridCol>
                    <a:gridCol w="952315">
                      <a:extLst>
                        <a:ext uri="{9D8B030D-6E8A-4147-A177-3AD203B41FA5}">
                          <a16:colId xmlns:a16="http://schemas.microsoft.com/office/drawing/2014/main" val="3504729038"/>
                        </a:ext>
                      </a:extLst>
                    </a:gridCol>
                    <a:gridCol w="714515">
                      <a:extLst>
                        <a:ext uri="{9D8B030D-6E8A-4147-A177-3AD203B41FA5}">
                          <a16:colId xmlns:a16="http://schemas.microsoft.com/office/drawing/2014/main" val="3903967351"/>
                        </a:ext>
                      </a:extLst>
                    </a:gridCol>
                    <a:gridCol w="833415">
                      <a:extLst>
                        <a:ext uri="{9D8B030D-6E8A-4147-A177-3AD203B41FA5}">
                          <a16:colId xmlns:a16="http://schemas.microsoft.com/office/drawing/2014/main" val="647839663"/>
                        </a:ext>
                      </a:extLst>
                    </a:gridCol>
                    <a:gridCol w="638679">
                      <a:extLst>
                        <a:ext uri="{9D8B030D-6E8A-4147-A177-3AD203B41FA5}">
                          <a16:colId xmlns:a16="http://schemas.microsoft.com/office/drawing/2014/main" val="595478364"/>
                        </a:ext>
                      </a:extLst>
                    </a:gridCol>
                    <a:gridCol w="665922">
                      <a:extLst>
                        <a:ext uri="{9D8B030D-6E8A-4147-A177-3AD203B41FA5}">
                          <a16:colId xmlns:a16="http://schemas.microsoft.com/office/drawing/2014/main" val="101350123"/>
                        </a:ext>
                      </a:extLst>
                    </a:gridCol>
                    <a:gridCol w="1152939">
                      <a:extLst>
                        <a:ext uri="{9D8B030D-6E8A-4147-A177-3AD203B41FA5}">
                          <a16:colId xmlns:a16="http://schemas.microsoft.com/office/drawing/2014/main" val="787765487"/>
                        </a:ext>
                      </a:extLst>
                    </a:gridCol>
                    <a:gridCol w="1162878">
                      <a:extLst>
                        <a:ext uri="{9D8B030D-6E8A-4147-A177-3AD203B41FA5}">
                          <a16:colId xmlns:a16="http://schemas.microsoft.com/office/drawing/2014/main" val="4169666199"/>
                        </a:ext>
                      </a:extLst>
                    </a:gridCol>
                    <a:gridCol w="546657">
                      <a:extLst>
                        <a:ext uri="{9D8B030D-6E8A-4147-A177-3AD203B41FA5}">
                          <a16:colId xmlns:a16="http://schemas.microsoft.com/office/drawing/2014/main" val="1181334862"/>
                        </a:ext>
                      </a:extLst>
                    </a:gridCol>
                  </a:tblGrid>
                  <a:tr h="525962">
                    <a:tc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TW" sz="2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2000" smtClean="0">
                                        <a:latin typeface="Cambria Math" panose="02040503050406030204" pitchFamily="18" charset="0"/>
                                      </a:rPr>
                                      <m:t>𝒕</m:t>
                                    </m:r>
                                  </m:e>
                                  <m:sub>
                                    <m:r>
                                      <a:rPr lang="en-US" altLang="zh-TW" sz="2000" b="0" i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TW" altLang="en-US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TW" sz="2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2000" smtClean="0">
                                        <a:latin typeface="Cambria Math" panose="02040503050406030204" pitchFamily="18" charset="0"/>
                                      </a:rPr>
                                      <m:t>𝒕</m:t>
                                    </m:r>
                                  </m:e>
                                  <m:sub>
                                    <m:r>
                                      <a:rPr lang="en-US" altLang="zh-TW" sz="2000" b="0" i="0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TW" altLang="en-US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TW" sz="2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2000" smtClean="0">
                                        <a:latin typeface="Cambria Math" panose="02040503050406030204" pitchFamily="18" charset="0"/>
                                      </a:rPr>
                                      <m:t>𝒕</m:t>
                                    </m:r>
                                  </m:e>
                                  <m:sub>
                                    <m:r>
                                      <a:rPr lang="en-US" altLang="zh-TW" sz="2000" b="0" i="1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TW" altLang="en-US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TW" sz="2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2000" smtClean="0">
                                        <a:latin typeface="Cambria Math" panose="02040503050406030204" pitchFamily="18" charset="0"/>
                                      </a:rPr>
                                      <m:t>𝒕</m:t>
                                    </m:r>
                                  </m:e>
                                  <m:sub>
                                    <m:r>
                                      <a:rPr lang="en-US" altLang="zh-TW" sz="2000" b="0" i="1" smtClean="0"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TW" altLang="en-US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TW" sz="2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2000" smtClean="0">
                                        <a:latin typeface="Cambria Math" panose="02040503050406030204" pitchFamily="18" charset="0"/>
                                      </a:rPr>
                                      <m:t>𝒕</m:t>
                                    </m:r>
                                  </m:e>
                                  <m:sub>
                                    <m:r>
                                      <a:rPr lang="en-US" altLang="zh-TW" sz="2000" b="0" i="1" smtClean="0">
                                        <a:latin typeface="Cambria Math" panose="02040503050406030204" pitchFamily="18" charset="0"/>
                                      </a:rPr>
                                      <m:t>6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TW" altLang="en-US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TW" sz="2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2000" smtClean="0">
                                        <a:latin typeface="Cambria Math" panose="02040503050406030204" pitchFamily="18" charset="0"/>
                                      </a:rPr>
                                      <m:t>𝒕</m:t>
                                    </m:r>
                                  </m:e>
                                  <m:sub>
                                    <m:r>
                                      <a:rPr lang="en-US" altLang="zh-TW" sz="2000" b="0" i="1" smtClean="0"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TW" altLang="en-US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TW" sz="2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2000" smtClean="0">
                                        <a:latin typeface="Cambria Math" panose="02040503050406030204" pitchFamily="18" charset="0"/>
                                      </a:rPr>
                                      <m:t>𝒕</m:t>
                                    </m:r>
                                  </m:e>
                                  <m:sub>
                                    <m:r>
                                      <a:rPr lang="en-US" altLang="zh-TW" sz="2000" b="0" i="1" smtClean="0">
                                        <a:latin typeface="Cambria Math" panose="02040503050406030204" pitchFamily="18" charset="0"/>
                                      </a:rPr>
                                      <m:t>8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TW" altLang="en-US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TW" sz="2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2000" smtClean="0">
                                        <a:latin typeface="Cambria Math" panose="02040503050406030204" pitchFamily="18" charset="0"/>
                                      </a:rPr>
                                      <m:t>𝒕</m:t>
                                    </m:r>
                                  </m:e>
                                  <m:sub>
                                    <m:r>
                                      <a:rPr lang="en-US" altLang="zh-TW" sz="2000" b="0" i="1" smtClean="0">
                                        <a:latin typeface="Cambria Math" panose="02040503050406030204" pitchFamily="18" charset="0"/>
                                      </a:rPr>
                                      <m:t>9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TW" altLang="en-US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967726924"/>
                      </a:ext>
                    </a:extLst>
                  </a:tr>
                  <a:tr h="492247"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WT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25-20=5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0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0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0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0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33-21=12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75-22=53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0</a:t>
                          </a:r>
                          <a:endParaRPr lang="zh-TW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8127633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表格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0796850"/>
                  </p:ext>
                </p:extLst>
              </p:nvPr>
            </p:nvGraphicFramePr>
            <p:xfrm>
              <a:off x="69575" y="4152386"/>
              <a:ext cx="7500735" cy="1018209"/>
            </p:xfrm>
            <a:graphic>
              <a:graphicData uri="http://schemas.openxmlformats.org/drawingml/2006/table">
                <a:tbl>
                  <a:tblPr firstRow="1" bandRow="1">
                    <a:tableStyleId>{C4B1156A-380E-4F78-BDF5-A606A8083BF9}</a:tableStyleId>
                  </a:tblPr>
                  <a:tblGrid>
                    <a:gridCol w="833415">
                      <a:extLst>
                        <a:ext uri="{9D8B030D-6E8A-4147-A177-3AD203B41FA5}">
                          <a16:colId xmlns:a16="http://schemas.microsoft.com/office/drawing/2014/main" val="118712992"/>
                        </a:ext>
                      </a:extLst>
                    </a:gridCol>
                    <a:gridCol w="952315">
                      <a:extLst>
                        <a:ext uri="{9D8B030D-6E8A-4147-A177-3AD203B41FA5}">
                          <a16:colId xmlns:a16="http://schemas.microsoft.com/office/drawing/2014/main" val="3504729038"/>
                        </a:ext>
                      </a:extLst>
                    </a:gridCol>
                    <a:gridCol w="714515">
                      <a:extLst>
                        <a:ext uri="{9D8B030D-6E8A-4147-A177-3AD203B41FA5}">
                          <a16:colId xmlns:a16="http://schemas.microsoft.com/office/drawing/2014/main" val="3903967351"/>
                        </a:ext>
                      </a:extLst>
                    </a:gridCol>
                    <a:gridCol w="833415">
                      <a:extLst>
                        <a:ext uri="{9D8B030D-6E8A-4147-A177-3AD203B41FA5}">
                          <a16:colId xmlns:a16="http://schemas.microsoft.com/office/drawing/2014/main" val="647839663"/>
                        </a:ext>
                      </a:extLst>
                    </a:gridCol>
                    <a:gridCol w="638679">
                      <a:extLst>
                        <a:ext uri="{9D8B030D-6E8A-4147-A177-3AD203B41FA5}">
                          <a16:colId xmlns:a16="http://schemas.microsoft.com/office/drawing/2014/main" val="595478364"/>
                        </a:ext>
                      </a:extLst>
                    </a:gridCol>
                    <a:gridCol w="665922">
                      <a:extLst>
                        <a:ext uri="{9D8B030D-6E8A-4147-A177-3AD203B41FA5}">
                          <a16:colId xmlns:a16="http://schemas.microsoft.com/office/drawing/2014/main" val="101350123"/>
                        </a:ext>
                      </a:extLst>
                    </a:gridCol>
                    <a:gridCol w="1152939">
                      <a:extLst>
                        <a:ext uri="{9D8B030D-6E8A-4147-A177-3AD203B41FA5}">
                          <a16:colId xmlns:a16="http://schemas.microsoft.com/office/drawing/2014/main" val="787765487"/>
                        </a:ext>
                      </a:extLst>
                    </a:gridCol>
                    <a:gridCol w="1162878">
                      <a:extLst>
                        <a:ext uri="{9D8B030D-6E8A-4147-A177-3AD203B41FA5}">
                          <a16:colId xmlns:a16="http://schemas.microsoft.com/office/drawing/2014/main" val="4169666199"/>
                        </a:ext>
                      </a:extLst>
                    </a:gridCol>
                    <a:gridCol w="546657">
                      <a:extLst>
                        <a:ext uri="{9D8B030D-6E8A-4147-A177-3AD203B41FA5}">
                          <a16:colId xmlns:a16="http://schemas.microsoft.com/office/drawing/2014/main" val="1181334862"/>
                        </a:ext>
                      </a:extLst>
                    </a:gridCol>
                  </a:tblGrid>
                  <a:tr h="525962">
                    <a:tc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>
                        <a:blipFill>
                          <a:blip r:embed="rId5"/>
                          <a:stretch>
                            <a:fillRect l="-88462" t="-1149" r="-602564" b="-9540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>
                        <a:blipFill>
                          <a:blip r:embed="rId5"/>
                          <a:stretch>
                            <a:fillRect l="-251282" t="-1149" r="-703419" b="-9540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>
                        <a:blipFill>
                          <a:blip r:embed="rId5"/>
                          <a:stretch>
                            <a:fillRect l="-300000" t="-1149" r="-500730" b="-9540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>
                        <a:blipFill>
                          <a:blip r:embed="rId5"/>
                          <a:stretch>
                            <a:fillRect l="-521905" t="-1149" r="-553333" b="-9540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>
                        <a:blipFill>
                          <a:blip r:embed="rId5"/>
                          <a:stretch>
                            <a:fillRect l="-599083" t="-1149" r="-433028" b="-9540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>
                        <a:blipFill>
                          <a:blip r:embed="rId5"/>
                          <a:stretch>
                            <a:fillRect l="-403175" t="-1149" r="-149735" b="-9540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>
                        <a:blipFill>
                          <a:blip r:embed="rId5"/>
                          <a:stretch>
                            <a:fillRect l="-497906" t="-1149" r="-48168" b="-9540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>
                        <a:blipFill>
                          <a:blip r:embed="rId5"/>
                          <a:stretch>
                            <a:fillRect l="-1268889" t="-1149" r="-2222" b="-9540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67726924"/>
                      </a:ext>
                    </a:extLst>
                  </a:tr>
                  <a:tr h="492247">
                    <a:tc>
                      <a:txBody>
                        <a:bodyPr/>
                        <a:lstStyle/>
                        <a:p>
                          <a:r>
                            <a:rPr lang="en-US" altLang="zh-TW" dirty="0" smtClean="0"/>
                            <a:t>WT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 smtClean="0"/>
                            <a:t>25-20=5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 smtClean="0"/>
                            <a:t>0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 smtClean="0"/>
                            <a:t>0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 smtClean="0"/>
                            <a:t>0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 smtClean="0"/>
                            <a:t>0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 smtClean="0"/>
                            <a:t>33-21=12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 smtClean="0"/>
                            <a:t>75-22=53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 smtClean="0"/>
                            <a:t>0</a:t>
                          </a:r>
                          <a:endParaRPr lang="zh-TW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81276332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矩形 2"/>
              <p:cNvSpPr/>
              <p:nvPr/>
            </p:nvSpPr>
            <p:spPr>
              <a:xfrm>
                <a:off x="69575" y="5486477"/>
                <a:ext cx="3902671" cy="6768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000" b="0" i="1" smtClean="0">
                          <a:latin typeface="Cambria Math" panose="02040503050406030204" pitchFamily="18" charset="0"/>
                        </a:rPr>
                        <m:t>𝐴𝑊𝑇</m:t>
                      </m:r>
                      <m:r>
                        <a:rPr lang="en-US" altLang="zh-TW" sz="2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sz="2000" i="1">
                              <a:latin typeface="Cambria Math" panose="02040503050406030204" pitchFamily="18" charset="0"/>
                            </a:rPr>
                            <m:t>5+12+53</m:t>
                          </m:r>
                        </m:num>
                        <m:den>
                          <m: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en-US" altLang="zh-TW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  <m:t>70</m:t>
                          </m:r>
                        </m:num>
                        <m:den>
                          <m:r>
                            <a:rPr lang="en-US" altLang="zh-TW" sz="2000" i="1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en-US" altLang="zh-TW" sz="2000" b="0" i="1" smtClean="0">
                          <a:latin typeface="Cambria Math" panose="02040503050406030204" pitchFamily="18" charset="0"/>
                        </a:rPr>
                        <m:t>=8.75</m:t>
                      </m:r>
                    </m:oMath>
                  </m:oMathPara>
                </a14:m>
                <a:endParaRPr lang="zh-TW" alt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矩形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75" y="5486477"/>
                <a:ext cx="3902671" cy="67685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173250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435" y="853757"/>
            <a:ext cx="7821968" cy="1232810"/>
          </a:xfrm>
          <a:prstGeom prst="rect">
            <a:avLst/>
          </a:prstGeom>
        </p:spPr>
      </p:pic>
      <p:pic>
        <p:nvPicPr>
          <p:cNvPr id="9" name="圖片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031" y="2762249"/>
            <a:ext cx="4381388" cy="3519282"/>
          </a:xfrm>
          <a:prstGeom prst="rect">
            <a:avLst/>
          </a:prstGeom>
        </p:spPr>
      </p:pic>
      <p:pic>
        <p:nvPicPr>
          <p:cNvPr id="10" name="圖片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9050" y="2762249"/>
            <a:ext cx="4202927" cy="3519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3489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4B01AB9-0651-4F6D-A93A-D571F0BAE9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007" y="260700"/>
            <a:ext cx="7886700" cy="583367"/>
          </a:xfrm>
        </p:spPr>
        <p:txBody>
          <a:bodyPr>
            <a:normAutofit/>
          </a:bodyPr>
          <a:lstStyle/>
          <a:p>
            <a:r>
              <a:rPr lang="en-US" altLang="zh-TW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Abstract(1/2)</a:t>
            </a:r>
            <a:endParaRPr lang="zh-TW" alt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E26DCC3-1991-4383-BF81-99FF895536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007" y="1251570"/>
            <a:ext cx="9004993" cy="5944661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Multi-core processor architecture is increasingly being used in high-performance computing. Task scheduling problem for performance heterogeneous multi-core processor is a well-known NP-complete problem. Based on heterogeneous multi-core processor environment, independent online task scheduling is studied in this paper. In this paper, a scheduling model of heterogeneous multi-core processors based on weighted earliest finish time is proposed, and the 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wEFT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algorithm is proposed. </a:t>
            </a:r>
            <a:endParaRPr lang="fr-FR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44839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4B01AB9-0651-4F6D-A93A-D571F0BAE9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007" y="260700"/>
            <a:ext cx="7886700" cy="583367"/>
          </a:xfrm>
        </p:spPr>
        <p:txBody>
          <a:bodyPr>
            <a:normAutofit/>
          </a:bodyPr>
          <a:lstStyle/>
          <a:p>
            <a:r>
              <a:rPr lang="en-US" altLang="zh-TW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Abstract(2/2)</a:t>
            </a:r>
            <a:endParaRPr lang="zh-TW" alt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E26DCC3-1991-4383-BF81-99FF895536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007" y="1360901"/>
            <a:ext cx="9004993" cy="5944661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wEFT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algorithm selects the processor core to execute task with the minimum earliest completion time or the minimum weighted links of every processor core. Experiments show that compared with RR, 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wRR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LC and 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wLC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algorithms under the environment of different number of tasks and processor cores, the 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makespan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 the complete schedule of all tasks and average waiting time in 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wEFT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algorithm is superior to other four algorithms.</a:t>
            </a:r>
          </a:p>
        </p:txBody>
      </p:sp>
    </p:spTree>
    <p:extLst>
      <p:ext uri="{BB962C8B-B14F-4D97-AF65-F5344CB8AC3E}">
        <p14:creationId xmlns:p14="http://schemas.microsoft.com/office/powerpoint/2010/main" val="23731530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800723" cy="3627783"/>
          </a:xfrm>
        </p:spPr>
      </p:pic>
      <p:pic>
        <p:nvPicPr>
          <p:cNvPr id="2" name="圖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2384" y="4153898"/>
            <a:ext cx="2125841" cy="2330871"/>
          </a:xfrm>
          <a:prstGeom prst="rect">
            <a:avLst/>
          </a:prstGeom>
        </p:spPr>
      </p:pic>
      <p:pic>
        <p:nvPicPr>
          <p:cNvPr id="3" name="圖片 2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r="1197" b="-8988"/>
          <a:stretch/>
        </p:blipFill>
        <p:spPr>
          <a:xfrm>
            <a:off x="55526" y="3780668"/>
            <a:ext cx="4072982" cy="3077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23494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545" y="99832"/>
            <a:ext cx="5448215" cy="6758168"/>
          </a:xfrm>
        </p:spPr>
      </p:pic>
    </p:spTree>
    <p:extLst>
      <p:ext uri="{BB962C8B-B14F-4D97-AF65-F5344CB8AC3E}">
        <p14:creationId xmlns:p14="http://schemas.microsoft.com/office/powerpoint/2010/main" val="387940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wEFT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7629" y="3045885"/>
            <a:ext cx="2596750" cy="2847198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r="1197" b="-8988"/>
          <a:stretch/>
        </p:blipFill>
        <p:spPr>
          <a:xfrm>
            <a:off x="160420" y="2277978"/>
            <a:ext cx="5007209" cy="3783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92815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表格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21251490"/>
                  </p:ext>
                </p:extLst>
              </p:nvPr>
            </p:nvGraphicFramePr>
            <p:xfrm>
              <a:off x="256671" y="225926"/>
              <a:ext cx="5534530" cy="6415508"/>
            </p:xfrm>
            <a:graphic>
              <a:graphicData uri="http://schemas.openxmlformats.org/drawingml/2006/table">
                <a:tbl>
                  <a:tblPr firstRow="1" bandRow="1">
                    <a:tableStyleId>{C4B1156A-380E-4F78-BDF5-A606A8083BF9}</a:tableStyleId>
                  </a:tblPr>
                  <a:tblGrid>
                    <a:gridCol w="1106906">
                      <a:extLst>
                        <a:ext uri="{9D8B030D-6E8A-4147-A177-3AD203B41FA5}">
                          <a16:colId xmlns:a16="http://schemas.microsoft.com/office/drawing/2014/main" val="2073132752"/>
                        </a:ext>
                      </a:extLst>
                    </a:gridCol>
                    <a:gridCol w="1106906">
                      <a:extLst>
                        <a:ext uri="{9D8B030D-6E8A-4147-A177-3AD203B41FA5}">
                          <a16:colId xmlns:a16="http://schemas.microsoft.com/office/drawing/2014/main" val="1151438590"/>
                        </a:ext>
                      </a:extLst>
                    </a:gridCol>
                    <a:gridCol w="1106906">
                      <a:extLst>
                        <a:ext uri="{9D8B030D-6E8A-4147-A177-3AD203B41FA5}">
                          <a16:colId xmlns:a16="http://schemas.microsoft.com/office/drawing/2014/main" val="3306619804"/>
                        </a:ext>
                      </a:extLst>
                    </a:gridCol>
                    <a:gridCol w="1106906">
                      <a:extLst>
                        <a:ext uri="{9D8B030D-6E8A-4147-A177-3AD203B41FA5}">
                          <a16:colId xmlns:a16="http://schemas.microsoft.com/office/drawing/2014/main" val="1913686770"/>
                        </a:ext>
                      </a:extLst>
                    </a:gridCol>
                    <a:gridCol w="1106906">
                      <a:extLst>
                        <a:ext uri="{9D8B030D-6E8A-4147-A177-3AD203B41FA5}">
                          <a16:colId xmlns:a16="http://schemas.microsoft.com/office/drawing/2014/main" val="3459578913"/>
                        </a:ext>
                      </a:extLst>
                    </a:gridCol>
                  </a:tblGrid>
                  <a:tr h="696665"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z="20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TW" sz="2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2000" smtClean="0">
                                        <a:latin typeface="Cambria Math" panose="02040503050406030204" pitchFamily="18" charset="0"/>
                                      </a:rPr>
                                      <m:t>𝑪</m:t>
                                    </m:r>
                                  </m:e>
                                  <m:sub>
                                    <m:r>
                                      <a:rPr lang="en-US" altLang="zh-TW" sz="2000" smtClean="0">
                                        <a:latin typeface="Cambria Math" panose="02040503050406030204" pitchFamily="18" charset="0"/>
                                      </a:rPr>
                                      <m:t>𝟎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TW" altLang="en-US" sz="20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TW" sz="2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2000" smtClean="0">
                                        <a:latin typeface="Cambria Math" panose="02040503050406030204" pitchFamily="18" charset="0"/>
                                      </a:rPr>
                                      <m:t>𝑪</m:t>
                                    </m:r>
                                  </m:e>
                                  <m:sub>
                                    <m:r>
                                      <a:rPr lang="en-US" altLang="zh-TW" sz="2000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TW" altLang="en-US" sz="20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TW" sz="2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2000" smtClean="0">
                                        <a:latin typeface="Cambria Math" panose="02040503050406030204" pitchFamily="18" charset="0"/>
                                      </a:rPr>
                                      <m:t>𝑪</m:t>
                                    </m:r>
                                  </m:e>
                                  <m:sub>
                                    <m:r>
                                      <a:rPr lang="en-US" altLang="zh-TW" sz="2000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TW" altLang="en-US" sz="20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TW" sz="2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2000" smtClean="0">
                                        <a:latin typeface="Cambria Math" panose="02040503050406030204" pitchFamily="18" charset="0"/>
                                      </a:rPr>
                                      <m:t>𝑪</m:t>
                                    </m:r>
                                  </m:e>
                                  <m:sub>
                                    <m:r>
                                      <a:rPr lang="en-US" altLang="zh-TW" sz="2000" smtClean="0"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TW" altLang="en-US" sz="20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904551542"/>
                      </a:ext>
                    </a:extLst>
                  </a:tr>
                  <a:tr h="717454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TW" sz="2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2000" smtClean="0">
                                        <a:latin typeface="Cambria Math" panose="02040503050406030204" pitchFamily="18" charset="0"/>
                                      </a:rPr>
                                      <m:t>𝒕</m:t>
                                    </m:r>
                                  </m:e>
                                  <m:sub>
                                    <m:r>
                                      <a:rPr lang="en-US" altLang="zh-TW" sz="2000" b="0" i="0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TW" altLang="en-US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0~21</a:t>
                          </a:r>
                          <a:endParaRPr lang="zh-TW" altLang="en-US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b="1" dirty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0~5</a:t>
                          </a:r>
                          <a:endParaRPr lang="zh-TW" altLang="en-US" sz="2000" b="1" dirty="0">
                            <a:solidFill>
                              <a:srgbClr val="FF00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0~11</a:t>
                          </a:r>
                          <a:endParaRPr lang="zh-TW" altLang="en-US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0~16</a:t>
                          </a:r>
                          <a:endParaRPr lang="zh-TW" altLang="en-US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124035049"/>
                      </a:ext>
                    </a:extLst>
                  </a:tr>
                  <a:tr h="717454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TW" sz="2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2000" smtClean="0">
                                        <a:latin typeface="Cambria Math" panose="02040503050406030204" pitchFamily="18" charset="0"/>
                                      </a:rPr>
                                      <m:t>𝒕</m:t>
                                    </m:r>
                                  </m:e>
                                  <m:sub>
                                    <m:r>
                                      <a:rPr lang="en-US" altLang="zh-TW" sz="2000" b="0" i="0" smtClean="0"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TW" altLang="en-US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11~71</a:t>
                          </a:r>
                          <a:endParaRPr lang="zh-TW" altLang="en-US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b="1" dirty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11~25</a:t>
                          </a:r>
                          <a:endParaRPr lang="zh-TW" altLang="en-US" sz="2000" b="1" dirty="0">
                            <a:solidFill>
                              <a:srgbClr val="FF00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11~42</a:t>
                          </a:r>
                          <a:endParaRPr lang="zh-TW" altLang="en-US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11~54</a:t>
                          </a:r>
                          <a:endParaRPr lang="zh-TW" altLang="en-US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5143040"/>
                      </a:ext>
                    </a:extLst>
                  </a:tr>
                  <a:tr h="717454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TW" sz="2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2000" smtClean="0">
                                        <a:latin typeface="Cambria Math" panose="02040503050406030204" pitchFamily="18" charset="0"/>
                                      </a:rPr>
                                      <m:t>𝒕</m:t>
                                    </m:r>
                                  </m:e>
                                  <m:sub>
                                    <m:r>
                                      <a:rPr lang="en-US" altLang="zh-TW" sz="2000" smtClean="0">
                                        <a:latin typeface="Cambria Math" panose="02040503050406030204" pitchFamily="18" charset="0"/>
                                      </a:rPr>
                                      <m:t>𝟒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TW" altLang="en-US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15~50</a:t>
                          </a:r>
                          <a:endParaRPr lang="zh-TW" altLang="en-US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25~34</a:t>
                          </a:r>
                          <a:endParaRPr lang="zh-TW" altLang="en-US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b="1" dirty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15~33</a:t>
                          </a:r>
                          <a:endParaRPr lang="zh-TW" altLang="en-US" sz="2000" b="1" dirty="0">
                            <a:solidFill>
                              <a:srgbClr val="FF00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15~42</a:t>
                          </a:r>
                          <a:endParaRPr lang="zh-TW" altLang="en-US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702861865"/>
                      </a:ext>
                    </a:extLst>
                  </a:tr>
                  <a:tr h="717454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TW" sz="2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2000" smtClean="0">
                                        <a:latin typeface="Cambria Math" panose="02040503050406030204" pitchFamily="18" charset="0"/>
                                      </a:rPr>
                                      <m:t>𝒕</m:t>
                                    </m:r>
                                  </m:e>
                                  <m:sub>
                                    <m:r>
                                      <a:rPr lang="en-US" altLang="zh-TW" sz="2000" b="0" i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TW" altLang="en-US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20~220</a:t>
                          </a:r>
                          <a:endParaRPr lang="zh-TW" altLang="en-US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b="1" dirty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25~75</a:t>
                          </a:r>
                          <a:endParaRPr lang="zh-TW" altLang="en-US" sz="2000" b="1" dirty="0">
                            <a:solidFill>
                              <a:srgbClr val="FF00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33~133</a:t>
                          </a:r>
                          <a:endParaRPr lang="zh-TW" altLang="en-US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20~170</a:t>
                          </a:r>
                          <a:endParaRPr lang="zh-TW" altLang="en-US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934243082"/>
                      </a:ext>
                    </a:extLst>
                  </a:tr>
                  <a:tr h="717454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TW" sz="2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2000" smtClean="0">
                                        <a:latin typeface="Cambria Math" panose="02040503050406030204" pitchFamily="18" charset="0"/>
                                      </a:rPr>
                                      <m:t>𝒕</m:t>
                                    </m:r>
                                  </m:e>
                                  <m:sub>
                                    <m:r>
                                      <a:rPr lang="en-US" altLang="zh-TW" sz="2000" b="0" i="0" smtClean="0"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TW" altLang="en-US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21~141</a:t>
                          </a:r>
                          <a:endParaRPr lang="zh-TW" altLang="en-US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75~106</a:t>
                          </a:r>
                          <a:endParaRPr lang="zh-TW" altLang="en-US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b="1" dirty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33~95</a:t>
                          </a:r>
                          <a:endParaRPr lang="zh-TW" altLang="en-US" sz="2000" b="1" dirty="0">
                            <a:solidFill>
                              <a:srgbClr val="FF00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21~111</a:t>
                          </a:r>
                          <a:endParaRPr lang="zh-TW" altLang="en-US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367909446"/>
                      </a:ext>
                    </a:extLst>
                  </a:tr>
                  <a:tr h="717454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TW" sz="2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2000" smtClean="0">
                                        <a:latin typeface="Cambria Math" panose="02040503050406030204" pitchFamily="18" charset="0"/>
                                      </a:rPr>
                                      <m:t>𝒕</m:t>
                                    </m:r>
                                  </m:e>
                                  <m:sub>
                                    <m:r>
                                      <a:rPr lang="en-US" altLang="zh-TW" sz="2000" b="0" i="0" smtClean="0">
                                        <a:latin typeface="Cambria Math" panose="02040503050406030204" pitchFamily="18" charset="0"/>
                                      </a:rPr>
                                      <m:t>8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TW" altLang="en-US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22~172</a:t>
                          </a:r>
                          <a:endParaRPr lang="zh-TW" altLang="en-US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b="1" dirty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75~113</a:t>
                          </a:r>
                          <a:endParaRPr lang="zh-TW" altLang="en-US" sz="2000" b="1" dirty="0">
                            <a:solidFill>
                              <a:srgbClr val="FF00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95~170</a:t>
                          </a:r>
                          <a:endParaRPr lang="zh-TW" altLang="en-US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22~134</a:t>
                          </a:r>
                          <a:endParaRPr lang="zh-TW" altLang="en-US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690078521"/>
                      </a:ext>
                    </a:extLst>
                  </a:tr>
                  <a:tr h="717454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TW" sz="2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2000" smtClean="0">
                                        <a:latin typeface="Cambria Math" panose="02040503050406030204" pitchFamily="18" charset="0"/>
                                      </a:rPr>
                                      <m:t>𝒕</m:t>
                                    </m:r>
                                  </m:e>
                                  <m:sub>
                                    <m:r>
                                      <a:rPr lang="en-US" altLang="zh-TW" sz="2000" b="0" i="0" smtClean="0">
                                        <a:latin typeface="Cambria Math" panose="02040503050406030204" pitchFamily="18" charset="0"/>
                                      </a:rPr>
                                      <m:t>9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TW" altLang="en-US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23~113</a:t>
                          </a:r>
                          <a:endParaRPr lang="zh-TW" altLang="en-US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113~135</a:t>
                          </a:r>
                          <a:endParaRPr lang="zh-TW" altLang="en-US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95~139</a:t>
                          </a:r>
                          <a:endParaRPr lang="zh-TW" altLang="en-US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b="1" dirty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23~91</a:t>
                          </a:r>
                          <a:endParaRPr lang="zh-TW" altLang="en-US" sz="2000" b="1" dirty="0">
                            <a:solidFill>
                              <a:srgbClr val="FF00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352173323"/>
                      </a:ext>
                    </a:extLst>
                  </a:tr>
                  <a:tr h="696665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TW" sz="2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2000" smtClean="0">
                                        <a:latin typeface="Cambria Math" panose="02040503050406030204" pitchFamily="18" charset="0"/>
                                      </a:rPr>
                                      <m:t>𝒕</m:t>
                                    </m:r>
                                  </m:e>
                                  <m:sub>
                                    <m:r>
                                      <a:rPr lang="en-US" altLang="zh-TW" sz="2000" b="0" i="0" smtClean="0">
                                        <a:latin typeface="Cambria Math" panose="02040503050406030204" pitchFamily="18" charset="0"/>
                                      </a:rPr>
                                      <m:t>6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TW" altLang="en-US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b="1" dirty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35~135</a:t>
                          </a:r>
                          <a:endParaRPr lang="zh-TW" altLang="en-US" sz="2000" b="1" dirty="0">
                            <a:solidFill>
                              <a:srgbClr val="FF00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113~139</a:t>
                          </a:r>
                          <a:endParaRPr lang="zh-TW" altLang="en-US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95~144</a:t>
                          </a:r>
                          <a:endParaRPr lang="zh-TW" altLang="en-US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91~168</a:t>
                          </a:r>
                          <a:endParaRPr lang="zh-TW" altLang="en-US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56146642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表格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21251490"/>
                  </p:ext>
                </p:extLst>
              </p:nvPr>
            </p:nvGraphicFramePr>
            <p:xfrm>
              <a:off x="256671" y="225926"/>
              <a:ext cx="5534530" cy="6415508"/>
            </p:xfrm>
            <a:graphic>
              <a:graphicData uri="http://schemas.openxmlformats.org/drawingml/2006/table">
                <a:tbl>
                  <a:tblPr firstRow="1" bandRow="1">
                    <a:tableStyleId>{C4B1156A-380E-4F78-BDF5-A606A8083BF9}</a:tableStyleId>
                  </a:tblPr>
                  <a:tblGrid>
                    <a:gridCol w="1106906">
                      <a:extLst>
                        <a:ext uri="{9D8B030D-6E8A-4147-A177-3AD203B41FA5}">
                          <a16:colId xmlns:a16="http://schemas.microsoft.com/office/drawing/2014/main" val="2073132752"/>
                        </a:ext>
                      </a:extLst>
                    </a:gridCol>
                    <a:gridCol w="1106906">
                      <a:extLst>
                        <a:ext uri="{9D8B030D-6E8A-4147-A177-3AD203B41FA5}">
                          <a16:colId xmlns:a16="http://schemas.microsoft.com/office/drawing/2014/main" val="1151438590"/>
                        </a:ext>
                      </a:extLst>
                    </a:gridCol>
                    <a:gridCol w="1106906">
                      <a:extLst>
                        <a:ext uri="{9D8B030D-6E8A-4147-A177-3AD203B41FA5}">
                          <a16:colId xmlns:a16="http://schemas.microsoft.com/office/drawing/2014/main" val="3306619804"/>
                        </a:ext>
                      </a:extLst>
                    </a:gridCol>
                    <a:gridCol w="1106906">
                      <a:extLst>
                        <a:ext uri="{9D8B030D-6E8A-4147-A177-3AD203B41FA5}">
                          <a16:colId xmlns:a16="http://schemas.microsoft.com/office/drawing/2014/main" val="1913686770"/>
                        </a:ext>
                      </a:extLst>
                    </a:gridCol>
                    <a:gridCol w="1106906">
                      <a:extLst>
                        <a:ext uri="{9D8B030D-6E8A-4147-A177-3AD203B41FA5}">
                          <a16:colId xmlns:a16="http://schemas.microsoft.com/office/drawing/2014/main" val="3459578913"/>
                        </a:ext>
                      </a:extLst>
                    </a:gridCol>
                  </a:tblGrid>
                  <a:tr h="696665"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z="20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100549" t="-877" r="-300549" b="-8254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201657" t="-877" r="-202210" b="-8254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300000" t="-877" r="-101099" b="-8254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400000" t="-877" r="-1099" b="-82543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04551542"/>
                      </a:ext>
                    </a:extLst>
                  </a:tr>
                  <a:tr h="717454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549" t="-97458" r="-400549" b="-69745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0~21</a:t>
                          </a:r>
                          <a:endParaRPr lang="zh-TW" altLang="en-US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b="1" dirty="0" smtClean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0~5</a:t>
                          </a:r>
                          <a:endParaRPr lang="zh-TW" altLang="en-US" sz="2000" b="1" dirty="0">
                            <a:solidFill>
                              <a:srgbClr val="FF00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0~11</a:t>
                          </a:r>
                          <a:endParaRPr lang="zh-TW" altLang="en-US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0~16</a:t>
                          </a:r>
                          <a:endParaRPr lang="zh-TW" altLang="en-US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124035049"/>
                      </a:ext>
                    </a:extLst>
                  </a:tr>
                  <a:tr h="717454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549" t="-197458" r="-400549" b="-59745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11~71</a:t>
                          </a:r>
                          <a:endParaRPr lang="zh-TW" altLang="en-US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b="1" dirty="0" smtClean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11~25</a:t>
                          </a:r>
                          <a:endParaRPr lang="zh-TW" altLang="en-US" sz="2000" b="1" dirty="0">
                            <a:solidFill>
                              <a:srgbClr val="FF00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11~42</a:t>
                          </a:r>
                          <a:endParaRPr lang="zh-TW" altLang="en-US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11~54</a:t>
                          </a:r>
                          <a:endParaRPr lang="zh-TW" altLang="en-US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5143040"/>
                      </a:ext>
                    </a:extLst>
                  </a:tr>
                  <a:tr h="717454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549" t="-297458" r="-400549" b="-49745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15~50</a:t>
                          </a:r>
                          <a:endParaRPr lang="zh-TW" altLang="en-US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25~34</a:t>
                          </a:r>
                          <a:endParaRPr lang="zh-TW" altLang="en-US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b="1" dirty="0" smtClean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15~33</a:t>
                          </a:r>
                          <a:endParaRPr lang="zh-TW" altLang="en-US" sz="2000" b="1" dirty="0">
                            <a:solidFill>
                              <a:srgbClr val="FF00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15~42</a:t>
                          </a:r>
                          <a:endParaRPr lang="zh-TW" altLang="en-US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702861865"/>
                      </a:ext>
                    </a:extLst>
                  </a:tr>
                  <a:tr h="717454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549" t="-400855" r="-400549" b="-40170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20~220</a:t>
                          </a:r>
                          <a:endParaRPr lang="zh-TW" altLang="en-US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b="1" dirty="0" smtClean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25~75</a:t>
                          </a:r>
                          <a:endParaRPr lang="zh-TW" altLang="en-US" sz="2000" b="1" dirty="0">
                            <a:solidFill>
                              <a:srgbClr val="FF00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33~133</a:t>
                          </a:r>
                          <a:endParaRPr lang="zh-TW" altLang="en-US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20~170</a:t>
                          </a:r>
                          <a:endParaRPr lang="zh-TW" altLang="en-US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934243082"/>
                      </a:ext>
                    </a:extLst>
                  </a:tr>
                  <a:tr h="717454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549" t="-496610" r="-400549" b="-29830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21~141</a:t>
                          </a:r>
                          <a:endParaRPr lang="zh-TW" altLang="en-US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75~106</a:t>
                          </a:r>
                          <a:endParaRPr lang="zh-TW" altLang="en-US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b="1" dirty="0" smtClean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33~95</a:t>
                          </a:r>
                          <a:endParaRPr lang="zh-TW" altLang="en-US" sz="2000" b="1" dirty="0">
                            <a:solidFill>
                              <a:srgbClr val="FF00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21~111</a:t>
                          </a:r>
                          <a:endParaRPr lang="zh-TW" altLang="en-US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367909446"/>
                      </a:ext>
                    </a:extLst>
                  </a:tr>
                  <a:tr h="717454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549" t="-596610" r="-400549" b="-19830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22~172</a:t>
                          </a:r>
                          <a:endParaRPr lang="zh-TW" altLang="en-US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b="1" dirty="0" smtClean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75~113</a:t>
                          </a:r>
                          <a:endParaRPr lang="zh-TW" altLang="en-US" sz="2000" b="1" dirty="0">
                            <a:solidFill>
                              <a:srgbClr val="FF00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95~170</a:t>
                          </a:r>
                          <a:endParaRPr lang="zh-TW" altLang="en-US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22~134</a:t>
                          </a:r>
                          <a:endParaRPr lang="zh-TW" altLang="en-US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690078521"/>
                      </a:ext>
                    </a:extLst>
                  </a:tr>
                  <a:tr h="717454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549" t="-696610" r="-400549" b="-9830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23~113</a:t>
                          </a:r>
                          <a:endParaRPr lang="zh-TW" altLang="en-US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113~135</a:t>
                          </a:r>
                          <a:endParaRPr lang="zh-TW" altLang="en-US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95~139</a:t>
                          </a:r>
                          <a:endParaRPr lang="zh-TW" altLang="en-US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b="1" dirty="0" smtClean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23~91</a:t>
                          </a:r>
                          <a:endParaRPr lang="zh-TW" altLang="en-US" sz="2000" b="1" dirty="0">
                            <a:solidFill>
                              <a:srgbClr val="FF00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352173323"/>
                      </a:ext>
                    </a:extLst>
                  </a:tr>
                  <a:tr h="696665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549" t="-824561" r="-400549" b="-175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b="1" dirty="0" smtClean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35~135</a:t>
                          </a:r>
                          <a:endParaRPr lang="zh-TW" altLang="en-US" sz="2000" b="1" dirty="0">
                            <a:solidFill>
                              <a:srgbClr val="FF00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113~139</a:t>
                          </a:r>
                          <a:endParaRPr lang="zh-TW" altLang="en-US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95~144</a:t>
                          </a:r>
                          <a:endParaRPr lang="zh-TW" altLang="en-US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91~168</a:t>
                          </a:r>
                          <a:endParaRPr lang="zh-TW" altLang="en-US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561466426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2545" y="225926"/>
            <a:ext cx="3311455" cy="351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5222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942" y="120707"/>
            <a:ext cx="7886700" cy="1325563"/>
          </a:xfrm>
        </p:spPr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RR and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wRR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矩形 5"/>
              <p:cNvSpPr/>
              <p:nvPr/>
            </p:nvSpPr>
            <p:spPr>
              <a:xfrm>
                <a:off x="4172292" y="1650867"/>
                <a:ext cx="4572000" cy="1938992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r>
                  <a:rPr lang="zh-TW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第一輪由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zh-TW" altLang="en-US" sz="2400" i="1">
                        <a:latin typeface="Cambria Math" panose="02040503050406030204" pitchFamily="18" charset="0"/>
                      </a:rPr>
                      <m:t>開</m:t>
                    </m:r>
                    <m:r>
                      <a:rPr lang="zh-TW" altLang="en-US" sz="2400" i="1" dirty="0">
                        <a:latin typeface="Cambria Math" panose="02040503050406030204" pitchFamily="18" charset="0"/>
                      </a:rPr>
                      <m:t>始</m:t>
                    </m:r>
                  </m:oMath>
                </a14:m>
                <a:r>
                  <a:rPr lang="zh-TW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排到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zh-TW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下一輪由最後一個工作的編號決定下一輪第一個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core</a:t>
                </a:r>
                <a:r>
                  <a:rPr lang="zh-TW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(id+1)%core</a:t>
                </a:r>
                <a:r>
                  <a:rPr lang="zh-TW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數量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zh-TW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altLang="zh-TW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EX : (1+1)%4 = 2</a:t>
                </a:r>
                <a:endParaRPr lang="zh-TW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矩形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2292" y="1650867"/>
                <a:ext cx="4572000" cy="1938992"/>
              </a:xfrm>
              <a:prstGeom prst="rect">
                <a:avLst/>
              </a:prstGeom>
              <a:blipFill>
                <a:blip r:embed="rId3"/>
                <a:stretch>
                  <a:fillRect l="-2000" t="-2516" b="-6289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圖片 8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r="49567" b="-3355"/>
          <a:stretch/>
        </p:blipFill>
        <p:spPr>
          <a:xfrm>
            <a:off x="437323" y="1446270"/>
            <a:ext cx="3309730" cy="5203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97498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942" y="120707"/>
            <a:ext cx="7886700" cy="1325563"/>
          </a:xfrm>
        </p:spPr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RR and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wRR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矩形 6"/>
              <p:cNvSpPr/>
              <p:nvPr/>
            </p:nvSpPr>
            <p:spPr>
              <a:xfrm>
                <a:off x="4027913" y="1695725"/>
                <a:ext cx="4955666" cy="49128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8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altLang="zh-TW" sz="2800" i="1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  <m:r>
                        <a:rPr lang="en-US" altLang="zh-TW" sz="28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  <m:r>
                            <a:rPr lang="en-US" altLang="zh-TW" sz="2800" i="1">
                              <a:latin typeface="Cambria Math" panose="02040503050406030204" pitchFamily="18" charset="0"/>
                            </a:rPr>
                            <m:t>∗</m:t>
                          </m:r>
                          <m:r>
                            <a:rPr lang="en-US" altLang="zh-TW" sz="2800" i="1">
                              <a:latin typeface="Cambria Math" panose="02040503050406030204" pitchFamily="18" charset="0"/>
                            </a:rPr>
                            <m:t>𝑡𝑜𝑡𝑎</m:t>
                          </m:r>
                          <m:sSub>
                            <m:sSubPr>
                              <m:ctrlP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𝑡𝑎𝑠𝑘</m:t>
                              </m:r>
                            </m:sub>
                          </m:sSub>
                        </m:num>
                        <m:den>
                          <m:nary>
                            <m:naryPr>
                              <m:chr m:val="∑"/>
                              <m:ctrlP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=0</m:t>
                              </m:r>
                            </m:sub>
                            <m:sup>
                              <m: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en-US" altLang="zh-TW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sz="2800" i="1">
                                      <a:latin typeface="Cambria Math" panose="02040503050406030204" pitchFamily="18" charset="0"/>
                                    </a:rPr>
                                    <m:t>𝑤</m:t>
                                  </m:r>
                                </m:e>
                                <m:sub>
                                  <m:r>
                                    <a:rPr lang="en-US" altLang="zh-TW" sz="28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nary>
                        </m:den>
                      </m:f>
                    </m:oMath>
                  </m:oMathPara>
                </a14:m>
                <a:endParaRPr lang="en-US" altLang="zh-TW" sz="2800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800" i="1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altLang="zh-TW" sz="2800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altLang="zh-TW" sz="2800" i="1">
                          <a:latin typeface="Cambria Math" panose="02040503050406030204" pitchFamily="18" charset="0"/>
                        </a:rPr>
                        <m:t>=1.0</m:t>
                      </m:r>
                    </m:oMath>
                  </m:oMathPara>
                </a14:m>
                <a:endParaRPr lang="en-US" altLang="zh-TW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800" i="1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altLang="zh-TW" sz="28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altLang="zh-TW" sz="2800" i="1">
                          <a:latin typeface="Cambria Math" panose="02040503050406030204" pitchFamily="18" charset="0"/>
                        </a:rPr>
                        <m:t>=4.0</m:t>
                      </m:r>
                    </m:oMath>
                  </m:oMathPara>
                </a14:m>
                <a:endParaRPr lang="zh-TW" alt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800" i="1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altLang="zh-TW" sz="28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altLang="zh-TW" sz="2800" i="1">
                          <a:latin typeface="Cambria Math" panose="02040503050406030204" pitchFamily="18" charset="0"/>
                        </a:rPr>
                        <m:t>=2.0</m:t>
                      </m:r>
                    </m:oMath>
                  </m:oMathPara>
                </a14:m>
                <a:endParaRPr lang="zh-TW" alt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800" i="1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altLang="zh-TW" sz="2800" i="1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altLang="zh-TW" sz="2800" i="1">
                          <a:latin typeface="Cambria Math" panose="02040503050406030204" pitchFamily="18" charset="0"/>
                        </a:rPr>
                        <m:t>=1.33</m:t>
                      </m:r>
                    </m:oMath>
                  </m:oMathPara>
                </a14:m>
                <a:endParaRPr lang="zh-TW" alt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TW" sz="2800" i="1" smtClean="0">
                            <a:latin typeface="Cambria Math" panose="02040503050406030204" pitchFamily="18" charset="0"/>
                          </a:rPr>
                          <m:t>T</m:t>
                        </m:r>
                      </m:e>
                      <m:sub>
                        <m:r>
                          <a:rPr lang="en-US" altLang="zh-TW" sz="28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altLang="zh-TW" sz="28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TW" sz="280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TW" sz="2800" i="1">
                        <a:latin typeface="Cambria Math" panose="02040503050406030204" pitchFamily="18" charset="0"/>
                      </a:rPr>
                      <m:t>1</m:t>
                    </m:r>
                    <m:r>
                      <a:rPr lang="zh-TW" altLang="en-US" sz="2800" i="1" smtClean="0">
                        <a:latin typeface="Cambria Math" panose="02040503050406030204" pitchFamily="18" charset="0"/>
                      </a:rPr>
                      <m:t>∗</m:t>
                    </m:r>
                  </m:oMath>
                </a14:m>
                <a:r>
                  <a:rPr lang="en-US" altLang="zh-TW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8)/8.33</a:t>
                </a:r>
                <a:r>
                  <a:rPr lang="zh-TW" alt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zh-TW" alt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0.96</a:t>
                </a:r>
                <a:r>
                  <a:rPr lang="zh-TW" alt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zh-TW" alt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TW" sz="2800" i="1">
                            <a:latin typeface="Cambria Math" panose="02040503050406030204" pitchFamily="18" charset="0"/>
                          </a:rPr>
                          <m:t>T</m:t>
                        </m:r>
                      </m:e>
                      <m:sub>
                        <m:r>
                          <a:rPr lang="en-US" altLang="zh-TW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zh-TW" sz="2800" i="1">
                        <a:latin typeface="Cambria Math" panose="02040503050406030204" pitchFamily="18" charset="0"/>
                      </a:rPr>
                      <m:t>=(</m:t>
                    </m:r>
                    <m:r>
                      <a:rPr lang="en-US" altLang="zh-TW" sz="2800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zh-TW" altLang="en-US" sz="2800" i="1">
                        <a:latin typeface="Cambria Math" panose="02040503050406030204" pitchFamily="18" charset="0"/>
                      </a:rPr>
                      <m:t>∗</m:t>
                    </m:r>
                  </m:oMath>
                </a14:m>
                <a:r>
                  <a:rPr lang="en-US" altLang="zh-TW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8)/8.33</a:t>
                </a:r>
                <a:r>
                  <a:rPr lang="zh-TW" alt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zh-TW" alt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3.84</a:t>
                </a:r>
                <a:r>
                  <a:rPr lang="zh-TW" alt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zh-TW" alt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TW" sz="2800" i="1">
                            <a:latin typeface="Cambria Math" panose="02040503050406030204" pitchFamily="18" charset="0"/>
                          </a:rPr>
                          <m:t>T</m:t>
                        </m:r>
                      </m:e>
                      <m:sub>
                        <m:r>
                          <a:rPr lang="en-US" altLang="zh-TW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zh-TW" sz="2800" i="1">
                        <a:latin typeface="Cambria Math" panose="02040503050406030204" pitchFamily="18" charset="0"/>
                      </a:rPr>
                      <m:t>=(</m:t>
                    </m:r>
                    <m:r>
                      <a:rPr lang="en-US" altLang="zh-TW" sz="28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zh-TW" altLang="en-US" sz="2800" i="1">
                        <a:latin typeface="Cambria Math" panose="02040503050406030204" pitchFamily="18" charset="0"/>
                      </a:rPr>
                      <m:t>∗</m:t>
                    </m:r>
                  </m:oMath>
                </a14:m>
                <a:r>
                  <a:rPr lang="en-US" altLang="zh-TW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8)/8.33</a:t>
                </a:r>
                <a:r>
                  <a:rPr lang="zh-TW" alt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zh-TW" alt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1.92</a:t>
                </a:r>
                <a:r>
                  <a:rPr lang="zh-TW" alt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zh-TW" alt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TW" sz="2800" i="1">
                            <a:latin typeface="Cambria Math" panose="02040503050406030204" pitchFamily="18" charset="0"/>
                          </a:rPr>
                          <m:t>T</m:t>
                        </m:r>
                      </m:e>
                      <m:sub>
                        <m:r>
                          <a:rPr lang="en-US" altLang="zh-TW" sz="2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altLang="zh-TW" sz="2800" i="1">
                        <a:latin typeface="Cambria Math" panose="02040503050406030204" pitchFamily="18" charset="0"/>
                      </a:rPr>
                      <m:t>=(1</m:t>
                    </m:r>
                    <m:r>
                      <a:rPr lang="en-US" altLang="zh-TW" sz="2800" b="0" i="1" smtClean="0">
                        <a:latin typeface="Cambria Math" panose="02040503050406030204" pitchFamily="18" charset="0"/>
                      </a:rPr>
                      <m:t>.33</m:t>
                    </m:r>
                    <m:r>
                      <a:rPr lang="zh-TW" altLang="en-US" sz="2800" i="1">
                        <a:latin typeface="Cambria Math" panose="02040503050406030204" pitchFamily="18" charset="0"/>
                      </a:rPr>
                      <m:t>∗</m:t>
                    </m:r>
                  </m:oMath>
                </a14:m>
                <a:r>
                  <a:rPr lang="en-US" altLang="zh-TW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8)/8.33</a:t>
                </a:r>
                <a:r>
                  <a:rPr lang="zh-TW" alt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zh-TW" alt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1.27</a:t>
                </a:r>
                <a:r>
                  <a:rPr lang="zh-TW" alt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zh-TW" alt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</a:p>
              <a:p>
                <a:endParaRPr lang="en-US" altLang="zh-TW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矩形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7913" y="1695725"/>
                <a:ext cx="4955666" cy="49128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內容版面配置區 8"/>
          <p:cNvPicPr>
            <a:picLocks noGrp="1" noChangeAspect="1"/>
          </p:cNvPicPr>
          <p:nvPr>
            <p:ph idx="1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825" t="-612" b="-1"/>
          <a:stretch/>
        </p:blipFill>
        <p:spPr>
          <a:xfrm>
            <a:off x="228942" y="1446270"/>
            <a:ext cx="3299448" cy="5075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89119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91861</TotalTime>
  <Words>421</Words>
  <Application>Microsoft Office PowerPoint</Application>
  <PresentationFormat>如螢幕大小 (4:3)</PresentationFormat>
  <Paragraphs>114</Paragraphs>
  <Slides>12</Slides>
  <Notes>6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Cambria Math</vt:lpstr>
      <vt:lpstr>Times New Roman</vt:lpstr>
      <vt:lpstr>Office 佈景主題</vt:lpstr>
      <vt:lpstr>An Independent Task Scheduling Algorithm in Heterogeneous Multi-core Processor Environment</vt:lpstr>
      <vt:lpstr>Abstract(1/2)</vt:lpstr>
      <vt:lpstr>Abstract(2/2)</vt:lpstr>
      <vt:lpstr>PowerPoint 簡報</vt:lpstr>
      <vt:lpstr>PowerPoint 簡報</vt:lpstr>
      <vt:lpstr>wEFT</vt:lpstr>
      <vt:lpstr>PowerPoint 簡報</vt:lpstr>
      <vt:lpstr>RR and wRR</vt:lpstr>
      <vt:lpstr>RR and wRR</vt:lpstr>
      <vt:lpstr>wLC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fast algorithm for computing a longest common increasing subsequence</dc:title>
  <dc:creator/>
  <cp:lastModifiedBy>pplab</cp:lastModifiedBy>
  <cp:revision>896</cp:revision>
  <dcterms:created xsi:type="dcterms:W3CDTF">2017-09-25T08:45:50Z</dcterms:created>
  <dcterms:modified xsi:type="dcterms:W3CDTF">2020-12-29T11:06:13Z</dcterms:modified>
</cp:coreProperties>
</file>