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21" r:id="rId2"/>
    <p:sldId id="311" r:id="rId3"/>
    <p:sldId id="329" r:id="rId4"/>
    <p:sldId id="331" r:id="rId5"/>
    <p:sldId id="336" r:id="rId6"/>
    <p:sldId id="337" r:id="rId7"/>
    <p:sldId id="338" r:id="rId8"/>
    <p:sldId id="342" r:id="rId9"/>
    <p:sldId id="340" r:id="rId10"/>
    <p:sldId id="344" r:id="rId11"/>
    <p:sldId id="345" r:id="rId12"/>
    <p:sldId id="33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豐仰 蔡" initials="豐仰" lastIdx="1" clrIdx="0">
    <p:extLst>
      <p:ext uri="{19B8F6BF-5375-455C-9EA6-DF929625EA0E}">
        <p15:presenceInfo xmlns:p15="http://schemas.microsoft.com/office/powerpoint/2012/main" userId="8fbda77307fba9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0AFE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238" autoAdjust="0"/>
  </p:normalViewPr>
  <p:slideViewPr>
    <p:cSldViewPr snapToGrid="0"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1F98-CDCA-4E1F-B89C-7712647B005A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0A4FA-366C-40B7-9E40-EFBC7A72D8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66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A4FA-366C-40B7-9E40-EFBC7A72D85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12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A4FA-366C-40B7-9E40-EFBC7A72D85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87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A4FA-366C-40B7-9E40-EFBC7A72D85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457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A4FA-366C-40B7-9E40-EFBC7A72D85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478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A4FA-366C-40B7-9E40-EFBC7A72D85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775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0A4FA-366C-40B7-9E40-EFBC7A72D85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815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84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85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14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94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43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68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24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58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15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83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83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EFCFE-425C-4696-9D05-22E06C3112FC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33CA-77E0-4863-94F8-E28139DFB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862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447A32-0D96-4B57-86B2-82EC84E89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993" y="461639"/>
            <a:ext cx="8433339" cy="1699666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Task Scheduling Algorithm in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Heterogeneous Multi-core Processor Environment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1456E59-5D91-4093-B1A4-6F308EA96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993" y="2819042"/>
            <a:ext cx="8536249" cy="927245"/>
          </a:xfrm>
        </p:spPr>
        <p:txBody>
          <a:bodyPr>
            <a:noAutofit/>
          </a:bodyPr>
          <a:lstStyle/>
          <a:p>
            <a:r>
              <a:rPr lang="nl-NL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Lindong Liu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nl-NL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Deyu Qi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A64E0364-4674-4930-835E-A413D880DCDB}"/>
              </a:ext>
            </a:extLst>
          </p:cNvPr>
          <p:cNvSpPr txBox="1">
            <a:spLocks/>
          </p:cNvSpPr>
          <p:nvPr/>
        </p:nvSpPr>
        <p:spPr>
          <a:xfrm>
            <a:off x="5192159" y="5487972"/>
            <a:ext cx="3486173" cy="85647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/>
              <a:t> 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Chih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-Kai Wu</a:t>
            </a:r>
          </a:p>
          <a:p>
            <a:pPr algn="r"/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Date: Dec. 29, 2020</a:t>
            </a:r>
            <a:endParaRPr lang="zh-TW" altLang="en-US" sz="1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4993" y="3955410"/>
            <a:ext cx="88990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IEEE 3rd Advanced Information Technology, Electronic and Automation Control Conference (IAEAC), Chongqing, 2018, pp. 142-146</a:t>
            </a:r>
          </a:p>
        </p:txBody>
      </p:sp>
    </p:spTree>
    <p:extLst>
      <p:ext uri="{BB962C8B-B14F-4D97-AF65-F5344CB8AC3E}">
        <p14:creationId xmlns:p14="http://schemas.microsoft.com/office/powerpoint/2010/main" val="82985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9"/>
    </mc:Choice>
    <mc:Fallback xmlns="">
      <p:transition spd="slow" advTm="251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942" y="120707"/>
            <a:ext cx="7886700" cy="1325563"/>
          </a:xfrm>
        </p:spPr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wLC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401668" y="408292"/>
                <a:ext cx="4955666" cy="2761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𝑡𝑠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)∗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𝑡𝑜𝑡𝑎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𝑡𝑎𝑠𝑘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𝑡𝑠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altLang="zh-TW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=1.0</m:t>
                      </m:r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3.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=4.0</m:t>
                      </m:r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=2.0</m:t>
                    </m:r>
                  </m:oMath>
                </a14:m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=1.6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=1.33</m:t>
                    </m:r>
                  </m:oMath>
                </a14:m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=2.4</m:t>
                    </m:r>
                  </m:oMath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668" y="408292"/>
                <a:ext cx="4955666" cy="27610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內容版面配置區 4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15" t="-736" b="-5143"/>
          <a:stretch/>
        </p:blipFill>
        <p:spPr>
          <a:xfrm>
            <a:off x="99734" y="1143000"/>
            <a:ext cx="2902227" cy="5645426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3393010"/>
                  </p:ext>
                </p:extLst>
              </p:nvPr>
            </p:nvGraphicFramePr>
            <p:xfrm>
              <a:off x="3401668" y="3260461"/>
              <a:ext cx="5534530" cy="3527965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106906">
                      <a:extLst>
                        <a:ext uri="{9D8B030D-6E8A-4147-A177-3AD203B41FA5}">
                          <a16:colId xmlns:a16="http://schemas.microsoft.com/office/drawing/2014/main" val="727561623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793436011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491938906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2349627356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2405934877"/>
                        </a:ext>
                      </a:extLst>
                    </a:gridCol>
                  </a:tblGrid>
                  <a:tr h="678938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38708997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21~141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25~56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83581695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56~94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33~108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35909301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94~116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33~77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89332418"/>
                      </a:ext>
                    </a:extLst>
                  </a:tr>
                  <a:tr h="69666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94~120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170~247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59817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3393010"/>
                  </p:ext>
                </p:extLst>
              </p:nvPr>
            </p:nvGraphicFramePr>
            <p:xfrm>
              <a:off x="3401668" y="3260461"/>
              <a:ext cx="5534530" cy="3527965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106906">
                      <a:extLst>
                        <a:ext uri="{9D8B030D-6E8A-4147-A177-3AD203B41FA5}">
                          <a16:colId xmlns:a16="http://schemas.microsoft.com/office/drawing/2014/main" val="727561623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793436011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491938906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2349627356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2405934877"/>
                        </a:ext>
                      </a:extLst>
                    </a:gridCol>
                  </a:tblGrid>
                  <a:tr h="678938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1657" t="-893" r="-302210" b="-4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200549" t="-893" r="-200549" b="-4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02210" t="-893" r="-101657" b="-4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00000" t="-893" r="-1099" b="-4196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8708997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99" t="-95763" r="-400000" b="-2983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21~141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25~56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83581695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99" t="-195763" r="-400000" b="-1983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56~94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33~108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35909301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99" t="-298291" r="-4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94~116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33~77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89332418"/>
                      </a:ext>
                    </a:extLst>
                  </a:tr>
                  <a:tr h="696665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99" t="-405217" r="-400000" b="-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94~120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170~247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598174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7148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914" y="79513"/>
            <a:ext cx="3311455" cy="3510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" r="8420" b="162"/>
          <a:stretch/>
        </p:blipFill>
        <p:spPr>
          <a:xfrm>
            <a:off x="3332397" y="0"/>
            <a:ext cx="2368150" cy="284259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7" t="4164" r="17433" b="-10394"/>
          <a:stretch/>
        </p:blipFill>
        <p:spPr>
          <a:xfrm>
            <a:off x="69575" y="149087"/>
            <a:ext cx="3458816" cy="36874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796850"/>
                  </p:ext>
                </p:extLst>
              </p:nvPr>
            </p:nvGraphicFramePr>
            <p:xfrm>
              <a:off x="69575" y="4152386"/>
              <a:ext cx="7500735" cy="1018209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33415">
                      <a:extLst>
                        <a:ext uri="{9D8B030D-6E8A-4147-A177-3AD203B41FA5}">
                          <a16:colId xmlns:a16="http://schemas.microsoft.com/office/drawing/2014/main" val="118712992"/>
                        </a:ext>
                      </a:extLst>
                    </a:gridCol>
                    <a:gridCol w="952315">
                      <a:extLst>
                        <a:ext uri="{9D8B030D-6E8A-4147-A177-3AD203B41FA5}">
                          <a16:colId xmlns:a16="http://schemas.microsoft.com/office/drawing/2014/main" val="3504729038"/>
                        </a:ext>
                      </a:extLst>
                    </a:gridCol>
                    <a:gridCol w="714515">
                      <a:extLst>
                        <a:ext uri="{9D8B030D-6E8A-4147-A177-3AD203B41FA5}">
                          <a16:colId xmlns:a16="http://schemas.microsoft.com/office/drawing/2014/main" val="3903967351"/>
                        </a:ext>
                      </a:extLst>
                    </a:gridCol>
                    <a:gridCol w="833415">
                      <a:extLst>
                        <a:ext uri="{9D8B030D-6E8A-4147-A177-3AD203B41FA5}">
                          <a16:colId xmlns:a16="http://schemas.microsoft.com/office/drawing/2014/main" val="647839663"/>
                        </a:ext>
                      </a:extLst>
                    </a:gridCol>
                    <a:gridCol w="638679">
                      <a:extLst>
                        <a:ext uri="{9D8B030D-6E8A-4147-A177-3AD203B41FA5}">
                          <a16:colId xmlns:a16="http://schemas.microsoft.com/office/drawing/2014/main" val="595478364"/>
                        </a:ext>
                      </a:extLst>
                    </a:gridCol>
                    <a:gridCol w="665922">
                      <a:extLst>
                        <a:ext uri="{9D8B030D-6E8A-4147-A177-3AD203B41FA5}">
                          <a16:colId xmlns:a16="http://schemas.microsoft.com/office/drawing/2014/main" val="101350123"/>
                        </a:ext>
                      </a:extLst>
                    </a:gridCol>
                    <a:gridCol w="1152939">
                      <a:extLst>
                        <a:ext uri="{9D8B030D-6E8A-4147-A177-3AD203B41FA5}">
                          <a16:colId xmlns:a16="http://schemas.microsoft.com/office/drawing/2014/main" val="787765487"/>
                        </a:ext>
                      </a:extLst>
                    </a:gridCol>
                    <a:gridCol w="1162878">
                      <a:extLst>
                        <a:ext uri="{9D8B030D-6E8A-4147-A177-3AD203B41FA5}">
                          <a16:colId xmlns:a16="http://schemas.microsoft.com/office/drawing/2014/main" val="4169666199"/>
                        </a:ext>
                      </a:extLst>
                    </a:gridCol>
                    <a:gridCol w="546657">
                      <a:extLst>
                        <a:ext uri="{9D8B030D-6E8A-4147-A177-3AD203B41FA5}">
                          <a16:colId xmlns:a16="http://schemas.microsoft.com/office/drawing/2014/main" val="1181334862"/>
                        </a:ext>
                      </a:extLst>
                    </a:gridCol>
                  </a:tblGrid>
                  <a:tr h="525962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67726924"/>
                      </a:ext>
                    </a:extLst>
                  </a:tr>
                  <a:tr h="492247"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WT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25-20=5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33-21=12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75-22=53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12763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796850"/>
                  </p:ext>
                </p:extLst>
              </p:nvPr>
            </p:nvGraphicFramePr>
            <p:xfrm>
              <a:off x="69575" y="4152386"/>
              <a:ext cx="7500735" cy="1018209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833415">
                      <a:extLst>
                        <a:ext uri="{9D8B030D-6E8A-4147-A177-3AD203B41FA5}">
                          <a16:colId xmlns:a16="http://schemas.microsoft.com/office/drawing/2014/main" val="118712992"/>
                        </a:ext>
                      </a:extLst>
                    </a:gridCol>
                    <a:gridCol w="952315">
                      <a:extLst>
                        <a:ext uri="{9D8B030D-6E8A-4147-A177-3AD203B41FA5}">
                          <a16:colId xmlns:a16="http://schemas.microsoft.com/office/drawing/2014/main" val="3504729038"/>
                        </a:ext>
                      </a:extLst>
                    </a:gridCol>
                    <a:gridCol w="714515">
                      <a:extLst>
                        <a:ext uri="{9D8B030D-6E8A-4147-A177-3AD203B41FA5}">
                          <a16:colId xmlns:a16="http://schemas.microsoft.com/office/drawing/2014/main" val="3903967351"/>
                        </a:ext>
                      </a:extLst>
                    </a:gridCol>
                    <a:gridCol w="833415">
                      <a:extLst>
                        <a:ext uri="{9D8B030D-6E8A-4147-A177-3AD203B41FA5}">
                          <a16:colId xmlns:a16="http://schemas.microsoft.com/office/drawing/2014/main" val="647839663"/>
                        </a:ext>
                      </a:extLst>
                    </a:gridCol>
                    <a:gridCol w="638679">
                      <a:extLst>
                        <a:ext uri="{9D8B030D-6E8A-4147-A177-3AD203B41FA5}">
                          <a16:colId xmlns:a16="http://schemas.microsoft.com/office/drawing/2014/main" val="595478364"/>
                        </a:ext>
                      </a:extLst>
                    </a:gridCol>
                    <a:gridCol w="665922">
                      <a:extLst>
                        <a:ext uri="{9D8B030D-6E8A-4147-A177-3AD203B41FA5}">
                          <a16:colId xmlns:a16="http://schemas.microsoft.com/office/drawing/2014/main" val="101350123"/>
                        </a:ext>
                      </a:extLst>
                    </a:gridCol>
                    <a:gridCol w="1152939">
                      <a:extLst>
                        <a:ext uri="{9D8B030D-6E8A-4147-A177-3AD203B41FA5}">
                          <a16:colId xmlns:a16="http://schemas.microsoft.com/office/drawing/2014/main" val="787765487"/>
                        </a:ext>
                      </a:extLst>
                    </a:gridCol>
                    <a:gridCol w="1162878">
                      <a:extLst>
                        <a:ext uri="{9D8B030D-6E8A-4147-A177-3AD203B41FA5}">
                          <a16:colId xmlns:a16="http://schemas.microsoft.com/office/drawing/2014/main" val="4169666199"/>
                        </a:ext>
                      </a:extLst>
                    </a:gridCol>
                    <a:gridCol w="546657">
                      <a:extLst>
                        <a:ext uri="{9D8B030D-6E8A-4147-A177-3AD203B41FA5}">
                          <a16:colId xmlns:a16="http://schemas.microsoft.com/office/drawing/2014/main" val="1181334862"/>
                        </a:ext>
                      </a:extLst>
                    </a:gridCol>
                  </a:tblGrid>
                  <a:tr h="525962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88462" t="-1149" r="-602564" b="-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251282" t="-1149" r="-703419" b="-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300000" t="-1149" r="-500730" b="-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21905" t="-1149" r="-553333" b="-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99083" t="-1149" r="-433028" b="-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03175" t="-1149" r="-149735" b="-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497906" t="-1149" r="-48168" b="-95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268889" t="-1149" r="-2222" b="-954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7726924"/>
                      </a:ext>
                    </a:extLst>
                  </a:tr>
                  <a:tr h="492247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WT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25-20=5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33-21=12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75-22=53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12763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69575" y="5486477"/>
                <a:ext cx="3902671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𝐴𝑊𝑇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5+12+53</m:t>
                          </m:r>
                        </m:num>
                        <m:den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=8.75</m:t>
                      </m:r>
                    </m:oMath>
                  </m:oMathPara>
                </a14:m>
                <a:endParaRPr lang="zh-TW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5" y="5486477"/>
                <a:ext cx="3902671" cy="6768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32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35" y="853757"/>
            <a:ext cx="7821968" cy="12328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31" y="2762249"/>
            <a:ext cx="4381388" cy="3519282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050" y="2762249"/>
            <a:ext cx="4202927" cy="351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8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B01AB9-0651-4F6D-A93A-D571F0BAE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07" y="260700"/>
            <a:ext cx="7886700" cy="583367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Abstract(1/2)</a:t>
            </a:r>
            <a:endParaRPr lang="zh-TW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26DCC3-1991-4383-BF81-99FF8955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07" y="1251570"/>
            <a:ext cx="9004993" cy="594466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Multi-core processor architecture is increasingly being used in high-performance computing. Task scheduling problem for performance heterogeneous multi-core processor is a well-known NP-complete problem. Based on heterogeneous multi-core processor environment, independent online task scheduling is studied in this paper. In this paper, a scheduling model of heterogeneous multi-core processors based on weighted earliest finish time is proposed, and the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wEFT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is proposed. </a:t>
            </a:r>
            <a:endParaRPr lang="fr-FR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48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B01AB9-0651-4F6D-A93A-D571F0BAE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07" y="260700"/>
            <a:ext cx="7886700" cy="583367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Abstract(2/2)</a:t>
            </a:r>
            <a:endParaRPr lang="zh-TW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26DCC3-1991-4383-BF81-99FF8955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07" y="1360901"/>
            <a:ext cx="9004993" cy="594466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wEFT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selects the processor core to execute task with the minimum earliest completion time or the minimum weighted links of every processor core. Experiments show that compared with RR,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LC and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wLC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algorithms under the environment of different number of tasks and processor cores, the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makespan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complete schedule of all tasks and average waiting time in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wEFT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is superior to other four algorithms.</a:t>
            </a:r>
          </a:p>
        </p:txBody>
      </p:sp>
    </p:spTree>
    <p:extLst>
      <p:ext uri="{BB962C8B-B14F-4D97-AF65-F5344CB8AC3E}">
        <p14:creationId xmlns:p14="http://schemas.microsoft.com/office/powerpoint/2010/main" val="237315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00723" cy="3627783"/>
          </a:xfr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384" y="4153898"/>
            <a:ext cx="2125841" cy="2330871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97" b="-8988"/>
          <a:stretch/>
        </p:blipFill>
        <p:spPr>
          <a:xfrm>
            <a:off x="55526" y="3780668"/>
            <a:ext cx="4072982" cy="307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4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45" y="99832"/>
            <a:ext cx="5448215" cy="6758168"/>
          </a:xfrm>
        </p:spPr>
      </p:pic>
    </p:spTree>
    <p:extLst>
      <p:ext uri="{BB962C8B-B14F-4D97-AF65-F5344CB8AC3E}">
        <p14:creationId xmlns:p14="http://schemas.microsoft.com/office/powerpoint/2010/main" val="3879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wEFT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629" y="3045885"/>
            <a:ext cx="2596750" cy="284719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97" b="-8988"/>
          <a:stretch/>
        </p:blipFill>
        <p:spPr>
          <a:xfrm>
            <a:off x="160420" y="2277978"/>
            <a:ext cx="5007209" cy="378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8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1251490"/>
                  </p:ext>
                </p:extLst>
              </p:nvPr>
            </p:nvGraphicFramePr>
            <p:xfrm>
              <a:off x="256671" y="225926"/>
              <a:ext cx="5534530" cy="6415508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106906">
                      <a:extLst>
                        <a:ext uri="{9D8B030D-6E8A-4147-A177-3AD203B41FA5}">
                          <a16:colId xmlns:a16="http://schemas.microsoft.com/office/drawing/2014/main" val="2073132752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1151438590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3306619804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1913686770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3459578913"/>
                        </a:ext>
                      </a:extLst>
                    </a:gridCol>
                  </a:tblGrid>
                  <a:tr h="696665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4551542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0~21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0~5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0~11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0~16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24035049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11~71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11~25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11~42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11~54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43040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15~50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25~34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15~33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15~42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02861865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20~220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25~75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33~133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20~170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34243082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21~141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75~106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33~95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21~111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67909446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22~172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75~113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95~170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22~134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0078521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23~113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113~135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95~139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23~91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52173323"/>
                      </a:ext>
                    </a:extLst>
                  </a:tr>
                  <a:tr h="69666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US" altLang="zh-TW" sz="2000" b="0" i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35~135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113~139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95~144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91~168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614664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1251490"/>
                  </p:ext>
                </p:extLst>
              </p:nvPr>
            </p:nvGraphicFramePr>
            <p:xfrm>
              <a:off x="256671" y="225926"/>
              <a:ext cx="5534530" cy="6415508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106906">
                      <a:extLst>
                        <a:ext uri="{9D8B030D-6E8A-4147-A177-3AD203B41FA5}">
                          <a16:colId xmlns:a16="http://schemas.microsoft.com/office/drawing/2014/main" val="2073132752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1151438590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3306619804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1913686770"/>
                        </a:ext>
                      </a:extLst>
                    </a:gridCol>
                    <a:gridCol w="1106906">
                      <a:extLst>
                        <a:ext uri="{9D8B030D-6E8A-4147-A177-3AD203B41FA5}">
                          <a16:colId xmlns:a16="http://schemas.microsoft.com/office/drawing/2014/main" val="3459578913"/>
                        </a:ext>
                      </a:extLst>
                    </a:gridCol>
                  </a:tblGrid>
                  <a:tr h="696665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549" t="-877" r="-300549" b="-82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1657" t="-877" r="-202210" b="-82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877" r="-101099" b="-825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00000" t="-877" r="-1099" b="-825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4551542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97458" r="-400549" b="-697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0~21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0~5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0~11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0~16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24035049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97458" r="-400549" b="-597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11~71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11~25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11~42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11~54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43040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297458" r="-400549" b="-497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15~50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25~34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15~33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15~42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02861865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400855" r="-400549" b="-40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20~220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25~75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33~133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20~170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34243082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496610" r="-400549" b="-2983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21~141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75~106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33~95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21~111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67909446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596610" r="-400549" b="-1983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22~172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75~113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95~170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22~134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90078521"/>
                      </a:ext>
                    </a:extLst>
                  </a:tr>
                  <a:tr h="717454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696610" r="-400549" b="-983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23~113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113~135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95~139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23~91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52173323"/>
                      </a:ext>
                    </a:extLst>
                  </a:tr>
                  <a:tr h="696665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824561" r="-400549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35~135</a:t>
                          </a:r>
                          <a:endParaRPr lang="zh-TW" altLang="en-US" sz="20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113~139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95~144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91~168</a:t>
                          </a:r>
                          <a:endParaRPr lang="zh-TW" alt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6146642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545" y="225926"/>
            <a:ext cx="3311455" cy="351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22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942" y="120707"/>
            <a:ext cx="7886700" cy="1325563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 and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wRR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4172292" y="1650867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第一輪由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zh-TW" altLang="en-US" sz="2400" i="1">
                        <a:latin typeface="Cambria Math" panose="02040503050406030204" pitchFamily="18" charset="0"/>
                      </a:rPr>
                      <m:t>開</m:t>
                    </m:r>
                    <m:r>
                      <a:rPr lang="zh-TW" altLang="en-US" sz="2400" i="1" dirty="0">
                        <a:latin typeface="Cambria Math" panose="02040503050406030204" pitchFamily="18" charset="0"/>
                      </a:rPr>
                      <m:t>始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排到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下一輪由最後一個工作的編號決定下一輪第一個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core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(id+1)%core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數量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 : (1+1)%4 = 2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292" y="1650867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b="-62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9567" b="-3355"/>
          <a:stretch/>
        </p:blipFill>
        <p:spPr>
          <a:xfrm>
            <a:off x="437323" y="1446270"/>
            <a:ext cx="3309730" cy="520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4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942" y="120707"/>
            <a:ext cx="7886700" cy="1325563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 and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wRR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4027913" y="1695725"/>
                <a:ext cx="4955666" cy="4912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𝑡𝑜𝑡𝑎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𝑡𝑎𝑠𝑘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altLang="zh-TW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=1.0</m:t>
                      </m:r>
                    </m:oMath>
                  </m:oMathPara>
                </a14:m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=4.0</m:t>
                      </m:r>
                    </m:oMath>
                  </m:oMathPara>
                </a14:m>
                <a:endParaRPr lang="zh-TW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=2.0</m:t>
                      </m:r>
                    </m:oMath>
                  </m:oMathPara>
                </a14:m>
                <a:endParaRPr lang="zh-TW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=1.33</m:t>
                      </m:r>
                    </m:oMath>
                  </m:oMathPara>
                </a14:m>
                <a:endParaRPr lang="zh-TW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zh-TW" altLang="en-US" sz="280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8)/8.33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0.96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zh-TW" altLang="en-US" sz="2800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8)/8.33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3.84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zh-TW" altLang="en-US" sz="2800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8)/8.33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1.92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=(1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.33</m:t>
                    </m:r>
                    <m:r>
                      <a:rPr lang="zh-TW" altLang="en-US" sz="2800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8)/8.33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1.27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endPara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913" y="1695725"/>
                <a:ext cx="4955666" cy="49128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25" t="-612" b="-1"/>
          <a:stretch/>
        </p:blipFill>
        <p:spPr>
          <a:xfrm>
            <a:off x="228942" y="1446270"/>
            <a:ext cx="3299448" cy="50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11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91861</TotalTime>
  <Words>421</Words>
  <Application>Microsoft Office PowerPoint</Application>
  <PresentationFormat>如螢幕大小 (4:3)</PresentationFormat>
  <Paragraphs>114</Paragraphs>
  <Slides>12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佈景主題</vt:lpstr>
      <vt:lpstr>An Independent Task Scheduling Algorithm in Heterogeneous Multi-core Processor Environment</vt:lpstr>
      <vt:lpstr>Abstract(1/2)</vt:lpstr>
      <vt:lpstr>Abstract(2/2)</vt:lpstr>
      <vt:lpstr>PowerPoint 簡報</vt:lpstr>
      <vt:lpstr>PowerPoint 簡報</vt:lpstr>
      <vt:lpstr>wEFT</vt:lpstr>
      <vt:lpstr>PowerPoint 簡報</vt:lpstr>
      <vt:lpstr>RR and wRR</vt:lpstr>
      <vt:lpstr>RR and wRR</vt:lpstr>
      <vt:lpstr>wLC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fast algorithm for computing a longest common increasing subsequence</dc:title>
  <dc:creator/>
  <cp:lastModifiedBy>pplab</cp:lastModifiedBy>
  <cp:revision>896</cp:revision>
  <dcterms:created xsi:type="dcterms:W3CDTF">2017-09-25T08:45:50Z</dcterms:created>
  <dcterms:modified xsi:type="dcterms:W3CDTF">2020-12-29T11:06:13Z</dcterms:modified>
</cp:coreProperties>
</file>