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4" r:id="rId6"/>
    <p:sldId id="269" r:id="rId7"/>
    <p:sldId id="270" r:id="rId8"/>
    <p:sldId id="271" r:id="rId9"/>
    <p:sldId id="272" r:id="rId10"/>
    <p:sldId id="266" r:id="rId11"/>
    <p:sldId id="274" r:id="rId12"/>
    <p:sldId id="273" r:id="rId13"/>
    <p:sldId id="275" r:id="rId14"/>
    <p:sldId id="267" r:id="rId15"/>
    <p:sldId id="276" r:id="rId16"/>
    <p:sldId id="277" r:id="rId17"/>
    <p:sldId id="278" r:id="rId18"/>
    <p:sldId id="279" r:id="rId19"/>
    <p:sldId id="280" r:id="rId20"/>
    <p:sldId id="281"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41CE2A-019E-4DD6-B353-C8BA2A6D26C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C809BBD-4B77-416A-8194-18B63F68D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EFD0FC9-7EC3-4492-B930-8EAE8B27011E}"/>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5" name="頁尾版面配置區 4">
            <a:extLst>
              <a:ext uri="{FF2B5EF4-FFF2-40B4-BE49-F238E27FC236}">
                <a16:creationId xmlns:a16="http://schemas.microsoft.com/office/drawing/2014/main" id="{DACB941E-52F9-4D93-B3A6-6CDF21456BD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D253159-5AB2-463D-A866-50CF2B2100A0}"/>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185320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F21B34-C966-4A03-9FEA-505DDDAB2D8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2375150-5417-46A4-A833-A4C5640758F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4CEC73A-EA5C-4CD0-9F17-74CA8487A2B9}"/>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5" name="頁尾版面配置區 4">
            <a:extLst>
              <a:ext uri="{FF2B5EF4-FFF2-40B4-BE49-F238E27FC236}">
                <a16:creationId xmlns:a16="http://schemas.microsoft.com/office/drawing/2014/main" id="{02ECC2DE-BDAB-40E4-BA26-9DE7A829215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6CDB2D4-E2AD-4B54-8189-03183FF1AEAA}"/>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179044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6CDC442-F908-4E22-BFC0-8F31014AC90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A3E30AA-A9F0-412B-8CD2-0F4FB6AF608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814156-03A9-4A62-BA75-4D9F0BDA0888}"/>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5" name="頁尾版面配置區 4">
            <a:extLst>
              <a:ext uri="{FF2B5EF4-FFF2-40B4-BE49-F238E27FC236}">
                <a16:creationId xmlns:a16="http://schemas.microsoft.com/office/drawing/2014/main" id="{F110EAA9-A712-4753-AC66-553F35FE997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DFC46C9-BEA8-497D-BE56-F00D6251517F}"/>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352836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D73BAB-BF8C-47D3-9174-4EB592BC7A5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57ED09-4C6F-4DA3-AF93-3784C40741AA}"/>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3B58CA7-A840-4796-93E3-3696510E29CB}"/>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5" name="頁尾版面配置區 4">
            <a:extLst>
              <a:ext uri="{FF2B5EF4-FFF2-40B4-BE49-F238E27FC236}">
                <a16:creationId xmlns:a16="http://schemas.microsoft.com/office/drawing/2014/main" id="{4981FDDE-60D3-4D01-83DE-D533DF15BE5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A0F9885-8E3E-4AF4-9BFE-BF1F96718816}"/>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130642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E2BED1-B118-42C2-8A3E-CBF2BD7856DB}"/>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A2264D1-48CA-4954-A2EA-75005803C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45D560A-BE9B-4548-B311-779B812A6743}"/>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5" name="頁尾版面配置區 4">
            <a:extLst>
              <a:ext uri="{FF2B5EF4-FFF2-40B4-BE49-F238E27FC236}">
                <a16:creationId xmlns:a16="http://schemas.microsoft.com/office/drawing/2014/main" id="{B16DA2DF-9DCF-45CC-A5E2-AD57335B346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8243920-EC2E-4681-8377-AF2D184BF46C}"/>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217055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9E1EE3-A726-4CA8-AA82-B33248A7940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6AD65B3-3D08-4929-A4F8-51AB200B271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83D911D-E89A-4266-BC47-1B88590BA2D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8FDE9CD-457D-4B59-96D3-684608378A2C}"/>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6" name="頁尾版面配置區 5">
            <a:extLst>
              <a:ext uri="{FF2B5EF4-FFF2-40B4-BE49-F238E27FC236}">
                <a16:creationId xmlns:a16="http://schemas.microsoft.com/office/drawing/2014/main" id="{47954EE9-750E-478E-BF5E-09218E4F6AF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EC86118-AD90-4A3E-921A-BB3D093166C0}"/>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285998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B1DBF1-714A-4911-ABF0-83D5B83453FB}"/>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198B336-9BC9-4FC3-AD82-BF891EF7A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F11709C-7BA4-4E4E-B872-4E810BC67E3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9C48723-A9B4-41FA-9D3C-F0BEA1430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5F362060-56F0-4830-A49E-D2F465FEDDE9}"/>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E1F243-7395-4812-8E77-C19C8AE6A82E}"/>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8" name="頁尾版面配置區 7">
            <a:extLst>
              <a:ext uri="{FF2B5EF4-FFF2-40B4-BE49-F238E27FC236}">
                <a16:creationId xmlns:a16="http://schemas.microsoft.com/office/drawing/2014/main" id="{50EC1E06-57C2-4CB9-9842-55DE77F76C19}"/>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E3D2518-BC1B-4477-AF17-6AAF99CD1F28}"/>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179803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7E900D-FC92-46E5-BAF8-E54D55FDBCB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038C3C3-2470-4EAE-8AE0-83CAEEE9A76D}"/>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4" name="頁尾版面配置區 3">
            <a:extLst>
              <a:ext uri="{FF2B5EF4-FFF2-40B4-BE49-F238E27FC236}">
                <a16:creationId xmlns:a16="http://schemas.microsoft.com/office/drawing/2014/main" id="{33ECDDE8-7CD5-4AE9-9448-BED8207B4B8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BDB13685-AA84-4E3F-AC4E-7197F7441C68}"/>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233817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CE3705D-803D-44A9-905D-74DDAFC08D8D}"/>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3" name="頁尾版面配置區 2">
            <a:extLst>
              <a:ext uri="{FF2B5EF4-FFF2-40B4-BE49-F238E27FC236}">
                <a16:creationId xmlns:a16="http://schemas.microsoft.com/office/drawing/2014/main" id="{D006CEDA-F62C-4813-B0E0-8ACFE83060A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8B3E491-84CB-4C7E-8475-56DCB88A76D2}"/>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310196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203C4-327B-4C0F-B52B-E809D12A702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BBC31A8-278F-4E3C-9F00-D6667BB8B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8F42DD-E164-49B3-B9CD-C117C68C7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AB83241-D845-49BD-82AF-F14ECCCBC785}"/>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6" name="頁尾版面配置區 5">
            <a:extLst>
              <a:ext uri="{FF2B5EF4-FFF2-40B4-BE49-F238E27FC236}">
                <a16:creationId xmlns:a16="http://schemas.microsoft.com/office/drawing/2014/main" id="{F277ADBA-95D2-45A3-8777-D8B744BD075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4415EFF-4A78-4342-B46D-5102CFDB147C}"/>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370083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3E557E-A1D7-49FE-99ED-3552CEB3A91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C2B40E9-D46E-4CDC-A02A-2849F42CF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ECA09C5-3913-4031-AE0D-CF04A3EF7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20CEC9F-6BEA-4CBA-8BA0-B9D2C02AE2BA}"/>
              </a:ext>
            </a:extLst>
          </p:cNvPr>
          <p:cNvSpPr>
            <a:spLocks noGrp="1"/>
          </p:cNvSpPr>
          <p:nvPr>
            <p:ph type="dt" sz="half" idx="10"/>
          </p:nvPr>
        </p:nvSpPr>
        <p:spPr/>
        <p:txBody>
          <a:bodyPr/>
          <a:lstStyle/>
          <a:p>
            <a:fld id="{FEA04E50-CE9D-4B95-89AE-13FFB0B3AC02}" type="datetimeFigureOut">
              <a:rPr lang="zh-TW" altLang="en-US" smtClean="0"/>
              <a:t>2021/1/5</a:t>
            </a:fld>
            <a:endParaRPr lang="zh-TW" altLang="en-US"/>
          </a:p>
        </p:txBody>
      </p:sp>
      <p:sp>
        <p:nvSpPr>
          <p:cNvPr id="6" name="頁尾版面配置區 5">
            <a:extLst>
              <a:ext uri="{FF2B5EF4-FFF2-40B4-BE49-F238E27FC236}">
                <a16:creationId xmlns:a16="http://schemas.microsoft.com/office/drawing/2014/main" id="{16A8D704-6F08-4DC6-B022-15853AD72D3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7E87B28-C26A-476E-B2A8-15F260F28ADE}"/>
              </a:ext>
            </a:extLst>
          </p:cNvPr>
          <p:cNvSpPr>
            <a:spLocks noGrp="1"/>
          </p:cNvSpPr>
          <p:nvPr>
            <p:ph type="sldNum" sz="quarter" idx="12"/>
          </p:nvPr>
        </p:nvSpPr>
        <p:spPr/>
        <p:txBody>
          <a:body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410350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2752093-B6EE-4A0C-8C88-8E63BE851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5A8E134-04EB-48FD-8088-9D74E6029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2D61D76-02AB-4A45-BC1E-BE31E4129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04E50-CE9D-4B95-89AE-13FFB0B3AC02}" type="datetimeFigureOut">
              <a:rPr lang="zh-TW" altLang="en-US" smtClean="0"/>
              <a:t>2021/1/5</a:t>
            </a:fld>
            <a:endParaRPr lang="zh-TW" altLang="en-US"/>
          </a:p>
        </p:txBody>
      </p:sp>
      <p:sp>
        <p:nvSpPr>
          <p:cNvPr id="5" name="頁尾版面配置區 4">
            <a:extLst>
              <a:ext uri="{FF2B5EF4-FFF2-40B4-BE49-F238E27FC236}">
                <a16:creationId xmlns:a16="http://schemas.microsoft.com/office/drawing/2014/main" id="{9BAD4FBE-4615-41B3-A760-1A47BBA0D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419E87E-8073-4A2F-BC57-017ED3372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0B804-7543-457D-B67E-5CB80A2BFF60}" type="slidenum">
              <a:rPr lang="zh-TW" altLang="en-US" smtClean="0"/>
              <a:t>‹#›</a:t>
            </a:fld>
            <a:endParaRPr lang="zh-TW" altLang="en-US"/>
          </a:p>
        </p:txBody>
      </p:sp>
    </p:spTree>
    <p:extLst>
      <p:ext uri="{BB962C8B-B14F-4D97-AF65-F5344CB8AC3E}">
        <p14:creationId xmlns:p14="http://schemas.microsoft.com/office/powerpoint/2010/main" val="1409224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896409-E407-40C9-AE56-E688816A037A}"/>
              </a:ext>
            </a:extLst>
          </p:cNvPr>
          <p:cNvSpPr>
            <a:spLocks noGrp="1"/>
          </p:cNvSpPr>
          <p:nvPr>
            <p:ph type="ctrTitle"/>
          </p:nvPr>
        </p:nvSpPr>
        <p:spPr>
          <a:xfrm>
            <a:off x="1140643" y="1378450"/>
            <a:ext cx="9910713" cy="1909571"/>
          </a:xfrm>
        </p:spPr>
        <p:txBody>
          <a:bodyPr>
            <a:normAutofit fontScale="90000"/>
          </a:bodyPr>
          <a:lstStyle/>
          <a:p>
            <a:r>
              <a:rPr lang="en-US" altLang="zh-TW" sz="4400" dirty="0">
                <a:latin typeface="Times New Roman" panose="02020603050405020304" pitchFamily="18" charset="0"/>
                <a:cs typeface="Times New Roman" panose="02020603050405020304" pitchFamily="18" charset="0"/>
              </a:rPr>
              <a:t>Sparse</a:t>
            </a:r>
            <a:r>
              <a:rPr lang="en-US" altLang="zh-TW" sz="4900" dirty="0">
                <a:latin typeface="Times New Roman" panose="02020603050405020304" pitchFamily="18" charset="0"/>
                <a:cs typeface="Times New Roman" panose="02020603050405020304" pitchFamily="18" charset="0"/>
              </a:rPr>
              <a:t> LCS Common Substring Alignment</a:t>
            </a:r>
            <a:br>
              <a:rPr lang="en-US" altLang="zh-TW" dirty="0"/>
            </a:br>
            <a:endParaRPr lang="zh-TW" altLang="en-US" dirty="0"/>
          </a:p>
        </p:txBody>
      </p:sp>
      <p:sp>
        <p:nvSpPr>
          <p:cNvPr id="3" name="副標題 2">
            <a:extLst>
              <a:ext uri="{FF2B5EF4-FFF2-40B4-BE49-F238E27FC236}">
                <a16:creationId xmlns:a16="http://schemas.microsoft.com/office/drawing/2014/main" id="{29BD117A-181C-4B7C-8DE6-939712F1DFBE}"/>
              </a:ext>
            </a:extLst>
          </p:cNvPr>
          <p:cNvSpPr>
            <a:spLocks noGrp="1"/>
          </p:cNvSpPr>
          <p:nvPr>
            <p:ph type="subTitle" idx="1"/>
          </p:nvPr>
        </p:nvSpPr>
        <p:spPr>
          <a:xfrm>
            <a:off x="1706085" y="3117766"/>
            <a:ext cx="9144000" cy="2486320"/>
          </a:xfrm>
        </p:spPr>
        <p:txBody>
          <a:bodyPr/>
          <a:lstStyle/>
          <a:p>
            <a:pPr>
              <a:defRPr/>
            </a:pPr>
            <a:r>
              <a:rPr lang="en-US" altLang="zh-TW" dirty="0">
                <a:latin typeface="Times New Roman" panose="02020603050405020304" pitchFamily="18" charset="0"/>
                <a:cs typeface="Times New Roman" panose="02020603050405020304" pitchFamily="18" charset="0"/>
              </a:rPr>
              <a:t>Gad M. Landau, Baruch </a:t>
            </a:r>
            <a:r>
              <a:rPr lang="en-US" altLang="zh-TW" dirty="0" err="1">
                <a:latin typeface="Times New Roman" panose="02020603050405020304" pitchFamily="18" charset="0"/>
                <a:cs typeface="Times New Roman" panose="02020603050405020304" pitchFamily="18" charset="0"/>
              </a:rPr>
              <a:t>Schieber</a:t>
            </a:r>
            <a:r>
              <a:rPr lang="en-US" altLang="zh-TW" dirty="0">
                <a:latin typeface="Times New Roman" panose="02020603050405020304" pitchFamily="18" charset="0"/>
                <a:cs typeface="Times New Roman" panose="02020603050405020304" pitchFamily="18" charset="0"/>
              </a:rPr>
              <a:t>, Michal </a:t>
            </a:r>
            <a:r>
              <a:rPr lang="en-US" altLang="zh-TW" dirty="0" err="1">
                <a:latin typeface="Times New Roman" panose="02020603050405020304" pitchFamily="18" charset="0"/>
                <a:cs typeface="Times New Roman" panose="02020603050405020304" pitchFamily="18" charset="0"/>
              </a:rPr>
              <a:t>Ziv-Ukelson</a:t>
            </a:r>
            <a:endParaRPr lang="en-US" altLang="zh-TW" dirty="0">
              <a:latin typeface="Times New Roman" panose="02020603050405020304" pitchFamily="18" charset="0"/>
              <a:cs typeface="Times New Roman" panose="02020603050405020304" pitchFamily="18" charset="0"/>
            </a:endParaRPr>
          </a:p>
          <a:p>
            <a:pPr>
              <a:defRPr/>
            </a:pPr>
            <a:r>
              <a:rPr lang="en-US" altLang="zh-TW" dirty="0">
                <a:latin typeface="Times New Roman" panose="02020603050405020304" pitchFamily="18" charset="0"/>
                <a:cs typeface="Times New Roman" panose="02020603050405020304" pitchFamily="18" charset="0"/>
              </a:rPr>
              <a:t>Information Processing Letters 88 (2003) 259–270</a:t>
            </a:r>
          </a:p>
        </p:txBody>
      </p:sp>
      <p:sp>
        <p:nvSpPr>
          <p:cNvPr id="4" name="矩形 3">
            <a:extLst>
              <a:ext uri="{FF2B5EF4-FFF2-40B4-BE49-F238E27FC236}">
                <a16:creationId xmlns:a16="http://schemas.microsoft.com/office/drawing/2014/main" id="{94E417BB-EFC2-4D01-B027-B33617259BBD}"/>
              </a:ext>
            </a:extLst>
          </p:cNvPr>
          <p:cNvSpPr/>
          <p:nvPr/>
        </p:nvSpPr>
        <p:spPr>
          <a:xfrm>
            <a:off x="8251595" y="5367846"/>
            <a:ext cx="3560191" cy="830997"/>
          </a:xfrm>
          <a:prstGeom prst="rect">
            <a:avLst/>
          </a:prstGeom>
        </p:spPr>
        <p:txBody>
          <a:bodyPr wrap="square">
            <a:spAutoFit/>
          </a:bodyPr>
          <a:lstStyle/>
          <a:p>
            <a:r>
              <a:rPr lang="en-US" altLang="zh-TW" sz="2400">
                <a:latin typeface="Times New Roman" panose="02020603050405020304" pitchFamily="18" charset="0"/>
                <a:cs typeface="Times New Roman" panose="02020603050405020304" pitchFamily="18" charset="0"/>
              </a:rPr>
              <a:t>Presenter: Shao-Xuan Lee</a:t>
            </a:r>
          </a:p>
          <a:p>
            <a:r>
              <a:rPr lang="en-US" altLang="zh-TW" sz="2400">
                <a:latin typeface="Times New Roman" panose="02020603050405020304" pitchFamily="18" charset="0"/>
                <a:cs typeface="Times New Roman" panose="02020603050405020304" pitchFamily="18" charset="0"/>
              </a:rPr>
              <a:t>Date: Jan. 5, 2021</a:t>
            </a: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4781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769D08F-473D-4FAE-ACB1-300D1A227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852" y="1053465"/>
            <a:ext cx="9970435" cy="4751070"/>
          </a:xfrm>
          <a:prstGeom prst="rect">
            <a:avLst/>
          </a:prstGeom>
        </p:spPr>
      </p:pic>
    </p:spTree>
    <p:extLst>
      <p:ext uri="{BB962C8B-B14F-4D97-AF65-F5344CB8AC3E}">
        <p14:creationId xmlns:p14="http://schemas.microsoft.com/office/powerpoint/2010/main" val="20638918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769D08F-473D-4FAE-ACB1-300D1A227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852" y="1053465"/>
            <a:ext cx="9970435" cy="4751070"/>
          </a:xfrm>
          <a:prstGeom prst="rect">
            <a:avLst/>
          </a:prstGeom>
        </p:spPr>
      </p:pic>
      <p:sp>
        <p:nvSpPr>
          <p:cNvPr id="5" name="橢圓 4">
            <a:extLst>
              <a:ext uri="{FF2B5EF4-FFF2-40B4-BE49-F238E27FC236}">
                <a16:creationId xmlns:a16="http://schemas.microsoft.com/office/drawing/2014/main" id="{745D9AE2-9597-4F42-B0B3-65C5D6EEC83D}"/>
              </a:ext>
            </a:extLst>
          </p:cNvPr>
          <p:cNvSpPr/>
          <p:nvPr/>
        </p:nvSpPr>
        <p:spPr>
          <a:xfrm>
            <a:off x="3271100" y="3101417"/>
            <a:ext cx="358219" cy="38178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右 5">
            <a:extLst>
              <a:ext uri="{FF2B5EF4-FFF2-40B4-BE49-F238E27FC236}">
                <a16:creationId xmlns:a16="http://schemas.microsoft.com/office/drawing/2014/main" id="{F8E19FF1-820B-4EF5-91E4-A7EFD785E7DF}"/>
              </a:ext>
            </a:extLst>
          </p:cNvPr>
          <p:cNvSpPr/>
          <p:nvPr/>
        </p:nvSpPr>
        <p:spPr>
          <a:xfrm rot="2696686">
            <a:off x="8163925" y="4305330"/>
            <a:ext cx="816371" cy="234065"/>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8" name="箭號: 向右 7">
            <a:extLst>
              <a:ext uri="{FF2B5EF4-FFF2-40B4-BE49-F238E27FC236}">
                <a16:creationId xmlns:a16="http://schemas.microsoft.com/office/drawing/2014/main" id="{314A740F-5BC0-4B1E-8F1D-2222D14D6880}"/>
              </a:ext>
            </a:extLst>
          </p:cNvPr>
          <p:cNvSpPr/>
          <p:nvPr/>
        </p:nvSpPr>
        <p:spPr>
          <a:xfrm rot="5221668">
            <a:off x="7975136" y="2698724"/>
            <a:ext cx="634620" cy="181008"/>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箭號: 向右 8">
            <a:extLst>
              <a:ext uri="{FF2B5EF4-FFF2-40B4-BE49-F238E27FC236}">
                <a16:creationId xmlns:a16="http://schemas.microsoft.com/office/drawing/2014/main" id="{779A2098-D1E7-4C80-BDEC-9D000D3432EB}"/>
              </a:ext>
            </a:extLst>
          </p:cNvPr>
          <p:cNvSpPr/>
          <p:nvPr/>
        </p:nvSpPr>
        <p:spPr>
          <a:xfrm rot="5221668">
            <a:off x="7975136" y="3201806"/>
            <a:ext cx="634620" cy="181008"/>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2" name="箭號: 向右 11">
            <a:extLst>
              <a:ext uri="{FF2B5EF4-FFF2-40B4-BE49-F238E27FC236}">
                <a16:creationId xmlns:a16="http://schemas.microsoft.com/office/drawing/2014/main" id="{0F0DDC52-96C4-4BA6-8630-173F7DA3A845}"/>
              </a:ext>
            </a:extLst>
          </p:cNvPr>
          <p:cNvSpPr/>
          <p:nvPr/>
        </p:nvSpPr>
        <p:spPr>
          <a:xfrm rot="5221668">
            <a:off x="7990051" y="3779165"/>
            <a:ext cx="634620" cy="181008"/>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403819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769D08F-473D-4FAE-ACB1-300D1A227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852" y="1053465"/>
            <a:ext cx="9970435" cy="4751070"/>
          </a:xfrm>
          <a:prstGeom prst="rect">
            <a:avLst/>
          </a:prstGeom>
        </p:spPr>
      </p:pic>
      <p:sp>
        <p:nvSpPr>
          <p:cNvPr id="5" name="橢圓 4">
            <a:extLst>
              <a:ext uri="{FF2B5EF4-FFF2-40B4-BE49-F238E27FC236}">
                <a16:creationId xmlns:a16="http://schemas.microsoft.com/office/drawing/2014/main" id="{745D9AE2-9597-4F42-B0B3-65C5D6EEC83D}"/>
              </a:ext>
            </a:extLst>
          </p:cNvPr>
          <p:cNvSpPr/>
          <p:nvPr/>
        </p:nvSpPr>
        <p:spPr>
          <a:xfrm>
            <a:off x="3648172" y="3101418"/>
            <a:ext cx="358219" cy="38178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右 5">
            <a:extLst>
              <a:ext uri="{FF2B5EF4-FFF2-40B4-BE49-F238E27FC236}">
                <a16:creationId xmlns:a16="http://schemas.microsoft.com/office/drawing/2014/main" id="{F8E19FF1-820B-4EF5-91E4-A7EFD785E7DF}"/>
              </a:ext>
            </a:extLst>
          </p:cNvPr>
          <p:cNvSpPr/>
          <p:nvPr/>
        </p:nvSpPr>
        <p:spPr>
          <a:xfrm rot="2696686">
            <a:off x="8656464" y="3737357"/>
            <a:ext cx="816371" cy="234065"/>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 name="箭號: 向右 6">
            <a:extLst>
              <a:ext uri="{FF2B5EF4-FFF2-40B4-BE49-F238E27FC236}">
                <a16:creationId xmlns:a16="http://schemas.microsoft.com/office/drawing/2014/main" id="{29CF3F1D-B9B5-45E8-A9F1-F2BDE5DB5695}"/>
              </a:ext>
            </a:extLst>
          </p:cNvPr>
          <p:cNvSpPr/>
          <p:nvPr/>
        </p:nvSpPr>
        <p:spPr>
          <a:xfrm rot="2696686">
            <a:off x="9252526" y="4285778"/>
            <a:ext cx="777457" cy="273058"/>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8" name="箭號: 向右 7">
            <a:extLst>
              <a:ext uri="{FF2B5EF4-FFF2-40B4-BE49-F238E27FC236}">
                <a16:creationId xmlns:a16="http://schemas.microsoft.com/office/drawing/2014/main" id="{314A740F-5BC0-4B1E-8F1D-2222D14D6880}"/>
              </a:ext>
            </a:extLst>
          </p:cNvPr>
          <p:cNvSpPr/>
          <p:nvPr/>
        </p:nvSpPr>
        <p:spPr>
          <a:xfrm rot="5221668">
            <a:off x="7975136" y="2698724"/>
            <a:ext cx="634620" cy="181008"/>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箭號: 向右 8">
            <a:extLst>
              <a:ext uri="{FF2B5EF4-FFF2-40B4-BE49-F238E27FC236}">
                <a16:creationId xmlns:a16="http://schemas.microsoft.com/office/drawing/2014/main" id="{779A2098-D1E7-4C80-BDEC-9D000D3432EB}"/>
              </a:ext>
            </a:extLst>
          </p:cNvPr>
          <p:cNvSpPr/>
          <p:nvPr/>
        </p:nvSpPr>
        <p:spPr>
          <a:xfrm rot="5221668">
            <a:off x="7975136" y="3201806"/>
            <a:ext cx="634620" cy="181008"/>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箭號: 向右 9">
            <a:extLst>
              <a:ext uri="{FF2B5EF4-FFF2-40B4-BE49-F238E27FC236}">
                <a16:creationId xmlns:a16="http://schemas.microsoft.com/office/drawing/2014/main" id="{E8C1A66E-8454-452C-AE31-95FB61C33D91}"/>
              </a:ext>
            </a:extLst>
          </p:cNvPr>
          <p:cNvSpPr/>
          <p:nvPr/>
        </p:nvSpPr>
        <p:spPr>
          <a:xfrm>
            <a:off x="8232263" y="3505476"/>
            <a:ext cx="627821" cy="182407"/>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187112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769D08F-473D-4FAE-ACB1-300D1A227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852" y="1053465"/>
            <a:ext cx="9970435" cy="4751070"/>
          </a:xfrm>
          <a:prstGeom prst="rect">
            <a:avLst/>
          </a:prstGeom>
        </p:spPr>
      </p:pic>
      <p:sp>
        <p:nvSpPr>
          <p:cNvPr id="5" name="橢圓 4">
            <a:extLst>
              <a:ext uri="{FF2B5EF4-FFF2-40B4-BE49-F238E27FC236}">
                <a16:creationId xmlns:a16="http://schemas.microsoft.com/office/drawing/2014/main" id="{745D9AE2-9597-4F42-B0B3-65C5D6EEC83D}"/>
              </a:ext>
            </a:extLst>
          </p:cNvPr>
          <p:cNvSpPr/>
          <p:nvPr/>
        </p:nvSpPr>
        <p:spPr>
          <a:xfrm>
            <a:off x="4006391" y="3123691"/>
            <a:ext cx="358219" cy="38178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右 5">
            <a:extLst>
              <a:ext uri="{FF2B5EF4-FFF2-40B4-BE49-F238E27FC236}">
                <a16:creationId xmlns:a16="http://schemas.microsoft.com/office/drawing/2014/main" id="{F8E19FF1-820B-4EF5-91E4-A7EFD785E7DF}"/>
              </a:ext>
            </a:extLst>
          </p:cNvPr>
          <p:cNvSpPr/>
          <p:nvPr/>
        </p:nvSpPr>
        <p:spPr>
          <a:xfrm rot="2696686">
            <a:off x="8678129" y="2721806"/>
            <a:ext cx="816371" cy="234065"/>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箭號: 向右 8">
            <a:extLst>
              <a:ext uri="{FF2B5EF4-FFF2-40B4-BE49-F238E27FC236}">
                <a16:creationId xmlns:a16="http://schemas.microsoft.com/office/drawing/2014/main" id="{779A2098-D1E7-4C80-BDEC-9D000D3432EB}"/>
              </a:ext>
            </a:extLst>
          </p:cNvPr>
          <p:cNvSpPr/>
          <p:nvPr/>
        </p:nvSpPr>
        <p:spPr>
          <a:xfrm rot="5221668">
            <a:off x="10062082" y="3771899"/>
            <a:ext cx="634620" cy="181008"/>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箭號: 向右 9">
            <a:extLst>
              <a:ext uri="{FF2B5EF4-FFF2-40B4-BE49-F238E27FC236}">
                <a16:creationId xmlns:a16="http://schemas.microsoft.com/office/drawing/2014/main" id="{E8C1A66E-8454-452C-AE31-95FB61C33D91}"/>
              </a:ext>
            </a:extLst>
          </p:cNvPr>
          <p:cNvSpPr/>
          <p:nvPr/>
        </p:nvSpPr>
        <p:spPr>
          <a:xfrm>
            <a:off x="8292446" y="2406182"/>
            <a:ext cx="627821" cy="182407"/>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id="{B6C9F8CA-3E02-4E7D-9C22-D2941A748EE0}"/>
              </a:ext>
            </a:extLst>
          </p:cNvPr>
          <p:cNvSpPr/>
          <p:nvPr/>
        </p:nvSpPr>
        <p:spPr>
          <a:xfrm>
            <a:off x="9252362" y="2951837"/>
            <a:ext cx="627821" cy="182407"/>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2" name="箭號: 向右 11">
            <a:extLst>
              <a:ext uri="{FF2B5EF4-FFF2-40B4-BE49-F238E27FC236}">
                <a16:creationId xmlns:a16="http://schemas.microsoft.com/office/drawing/2014/main" id="{C3AE5B73-8447-4E87-97ED-50C525A99129}"/>
              </a:ext>
            </a:extLst>
          </p:cNvPr>
          <p:cNvSpPr/>
          <p:nvPr/>
        </p:nvSpPr>
        <p:spPr>
          <a:xfrm rot="2696686">
            <a:off x="9746965" y="3237689"/>
            <a:ext cx="816371" cy="234065"/>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3" name="箭號: 向右 12">
            <a:extLst>
              <a:ext uri="{FF2B5EF4-FFF2-40B4-BE49-F238E27FC236}">
                <a16:creationId xmlns:a16="http://schemas.microsoft.com/office/drawing/2014/main" id="{A157324F-6362-4680-8331-6562A360066E}"/>
              </a:ext>
            </a:extLst>
          </p:cNvPr>
          <p:cNvSpPr/>
          <p:nvPr/>
        </p:nvSpPr>
        <p:spPr>
          <a:xfrm rot="2696686">
            <a:off x="10235955" y="4277003"/>
            <a:ext cx="816371" cy="234065"/>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297436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6D3ACBC-6EE3-4B05-AADB-FA5D3D51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860" y="385018"/>
            <a:ext cx="7236383" cy="6062916"/>
          </a:xfrm>
          <a:prstGeom prst="rect">
            <a:avLst/>
          </a:prstGeom>
        </p:spPr>
      </p:pic>
      <p:sp>
        <p:nvSpPr>
          <p:cNvPr id="5" name="箭號: 向右 4">
            <a:extLst>
              <a:ext uri="{FF2B5EF4-FFF2-40B4-BE49-F238E27FC236}">
                <a16:creationId xmlns:a16="http://schemas.microsoft.com/office/drawing/2014/main" id="{B71FAB86-ADAC-4103-BE84-0C319F06694D}"/>
              </a:ext>
            </a:extLst>
          </p:cNvPr>
          <p:cNvSpPr/>
          <p:nvPr/>
        </p:nvSpPr>
        <p:spPr>
          <a:xfrm>
            <a:off x="6645897" y="1036948"/>
            <a:ext cx="575035" cy="3299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778787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6D3ACBC-6EE3-4B05-AADB-FA5D3D51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860" y="385018"/>
            <a:ext cx="7236383" cy="6062916"/>
          </a:xfrm>
          <a:prstGeom prst="rect">
            <a:avLst/>
          </a:prstGeom>
        </p:spPr>
      </p:pic>
      <p:sp>
        <p:nvSpPr>
          <p:cNvPr id="6" name="矩形 5">
            <a:extLst>
              <a:ext uri="{FF2B5EF4-FFF2-40B4-BE49-F238E27FC236}">
                <a16:creationId xmlns:a16="http://schemas.microsoft.com/office/drawing/2014/main" id="{D53AEF9B-D82A-480A-A88E-4B059EC9D06E}"/>
              </a:ext>
            </a:extLst>
          </p:cNvPr>
          <p:cNvSpPr/>
          <p:nvPr/>
        </p:nvSpPr>
        <p:spPr>
          <a:xfrm>
            <a:off x="8088198" y="1225485"/>
            <a:ext cx="1489435" cy="348791"/>
          </a:xfrm>
          <a:prstGeom prst="rect">
            <a:avLst/>
          </a:prstGeom>
          <a:no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 name="箭號: 向右 6">
            <a:extLst>
              <a:ext uri="{FF2B5EF4-FFF2-40B4-BE49-F238E27FC236}">
                <a16:creationId xmlns:a16="http://schemas.microsoft.com/office/drawing/2014/main" id="{A7ED0A2D-A0C1-4504-A210-F1131BE777B5}"/>
              </a:ext>
            </a:extLst>
          </p:cNvPr>
          <p:cNvSpPr/>
          <p:nvPr/>
        </p:nvSpPr>
        <p:spPr>
          <a:xfrm rot="9509110">
            <a:off x="6584780" y="1329231"/>
            <a:ext cx="612445" cy="24563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284571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6D3ACBC-6EE3-4B05-AADB-FA5D3D51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860" y="385018"/>
            <a:ext cx="7236383" cy="6062916"/>
          </a:xfrm>
          <a:prstGeom prst="rect">
            <a:avLst/>
          </a:prstGeom>
        </p:spPr>
      </p:pic>
      <p:sp>
        <p:nvSpPr>
          <p:cNvPr id="7" name="箭號: 向右 6">
            <a:extLst>
              <a:ext uri="{FF2B5EF4-FFF2-40B4-BE49-F238E27FC236}">
                <a16:creationId xmlns:a16="http://schemas.microsoft.com/office/drawing/2014/main" id="{A7ED0A2D-A0C1-4504-A210-F1131BE777B5}"/>
              </a:ext>
            </a:extLst>
          </p:cNvPr>
          <p:cNvSpPr/>
          <p:nvPr/>
        </p:nvSpPr>
        <p:spPr>
          <a:xfrm rot="2497405">
            <a:off x="6301975" y="3608111"/>
            <a:ext cx="612445" cy="24563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841313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7D7A855-980D-40AB-B6FC-E13A716B0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21" y="1694127"/>
            <a:ext cx="5887813" cy="3093789"/>
          </a:xfrm>
          <a:prstGeom prst="rect">
            <a:avLst/>
          </a:prstGeom>
        </p:spPr>
      </p:pic>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1855EA4E-4620-4AEB-839B-15774A7E9B88}"/>
                  </a:ext>
                </a:extLst>
              </p:cNvPr>
              <p:cNvSpPr txBox="1"/>
              <p:nvPr/>
            </p:nvSpPr>
            <p:spPr>
              <a:xfrm>
                <a:off x="6874855" y="2413512"/>
                <a:ext cx="4976968" cy="1670265"/>
              </a:xfrm>
              <a:prstGeom prst="rect">
                <a:avLst/>
              </a:prstGeom>
              <a:noFill/>
            </p:spPr>
            <p:txBody>
              <a:bodyPr wrap="square">
                <a:spAutoFit/>
              </a:bodyPr>
              <a:lstStyle/>
              <a:p>
                <a:pPr marL="285750" indent="-28575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LEFT as a totally monotone matrix</a:t>
                </a:r>
              </a:p>
              <a:p>
                <a:endParaRPr lang="en-US" altLang="zh-TW" sz="2400" dirty="0">
                  <a:latin typeface="Times New Roman" panose="02020603050405020304" pitchFamily="18" charset="0"/>
                  <a:cs typeface="Times New Roman" panose="02020603050405020304" pitchFamily="18" charset="0"/>
                </a:endParaRPr>
              </a:p>
              <a:p>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 c] ≥ M[b, c] </a:t>
                </a:r>
                <a14:m>
                  <m:oMath xmlns:m="http://schemas.openxmlformats.org/officeDocument/2006/math">
                    <m:groupChr>
                      <m:groupChrPr>
                        <m:chr m:val="⇒"/>
                        <m:pos m:val="top"/>
                        <m:ctrlPr>
                          <a:rPr lang="en-US" altLang="zh-TW" sz="2400" i="1">
                            <a:ln w="0"/>
                            <a:effectLst>
                              <a:outerShdw blurRad="38100" dist="19050" dir="2700000" algn="tl" rotWithShape="0">
                                <a:schemeClr val="dk1">
                                  <a:alpha val="40000"/>
                                </a:schemeClr>
                              </a:outerShdw>
                            </a:effectLst>
                            <a:latin typeface="Cambria Math" panose="02040503050406030204" pitchFamily="18" charset="0"/>
                          </a:rPr>
                        </m:ctrlPr>
                      </m:groupChrPr>
                      <m:e>
                        <m:r>
                          <m:rPr>
                            <m:brk m:alnAt="1"/>
                          </m:rPr>
                          <a:rPr lang="en-US" altLang="zh-TW" sz="2400" i="1">
                            <a:ln w="0"/>
                            <a:effectLst>
                              <a:outerShdw blurRad="38100" dist="19050" dir="2700000" algn="tl" rotWithShape="0">
                                <a:schemeClr val="dk1">
                                  <a:alpha val="40000"/>
                                </a:schemeClr>
                              </a:outerShdw>
                            </a:effectLst>
                            <a:latin typeface="Cambria Math" panose="02040503050406030204" pitchFamily="18" charset="0"/>
                          </a:rPr>
                          <m:t> </m:t>
                        </m:r>
                      </m:e>
                    </m:groupChr>
                  </m:oMath>
                </a14:m>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M[a, d] ≥ M[b, d]</a:t>
                </a:r>
              </a:p>
              <a:p>
                <a14:m>
                  <m:oMath xmlns:m="http://schemas.openxmlformats.org/officeDocument/2006/math">
                    <m:r>
                      <a:rPr lang="en-US" altLang="zh-TW"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a14:m>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&lt; b, c &lt; d.</a:t>
                </a:r>
                <a:endParaRPr lang="zh-TW" alt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mc:Choice>
        <mc:Fallback>
          <p:sp>
            <p:nvSpPr>
              <p:cNvPr id="6" name="文字方塊 5">
                <a:extLst>
                  <a:ext uri="{FF2B5EF4-FFF2-40B4-BE49-F238E27FC236}">
                    <a16:creationId xmlns:a16="http://schemas.microsoft.com/office/drawing/2014/main" id="{1855EA4E-4620-4AEB-839B-15774A7E9B88}"/>
                  </a:ext>
                </a:extLst>
              </p:cNvPr>
              <p:cNvSpPr txBox="1">
                <a:spLocks noRot="1" noChangeAspect="1" noMove="1" noResize="1" noEditPoints="1" noAdjustHandles="1" noChangeArrowheads="1" noChangeShapeType="1" noTextEdit="1"/>
              </p:cNvSpPr>
              <p:nvPr/>
            </p:nvSpPr>
            <p:spPr>
              <a:xfrm>
                <a:off x="6874855" y="2413512"/>
                <a:ext cx="4976968" cy="1670265"/>
              </a:xfrm>
              <a:prstGeom prst="rect">
                <a:avLst/>
              </a:prstGeom>
              <a:blipFill>
                <a:blip r:embed="rId3"/>
                <a:stretch>
                  <a:fillRect l="-2206" t="-2920" r="-735" b="-912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906737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7D7A855-980D-40AB-B6FC-E13A716B0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20" y="1701749"/>
            <a:ext cx="5887813" cy="3093789"/>
          </a:xfrm>
          <a:prstGeom prst="rect">
            <a:avLst/>
          </a:prstGeom>
        </p:spPr>
      </p:pic>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1855EA4E-4620-4AEB-839B-15774A7E9B88}"/>
                  </a:ext>
                </a:extLst>
              </p:cNvPr>
              <p:cNvSpPr txBox="1"/>
              <p:nvPr/>
            </p:nvSpPr>
            <p:spPr>
              <a:xfrm>
                <a:off x="6874855" y="2413512"/>
                <a:ext cx="4976968" cy="1670265"/>
              </a:xfrm>
              <a:prstGeom prst="rect">
                <a:avLst/>
              </a:prstGeom>
              <a:noFill/>
            </p:spPr>
            <p:txBody>
              <a:bodyPr wrap="square">
                <a:spAutoFit/>
              </a:bodyPr>
              <a:lstStyle/>
              <a:p>
                <a:pPr marL="285750" indent="-28575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LEFT as a totally monotone matrix</a:t>
                </a:r>
              </a:p>
              <a:p>
                <a:endParaRPr lang="en-US" altLang="zh-TW" sz="2400" dirty="0">
                  <a:latin typeface="Times New Roman" panose="02020603050405020304" pitchFamily="18" charset="0"/>
                  <a:cs typeface="Times New Roman" panose="02020603050405020304" pitchFamily="18" charset="0"/>
                </a:endParaRPr>
              </a:p>
              <a:p>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 c] ≥ M[b, c] </a:t>
                </a:r>
                <a14:m>
                  <m:oMath xmlns:m="http://schemas.openxmlformats.org/officeDocument/2006/math">
                    <m:groupChr>
                      <m:groupChrPr>
                        <m:chr m:val="⇒"/>
                        <m:pos m:val="top"/>
                        <m:ctrlPr>
                          <a:rPr lang="en-US" altLang="zh-TW" sz="2400" i="1">
                            <a:ln w="0"/>
                            <a:effectLst>
                              <a:outerShdw blurRad="38100" dist="19050" dir="2700000" algn="tl" rotWithShape="0">
                                <a:schemeClr val="dk1">
                                  <a:alpha val="40000"/>
                                </a:schemeClr>
                              </a:outerShdw>
                            </a:effectLst>
                            <a:latin typeface="Cambria Math" panose="02040503050406030204" pitchFamily="18" charset="0"/>
                          </a:rPr>
                        </m:ctrlPr>
                      </m:groupChrPr>
                      <m:e>
                        <m:r>
                          <m:rPr>
                            <m:brk m:alnAt="1"/>
                          </m:rPr>
                          <a:rPr lang="en-US" altLang="zh-TW" sz="2400" i="1">
                            <a:ln w="0"/>
                            <a:effectLst>
                              <a:outerShdw blurRad="38100" dist="19050" dir="2700000" algn="tl" rotWithShape="0">
                                <a:schemeClr val="dk1">
                                  <a:alpha val="40000"/>
                                </a:schemeClr>
                              </a:outerShdw>
                            </a:effectLst>
                            <a:latin typeface="Cambria Math" panose="02040503050406030204" pitchFamily="18" charset="0"/>
                          </a:rPr>
                          <m:t> </m:t>
                        </m:r>
                      </m:e>
                    </m:groupChr>
                  </m:oMath>
                </a14:m>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M[a, d] ≥ M[b, d]</a:t>
                </a:r>
              </a:p>
              <a:p>
                <a14:m>
                  <m:oMath xmlns:m="http://schemas.openxmlformats.org/officeDocument/2006/math">
                    <m:r>
                      <a:rPr lang="en-US" altLang="zh-TW"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a14:m>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&lt; b, c &lt; d.</a:t>
                </a:r>
                <a:endParaRPr lang="zh-TW" alt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mc:Choice>
        <mc:Fallback>
          <p:sp>
            <p:nvSpPr>
              <p:cNvPr id="6" name="文字方塊 5">
                <a:extLst>
                  <a:ext uri="{FF2B5EF4-FFF2-40B4-BE49-F238E27FC236}">
                    <a16:creationId xmlns:a16="http://schemas.microsoft.com/office/drawing/2014/main" id="{1855EA4E-4620-4AEB-839B-15774A7E9B88}"/>
                  </a:ext>
                </a:extLst>
              </p:cNvPr>
              <p:cNvSpPr txBox="1">
                <a:spLocks noRot="1" noChangeAspect="1" noMove="1" noResize="1" noEditPoints="1" noAdjustHandles="1" noChangeArrowheads="1" noChangeShapeType="1" noTextEdit="1"/>
              </p:cNvSpPr>
              <p:nvPr/>
            </p:nvSpPr>
            <p:spPr>
              <a:xfrm>
                <a:off x="6874855" y="2413512"/>
                <a:ext cx="4976968" cy="1670265"/>
              </a:xfrm>
              <a:prstGeom prst="rect">
                <a:avLst/>
              </a:prstGeom>
              <a:blipFill>
                <a:blip r:embed="rId3"/>
                <a:stretch>
                  <a:fillRect l="-2206" t="-2920" r="-735" b="-9124"/>
                </a:stretch>
              </a:blipFill>
            </p:spPr>
            <p:txBody>
              <a:bodyPr/>
              <a:lstStyle/>
              <a:p>
                <a:r>
                  <a:rPr lang="zh-TW" altLang="en-US">
                    <a:noFill/>
                  </a:rPr>
                  <a:t> </a:t>
                </a:r>
              </a:p>
            </p:txBody>
          </p:sp>
        </mc:Fallback>
      </mc:AlternateContent>
      <p:sp>
        <p:nvSpPr>
          <p:cNvPr id="2" name="橢圓 1">
            <a:extLst>
              <a:ext uri="{FF2B5EF4-FFF2-40B4-BE49-F238E27FC236}">
                <a16:creationId xmlns:a16="http://schemas.microsoft.com/office/drawing/2014/main" id="{284ABA2A-7A93-428C-852B-8F7417ED344D}"/>
              </a:ext>
            </a:extLst>
          </p:cNvPr>
          <p:cNvSpPr/>
          <p:nvPr/>
        </p:nvSpPr>
        <p:spPr>
          <a:xfrm>
            <a:off x="3504027" y="2995367"/>
            <a:ext cx="480767" cy="433633"/>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a:extLst>
              <a:ext uri="{FF2B5EF4-FFF2-40B4-BE49-F238E27FC236}">
                <a16:creationId xmlns:a16="http://schemas.microsoft.com/office/drawing/2014/main" id="{628EAB32-F17B-4A38-9281-238FC91CC75C}"/>
              </a:ext>
            </a:extLst>
          </p:cNvPr>
          <p:cNvSpPr/>
          <p:nvPr/>
        </p:nvSpPr>
        <p:spPr>
          <a:xfrm>
            <a:off x="3504027" y="3429000"/>
            <a:ext cx="480767" cy="433633"/>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CAB1DA9C-98CD-4FCF-A740-56F29A3E563F}"/>
              </a:ext>
            </a:extLst>
          </p:cNvPr>
          <p:cNvSpPr/>
          <p:nvPr/>
        </p:nvSpPr>
        <p:spPr>
          <a:xfrm>
            <a:off x="4171331" y="2995366"/>
            <a:ext cx="480767" cy="43363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E261FD05-80CD-49A1-A5BB-EF672420256D}"/>
              </a:ext>
            </a:extLst>
          </p:cNvPr>
          <p:cNvSpPr/>
          <p:nvPr/>
        </p:nvSpPr>
        <p:spPr>
          <a:xfrm>
            <a:off x="4176015" y="3428999"/>
            <a:ext cx="480767" cy="43363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402508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7D7A855-980D-40AB-B6FC-E13A716B0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20" y="1701749"/>
            <a:ext cx="5887813" cy="3093789"/>
          </a:xfrm>
          <a:prstGeom prst="rect">
            <a:avLst/>
          </a:prstGeom>
        </p:spPr>
      </p:pic>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1855EA4E-4620-4AEB-839B-15774A7E9B88}"/>
                  </a:ext>
                </a:extLst>
              </p:cNvPr>
              <p:cNvSpPr txBox="1"/>
              <p:nvPr/>
            </p:nvSpPr>
            <p:spPr>
              <a:xfrm>
                <a:off x="6874855" y="2413512"/>
                <a:ext cx="4976968" cy="1670265"/>
              </a:xfrm>
              <a:prstGeom prst="rect">
                <a:avLst/>
              </a:prstGeom>
              <a:noFill/>
            </p:spPr>
            <p:txBody>
              <a:bodyPr wrap="square">
                <a:spAutoFit/>
              </a:bodyPr>
              <a:lstStyle/>
              <a:p>
                <a:pPr marL="285750" indent="-28575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LEFT as a totally monotone matrix</a:t>
                </a:r>
              </a:p>
              <a:p>
                <a:endParaRPr lang="en-US" altLang="zh-TW" sz="2400" dirty="0">
                  <a:latin typeface="Times New Roman" panose="02020603050405020304" pitchFamily="18" charset="0"/>
                  <a:cs typeface="Times New Roman" panose="02020603050405020304" pitchFamily="18" charset="0"/>
                </a:endParaRPr>
              </a:p>
              <a:p>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 c] ≥ M[b, c] </a:t>
                </a:r>
                <a14:m>
                  <m:oMath xmlns:m="http://schemas.openxmlformats.org/officeDocument/2006/math">
                    <m:groupChr>
                      <m:groupChrPr>
                        <m:chr m:val="⇒"/>
                        <m:pos m:val="top"/>
                        <m:ctrlPr>
                          <a:rPr lang="en-US" altLang="zh-TW" sz="2400" i="1">
                            <a:ln w="0"/>
                            <a:effectLst>
                              <a:outerShdw blurRad="38100" dist="19050" dir="2700000" algn="tl" rotWithShape="0">
                                <a:schemeClr val="dk1">
                                  <a:alpha val="40000"/>
                                </a:schemeClr>
                              </a:outerShdw>
                            </a:effectLst>
                            <a:latin typeface="Cambria Math" panose="02040503050406030204" pitchFamily="18" charset="0"/>
                          </a:rPr>
                        </m:ctrlPr>
                      </m:groupChrPr>
                      <m:e>
                        <m:r>
                          <m:rPr>
                            <m:brk m:alnAt="1"/>
                          </m:rPr>
                          <a:rPr lang="en-US" altLang="zh-TW" sz="2400" i="1">
                            <a:ln w="0"/>
                            <a:effectLst>
                              <a:outerShdw blurRad="38100" dist="19050" dir="2700000" algn="tl" rotWithShape="0">
                                <a:schemeClr val="dk1">
                                  <a:alpha val="40000"/>
                                </a:schemeClr>
                              </a:outerShdw>
                            </a:effectLst>
                            <a:latin typeface="Cambria Math" panose="02040503050406030204" pitchFamily="18" charset="0"/>
                          </a:rPr>
                          <m:t> </m:t>
                        </m:r>
                      </m:e>
                    </m:groupChr>
                  </m:oMath>
                </a14:m>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M[a, d] ≥ M[b, d]</a:t>
                </a:r>
              </a:p>
              <a:p>
                <a14:m>
                  <m:oMath xmlns:m="http://schemas.openxmlformats.org/officeDocument/2006/math">
                    <m:r>
                      <a:rPr lang="en-US" altLang="zh-TW"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a14:m>
                <a:r>
                  <a:rPr lang="en-US" altLang="zh-TW"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&lt; b, c &lt; d.</a:t>
                </a:r>
                <a:endParaRPr lang="zh-TW" alt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mc:Choice>
        <mc:Fallback>
          <p:sp>
            <p:nvSpPr>
              <p:cNvPr id="6" name="文字方塊 5">
                <a:extLst>
                  <a:ext uri="{FF2B5EF4-FFF2-40B4-BE49-F238E27FC236}">
                    <a16:creationId xmlns:a16="http://schemas.microsoft.com/office/drawing/2014/main" id="{1855EA4E-4620-4AEB-839B-15774A7E9B88}"/>
                  </a:ext>
                </a:extLst>
              </p:cNvPr>
              <p:cNvSpPr txBox="1">
                <a:spLocks noRot="1" noChangeAspect="1" noMove="1" noResize="1" noEditPoints="1" noAdjustHandles="1" noChangeArrowheads="1" noChangeShapeType="1" noTextEdit="1"/>
              </p:cNvSpPr>
              <p:nvPr/>
            </p:nvSpPr>
            <p:spPr>
              <a:xfrm>
                <a:off x="6874855" y="2413512"/>
                <a:ext cx="4976968" cy="1670265"/>
              </a:xfrm>
              <a:prstGeom prst="rect">
                <a:avLst/>
              </a:prstGeom>
              <a:blipFill>
                <a:blip r:embed="rId3"/>
                <a:stretch>
                  <a:fillRect l="-2206" t="-2920" r="-735" b="-9124"/>
                </a:stretch>
              </a:blipFill>
            </p:spPr>
            <p:txBody>
              <a:bodyPr/>
              <a:lstStyle/>
              <a:p>
                <a:r>
                  <a:rPr lang="zh-TW" altLang="en-US">
                    <a:noFill/>
                  </a:rPr>
                  <a:t> </a:t>
                </a:r>
              </a:p>
            </p:txBody>
          </p:sp>
        </mc:Fallback>
      </mc:AlternateContent>
      <p:sp>
        <p:nvSpPr>
          <p:cNvPr id="2" name="橢圓 1">
            <a:extLst>
              <a:ext uri="{FF2B5EF4-FFF2-40B4-BE49-F238E27FC236}">
                <a16:creationId xmlns:a16="http://schemas.microsoft.com/office/drawing/2014/main" id="{284ABA2A-7A93-428C-852B-8F7417ED344D}"/>
              </a:ext>
            </a:extLst>
          </p:cNvPr>
          <p:cNvSpPr/>
          <p:nvPr/>
        </p:nvSpPr>
        <p:spPr>
          <a:xfrm>
            <a:off x="3841394" y="2985384"/>
            <a:ext cx="416124" cy="433633"/>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a:extLst>
              <a:ext uri="{FF2B5EF4-FFF2-40B4-BE49-F238E27FC236}">
                <a16:creationId xmlns:a16="http://schemas.microsoft.com/office/drawing/2014/main" id="{628EAB32-F17B-4A38-9281-238FC91CC75C}"/>
              </a:ext>
            </a:extLst>
          </p:cNvPr>
          <p:cNvSpPr/>
          <p:nvPr/>
        </p:nvSpPr>
        <p:spPr>
          <a:xfrm>
            <a:off x="3902697" y="3826172"/>
            <a:ext cx="402608" cy="433633"/>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CAB1DA9C-98CD-4FCF-A740-56F29A3E563F}"/>
              </a:ext>
            </a:extLst>
          </p:cNvPr>
          <p:cNvSpPr/>
          <p:nvPr/>
        </p:nvSpPr>
        <p:spPr>
          <a:xfrm>
            <a:off x="4277061" y="2995367"/>
            <a:ext cx="416124" cy="43363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E261FD05-80CD-49A1-A5BB-EF672420256D}"/>
              </a:ext>
            </a:extLst>
          </p:cNvPr>
          <p:cNvSpPr/>
          <p:nvPr/>
        </p:nvSpPr>
        <p:spPr>
          <a:xfrm>
            <a:off x="4251461" y="3842668"/>
            <a:ext cx="400638" cy="43363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73149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8F074DA-6C52-4040-B426-D5BFC700C759}"/>
              </a:ext>
            </a:extLst>
          </p:cNvPr>
          <p:cNvSpPr/>
          <p:nvPr/>
        </p:nvSpPr>
        <p:spPr>
          <a:xfrm>
            <a:off x="416856" y="400641"/>
            <a:ext cx="2372765" cy="584775"/>
          </a:xfrm>
          <a:prstGeom prst="rect">
            <a:avLst/>
          </a:prstGeom>
        </p:spPr>
        <p:txBody>
          <a:bodyPr wrap="none">
            <a:spAutoFit/>
          </a:bodyPr>
          <a:lstStyle/>
          <a:p>
            <a:r>
              <a:rPr lang="en-US" altLang="zh-TW" sz="3200" dirty="0">
                <a:latin typeface="Times New Roman" panose="02020603050405020304" pitchFamily="18" charset="0"/>
                <a:cs typeface="Times New Roman" panose="02020603050405020304" pitchFamily="18" charset="0"/>
              </a:rPr>
              <a:t>Abstract(1/2)</a:t>
            </a:r>
            <a:endParaRPr lang="zh-TW" altLang="en-US" sz="3200" dirty="0"/>
          </a:p>
        </p:txBody>
      </p:sp>
      <p:sp>
        <p:nvSpPr>
          <p:cNvPr id="7" name="文字方塊 6">
            <a:extLst>
              <a:ext uri="{FF2B5EF4-FFF2-40B4-BE49-F238E27FC236}">
                <a16:creationId xmlns:a16="http://schemas.microsoft.com/office/drawing/2014/main" id="{77E59FC5-B49F-4F0B-9493-96899FFC4EC6}"/>
              </a:ext>
            </a:extLst>
          </p:cNvPr>
          <p:cNvSpPr txBox="1"/>
          <p:nvPr/>
        </p:nvSpPr>
        <p:spPr>
          <a:xfrm>
            <a:off x="416856" y="1280001"/>
            <a:ext cx="11489197" cy="4539191"/>
          </a:xfrm>
          <a:prstGeom prst="rect">
            <a:avLst/>
          </a:prstGeom>
          <a:noFill/>
        </p:spPr>
        <p:txBody>
          <a:bodyPr wrap="square">
            <a:spAutoFit/>
          </a:bodyPr>
          <a:lstStyle/>
          <a:p>
            <a:pPr>
              <a:lnSpc>
                <a:spcPct val="150000"/>
              </a:lnSpc>
            </a:pPr>
            <a:r>
              <a:rPr lang="en-US" altLang="zh-TW" sz="2800" dirty="0">
                <a:latin typeface="Times New Roman" panose="02020603050405020304" pitchFamily="18" charset="0"/>
                <a:cs typeface="Times New Roman" panose="02020603050405020304" pitchFamily="18" charset="0"/>
              </a:rPr>
              <a:t>The “Common Substring Alignment” problem is defined as follows. The input consists of a set of strings S1, S2 ...,Sc, with a common substring appearing at least once in each of them, and a target string T . The goal is to compute similarity of all strings Si with T , without computing the part of the common substring over and over again. In this paper we consider the Common Substring Alignment problem for the LCS similarity metric. Our algorithm gains its efficiency by exploiting the sparsity inherent to the LCS problem. </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981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D68ECA6-23B4-47C3-8AAD-3258CD470339}"/>
              </a:ext>
            </a:extLst>
          </p:cNvPr>
          <p:cNvSpPr txBox="1"/>
          <p:nvPr/>
        </p:nvSpPr>
        <p:spPr>
          <a:xfrm>
            <a:off x="1258947" y="1672750"/>
            <a:ext cx="5414458" cy="1384995"/>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Encoding Stage : O(n Ly)</a:t>
            </a:r>
          </a:p>
          <a:p>
            <a:pPr marL="285750" indent="-285750">
              <a:buFont typeface="Arial" panose="020B0604020202020204" pitchFamily="34" charset="0"/>
              <a:buChar char="•"/>
            </a:pPr>
            <a:endParaRPr lang="en-US" altLang="zh-TW"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Alignment Stage : O(L)</a:t>
            </a:r>
            <a:endParaRPr lang="zh-TW" altLang="en-US" sz="28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510829E9-6EF6-4B53-9D80-D06A6783AFC5}"/>
              </a:ext>
            </a:extLst>
          </p:cNvPr>
          <p:cNvSpPr txBox="1"/>
          <p:nvPr/>
        </p:nvSpPr>
        <p:spPr>
          <a:xfrm>
            <a:off x="462014" y="618683"/>
            <a:ext cx="6089715" cy="584775"/>
          </a:xfrm>
          <a:prstGeom prst="rect">
            <a:avLst/>
          </a:prstGeom>
          <a:noFill/>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Time complexity</a:t>
            </a:r>
            <a:endParaRPr lang="zh-TW" altLang="en-US" sz="3200" dirty="0">
              <a:latin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71613742-1719-4C2D-949F-63A309D56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478" y="3933523"/>
            <a:ext cx="4388174" cy="2305794"/>
          </a:xfrm>
          <a:prstGeom prst="rect">
            <a:avLst/>
          </a:prstGeom>
        </p:spPr>
      </p:pic>
      <p:pic>
        <p:nvPicPr>
          <p:cNvPr id="13" name="圖片 12">
            <a:extLst>
              <a:ext uri="{FF2B5EF4-FFF2-40B4-BE49-F238E27FC236}">
                <a16:creationId xmlns:a16="http://schemas.microsoft.com/office/drawing/2014/main" id="{843808EF-F1C4-42A3-A432-E81F3FF722A5}"/>
              </a:ext>
            </a:extLst>
          </p:cNvPr>
          <p:cNvPicPr>
            <a:picLocks noChangeAspect="1"/>
          </p:cNvPicPr>
          <p:nvPr/>
        </p:nvPicPr>
        <p:blipFill>
          <a:blip r:embed="rId3"/>
          <a:stretch>
            <a:fillRect/>
          </a:stretch>
        </p:blipFill>
        <p:spPr>
          <a:xfrm>
            <a:off x="6905019" y="426240"/>
            <a:ext cx="2705909" cy="3002759"/>
          </a:xfrm>
          <a:prstGeom prst="rect">
            <a:avLst/>
          </a:prstGeom>
        </p:spPr>
      </p:pic>
    </p:spTree>
    <p:extLst>
      <p:ext uri="{BB962C8B-B14F-4D97-AF65-F5344CB8AC3E}">
        <p14:creationId xmlns:p14="http://schemas.microsoft.com/office/powerpoint/2010/main" val="31049862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8F074DA-6C52-4040-B426-D5BFC700C759}"/>
              </a:ext>
            </a:extLst>
          </p:cNvPr>
          <p:cNvSpPr/>
          <p:nvPr/>
        </p:nvSpPr>
        <p:spPr>
          <a:xfrm>
            <a:off x="341442" y="362932"/>
            <a:ext cx="2372765" cy="584775"/>
          </a:xfrm>
          <a:prstGeom prst="rect">
            <a:avLst/>
          </a:prstGeom>
        </p:spPr>
        <p:txBody>
          <a:bodyPr wrap="none">
            <a:spAutoFit/>
          </a:bodyPr>
          <a:lstStyle/>
          <a:p>
            <a:r>
              <a:rPr lang="en-US" altLang="zh-TW" sz="3200" dirty="0">
                <a:latin typeface="Times New Roman" panose="02020603050405020304" pitchFamily="18" charset="0"/>
                <a:cs typeface="Times New Roman" panose="02020603050405020304" pitchFamily="18" charset="0"/>
              </a:rPr>
              <a:t>Abstract(2/2)</a:t>
            </a:r>
            <a:endParaRPr lang="zh-TW" altLang="en-US" sz="3200" dirty="0"/>
          </a:p>
        </p:txBody>
      </p:sp>
      <p:sp>
        <p:nvSpPr>
          <p:cNvPr id="7" name="文字方塊 6">
            <a:extLst>
              <a:ext uri="{FF2B5EF4-FFF2-40B4-BE49-F238E27FC236}">
                <a16:creationId xmlns:a16="http://schemas.microsoft.com/office/drawing/2014/main" id="{77E59FC5-B49F-4F0B-9493-96899FFC4EC6}"/>
              </a:ext>
            </a:extLst>
          </p:cNvPr>
          <p:cNvSpPr txBox="1"/>
          <p:nvPr/>
        </p:nvSpPr>
        <p:spPr>
          <a:xfrm>
            <a:off x="476559" y="1168831"/>
            <a:ext cx="10995861" cy="5185522"/>
          </a:xfrm>
          <a:prstGeom prst="rect">
            <a:avLst/>
          </a:prstGeom>
          <a:noFill/>
        </p:spPr>
        <p:txBody>
          <a:bodyPr wrap="square">
            <a:spAutoFit/>
          </a:bodyPr>
          <a:lstStyle/>
          <a:p>
            <a:pPr>
              <a:lnSpc>
                <a:spcPct val="150000"/>
              </a:lnSpc>
            </a:pPr>
            <a:r>
              <a:rPr lang="en-US" altLang="zh-TW" sz="2800" dirty="0">
                <a:latin typeface="Times New Roman" panose="02020603050405020304" pitchFamily="18" charset="0"/>
                <a:cs typeface="Times New Roman" panose="02020603050405020304" pitchFamily="18" charset="0"/>
              </a:rPr>
              <a:t>Let Y be the common substring, n be the size of the compared sequences, Ly be the length of the LCS of T and Y, denoted |LCS[T,Y]|, and L be max{|LCS[</a:t>
            </a:r>
            <a:r>
              <a:rPr lang="en-US" altLang="zh-TW" sz="2800" dirty="0" err="1">
                <a:latin typeface="Times New Roman" panose="02020603050405020304" pitchFamily="18" charset="0"/>
                <a:cs typeface="Times New Roman" panose="02020603050405020304" pitchFamily="18" charset="0"/>
              </a:rPr>
              <a:t>T,Si</a:t>
            </a:r>
            <a:r>
              <a:rPr lang="en-US" altLang="zh-TW" sz="2800" dirty="0">
                <a:latin typeface="Times New Roman" panose="02020603050405020304" pitchFamily="18" charset="0"/>
                <a:cs typeface="Times New Roman" panose="02020603050405020304" pitchFamily="18" charset="0"/>
              </a:rPr>
              <a:t>]|}. Our algorithm consists of an O(</a:t>
            </a:r>
            <a:r>
              <a:rPr lang="en-US" altLang="zh-TW" sz="2800" dirty="0" err="1">
                <a:latin typeface="Times New Roman" panose="02020603050405020304" pitchFamily="18" charset="0"/>
                <a:cs typeface="Times New Roman" panose="02020603050405020304" pitchFamily="18" charset="0"/>
              </a:rPr>
              <a:t>nLy</a:t>
            </a:r>
            <a:r>
              <a:rPr lang="en-US" altLang="zh-TW" sz="2800" dirty="0">
                <a:latin typeface="Times New Roman" panose="02020603050405020304" pitchFamily="18" charset="0"/>
                <a:cs typeface="Times New Roman" panose="02020603050405020304" pitchFamily="18" charset="0"/>
              </a:rPr>
              <a:t>) time encoding stage that is executed once per common substring, and an O(L) time alignment stage that is executed once for each appearance of the common substring in each source string. The additional running time depends only on the length of the parts of the strings that are not in any common substring.</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8297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DF0D57C-16D6-445D-9CF8-F997CC4FFE34}"/>
              </a:ext>
            </a:extLst>
          </p:cNvPr>
          <p:cNvPicPr>
            <a:picLocks noChangeAspect="1"/>
          </p:cNvPicPr>
          <p:nvPr/>
        </p:nvPicPr>
        <p:blipFill>
          <a:blip r:embed="rId2"/>
          <a:stretch>
            <a:fillRect/>
          </a:stretch>
        </p:blipFill>
        <p:spPr>
          <a:xfrm>
            <a:off x="871898" y="2295723"/>
            <a:ext cx="10031042" cy="1943439"/>
          </a:xfrm>
          <a:prstGeom prst="rect">
            <a:avLst/>
          </a:prstGeom>
        </p:spPr>
      </p:pic>
      <p:sp>
        <p:nvSpPr>
          <p:cNvPr id="5" name="矩形 4">
            <a:extLst>
              <a:ext uri="{FF2B5EF4-FFF2-40B4-BE49-F238E27FC236}">
                <a16:creationId xmlns:a16="http://schemas.microsoft.com/office/drawing/2014/main" id="{30236CAC-86FE-4983-8AB4-F2117A7EB234}"/>
              </a:ext>
            </a:extLst>
          </p:cNvPr>
          <p:cNvSpPr/>
          <p:nvPr/>
        </p:nvSpPr>
        <p:spPr>
          <a:xfrm>
            <a:off x="566787" y="626883"/>
            <a:ext cx="6715108" cy="584775"/>
          </a:xfrm>
          <a:prstGeom prst="rect">
            <a:avLst/>
          </a:prstGeom>
        </p:spPr>
        <p:txBody>
          <a:bodyPr wrap="none">
            <a:spAutoFit/>
          </a:bodyPr>
          <a:lstStyle/>
          <a:p>
            <a:r>
              <a:rPr lang="en-US" altLang="zh-TW" sz="3200" dirty="0">
                <a:latin typeface="Times New Roman" panose="02020603050405020304" pitchFamily="18" charset="0"/>
                <a:cs typeface="Times New Roman" panose="02020603050405020304" pitchFamily="18" charset="0"/>
              </a:rPr>
              <a:t>Common Substring Alignment Problem</a:t>
            </a:r>
            <a:endParaRPr lang="zh-TW" altLang="en-US" sz="3200" dirty="0"/>
          </a:p>
        </p:txBody>
      </p:sp>
    </p:spTree>
    <p:extLst>
      <p:ext uri="{BB962C8B-B14F-4D97-AF65-F5344CB8AC3E}">
        <p14:creationId xmlns:p14="http://schemas.microsoft.com/office/powerpoint/2010/main" val="5632919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圖片 2" descr="一張含有 文字, 填字遊戲 的圖片&#10;&#10;自動產生的描述">
            <a:extLst>
              <a:ext uri="{FF2B5EF4-FFF2-40B4-BE49-F238E27FC236}">
                <a16:creationId xmlns:a16="http://schemas.microsoft.com/office/drawing/2014/main" id="{CAD250A4-6A0F-49AC-86D5-992F9D224E0C}"/>
              </a:ext>
            </a:extLst>
          </p:cNvPr>
          <p:cNvPicPr>
            <a:picLocks noChangeAspect="1"/>
          </p:cNvPicPr>
          <p:nvPr/>
        </p:nvPicPr>
        <p:blipFill>
          <a:blip r:embed="rId2"/>
          <a:stretch>
            <a:fillRect/>
          </a:stretch>
        </p:blipFill>
        <p:spPr>
          <a:xfrm>
            <a:off x="3497363" y="398101"/>
            <a:ext cx="5046446" cy="6061797"/>
          </a:xfrm>
          <a:prstGeom prst="rect">
            <a:avLst/>
          </a:prstGeom>
        </p:spPr>
      </p:pic>
    </p:spTree>
    <p:extLst>
      <p:ext uri="{BB962C8B-B14F-4D97-AF65-F5344CB8AC3E}">
        <p14:creationId xmlns:p14="http://schemas.microsoft.com/office/powerpoint/2010/main" val="20598790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填字遊戲 的圖片&#10;&#10;自動產生的描述">
            <a:extLst>
              <a:ext uri="{FF2B5EF4-FFF2-40B4-BE49-F238E27FC236}">
                <a16:creationId xmlns:a16="http://schemas.microsoft.com/office/drawing/2014/main" id="{CAD250A4-6A0F-49AC-86D5-992F9D224E0C}"/>
              </a:ext>
            </a:extLst>
          </p:cNvPr>
          <p:cNvPicPr>
            <a:picLocks noChangeAspect="1"/>
          </p:cNvPicPr>
          <p:nvPr/>
        </p:nvPicPr>
        <p:blipFill>
          <a:blip r:embed="rId2"/>
          <a:stretch>
            <a:fillRect/>
          </a:stretch>
        </p:blipFill>
        <p:spPr>
          <a:xfrm>
            <a:off x="3497363" y="398101"/>
            <a:ext cx="5046446" cy="6061797"/>
          </a:xfrm>
          <a:prstGeom prst="rect">
            <a:avLst/>
          </a:prstGeom>
        </p:spPr>
      </p:pic>
      <p:sp>
        <p:nvSpPr>
          <p:cNvPr id="5" name="橢圓 4">
            <a:extLst>
              <a:ext uri="{FF2B5EF4-FFF2-40B4-BE49-F238E27FC236}">
                <a16:creationId xmlns:a16="http://schemas.microsoft.com/office/drawing/2014/main" id="{1896A9DE-258E-4CB8-A912-047F56885231}"/>
              </a:ext>
            </a:extLst>
          </p:cNvPr>
          <p:cNvSpPr/>
          <p:nvPr/>
        </p:nvSpPr>
        <p:spPr>
          <a:xfrm>
            <a:off x="3970255" y="1725106"/>
            <a:ext cx="4165077" cy="86726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729920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61F3082-8F84-4095-813F-35DF792B2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776" y="756589"/>
            <a:ext cx="8020645" cy="5344822"/>
          </a:xfrm>
          <a:prstGeom prst="rect">
            <a:avLst/>
          </a:prstGeom>
        </p:spPr>
      </p:pic>
    </p:spTree>
    <p:extLst>
      <p:ext uri="{BB962C8B-B14F-4D97-AF65-F5344CB8AC3E}">
        <p14:creationId xmlns:p14="http://schemas.microsoft.com/office/powerpoint/2010/main" val="17146033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72D347E5-107E-40F3-9696-D3FDF66BFB72}"/>
              </a:ext>
            </a:extLst>
          </p:cNvPr>
          <p:cNvGrpSpPr/>
          <p:nvPr/>
        </p:nvGrpSpPr>
        <p:grpSpPr>
          <a:xfrm>
            <a:off x="539682" y="888565"/>
            <a:ext cx="8020645" cy="5344822"/>
            <a:chOff x="1557776" y="756589"/>
            <a:chExt cx="8020645" cy="5344822"/>
          </a:xfrm>
        </p:grpSpPr>
        <p:pic>
          <p:nvPicPr>
            <p:cNvPr id="4" name="圖片 3">
              <a:extLst>
                <a:ext uri="{FF2B5EF4-FFF2-40B4-BE49-F238E27FC236}">
                  <a16:creationId xmlns:a16="http://schemas.microsoft.com/office/drawing/2014/main" id="{961F3082-8F84-4095-813F-35DF792B2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776" y="756589"/>
              <a:ext cx="8020645" cy="5344822"/>
            </a:xfrm>
            <a:prstGeom prst="rect">
              <a:avLst/>
            </a:prstGeom>
          </p:spPr>
        </p:pic>
        <p:sp>
          <p:nvSpPr>
            <p:cNvPr id="2" name="橢圓 1">
              <a:extLst>
                <a:ext uri="{FF2B5EF4-FFF2-40B4-BE49-F238E27FC236}">
                  <a16:creationId xmlns:a16="http://schemas.microsoft.com/office/drawing/2014/main" id="{48CB89DC-1D43-4E38-9834-F2EEDAED4D02}"/>
                </a:ext>
              </a:extLst>
            </p:cNvPr>
            <p:cNvSpPr/>
            <p:nvPr/>
          </p:nvSpPr>
          <p:spPr>
            <a:xfrm>
              <a:off x="6551629" y="2007909"/>
              <a:ext cx="575036" cy="108408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箭號: 向右 2">
              <a:extLst>
                <a:ext uri="{FF2B5EF4-FFF2-40B4-BE49-F238E27FC236}">
                  <a16:creationId xmlns:a16="http://schemas.microsoft.com/office/drawing/2014/main" id="{58E165C2-C7EC-4598-8BFA-F66CB9462432}"/>
                </a:ext>
              </a:extLst>
            </p:cNvPr>
            <p:cNvSpPr/>
            <p:nvPr/>
          </p:nvSpPr>
          <p:spPr>
            <a:xfrm rot="2696686">
              <a:off x="6874795" y="3683154"/>
              <a:ext cx="816371" cy="234065"/>
            </a:xfrm>
            <a:prstGeom prst="rightArrow">
              <a:avLst>
                <a:gd name="adj1" fmla="val 50000"/>
                <a:gd name="adj2" fmla="val 1505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箭號: 向右 4">
              <a:extLst>
                <a:ext uri="{FF2B5EF4-FFF2-40B4-BE49-F238E27FC236}">
                  <a16:creationId xmlns:a16="http://schemas.microsoft.com/office/drawing/2014/main" id="{06B140F0-ACDE-434D-8763-FE96C33F550B}"/>
                </a:ext>
              </a:extLst>
            </p:cNvPr>
            <p:cNvSpPr/>
            <p:nvPr/>
          </p:nvSpPr>
          <p:spPr>
            <a:xfrm rot="2696686">
              <a:off x="7489287" y="5234118"/>
              <a:ext cx="654721" cy="272955"/>
            </a:xfrm>
            <a:prstGeom prst="rightArrow">
              <a:avLst>
                <a:gd name="adj1" fmla="val 50000"/>
                <a:gd name="adj2" fmla="val 9434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mc:AlternateContent xmlns:mc="http://schemas.openxmlformats.org/markup-compatibility/2006">
        <mc:Choice xmlns:a14="http://schemas.microsoft.com/office/drawing/2010/main" Requires="a14">
          <p:sp>
            <p:nvSpPr>
              <p:cNvPr id="7" name="文字方塊 6">
                <a:extLst>
                  <a:ext uri="{FF2B5EF4-FFF2-40B4-BE49-F238E27FC236}">
                    <a16:creationId xmlns:a16="http://schemas.microsoft.com/office/drawing/2014/main" id="{D92DAB8C-3994-4DE7-932B-1D8866F91CAF}"/>
                  </a:ext>
                </a:extLst>
              </p:cNvPr>
              <p:cNvSpPr txBox="1"/>
              <p:nvPr/>
            </p:nvSpPr>
            <p:spPr>
              <a:xfrm>
                <a:off x="9068584" y="3780130"/>
                <a:ext cx="2422690" cy="523220"/>
              </a:xfrm>
              <a:prstGeom prst="rect">
                <a:avLst/>
              </a:prstGeom>
              <a:noFill/>
            </p:spPr>
            <p:txBody>
              <a:bodyPr wrap="square" rtlCol="0">
                <a:spAutoFit/>
              </a:bodyPr>
              <a:lstStyle/>
              <a:p>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𝑜</m:t>
                        </m:r>
                      </m:e>
                      <m:sub>
                        <m:r>
                          <a:rPr lang="en-US" altLang="zh-TW" sz="2800" b="0" i="1" smtClean="0">
                            <a:latin typeface="Cambria Math" panose="02040503050406030204" pitchFamily="18" charset="0"/>
                          </a:rPr>
                          <m:t>7</m:t>
                        </m:r>
                      </m:sub>
                    </m:sSub>
                  </m:oMath>
                </a14:m>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 4 + 2 = 6</a:t>
                </a:r>
                <a:endParaRPr lang="zh-TW" altLang="en-US" dirty="0">
                  <a:latin typeface="Times New Roman" panose="02020603050405020304" pitchFamily="18" charset="0"/>
                  <a:cs typeface="Times New Roman" panose="02020603050405020304" pitchFamily="18" charset="0"/>
                </a:endParaRPr>
              </a:p>
            </p:txBody>
          </p:sp>
        </mc:Choice>
        <mc:Fallback>
          <p:sp>
            <p:nvSpPr>
              <p:cNvPr id="7" name="文字方塊 6">
                <a:extLst>
                  <a:ext uri="{FF2B5EF4-FFF2-40B4-BE49-F238E27FC236}">
                    <a16:creationId xmlns:a16="http://schemas.microsoft.com/office/drawing/2014/main" id="{D92DAB8C-3994-4DE7-932B-1D8866F91CAF}"/>
                  </a:ext>
                </a:extLst>
              </p:cNvPr>
              <p:cNvSpPr txBox="1">
                <a:spLocks noRot="1" noChangeAspect="1" noMove="1" noResize="1" noEditPoints="1" noAdjustHandles="1" noChangeArrowheads="1" noChangeShapeType="1" noTextEdit="1"/>
              </p:cNvSpPr>
              <p:nvPr/>
            </p:nvSpPr>
            <p:spPr>
              <a:xfrm>
                <a:off x="9068584" y="3780130"/>
                <a:ext cx="2422690" cy="523220"/>
              </a:xfrm>
              <a:prstGeom prst="rect">
                <a:avLst/>
              </a:prstGeom>
              <a:blipFill>
                <a:blip r:embed="rId3"/>
                <a:stretch>
                  <a:fillRect t="-11628" b="-3139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846131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72D347E5-107E-40F3-9696-D3FDF66BFB72}"/>
              </a:ext>
            </a:extLst>
          </p:cNvPr>
          <p:cNvGrpSpPr/>
          <p:nvPr/>
        </p:nvGrpSpPr>
        <p:grpSpPr>
          <a:xfrm>
            <a:off x="567962" y="879138"/>
            <a:ext cx="8020645" cy="5344822"/>
            <a:chOff x="1557776" y="756589"/>
            <a:chExt cx="8020645" cy="5344822"/>
          </a:xfrm>
        </p:grpSpPr>
        <p:pic>
          <p:nvPicPr>
            <p:cNvPr id="4" name="圖片 3">
              <a:extLst>
                <a:ext uri="{FF2B5EF4-FFF2-40B4-BE49-F238E27FC236}">
                  <a16:creationId xmlns:a16="http://schemas.microsoft.com/office/drawing/2014/main" id="{961F3082-8F84-4095-813F-35DF792B2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776" y="756589"/>
              <a:ext cx="8020645" cy="5344822"/>
            </a:xfrm>
            <a:prstGeom prst="rect">
              <a:avLst/>
            </a:prstGeom>
          </p:spPr>
        </p:pic>
        <p:sp>
          <p:nvSpPr>
            <p:cNvPr id="2" name="橢圓 1">
              <a:extLst>
                <a:ext uri="{FF2B5EF4-FFF2-40B4-BE49-F238E27FC236}">
                  <a16:creationId xmlns:a16="http://schemas.microsoft.com/office/drawing/2014/main" id="{48CB89DC-1D43-4E38-9834-F2EEDAED4D02}"/>
                </a:ext>
              </a:extLst>
            </p:cNvPr>
            <p:cNvSpPr/>
            <p:nvPr/>
          </p:nvSpPr>
          <p:spPr>
            <a:xfrm>
              <a:off x="7201016" y="2064470"/>
              <a:ext cx="538390" cy="103520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箭號: 向右 4">
              <a:extLst>
                <a:ext uri="{FF2B5EF4-FFF2-40B4-BE49-F238E27FC236}">
                  <a16:creationId xmlns:a16="http://schemas.microsoft.com/office/drawing/2014/main" id="{06B140F0-ACDE-434D-8763-FE96C33F550B}"/>
                </a:ext>
              </a:extLst>
            </p:cNvPr>
            <p:cNvSpPr/>
            <p:nvPr/>
          </p:nvSpPr>
          <p:spPr>
            <a:xfrm rot="2696686">
              <a:off x="7489287" y="5234118"/>
              <a:ext cx="654721" cy="272955"/>
            </a:xfrm>
            <a:prstGeom prst="rightArrow">
              <a:avLst>
                <a:gd name="adj1" fmla="val 50000"/>
                <a:gd name="adj2" fmla="val 9434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mc:AlternateContent xmlns:mc="http://schemas.openxmlformats.org/markup-compatibility/2006">
        <mc:Choice xmlns:a14="http://schemas.microsoft.com/office/drawing/2010/main" Requires="a14">
          <p:sp>
            <p:nvSpPr>
              <p:cNvPr id="7" name="文字方塊 6">
                <a:extLst>
                  <a:ext uri="{FF2B5EF4-FFF2-40B4-BE49-F238E27FC236}">
                    <a16:creationId xmlns:a16="http://schemas.microsoft.com/office/drawing/2014/main" id="{D92DAB8C-3994-4DE7-932B-1D8866F91CAF}"/>
                  </a:ext>
                </a:extLst>
              </p:cNvPr>
              <p:cNvSpPr txBox="1"/>
              <p:nvPr/>
            </p:nvSpPr>
            <p:spPr>
              <a:xfrm>
                <a:off x="9068584" y="3780130"/>
                <a:ext cx="2422690" cy="523220"/>
              </a:xfrm>
              <a:prstGeom prst="rect">
                <a:avLst/>
              </a:prstGeom>
              <a:noFill/>
            </p:spPr>
            <p:txBody>
              <a:bodyPr wrap="square" rtlCol="0">
                <a:spAutoFit/>
              </a:bodyPr>
              <a:lstStyle/>
              <a:p>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𝑜</m:t>
                        </m:r>
                      </m:e>
                      <m:sub>
                        <m:r>
                          <a:rPr lang="en-US" altLang="zh-TW" sz="2800" b="0" i="1" smtClean="0">
                            <a:latin typeface="Cambria Math" panose="02040503050406030204" pitchFamily="18" charset="0"/>
                          </a:rPr>
                          <m:t>7</m:t>
                        </m:r>
                      </m:sub>
                    </m:sSub>
                  </m:oMath>
                </a14:m>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 4 + 1 = 5</a:t>
                </a:r>
                <a:endParaRPr lang="zh-TW" altLang="en-US" dirty="0">
                  <a:latin typeface="Times New Roman" panose="02020603050405020304" pitchFamily="18" charset="0"/>
                  <a:cs typeface="Times New Roman" panose="02020603050405020304" pitchFamily="18" charset="0"/>
                </a:endParaRPr>
              </a:p>
            </p:txBody>
          </p:sp>
        </mc:Choice>
        <mc:Fallback>
          <p:sp>
            <p:nvSpPr>
              <p:cNvPr id="7" name="文字方塊 6">
                <a:extLst>
                  <a:ext uri="{FF2B5EF4-FFF2-40B4-BE49-F238E27FC236}">
                    <a16:creationId xmlns:a16="http://schemas.microsoft.com/office/drawing/2014/main" id="{D92DAB8C-3994-4DE7-932B-1D8866F91CAF}"/>
                  </a:ext>
                </a:extLst>
              </p:cNvPr>
              <p:cNvSpPr txBox="1">
                <a:spLocks noRot="1" noChangeAspect="1" noMove="1" noResize="1" noEditPoints="1" noAdjustHandles="1" noChangeArrowheads="1" noChangeShapeType="1" noTextEdit="1"/>
              </p:cNvSpPr>
              <p:nvPr/>
            </p:nvSpPr>
            <p:spPr>
              <a:xfrm>
                <a:off x="9068584" y="3780130"/>
                <a:ext cx="2422690" cy="523220"/>
              </a:xfrm>
              <a:prstGeom prst="rect">
                <a:avLst/>
              </a:prstGeom>
              <a:blipFill>
                <a:blip r:embed="rId3"/>
                <a:stretch>
                  <a:fillRect t="-11628" b="-3139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25976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421</Words>
  <Application>Microsoft Office PowerPoint</Application>
  <PresentationFormat>寬螢幕</PresentationFormat>
  <Paragraphs>28</Paragraphs>
  <Slides>20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Arial</vt:lpstr>
      <vt:lpstr>Calibri</vt:lpstr>
      <vt:lpstr>Calibri Light</vt:lpstr>
      <vt:lpstr>Cambria Math</vt:lpstr>
      <vt:lpstr>Times New Roman</vt:lpstr>
      <vt:lpstr>Office 佈景主題</vt:lpstr>
      <vt:lpstr>Sparse LCS Common Substring Alignment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Sparse LCS Common Substring Alignment </dc:title>
  <dc:creator>M083040080</dc:creator>
  <cp:lastModifiedBy>M083040080</cp:lastModifiedBy>
  <cp:revision>7</cp:revision>
  <dcterms:created xsi:type="dcterms:W3CDTF">2021-01-05T08:30:25Z</dcterms:created>
  <dcterms:modified xsi:type="dcterms:W3CDTF">2021-01-05T09:33:59Z</dcterms:modified>
</cp:coreProperties>
</file>