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1" r:id="rId7"/>
    <p:sldId id="264" r:id="rId8"/>
    <p:sldId id="262" r:id="rId9"/>
    <p:sldId id="265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zh-TW" sz="1800" b="0" strike="noStrike" spc="-1">
                <a:solidFill>
                  <a:srgbClr val="000000"/>
                </a:solidFill>
                <a:latin typeface="Calibri"/>
              </a:rPr>
              <a:t>請按這裡移動投影片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zh-TW" sz="2000" b="0" strike="noStrike" spc="-1">
                <a:latin typeface="Arial"/>
              </a:rPr>
              <a:t>請按這裡編輯備註格式</a:t>
            </a:r>
            <a:endParaRPr lang="en-US" sz="20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&lt;頁首&gt;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&lt;日期/時間&gt;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&lt;頁尾&gt;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31962A5-A15B-4472-A253-73015B2EE908}" type="slidenum">
              <a:rPr lang="en-US" sz="1400" b="0" strike="noStrike" spc="-1">
                <a:latin typeface="Times New Roman"/>
              </a:rPr>
              <a:pPr algn="r"/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118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10A4C2DF-B64F-4127-8B70-7F858612E55E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3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D8FBA13E-D1BE-4AEC-8AA5-565EFBA91666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12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D8FBA13E-D1BE-4AEC-8AA5-565EFBA91666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15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D8FBA13E-D1BE-4AEC-8AA5-565EFBA91666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16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D8FBA13E-D1BE-4AEC-8AA5-565EFBA91666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17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D8FBA13E-D1BE-4AEC-8AA5-565EFBA91666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18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D8FBA13E-D1BE-4AEC-8AA5-565EFBA91666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4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D8FBA13E-D1BE-4AEC-8AA5-565EFBA91666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5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D8FBA13E-D1BE-4AEC-8AA5-565EFBA91666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6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D8FBA13E-D1BE-4AEC-8AA5-565EFBA91666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7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D8FBA13E-D1BE-4AEC-8AA5-565EFBA91666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8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D8FBA13E-D1BE-4AEC-8AA5-565EFBA91666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9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D8FBA13E-D1BE-4AEC-8AA5-565EFBA91666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10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D8FBA13E-D1BE-4AEC-8AA5-565EFBA91666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11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zh-TW" sz="4400" b="0" strike="noStrike" spc="-1">
                <a:solidFill>
                  <a:srgbClr val="000000"/>
                </a:solidFill>
                <a:latin typeface="Calibri"/>
              </a:rPr>
              <a:t>按一下以編輯母片標題樣式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BFEC21A0-76F1-4091-8A4E-3D3682A4EBBE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1/12/2021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29C6C588-69D4-483A-BFC4-1F3BDC423AB1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TW" sz="3200" b="0" strike="noStrike" spc="-1">
                <a:solidFill>
                  <a:srgbClr val="000000"/>
                </a:solidFill>
                <a:latin typeface="Calibri"/>
              </a:rPr>
              <a:t>請按這裡編輯大綱文字格式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h-TW" sz="2400" b="0" strike="noStrike" spc="-1">
                <a:solidFill>
                  <a:srgbClr val="000000"/>
                </a:solidFill>
                <a:latin typeface="Calibri"/>
              </a:rPr>
              <a:t>第二個大綱層次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TW" sz="2000" b="0" strike="noStrike" spc="-1">
                <a:solidFill>
                  <a:srgbClr val="000000"/>
                </a:solidFill>
                <a:latin typeface="Calibri"/>
              </a:rPr>
              <a:t>第三個大綱層次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h-TW" sz="2000" b="0" strike="noStrike" spc="-1">
                <a:solidFill>
                  <a:srgbClr val="000000"/>
                </a:solidFill>
                <a:latin typeface="Calibri"/>
              </a:rPr>
              <a:t>第四個大綱層次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TW" sz="2000" b="0" strike="noStrike" spc="-1">
                <a:solidFill>
                  <a:srgbClr val="000000"/>
                </a:solidFill>
                <a:latin typeface="Calibri"/>
              </a:rPr>
              <a:t>第五個大綱層次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TW" sz="2000" b="0" strike="noStrike" spc="-1">
                <a:solidFill>
                  <a:srgbClr val="000000"/>
                </a:solidFill>
                <a:latin typeface="Calibri"/>
              </a:rPr>
              <a:t>第六個大綱層次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TW" sz="2000" b="0" strike="noStrike" spc="-1">
                <a:solidFill>
                  <a:srgbClr val="000000"/>
                </a:solidFill>
                <a:latin typeface="Calibri"/>
              </a:rPr>
              <a:t>第七個大綱層次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zh-TW" sz="4400" b="0" strike="noStrike" spc="-1">
                <a:solidFill>
                  <a:srgbClr val="000000"/>
                </a:solidFill>
                <a:latin typeface="Calibri"/>
              </a:rPr>
              <a:t>按一下以編輯母片標題樣式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zh-TW" sz="3200" b="0" strike="noStrike" spc="-1">
                <a:solidFill>
                  <a:srgbClr val="000000"/>
                </a:solidFill>
                <a:latin typeface="Calibri"/>
              </a:rPr>
              <a:t>按一下以編輯母片文字樣式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zh-TW" sz="2800" b="0" strike="noStrike" spc="-1">
                <a:solidFill>
                  <a:srgbClr val="000000"/>
                </a:solidFill>
                <a:latin typeface="Calibri"/>
              </a:rPr>
              <a:t>第二層</a:t>
            </a: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zh-TW" sz="2400" b="0" strike="noStrike" spc="-1">
                <a:solidFill>
                  <a:srgbClr val="000000"/>
                </a:solidFill>
                <a:latin typeface="Calibri"/>
              </a:rPr>
              <a:t>第三層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zh-TW" sz="2000" b="0" strike="noStrike" spc="-1">
                <a:solidFill>
                  <a:srgbClr val="000000"/>
                </a:solidFill>
                <a:latin typeface="Calibri"/>
              </a:rPr>
              <a:t>第四層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zh-TW" sz="2000" b="0" strike="noStrike" spc="-1">
                <a:solidFill>
                  <a:srgbClr val="000000"/>
                </a:solidFill>
                <a:latin typeface="Calibri"/>
              </a:rPr>
              <a:t>第五層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893CB700-50AD-45C2-BC70-355D01B635CF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1/12/2021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57483DBB-7CD5-4C5C-8456-C41942324498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714240" y="128592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0" strike="noStrike" spc="-1" dirty="0" smtClean="0">
                <a:solidFill>
                  <a:srgbClr val="000000"/>
                </a:solidFill>
                <a:latin typeface="Times New Roman"/>
              </a:rPr>
              <a:t>An improved algorithm for the longest common subsequence problem</a:t>
            </a: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1214280" y="3357720"/>
            <a:ext cx="6786360" cy="2071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en-US" sz="2400" b="0" strike="noStrike" spc="-1" dirty="0" err="1" smtClean="0">
                <a:solidFill>
                  <a:srgbClr val="000000"/>
                </a:solidFill>
                <a:latin typeface="Times New Roman"/>
              </a:rPr>
              <a:t>Sayyed</a:t>
            </a:r>
            <a:r>
              <a:rPr lang="en-US" sz="24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b="0" strike="noStrike" spc="-1" dirty="0" err="1" smtClean="0">
                <a:solidFill>
                  <a:srgbClr val="000000"/>
                </a:solidFill>
                <a:latin typeface="Times New Roman"/>
              </a:rPr>
              <a:t>Rasoul</a:t>
            </a:r>
            <a:r>
              <a:rPr lang="en-US" sz="24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b="0" strike="noStrike" spc="-1" dirty="0" err="1" smtClean="0">
                <a:solidFill>
                  <a:srgbClr val="000000"/>
                </a:solidFill>
                <a:latin typeface="Times New Roman"/>
              </a:rPr>
              <a:t>Mousavi</a:t>
            </a:r>
            <a:r>
              <a:rPr lang="en-US" sz="2400" b="0" strike="noStrike" spc="-1" dirty="0" smtClean="0">
                <a:solidFill>
                  <a:srgbClr val="000000"/>
                </a:solidFill>
                <a:latin typeface="Times New Roman"/>
              </a:rPr>
              <a:t> and </a:t>
            </a:r>
            <a:r>
              <a:rPr lang="en-US" sz="2400" b="0" strike="noStrike" spc="-1" dirty="0" err="1" smtClean="0">
                <a:solidFill>
                  <a:srgbClr val="000000"/>
                </a:solidFill>
                <a:latin typeface="Times New Roman"/>
              </a:rPr>
              <a:t>Farzaneh</a:t>
            </a:r>
            <a:r>
              <a:rPr lang="en-US" sz="2400" b="0" strike="noStrike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b="0" strike="noStrike" spc="-1" dirty="0" err="1" smtClean="0">
                <a:solidFill>
                  <a:srgbClr val="000000"/>
                </a:solidFill>
                <a:latin typeface="Times New Roman"/>
              </a:rPr>
              <a:t>Tabataba</a:t>
            </a:r>
            <a:endParaRPr lang="en-US" sz="2400" b="0" strike="noStrike" spc="-1" dirty="0" smtClean="0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en-US" sz="2400" b="0" strike="noStrike" spc="-1" dirty="0" smtClean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en-US" sz="2000" b="0" strike="noStrike" spc="-1" dirty="0" smtClean="0">
                <a:solidFill>
                  <a:srgbClr val="000000"/>
                </a:solidFill>
                <a:latin typeface="Times New Roman"/>
              </a:rPr>
              <a:t>Computers &amp; Operations Research, Volume 39, Issue 3,</a:t>
            </a:r>
          </a:p>
          <a:p>
            <a:pPr algn="ctr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en-US" sz="2000" b="0" strike="noStrike" spc="-1" dirty="0" smtClean="0">
                <a:solidFill>
                  <a:srgbClr val="000000"/>
                </a:solidFill>
                <a:latin typeface="Times New Roman"/>
              </a:rPr>
              <a:t> March 2012, Pages 512-520.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5786280" y="5643720"/>
            <a:ext cx="3114360" cy="103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</a:rPr>
              <a:t>Presenter: Shin-Cheng Lin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</a:rPr>
              <a:t>Date: </a:t>
            </a:r>
            <a:r>
              <a:rPr lang="en-US" sz="2000" spc="-1" dirty="0" smtClean="0">
                <a:solidFill>
                  <a:srgbClr val="000000"/>
                </a:solidFill>
                <a:latin typeface="Times New Roman"/>
              </a:rPr>
              <a:t>Jan</a:t>
            </a:r>
            <a:r>
              <a:rPr lang="en-US" sz="2000" b="0" strike="noStrike" spc="-1" dirty="0" smtClean="0">
                <a:solidFill>
                  <a:srgbClr val="000000"/>
                </a:solidFill>
                <a:latin typeface="Times New Roman"/>
              </a:rPr>
              <a:t>. </a:t>
            </a:r>
            <a:r>
              <a:rPr lang="en-US" sz="2000" spc="-1" smtClean="0">
                <a:solidFill>
                  <a:srgbClr val="000000"/>
                </a:solidFill>
                <a:latin typeface="Times New Roman"/>
              </a:rPr>
              <a:t>12</a:t>
            </a:r>
            <a:r>
              <a:rPr lang="en-US" sz="2000" b="0" strike="noStrike" spc="-1" smtClean="0">
                <a:solidFill>
                  <a:srgbClr val="000000"/>
                </a:solidFill>
                <a:latin typeface="Times New Roman"/>
              </a:rPr>
              <a:t>, 2021</a:t>
            </a:r>
            <a:endParaRPr lang="en-US" sz="2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4400" dirty="0" smtClean="0">
                <a:latin typeface="Times New Roman" pitchFamily="18" charset="0"/>
                <a:cs typeface="Times New Roman" pitchFamily="18" charset="0"/>
              </a:rPr>
              <a:t>Step 3</a:t>
            </a:r>
            <a:endParaRPr lang="en-US" sz="4400" b="0" strike="noStrike" spc="-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457200" y="1600200"/>
            <a:ext cx="8229240" cy="49003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A list k-best is constructed which consists of the k best candidate solutions.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Each candidate solution in C is then checked for being dominated by any member of k-best and removed if so.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If p</a:t>
            </a:r>
            <a:r>
              <a:rPr lang="en-US" sz="2800" spc="-1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spc="-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spc="-1" baseline="-25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≧ pi(</a:t>
            </a:r>
            <a:r>
              <a:rPr lang="en-US" sz="2800" spc="-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spc="-1" baseline="-25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800" spc="-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=1,2,…,n , </a:t>
            </a:r>
            <a:r>
              <a:rPr lang="en-US" sz="2800" spc="-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spc="-1" baseline="-25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is dominated by </a:t>
            </a:r>
            <a:r>
              <a:rPr lang="en-US" sz="2800" spc="-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spc="-1" baseline="-25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2800" spc="-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best </a:t>
            </a:r>
            <a:r>
              <a:rPr lang="el-GR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of the remaining ones in C are selected to make the new set B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5143512"/>
            <a:ext cx="5072098" cy="1409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2"/>
          <p:cNvSpPr txBox="1"/>
          <p:nvPr/>
        </p:nvSpPr>
        <p:spPr>
          <a:xfrm>
            <a:off x="457200" y="1600200"/>
            <a:ext cx="8229240" cy="49003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Steps 1–3 are repeated within the while loop until C is empty.</a:t>
            </a:r>
            <a:endParaRPr lang="en-US" sz="2800" spc="-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spc="-1" dirty="0" smtClean="0">
                <a:solidFill>
                  <a:srgbClr val="000000"/>
                </a:solidFill>
                <a:latin typeface="Times New Roman"/>
              </a:rPr>
              <a:t>Heuristic</a:t>
            </a:r>
            <a:r>
              <a:rPr lang="zh-TW" altLang="en-US" sz="4400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4400" spc="-1" dirty="0" smtClean="0">
                <a:solidFill>
                  <a:srgbClr val="000000"/>
                </a:solidFill>
                <a:latin typeface="Times New Roman"/>
              </a:rPr>
              <a:t>function</a:t>
            </a:r>
            <a:r>
              <a:rPr lang="zh-TW" altLang="en-US" sz="4400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zh-TW" sz="4400" spc="-1" dirty="0" smtClean="0">
                <a:solidFill>
                  <a:srgbClr val="000000"/>
                </a:solidFill>
                <a:latin typeface="Times New Roman"/>
              </a:rPr>
              <a:t>h()</a:t>
            </a:r>
            <a:endParaRPr lang="en-US" sz="4400" b="0" strike="noStrike" spc="-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457200" y="1600200"/>
            <a:ext cx="8229240" cy="49003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altLang="zh-TW" sz="2800" spc="-1" dirty="0" err="1" smtClean="0">
                <a:solidFill>
                  <a:srgbClr val="000000"/>
                </a:solidFill>
                <a:latin typeface="Times New Roman"/>
              </a:rPr>
              <a:t>h</a:t>
            </a:r>
            <a:r>
              <a:rPr lang="en-US" altLang="zh-TW" sz="2800" spc="-1" baseline="-25000" dirty="0" err="1" smtClean="0">
                <a:solidFill>
                  <a:srgbClr val="000000"/>
                </a:solidFill>
                <a:latin typeface="Times New Roman"/>
              </a:rPr>
              <a:t>k</a:t>
            </a: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(x) is the probability for              , where s is a random string of length k.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Assume the strings in S are ‘independent’.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669240"/>
            <a:ext cx="1214446" cy="392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22" y="4357694"/>
            <a:ext cx="3857652" cy="913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428604"/>
            <a:ext cx="3857652" cy="913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0668" y="1357298"/>
            <a:ext cx="6324604" cy="153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Shape 2"/>
          <p:cNvSpPr txBox="1"/>
          <p:nvPr/>
        </p:nvSpPr>
        <p:spPr>
          <a:xfrm>
            <a:off x="457200" y="4786322"/>
            <a:ext cx="8229240" cy="1857388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A string can not be a subsequence of a shorter one.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Case (</a:t>
            </a:r>
            <a:r>
              <a:rPr lang="en-US" sz="2800" spc="-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): s</a:t>
            </a:r>
            <a:r>
              <a:rPr lang="en-US" sz="2800" spc="-1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＝r</a:t>
            </a:r>
            <a:r>
              <a:rPr lang="en-US" sz="2800" spc="-1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         if and only if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Case (ii): s</a:t>
            </a:r>
            <a:r>
              <a:rPr lang="en-US" sz="2800" spc="-1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≠ r</a:t>
            </a:r>
            <a:r>
              <a:rPr lang="en-US" sz="2800" spc="-1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         if and only if 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5399610"/>
            <a:ext cx="642942" cy="315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9322" y="5400935"/>
            <a:ext cx="714380" cy="314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5857892"/>
            <a:ext cx="642942" cy="315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5857892"/>
            <a:ext cx="785818" cy="35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1472" y="2928934"/>
            <a:ext cx="7958154" cy="1847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6419" y="214291"/>
            <a:ext cx="5867415" cy="4561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Shape 2"/>
          <p:cNvSpPr txBox="1"/>
          <p:nvPr/>
        </p:nvSpPr>
        <p:spPr>
          <a:xfrm>
            <a:off x="428596" y="4857760"/>
            <a:ext cx="8229240" cy="1857388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q : </a:t>
            </a:r>
            <a:r>
              <a:rPr lang="zh-TW" altLang="en-US" sz="2800" dirty="0" smtClean="0">
                <a:latin typeface="Times New Roman" pitchFamily="18" charset="0"/>
                <a:cs typeface="Times New Roman" pitchFamily="18" charset="0"/>
              </a:rPr>
              <a:t>│</a:t>
            </a:r>
            <a:r>
              <a:rPr lang="en-US" altLang="zh-TW" sz="280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zh-TW" sz="2800" baseline="-2500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800" smtClean="0">
                <a:latin typeface="Times New Roman" pitchFamily="18" charset="0"/>
                <a:cs typeface="Times New Roman" pitchFamily="18" charset="0"/>
              </a:rPr>
              <a:t>│</a:t>
            </a: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k : min{</a:t>
            </a:r>
            <a:r>
              <a:rPr lang="en-US" altLang="zh-TW" sz="2800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altLang="zh-TW" sz="28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(x), </a:t>
            </a:r>
            <a:r>
              <a:rPr lang="en-US" altLang="zh-TW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=1,2, … ,n, x in C}/</a:t>
            </a:r>
            <a:r>
              <a:rPr lang="el-GR" altLang="zh-TW" sz="2800" dirty="0" smtClean="0">
                <a:latin typeface="Times New Roman" pitchFamily="18" charset="0"/>
                <a:cs typeface="Times New Roman" pitchFamily="18" charset="0"/>
              </a:rPr>
              <a:t>│Σ│</a:t>
            </a: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But how to find the best value for k still remains as an open question.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4400" dirty="0" smtClean="0">
                <a:latin typeface="Times New Roman" pitchFamily="18" charset="0"/>
                <a:cs typeface="Times New Roman" pitchFamily="18" charset="0"/>
              </a:rPr>
              <a:t>Time complexity</a:t>
            </a:r>
            <a:endParaRPr lang="en-US" sz="4400" b="0" strike="noStrike" spc="-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457200" y="1600200"/>
            <a:ext cx="8229240" cy="49003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Two data structures are populated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before loop: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First : A three-dimensional (n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/>
              </a:rPr>
              <a:t>*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m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/>
              </a:rPr>
              <a:t>*</a:t>
            </a:r>
            <a:r>
              <a:rPr lang="el-GR" sz="2800" spc="-1" dirty="0" smtClean="0">
                <a:solidFill>
                  <a:srgbClr val="000000"/>
                </a:solidFill>
                <a:latin typeface="Times New Roman"/>
              </a:rPr>
              <a:t>│Σ│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) array populated in O(nm</a:t>
            </a:r>
            <a:r>
              <a:rPr lang="el-GR" sz="2800" spc="-1" dirty="0" smtClean="0">
                <a:solidFill>
                  <a:srgbClr val="000000"/>
                </a:solidFill>
                <a:latin typeface="Times New Roman"/>
              </a:rPr>
              <a:t> │Σ│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).</a:t>
            </a:r>
          </a:p>
          <a:p>
            <a:pPr marL="800280" lvl="1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next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occurrence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alphabet letter in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strings</a:t>
            </a:r>
          </a:p>
          <a:p>
            <a:pPr marL="800280" lvl="1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 order to check the feasibility in O(n).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Second : </a:t>
            </a:r>
            <a:r>
              <a:rPr lang="en-US" altLang="zh-TW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two-dimensional array P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populated in O(m</a:t>
            </a:r>
            <a:r>
              <a:rPr lang="en-US" altLang="zh-TW" sz="2800" spc="-1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altLang="zh-TW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altLang="zh-TW" sz="2800" spc="-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280" lvl="1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used to keep all possible values of P(</a:t>
            </a:r>
            <a:r>
              <a:rPr lang="en-US" sz="2800" spc="-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k,q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800280" lvl="1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en-US" sz="2800" spc="-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4400" dirty="0" smtClean="0">
                <a:latin typeface="Times New Roman" pitchFamily="18" charset="0"/>
                <a:cs typeface="Times New Roman" pitchFamily="18" charset="0"/>
              </a:rPr>
              <a:t>Time complexity</a:t>
            </a:r>
            <a:endParaRPr lang="en-US" sz="4400" b="0" strike="noStrike" spc="-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457200" y="1600200"/>
            <a:ext cx="8229240" cy="49003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Step 1: O( </a:t>
            </a:r>
            <a:r>
              <a:rPr lang="el-GR" altLang="zh-TW" sz="2800" spc="-1" dirty="0" smtClean="0">
                <a:solidFill>
                  <a:srgbClr val="000000"/>
                </a:solidFill>
                <a:latin typeface="Times New Roman"/>
              </a:rPr>
              <a:t>β│Σ│</a:t>
            </a: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n )</a:t>
            </a:r>
          </a:p>
          <a:p>
            <a:pPr marL="800280" lvl="1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el-GR" altLang="zh-TW" sz="2800" spc="-1" dirty="0" smtClean="0">
                <a:solidFill>
                  <a:srgbClr val="000000"/>
                </a:solidFill>
                <a:latin typeface="Times New Roman"/>
              </a:rPr>
              <a:t>β</a:t>
            </a: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 candidate solutions in B</a:t>
            </a:r>
          </a:p>
          <a:p>
            <a:pPr marL="800280" lvl="1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/>
                <a:cs typeface="Times New Roman" pitchFamily="18" charset="0"/>
              </a:rPr>
              <a:t>Each is extended by </a:t>
            </a:r>
            <a:r>
              <a:rPr lang="el-GR" sz="2800" spc="-1" dirty="0" smtClean="0">
                <a:solidFill>
                  <a:srgbClr val="000000"/>
                </a:solidFill>
                <a:latin typeface="Times New Roman"/>
                <a:cs typeface="Times New Roman" pitchFamily="18" charset="0"/>
              </a:rPr>
              <a:t>Σ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  <a:cs typeface="Times New Roman" pitchFamily="18" charset="0"/>
              </a:rPr>
              <a:t>.</a:t>
            </a:r>
          </a:p>
          <a:p>
            <a:pPr marL="800280" lvl="1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Each feasibility check in O(n).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O( </a:t>
            </a:r>
            <a:r>
              <a:rPr lang="el-GR" altLang="zh-TW" sz="2800" spc="-1" dirty="0" smtClean="0">
                <a:solidFill>
                  <a:srgbClr val="000000"/>
                </a:solidFill>
                <a:latin typeface="Times New Roman"/>
              </a:rPr>
              <a:t>β│Σ│</a:t>
            </a: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n )</a:t>
            </a:r>
          </a:p>
          <a:p>
            <a:pPr marL="800280" lvl="1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Most β 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feasible </a:t>
            </a: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solutions in C</a:t>
            </a:r>
          </a:p>
          <a:p>
            <a:pPr marL="800280" lvl="1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Multiplication of n probability values retrieved from the two-dimensional array P</a:t>
            </a:r>
          </a:p>
          <a:p>
            <a:pPr marL="800280" lvl="1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en-US" sz="2800" spc="-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4400" dirty="0" smtClean="0">
                <a:latin typeface="Times New Roman" pitchFamily="18" charset="0"/>
                <a:cs typeface="Times New Roman" pitchFamily="18" charset="0"/>
              </a:rPr>
              <a:t>Time complexity</a:t>
            </a:r>
            <a:endParaRPr lang="en-US" sz="4400" b="0" strike="noStrike" spc="-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457200" y="1600200"/>
            <a:ext cx="8229240" cy="49003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Step 3: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O( k*log(</a:t>
            </a:r>
            <a:r>
              <a:rPr lang="el-GR" altLang="zh-TW" sz="2800" spc="-1" dirty="0" smtClean="0">
                <a:solidFill>
                  <a:srgbClr val="000000"/>
                </a:solidFill>
                <a:latin typeface="Times New Roman"/>
              </a:rPr>
              <a:t>β│Σ│</a:t>
            </a: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))+ O(k </a:t>
            </a:r>
            <a:r>
              <a:rPr lang="el-GR" altLang="zh-TW" sz="2800" spc="-1" dirty="0" smtClean="0">
                <a:solidFill>
                  <a:srgbClr val="000000"/>
                </a:solidFill>
                <a:latin typeface="Times New Roman"/>
              </a:rPr>
              <a:t>β│Σ│</a:t>
            </a: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n) +O( </a:t>
            </a:r>
            <a:r>
              <a:rPr lang="el-GR" altLang="zh-TW" sz="2800" spc="-1" dirty="0" smtClean="0">
                <a:solidFill>
                  <a:srgbClr val="000000"/>
                </a:solidFill>
                <a:latin typeface="Times New Roman"/>
              </a:rPr>
              <a:t>β</a:t>
            </a: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*log(</a:t>
            </a:r>
            <a:r>
              <a:rPr lang="el-GR" altLang="zh-TW" sz="2800" spc="-1" dirty="0" smtClean="0">
                <a:solidFill>
                  <a:srgbClr val="000000"/>
                </a:solidFill>
                <a:latin typeface="Times New Roman"/>
              </a:rPr>
              <a:t>β│Σ│</a:t>
            </a: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))</a:t>
            </a:r>
          </a:p>
          <a:p>
            <a:pPr marL="800280" lvl="1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The selection of k best candidate solutions require O( k*log(</a:t>
            </a:r>
            <a:r>
              <a:rPr lang="el-GR" altLang="zh-TW" sz="2800" spc="-1" dirty="0" smtClean="0">
                <a:solidFill>
                  <a:srgbClr val="000000"/>
                </a:solidFill>
                <a:latin typeface="Times New Roman"/>
              </a:rPr>
              <a:t>β│Σ│</a:t>
            </a: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)) using red-black trees</a:t>
            </a:r>
          </a:p>
          <a:p>
            <a:pPr marL="800280" lvl="1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Dominance checks in O(k</a:t>
            </a:r>
            <a:r>
              <a:rPr lang="el-GR" altLang="zh-TW" sz="2800" spc="-1" dirty="0" smtClean="0">
                <a:solidFill>
                  <a:srgbClr val="000000"/>
                </a:solidFill>
                <a:latin typeface="Times New Roman"/>
              </a:rPr>
              <a:t> β│Σ│</a:t>
            </a: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n)</a:t>
            </a:r>
          </a:p>
          <a:p>
            <a:pPr marL="800280" lvl="1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The best </a:t>
            </a:r>
            <a:r>
              <a:rPr lang="el-GR" altLang="zh-TW" sz="2800" spc="-1" dirty="0" smtClean="0">
                <a:solidFill>
                  <a:srgbClr val="000000"/>
                </a:solidFill>
                <a:latin typeface="Times New Roman"/>
              </a:rPr>
              <a:t>β</a:t>
            </a: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 members of C are selected to construct the new set B require O( </a:t>
            </a:r>
            <a:r>
              <a:rPr lang="el-GR" altLang="zh-TW" sz="2800" spc="-1" dirty="0" smtClean="0">
                <a:solidFill>
                  <a:srgbClr val="000000"/>
                </a:solidFill>
                <a:latin typeface="Times New Roman"/>
              </a:rPr>
              <a:t>β</a:t>
            </a: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*log(</a:t>
            </a:r>
            <a:r>
              <a:rPr lang="el-GR" altLang="zh-TW" sz="2800" spc="-1" dirty="0" smtClean="0">
                <a:solidFill>
                  <a:srgbClr val="000000"/>
                </a:solidFill>
                <a:latin typeface="Times New Roman"/>
              </a:rPr>
              <a:t>β│Σ│</a:t>
            </a: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)) using red-black trees.</a:t>
            </a:r>
          </a:p>
          <a:p>
            <a:pPr marL="800280" lvl="1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en-US" sz="2800" spc="-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4400" dirty="0" smtClean="0">
                <a:latin typeface="Times New Roman" pitchFamily="18" charset="0"/>
                <a:cs typeface="Times New Roman" pitchFamily="18" charset="0"/>
              </a:rPr>
              <a:t>Time complexity</a:t>
            </a:r>
            <a:endParaRPr lang="en-US" sz="4400" b="0" strike="noStrike" spc="-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457200" y="1600200"/>
            <a:ext cx="8229240" cy="49003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The while loop iterates L times.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 is the length of the LCS returned by the algorithm.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en-US" sz="2800" spc="-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 the algorithm is run in: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O(m</a:t>
            </a:r>
            <a:r>
              <a:rPr lang="en-US" sz="2800" spc="-1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+nm</a:t>
            </a:r>
            <a:r>
              <a:rPr lang="el-GR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│Σ│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 L*(</a:t>
            </a:r>
            <a:r>
              <a:rPr lang="el-GR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β*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log(</a:t>
            </a:r>
            <a:r>
              <a:rPr lang="el-GR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β)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 k</a:t>
            </a:r>
            <a:r>
              <a:rPr lang="el-GR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β│Σ│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n) </a:t>
            </a:r>
            <a:r>
              <a:rPr lang="el-GR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spc="-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Times New Roman"/>
              </a:rPr>
              <a:t>Abstract(1/3)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457200" y="1600200"/>
            <a:ext cx="8229240" cy="51145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The Longest Common Subsequence problem seeks a longest subsequence of every member of a given set of strings. It has applications, among others, in data compression, FPGA circuit minimization, and bioinformatics. The problem is NP-hard for more than two input strings, and the existing exact solutions are impractical for large input sizes.</a:t>
            </a: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Times New Roman"/>
              </a:rPr>
              <a:t>Abstract(2/3)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Therefore, several approximation and (meta) heuristic algorithms have been proposed which aim at finding good, but not necessarily optimal, solutions to the problem. In this paper, we propose a new algorithm based on the constructive beam search method. We have devised a novel heuristic, inspired by the probability theory, intended for domains where the input strings are assumed to be independent.</a:t>
            </a: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 dirty="0">
                <a:solidFill>
                  <a:srgbClr val="000000"/>
                </a:solidFill>
                <a:latin typeface="Times New Roman"/>
              </a:rPr>
              <a:t>Abstract(3/3)</a:t>
            </a:r>
            <a:endParaRPr lang="en-US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457200" y="1600200"/>
            <a:ext cx="8229240" cy="49003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Special data structures and dynamic programming methods are developed to reduce the time complexity of the algorithm. The proposed algorithm is compared with the state-of-the-art over several standard benchmarks including random and real biological sequences. Extensive experimental results show that the proposed algorithm outperforms the state-of-the-art by giving higher quality solutions with less computation time for most of the experimental cases.</a:t>
            </a: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spc="-1" dirty="0" smtClean="0">
                <a:solidFill>
                  <a:srgbClr val="000000"/>
                </a:solidFill>
                <a:latin typeface="Times New Roman"/>
              </a:rPr>
              <a:t>Beam search algorithm</a:t>
            </a:r>
            <a:endParaRPr lang="en-US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457200" y="1600200"/>
            <a:ext cx="8229240" cy="49003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A tree search but only keeps </a:t>
            </a:r>
            <a:r>
              <a:rPr lang="el-GR" sz="2800" spc="-1" dirty="0" smtClean="0">
                <a:solidFill>
                  <a:srgbClr val="000000"/>
                </a:solidFill>
                <a:latin typeface="Times New Roman"/>
              </a:rPr>
              <a:t>β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 leaves.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 smtClean="0">
                <a:solidFill>
                  <a:srgbClr val="000000"/>
                </a:solidFill>
                <a:latin typeface="Times New Roman"/>
              </a:rPr>
              <a:t>When </a:t>
            </a:r>
            <a:r>
              <a:rPr lang="el-GR" sz="2800" spc="-1" dirty="0" smtClean="0">
                <a:solidFill>
                  <a:srgbClr val="000000"/>
                </a:solidFill>
                <a:latin typeface="Times New Roman"/>
              </a:rPr>
              <a:t>β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 is large enough, keep all the leaves.</a:t>
            </a: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2"/>
          <p:cNvSpPr txBox="1"/>
          <p:nvPr/>
        </p:nvSpPr>
        <p:spPr>
          <a:xfrm>
            <a:off x="457200" y="428604"/>
            <a:ext cx="8229240" cy="6071916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            : s1 is a subsequence of s2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S={s</a:t>
            </a:r>
            <a:r>
              <a:rPr lang="en-US" sz="2800" spc="-1" baseline="-25000" dirty="0" smtClean="0">
                <a:solidFill>
                  <a:srgbClr val="000000"/>
                </a:solidFill>
                <a:latin typeface="Times New Roman"/>
              </a:rPr>
              <a:t>1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…..</a:t>
            </a:r>
            <a:r>
              <a:rPr lang="en-US" sz="2800" spc="-1" dirty="0" err="1" smtClean="0">
                <a:solidFill>
                  <a:srgbClr val="000000"/>
                </a:solidFill>
                <a:latin typeface="Times New Roman"/>
              </a:rPr>
              <a:t>s</a:t>
            </a:r>
            <a:r>
              <a:rPr lang="en-US" sz="2800" spc="-1" baseline="-25000" dirty="0" err="1" smtClean="0">
                <a:solidFill>
                  <a:srgbClr val="000000"/>
                </a:solidFill>
                <a:latin typeface="Times New Roman"/>
              </a:rPr>
              <a:t>n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} : the input strings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m</a:t>
            </a:r>
            <a:r>
              <a:rPr lang="en-US" sz="2800" spc="-1" baseline="-25000" dirty="0" smtClean="0">
                <a:solidFill>
                  <a:srgbClr val="000000"/>
                </a:solidFill>
                <a:latin typeface="Times New Roman"/>
              </a:rPr>
              <a:t>i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 : 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/>
              </a:rPr>
              <a:t>│</a:t>
            </a:r>
            <a:r>
              <a:rPr lang="en-US" sz="2800" spc="-1" dirty="0" err="1" smtClean="0">
                <a:solidFill>
                  <a:srgbClr val="000000"/>
                </a:solidFill>
                <a:latin typeface="Times New Roman"/>
              </a:rPr>
              <a:t>s</a:t>
            </a:r>
            <a:r>
              <a:rPr lang="en-US" sz="2800" spc="-1" baseline="-25000" dirty="0" err="1" smtClean="0">
                <a:solidFill>
                  <a:srgbClr val="000000"/>
                </a:solidFill>
                <a:latin typeface="Times New Roman"/>
              </a:rPr>
              <a:t>i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/>
              </a:rPr>
              <a:t>│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and assume m</a:t>
            </a:r>
            <a:r>
              <a:rPr lang="en-US" sz="2800" spc="-1" baseline="-25000" dirty="0" smtClean="0">
                <a:solidFill>
                  <a:srgbClr val="000000"/>
                </a:solidFill>
                <a:latin typeface="Times New Roman"/>
              </a:rPr>
              <a:t>i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 &gt; 0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l-GR" sz="2800" spc="-1" dirty="0" smtClean="0">
                <a:solidFill>
                  <a:srgbClr val="000000"/>
                </a:solidFill>
                <a:latin typeface="Times New Roman"/>
              </a:rPr>
              <a:t>Σ 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 : alphabet</a:t>
            </a:r>
            <a:endParaRPr lang="en-US" sz="2800" spc="-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544399"/>
            <a:ext cx="1000132" cy="405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2"/>
          <p:cNvSpPr txBox="1"/>
          <p:nvPr/>
        </p:nvSpPr>
        <p:spPr>
          <a:xfrm>
            <a:off x="457200" y="428604"/>
            <a:ext cx="8229240" cy="6071916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x : A feasible candidate solution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B : The set of candidate solutions</a:t>
            </a:r>
            <a:endParaRPr lang="en-US" sz="2800" spc="-1" dirty="0" smtClean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h(.): a heuristic function to evaluate the candidate  solutions.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spc="-1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(x), </a:t>
            </a:r>
            <a:r>
              <a:rPr lang="en-US" sz="2800" spc="-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spc="-1" baseline="-25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(x), </a:t>
            </a:r>
            <a:r>
              <a:rPr lang="en-US" sz="2800" spc="-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spc="-1" baseline="-25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(x) : see Fig. 1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4138507"/>
            <a:ext cx="6443669" cy="1790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4400" dirty="0" smtClean="0">
                <a:latin typeface="Times New Roman" pitchFamily="18" charset="0"/>
                <a:cs typeface="Times New Roman" pitchFamily="18" charset="0"/>
              </a:rPr>
              <a:t>Step 1</a:t>
            </a:r>
            <a:endParaRPr lang="en-US" sz="4400" b="0" strike="noStrike" spc="-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457200" y="1600200"/>
            <a:ext cx="8229240" cy="49003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Append at end a character drawn from </a:t>
            </a:r>
            <a:r>
              <a:rPr lang="el-GR" sz="2800" spc="-1" dirty="0" smtClean="0">
                <a:solidFill>
                  <a:srgbClr val="000000"/>
                </a:solidFill>
                <a:latin typeface="Times New Roman"/>
              </a:rPr>
              <a:t>Σ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 to every x</a:t>
            </a:r>
            <a:r>
              <a:rPr lang="en-US" sz="2800" spc="-1" baseline="-25000" dirty="0" smtClean="0">
                <a:solidFill>
                  <a:srgbClr val="000000"/>
                </a:solidFill>
                <a:latin typeface="Times New Roman"/>
              </a:rPr>
              <a:t>i </a:t>
            </a:r>
            <a:r>
              <a:rPr lang="en-US" sz="2800" spc="-1" baseline="300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in B.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Only the feasible ones determined using the function feasible(.), are kept in the set C.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The set C contains at most 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/>
              </a:rPr>
              <a:t>│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B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/>
              </a:rPr>
              <a:t>│*│</a:t>
            </a:r>
            <a:r>
              <a:rPr lang="el-GR" sz="2800" spc="-1" dirty="0" smtClean="0">
                <a:solidFill>
                  <a:srgbClr val="000000"/>
                </a:solidFill>
                <a:latin typeface="Times New Roman"/>
              </a:rPr>
              <a:t>Σ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/>
              </a:rPr>
              <a:t>│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 candidate solutions.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en-US" sz="2800" spc="-1" dirty="0" smtClean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l-GR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: {</a:t>
            </a:r>
            <a:r>
              <a:rPr lang="en-US" sz="2800" spc="-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sz="2800" b="0" strike="noStrike" spc="-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spc="-1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spc="-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en-US" sz="2800" spc="-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aaa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spc="-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aab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spc="-1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: bb → </a:t>
            </a:r>
            <a:r>
              <a:rPr lang="en-US" sz="2800" spc="-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bba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spc="-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bbb</a:t>
            </a:r>
            <a:r>
              <a:rPr lang="en-US" sz="2800" spc="-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4400" dirty="0" smtClean="0">
                <a:latin typeface="Times New Roman" pitchFamily="18" charset="0"/>
                <a:cs typeface="Times New Roman" pitchFamily="18" charset="0"/>
              </a:rPr>
              <a:t>Step 2</a:t>
            </a:r>
            <a:endParaRPr lang="en-US" sz="4400" b="0" strike="noStrike" spc="-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457200" y="1600200"/>
            <a:ext cx="8229240" cy="49003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E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ach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of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the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candidate solutions in C is evaluated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using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the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heuristic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function</a:t>
            </a:r>
            <a:r>
              <a:rPr lang="zh-TW" altLang="en-US" sz="2800" spc="-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zh-TW" sz="2800" spc="-1" dirty="0" smtClean="0">
                <a:solidFill>
                  <a:srgbClr val="000000"/>
                </a:solidFill>
                <a:latin typeface="Times New Roman"/>
              </a:rPr>
              <a:t>h()</a:t>
            </a:r>
            <a:r>
              <a:rPr lang="en-US" sz="2800" spc="-1" dirty="0" smtClean="0">
                <a:solidFill>
                  <a:srgbClr val="000000"/>
                </a:solidFill>
                <a:latin typeface="Times New Roman"/>
              </a:rPr>
              <a:t>.</a:t>
            </a:r>
            <a:endParaRPr lang="en-US" sz="2800" spc="-1" dirty="0" smtClean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4371</TotalTime>
  <Words>878</Words>
  <Application>LibreOffice/6.4.6.2$Windows_X86_64 LibreOffice_project/0ce51a4fd21bff07a5c061082cc82c5ed232f115</Application>
  <PresentationFormat>如螢幕大小 (4:3)</PresentationFormat>
  <Paragraphs>90</Paragraphs>
  <Slides>18</Slides>
  <Notes>14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18</vt:i4>
      </vt:variant>
    </vt:vector>
  </HeadingPairs>
  <TitlesOfParts>
    <vt:vector size="20" baseType="lpstr">
      <vt:lpstr>Office Theme</vt:lpstr>
      <vt:lpstr>Office Theme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  <vt:lpstr>投影片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Parallel Pairwise Local Sequence Alignment Algorithm</dc:title>
  <dc:subject/>
  <dc:creator>super</dc:creator>
  <dc:description/>
  <cp:lastModifiedBy>super</cp:lastModifiedBy>
  <cp:revision>747</cp:revision>
  <dcterms:created xsi:type="dcterms:W3CDTF">2020-09-11T11:13:53Z</dcterms:created>
  <dcterms:modified xsi:type="dcterms:W3CDTF">2021-01-12T06:11:43Z</dcterms:modified>
  <dc:language>zh-TW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</vt:i4>
  </property>
  <property fmtid="{D5CDD505-2E9C-101B-9397-08002B2CF9AE}" pid="8" name="PresentationFormat">
    <vt:lpwstr>如螢幕大小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12</vt:i4>
  </property>
</Properties>
</file>