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16" r:id="rId3"/>
    <p:sldId id="257" r:id="rId4"/>
    <p:sldId id="304" r:id="rId5"/>
    <p:sldId id="301" r:id="rId6"/>
    <p:sldId id="302" r:id="rId7"/>
    <p:sldId id="305" r:id="rId8"/>
    <p:sldId id="318" r:id="rId9"/>
    <p:sldId id="306" r:id="rId10"/>
    <p:sldId id="270" r:id="rId11"/>
    <p:sldId id="271" r:id="rId12"/>
    <p:sldId id="272" r:id="rId13"/>
    <p:sldId id="275" r:id="rId14"/>
    <p:sldId id="288" r:id="rId15"/>
    <p:sldId id="289" r:id="rId16"/>
    <p:sldId id="280" r:id="rId17"/>
    <p:sldId id="307" r:id="rId18"/>
    <p:sldId id="319" r:id="rId19"/>
    <p:sldId id="314" r:id="rId2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4" autoAdjust="0"/>
    <p:restoredTop sz="79854" autoAdjust="0"/>
  </p:normalViewPr>
  <p:slideViewPr>
    <p:cSldViewPr snapToGrid="0">
      <p:cViewPr varScale="1">
        <p:scale>
          <a:sx n="61" d="100"/>
          <a:sy n="61" d="100"/>
        </p:scale>
        <p:origin x="48" y="173"/>
      </p:cViewPr>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 xmlns:a16="http://schemas.microsoft.com/office/drawing/2014/main" id="{9F2808D5-E570-43A3-AC6D-1FD06F4146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 xmlns:a16="http://schemas.microsoft.com/office/drawing/2014/main" id="{21C4A163-2440-4E82-9A12-12D4BEA696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E17E0-7F56-4588-99EE-397D56C4D76C}" type="datetimeFigureOut">
              <a:rPr lang="zh-TW" altLang="en-US" smtClean="0"/>
              <a:t>2021/7/6</a:t>
            </a:fld>
            <a:endParaRPr lang="zh-TW" altLang="en-US"/>
          </a:p>
        </p:txBody>
      </p:sp>
      <p:sp>
        <p:nvSpPr>
          <p:cNvPr id="4" name="頁尾版面配置區 3">
            <a:extLst>
              <a:ext uri="{FF2B5EF4-FFF2-40B4-BE49-F238E27FC236}">
                <a16:creationId xmlns="" xmlns:a16="http://schemas.microsoft.com/office/drawing/2014/main" id="{52564828-539D-4BD0-95AE-5436AE52D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 xmlns:a16="http://schemas.microsoft.com/office/drawing/2014/main" id="{C507EB90-F8FC-4064-BF34-B8197B8686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FCD08D-028D-4C37-9D31-459CF441AA8F}" type="slidenum">
              <a:rPr lang="zh-TW" altLang="en-US" smtClean="0"/>
              <a:t>‹#›</a:t>
            </a:fld>
            <a:endParaRPr lang="zh-TW" altLang="en-US"/>
          </a:p>
        </p:txBody>
      </p:sp>
    </p:spTree>
    <p:extLst>
      <p:ext uri="{BB962C8B-B14F-4D97-AF65-F5344CB8AC3E}">
        <p14:creationId xmlns:p14="http://schemas.microsoft.com/office/powerpoint/2010/main" val="3143134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265EB-596F-4DC0-93D0-2019A954CEB6}" type="datetimeFigureOut">
              <a:rPr lang="zh-TW" altLang="en-US" smtClean="0"/>
              <a:t>2021/7/6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0F9E9-D844-477A-A967-E796A6C8FB1D}" type="slidenum">
              <a:rPr lang="zh-TW" altLang="en-US" smtClean="0"/>
              <a:t>‹#›</a:t>
            </a:fld>
            <a:endParaRPr lang="zh-TW" altLang="en-US"/>
          </a:p>
        </p:txBody>
      </p:sp>
    </p:spTree>
    <p:extLst>
      <p:ext uri="{BB962C8B-B14F-4D97-AF65-F5344CB8AC3E}">
        <p14:creationId xmlns:p14="http://schemas.microsoft.com/office/powerpoint/2010/main" val="105756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博士（英屬哥倫比亞大學）理學碩士（倫敦經濟學院）理學學士（倫敦經濟學院）</a:t>
            </a: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1</a:t>
            </a:fld>
            <a:endParaRPr lang="zh-TW" altLang="en-US"/>
          </a:p>
        </p:txBody>
      </p:sp>
    </p:spTree>
    <p:extLst>
      <p:ext uri="{BB962C8B-B14F-4D97-AF65-F5344CB8AC3E}">
        <p14:creationId xmlns:p14="http://schemas.microsoft.com/office/powerpoint/2010/main" val="3127985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約束 </a:t>
            </a:r>
            <a:r>
              <a:rPr lang="en-US" altLang="zh-TW" dirty="0" smtClean="0"/>
              <a:t>(4) </a:t>
            </a:r>
            <a:r>
              <a:rPr lang="zh-TW" altLang="en-US" dirty="0" smtClean="0"/>
              <a:t>有空且被分配到此任務，</a:t>
            </a:r>
            <a:r>
              <a:rPr lang="en-US" altLang="zh-TW" dirty="0" smtClean="0"/>
              <a:t>=</a:t>
            </a:r>
            <a:r>
              <a:rPr lang="zh-TW" altLang="en-US" dirty="0" smtClean="0"/>
              <a:t>將每個班次分配給正確數量的員工</a:t>
            </a: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11</a:t>
            </a:fld>
            <a:endParaRPr lang="zh-TW" altLang="en-US"/>
          </a:p>
        </p:txBody>
      </p:sp>
    </p:spTree>
    <p:extLst>
      <p:ext uri="{BB962C8B-B14F-4D97-AF65-F5344CB8AC3E}">
        <p14:creationId xmlns:p14="http://schemas.microsoft.com/office/powerpoint/2010/main" val="248270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換句話說每週員工排班的主要目標是 </a:t>
            </a:r>
            <a:r>
              <a:rPr lang="en-US" altLang="zh-TW" dirty="0" smtClean="0"/>
              <a:t>(a) </a:t>
            </a:r>
            <a:r>
              <a:rPr lang="zh-TW" altLang="en-US" dirty="0" smtClean="0"/>
              <a:t>以最少的員工總小時數滿足一周內每小時的員工要求（即，最大限度地減少人員調度），以及 </a:t>
            </a:r>
            <a:r>
              <a:rPr lang="en-US" altLang="zh-TW" dirty="0" smtClean="0"/>
              <a:t>(b) </a:t>
            </a:r>
            <a:r>
              <a:rPr lang="zh-TW" altLang="en-US" dirty="0" smtClean="0"/>
              <a:t>滿足每個員工的每週工作時間目標。</a:t>
            </a:r>
            <a:endParaRPr lang="en-US" altLang="zh-TW" dirty="0" smtClean="0"/>
          </a:p>
          <a:p>
            <a:r>
              <a:rPr lang="zh-TW" altLang="en-US" dirty="0" smtClean="0"/>
              <a:t>來求</a:t>
            </a: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12</a:t>
            </a:fld>
            <a:endParaRPr lang="zh-TW" altLang="en-US"/>
          </a:p>
        </p:txBody>
      </p:sp>
    </p:spTree>
    <p:extLst>
      <p:ext uri="{BB962C8B-B14F-4D97-AF65-F5344CB8AC3E}">
        <p14:creationId xmlns:p14="http://schemas.microsoft.com/office/powerpoint/2010/main" val="197624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(12) </a:t>
            </a:r>
            <a:r>
              <a:rPr lang="zh-TW" altLang="en-US" dirty="0" smtClean="0"/>
              <a:t>是 </a:t>
            </a:r>
            <a:r>
              <a:rPr lang="en-US" altLang="zh-TW" dirty="0" smtClean="0"/>
              <a:t>(1) </a:t>
            </a:r>
            <a:r>
              <a:rPr lang="zh-TW" altLang="en-US" dirty="0" smtClean="0"/>
              <a:t>的變體，添加了另外兩個項：</a:t>
            </a:r>
          </a:p>
          <a:p>
            <a:r>
              <a:rPr lang="en-US" altLang="zh-TW" dirty="0" smtClean="0"/>
              <a:t>(</a:t>
            </a:r>
            <a:r>
              <a:rPr lang="en-US" altLang="zh-TW" dirty="0" err="1" smtClean="0"/>
              <a:t>i</a:t>
            </a:r>
            <a:r>
              <a:rPr lang="en-US" altLang="zh-TW" dirty="0" smtClean="0"/>
              <a:t>) </a:t>
            </a:r>
            <a:r>
              <a:rPr lang="zh-TW" altLang="en-US" dirty="0" smtClean="0"/>
              <a:t>第二項最小化超過目標的員工輪班次數，這將允許輪班超額但試圖將其保持在最低限度， </a:t>
            </a:r>
          </a:p>
          <a:p>
            <a:r>
              <a:rPr lang="en-US" altLang="zh-TW" dirty="0" smtClean="0"/>
              <a:t>(ii) </a:t>
            </a:r>
            <a:r>
              <a:rPr lang="zh-TW" altLang="en-US" dirty="0" smtClean="0"/>
              <a:t>第三項， ，試圖最大限度地 選擇那些有更多可用員工的班次。 </a:t>
            </a: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13</a:t>
            </a:fld>
            <a:endParaRPr lang="zh-TW" altLang="en-US"/>
          </a:p>
        </p:txBody>
      </p:sp>
    </p:spTree>
    <p:extLst>
      <p:ext uri="{BB962C8B-B14F-4D97-AF65-F5344CB8AC3E}">
        <p14:creationId xmlns:p14="http://schemas.microsoft.com/office/powerpoint/2010/main" val="294095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在為員工分配班次時，員工接受當天某個</a:t>
            </a:r>
            <a:r>
              <a:rPr lang="en-US" altLang="zh-TW" dirty="0" smtClean="0"/>
              <a:t>shift</a:t>
            </a:r>
            <a:r>
              <a:rPr lang="zh-TW" altLang="en-US" dirty="0" smtClean="0"/>
              <a:t>後，而他在稍後的某個</a:t>
            </a:r>
            <a:r>
              <a:rPr lang="en-US" altLang="zh-TW" dirty="0" smtClean="0"/>
              <a:t>shift</a:t>
            </a:r>
            <a:r>
              <a:rPr lang="zh-TW" altLang="en-US" dirty="0" smtClean="0"/>
              <a:t>中是唯一可用且符合條件的員工，但一天只能有一個工作，所以要避免此類問題好</a:t>
            </a:r>
            <a:r>
              <a:rPr lang="en-US" altLang="zh-TW" dirty="0" smtClean="0"/>
              <a:t/>
            </a:r>
            <a:br>
              <a:rPr lang="en-US" altLang="zh-TW" dirty="0" smtClean="0"/>
            </a:br>
            <a:endParaRPr lang="en-US" altLang="zh-TW" dirty="0" smtClean="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14</a:t>
            </a:fld>
            <a:endParaRPr lang="zh-TW" altLang="en-US"/>
          </a:p>
        </p:txBody>
      </p:sp>
    </p:spTree>
    <p:extLst>
      <p:ext uri="{BB962C8B-B14F-4D97-AF65-F5344CB8AC3E}">
        <p14:creationId xmlns:p14="http://schemas.microsoft.com/office/powerpoint/2010/main" val="27168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ILP </a:t>
            </a:r>
            <a:r>
              <a:rPr lang="zh-TW" altLang="en-US" dirty="0" smtClean="0"/>
              <a:t>的最優解為 </a:t>
            </a:r>
            <a:r>
              <a:rPr lang="en-US" altLang="zh-TW" dirty="0" err="1" smtClean="0"/>
              <a:t>Xld</a:t>
            </a:r>
            <a:r>
              <a:rPr lang="en-US" altLang="zh-TW" dirty="0" smtClean="0"/>
              <a:t>(</a:t>
            </a:r>
            <a:r>
              <a:rPr lang="en-US" altLang="zh-TW" dirty="0" err="1" smtClean="0"/>
              <a:t>XLd</a:t>
            </a:r>
            <a:r>
              <a:rPr lang="zh-TW" altLang="en-US" dirty="0" smtClean="0"/>
              <a:t>：如果選擇在第 </a:t>
            </a:r>
            <a:r>
              <a:rPr lang="en-US" altLang="zh-TW" dirty="0" smtClean="0"/>
              <a:t>d </a:t>
            </a:r>
            <a:r>
              <a:rPr lang="zh-TW" altLang="en-US" dirty="0" smtClean="0"/>
              <a:t>天分配 </a:t>
            </a:r>
            <a:r>
              <a:rPr lang="en-US" altLang="zh-TW" dirty="0" smtClean="0"/>
              <a:t>L </a:t>
            </a:r>
            <a:r>
              <a:rPr lang="zh-TW" altLang="en-US" dirty="0" smtClean="0"/>
              <a:t>小時長度的班次</a:t>
            </a:r>
            <a:r>
              <a:rPr lang="en-US" altLang="zh-TW" dirty="0" smtClean="0"/>
              <a:t>)</a:t>
            </a:r>
            <a:r>
              <a:rPr lang="zh-TW" altLang="en-US" dirty="0" smtClean="0"/>
              <a:t>。</a:t>
            </a: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15</a:t>
            </a:fld>
            <a:endParaRPr lang="zh-TW" altLang="en-US"/>
          </a:p>
        </p:txBody>
      </p:sp>
    </p:spTree>
    <p:extLst>
      <p:ext uri="{BB962C8B-B14F-4D97-AF65-F5344CB8AC3E}">
        <p14:creationId xmlns:p14="http://schemas.microsoft.com/office/powerpoint/2010/main" val="3151265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highlight>
                  <a:srgbClr val="00FFFF"/>
                </a:highlight>
              </a:rPr>
              <a:t>一個隨機生成的問題由於無法在合理的時間內保證解決方案，因此我們設計了以下啟發式方法來解決此問題</a:t>
            </a:r>
            <a:r>
              <a:rPr lang="zh-TW" altLang="en-US" dirty="0" smtClean="0"/>
              <a:t>。</a:t>
            </a:r>
          </a:p>
          <a:p>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16</a:t>
            </a:fld>
            <a:endParaRPr lang="zh-TW" altLang="en-US"/>
          </a:p>
        </p:txBody>
      </p:sp>
    </p:spTree>
    <p:extLst>
      <p:ext uri="{BB962C8B-B14F-4D97-AF65-F5344CB8AC3E}">
        <p14:creationId xmlns:p14="http://schemas.microsoft.com/office/powerpoint/2010/main" val="94350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zh-TW" altLang="en-US" dirty="0" smtClean="0"/>
              <a:t>因為 </a:t>
            </a:r>
            <a:r>
              <a:rPr lang="en-US" altLang="zh-TW" dirty="0" err="1" smtClean="0"/>
              <a:t>Loucks</a:t>
            </a:r>
            <a:r>
              <a:rPr lang="en-US" altLang="zh-TW" dirty="0" smtClean="0"/>
              <a:t> (1987) </a:t>
            </a:r>
            <a:r>
              <a:rPr lang="zh-TW" altLang="en-US" dirty="0" smtClean="0"/>
              <a:t>和 </a:t>
            </a:r>
            <a:r>
              <a:rPr lang="en-US" altLang="zh-TW" dirty="0" err="1" smtClean="0"/>
              <a:t>Loucks</a:t>
            </a:r>
            <a:r>
              <a:rPr lang="en-US" altLang="zh-TW" dirty="0" smtClean="0"/>
              <a:t> </a:t>
            </a:r>
            <a:r>
              <a:rPr lang="zh-TW" altLang="en-US" dirty="0" smtClean="0"/>
              <a:t>和 </a:t>
            </a:r>
            <a:r>
              <a:rPr lang="en-US" altLang="zh-TW" dirty="0" smtClean="0"/>
              <a:t>Jacobs (1991) </a:t>
            </a:r>
            <a:r>
              <a:rPr lang="zh-TW" altLang="en-US" dirty="0" smtClean="0"/>
              <a:t>使用任務小時（與我們的任務輪班相比）作為單位工作間隔，他們的方法導致輪班內的任務變化明顯更多</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17</a:t>
            </a:fld>
            <a:endParaRPr lang="zh-TW" altLang="en-US"/>
          </a:p>
        </p:txBody>
      </p:sp>
    </p:spTree>
    <p:extLst>
      <p:ext uri="{BB962C8B-B14F-4D97-AF65-F5344CB8AC3E}">
        <p14:creationId xmlns:p14="http://schemas.microsoft.com/office/powerpoint/2010/main" val="182974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 </a:t>
            </a:r>
            <a:r>
              <a:rPr lang="en-US" altLang="zh-TW" dirty="0" smtClean="0"/>
              <a:t>4 </a:t>
            </a:r>
            <a:r>
              <a:rPr lang="zh-TW" altLang="en-US" dirty="0" smtClean="0"/>
              <a:t>節包含我們的求解方法，該方法應用於第 </a:t>
            </a:r>
            <a:r>
              <a:rPr lang="en-US" altLang="zh-TW" dirty="0" smtClean="0"/>
              <a:t>5 </a:t>
            </a:r>
            <a:r>
              <a:rPr lang="zh-TW" altLang="en-US" dirty="0" smtClean="0"/>
              <a:t>節中的特定問題。第 </a:t>
            </a:r>
            <a:r>
              <a:rPr lang="en-US" altLang="zh-TW" dirty="0" smtClean="0"/>
              <a:t>6 </a:t>
            </a:r>
            <a:r>
              <a:rPr lang="zh-TW" altLang="en-US" dirty="0" smtClean="0"/>
              <a:t>節描述瞭如何進行計算實驗來驗證我們的解決方案方法</a:t>
            </a: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3</a:t>
            </a:fld>
            <a:endParaRPr lang="zh-TW" altLang="en-US"/>
          </a:p>
        </p:txBody>
      </p:sp>
    </p:spTree>
    <p:extLst>
      <p:ext uri="{BB962C8B-B14F-4D97-AF65-F5344CB8AC3E}">
        <p14:creationId xmlns:p14="http://schemas.microsoft.com/office/powerpoint/2010/main" val="44045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表</a:t>
            </a:r>
            <a:r>
              <a:rPr lang="en-US" altLang="zh-TW" dirty="0" smtClean="0"/>
              <a:t>12</a:t>
            </a:r>
            <a:r>
              <a:rPr lang="zh-TW" altLang="en-US" dirty="0" smtClean="0"/>
              <a:t>結合得到（</a:t>
            </a:r>
            <a:r>
              <a:rPr lang="en-US" altLang="zh-TW" dirty="0" smtClean="0"/>
              <a:t>a</a:t>
            </a:r>
            <a:r>
              <a:rPr lang="zh-TW" altLang="en-US" dirty="0" smtClean="0"/>
              <a:t>）確定好的班次，</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例如，對於早上 </a:t>
            </a:r>
            <a:r>
              <a:rPr lang="en-US" altLang="zh-TW" dirty="0" smtClean="0"/>
              <a:t>6 </a:t>
            </a:r>
            <a:r>
              <a:rPr lang="zh-TW" altLang="en-US" dirty="0" smtClean="0"/>
              <a:t>點至早上 </a:t>
            </a:r>
            <a:r>
              <a:rPr lang="en-US" altLang="zh-TW" dirty="0" smtClean="0"/>
              <a:t>9 </a:t>
            </a:r>
            <a:r>
              <a:rPr lang="zh-TW" altLang="en-US" dirty="0" smtClean="0"/>
              <a:t>點的周日燒烤班，使用表 </a:t>
            </a:r>
            <a:r>
              <a:rPr lang="en-US" altLang="zh-TW" dirty="0" smtClean="0"/>
              <a:t>1 </a:t>
            </a:r>
            <a:r>
              <a:rPr lang="zh-TW" altLang="en-US" dirty="0" smtClean="0"/>
              <a:t>和表 </a:t>
            </a:r>
            <a:r>
              <a:rPr lang="en-US" altLang="zh-TW" dirty="0" smtClean="0"/>
              <a:t>2 </a:t>
            </a:r>
            <a:r>
              <a:rPr lang="zh-TW" altLang="en-US" dirty="0" smtClean="0"/>
              <a:t>中提供的信息，有 </a:t>
            </a:r>
            <a:r>
              <a:rPr lang="en-US" altLang="zh-TW" dirty="0" smtClean="0"/>
              <a:t>13 </a:t>
            </a:r>
            <a:r>
              <a:rPr lang="zh-TW" altLang="en-US" dirty="0" smtClean="0"/>
              <a:t>名可用且符合條件的員工。</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4</a:t>
            </a:fld>
            <a:endParaRPr lang="zh-TW" altLang="en-US"/>
          </a:p>
        </p:txBody>
      </p:sp>
    </p:spTree>
    <p:extLst>
      <p:ext uri="{BB962C8B-B14F-4D97-AF65-F5344CB8AC3E}">
        <p14:creationId xmlns:p14="http://schemas.microsoft.com/office/powerpoint/2010/main" val="322268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確定每天每項任務所需的員工輪班次數</a:t>
            </a:r>
            <a:r>
              <a:rPr lang="zh-TW" altLang="en-US" dirty="0" smtClean="0"/>
              <a:t>。</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我們假設一名普通員工每週工作 </a:t>
            </a:r>
            <a:r>
              <a:rPr lang="en-US" altLang="zh-TW" dirty="0" smtClean="0"/>
              <a:t>4 </a:t>
            </a:r>
            <a:r>
              <a:rPr lang="zh-TW" altLang="en-US" dirty="0" smtClean="0"/>
              <a:t>天，因此 </a:t>
            </a:r>
            <a:r>
              <a:rPr lang="en-US" altLang="zh-TW" dirty="0" smtClean="0"/>
              <a:t>40 </a:t>
            </a:r>
            <a:r>
              <a:rPr lang="zh-TW" altLang="en-US" dirty="0" smtClean="0"/>
              <a:t>名員工將被分配 </a:t>
            </a:r>
            <a:r>
              <a:rPr lang="en-US" altLang="zh-TW" dirty="0" smtClean="0"/>
              <a:t>160 </a:t>
            </a:r>
            <a:r>
              <a:rPr lang="zh-TW" altLang="en-US" dirty="0" smtClean="0"/>
              <a:t>個員工班次。</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5</a:t>
            </a:fld>
            <a:endParaRPr lang="zh-TW" altLang="en-US"/>
          </a:p>
        </p:txBody>
      </p:sp>
    </p:spTree>
    <p:extLst>
      <p:ext uri="{BB962C8B-B14F-4D97-AF65-F5344CB8AC3E}">
        <p14:creationId xmlns:p14="http://schemas.microsoft.com/office/powerpoint/2010/main" val="111279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將 </a:t>
            </a:r>
            <a:r>
              <a:rPr lang="en-US" altLang="zh-TW" dirty="0" smtClean="0"/>
              <a:t>160 </a:t>
            </a:r>
            <a:r>
              <a:rPr lang="zh-TW" altLang="en-US" dirty="0" smtClean="0"/>
              <a:t>與每天所需的員工總小時數按比例拆分會得到所需的每日輪班次數，</a:t>
            </a:r>
            <a:endParaRPr lang="en-US" altLang="zh-TW" dirty="0" smtClean="0"/>
          </a:p>
          <a:p>
            <a:r>
              <a:rPr lang="zh-TW" altLang="en-US" dirty="0" smtClean="0"/>
              <a:t>例如，週日應該有 </a:t>
            </a:r>
            <a:r>
              <a:rPr lang="en-US" altLang="zh-TW" dirty="0" smtClean="0"/>
              <a:t>20 </a:t>
            </a:r>
            <a:r>
              <a:rPr lang="zh-TW" altLang="en-US" dirty="0" smtClean="0"/>
              <a:t>個班次，因為 </a:t>
            </a:r>
            <a:r>
              <a:rPr lang="en-US" altLang="zh-TW" dirty="0" smtClean="0"/>
              <a:t>(110/878)(160) = 20.0456</a:t>
            </a:r>
            <a:r>
              <a:rPr lang="zh-TW" altLang="en-US" dirty="0" smtClean="0"/>
              <a:t>，四捨五入為 </a:t>
            </a:r>
            <a:r>
              <a:rPr lang="en-US" altLang="zh-TW" dirty="0" smtClean="0"/>
              <a:t>20</a:t>
            </a:r>
            <a:r>
              <a:rPr lang="zh-TW" altLang="en-US" dirty="0" smtClean="0"/>
              <a:t>。對於每一天，這些目標（期望）員工輪班次數根據每項任務所需的員工小時數進一步細分。</a:t>
            </a:r>
          </a:p>
          <a:p>
            <a:r>
              <a:rPr lang="en-US" altLang="zh-TW" dirty="0" smtClean="0"/>
              <a:t/>
            </a:r>
            <a:br>
              <a:rPr lang="en-US" altLang="zh-TW" dirty="0" smtClean="0"/>
            </a:br>
            <a:r>
              <a:rPr lang="zh-TW" altLang="en-US" dirty="0" smtClean="0"/>
              <a:t>所示</a:t>
            </a:r>
            <a:r>
              <a:rPr lang="zh-TW" altLang="en-US" dirty="0" smtClean="0"/>
              <a:t>。 例如，</a:t>
            </a:r>
            <a:r>
              <a:rPr lang="en-US" altLang="zh-TW" dirty="0" smtClean="0"/>
              <a:t>Sunday Grill </a:t>
            </a:r>
            <a:r>
              <a:rPr lang="zh-TW" altLang="en-US" dirty="0" smtClean="0"/>
              <a:t>應該有 </a:t>
            </a:r>
            <a:r>
              <a:rPr lang="en-US" altLang="zh-TW" dirty="0" smtClean="0"/>
              <a:t>7 </a:t>
            </a:r>
            <a:r>
              <a:rPr lang="zh-TW" altLang="en-US" dirty="0" smtClean="0"/>
              <a:t>個班次，因為 </a:t>
            </a:r>
            <a:r>
              <a:rPr lang="en-US" altLang="zh-TW" dirty="0" smtClean="0"/>
              <a:t>(37/110)(20) = 6.727</a:t>
            </a:r>
            <a:r>
              <a:rPr lang="zh-TW" altLang="en-US" dirty="0" smtClean="0"/>
              <a:t>，四捨五入為 </a:t>
            </a:r>
            <a:r>
              <a:rPr lang="en-US" altLang="zh-TW" dirty="0" smtClean="0"/>
              <a:t>7</a:t>
            </a:r>
            <a:r>
              <a:rPr lang="zh-TW" altLang="en-US" dirty="0" smtClean="0"/>
              <a:t>。</a:t>
            </a:r>
            <a:endParaRPr lang="en-US" altLang="zh-TW" dirty="0" smtClean="0"/>
          </a:p>
          <a:p>
            <a:r>
              <a:rPr lang="zh-TW" altLang="en-US" dirty="0" smtClean="0"/>
              <a:t>例如，對於早上 </a:t>
            </a:r>
            <a:r>
              <a:rPr lang="en-US" altLang="zh-TW" dirty="0" smtClean="0"/>
              <a:t>6 </a:t>
            </a:r>
            <a:r>
              <a:rPr lang="zh-TW" altLang="en-US" dirty="0" smtClean="0"/>
              <a:t>點至早上 </a:t>
            </a:r>
            <a:r>
              <a:rPr lang="en-US" altLang="zh-TW" dirty="0" smtClean="0"/>
              <a:t>9 </a:t>
            </a:r>
            <a:r>
              <a:rPr lang="zh-TW" altLang="en-US" dirty="0" smtClean="0"/>
              <a:t>點的周日燒烤班，使用表 </a:t>
            </a:r>
            <a:r>
              <a:rPr lang="en-US" altLang="zh-TW" dirty="0" smtClean="0"/>
              <a:t>1 </a:t>
            </a:r>
            <a:r>
              <a:rPr lang="zh-TW" altLang="en-US" dirty="0" smtClean="0"/>
              <a:t>和表 </a:t>
            </a:r>
            <a:r>
              <a:rPr lang="en-US" altLang="zh-TW" dirty="0" smtClean="0"/>
              <a:t>2 </a:t>
            </a:r>
            <a:r>
              <a:rPr lang="zh-TW" altLang="en-US" dirty="0" smtClean="0"/>
              <a:t>中提供的信息，有 </a:t>
            </a:r>
            <a:r>
              <a:rPr lang="en-US" altLang="zh-TW" dirty="0" smtClean="0"/>
              <a:t>13 </a:t>
            </a:r>
            <a:r>
              <a:rPr lang="zh-TW" altLang="en-US" dirty="0" smtClean="0"/>
              <a:t>名可用且符合條件的員工。</a:t>
            </a: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6</a:t>
            </a:fld>
            <a:endParaRPr lang="zh-TW" altLang="en-US"/>
          </a:p>
        </p:txBody>
      </p:sp>
    </p:spTree>
    <p:extLst>
      <p:ext uri="{BB962C8B-B14F-4D97-AF65-F5344CB8AC3E}">
        <p14:creationId xmlns:p14="http://schemas.microsoft.com/office/powerpoint/2010/main" val="276686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有 </a:t>
            </a:r>
            <a:r>
              <a:rPr lang="en-US" altLang="zh-TW" dirty="0" smtClean="0"/>
              <a:t>35 </a:t>
            </a:r>
            <a:r>
              <a:rPr lang="zh-TW" altLang="en-US" dirty="0" smtClean="0"/>
              <a:t>個 </a:t>
            </a:r>
            <a:r>
              <a:rPr lang="en-US" altLang="zh-TW" dirty="0" smtClean="0"/>
              <a:t>ILP</a:t>
            </a:r>
            <a:r>
              <a:rPr lang="zh-TW" altLang="en-US" dirty="0" smtClean="0"/>
              <a:t>，每 </a:t>
            </a:r>
            <a:r>
              <a:rPr lang="en-US" altLang="zh-TW" dirty="0" smtClean="0"/>
              <a:t>7 </a:t>
            </a:r>
            <a:r>
              <a:rPr lang="zh-TW" altLang="en-US" dirty="0" smtClean="0"/>
              <a:t>天的 </a:t>
            </a:r>
            <a:r>
              <a:rPr lang="en-US" altLang="zh-TW" dirty="0" smtClean="0"/>
              <a:t>5 </a:t>
            </a:r>
            <a:r>
              <a:rPr lang="zh-TW" altLang="en-US" dirty="0" smtClean="0"/>
              <a:t>個任務各一個。週日至週四的每個 </a:t>
            </a:r>
            <a:r>
              <a:rPr lang="en-US" altLang="zh-TW" dirty="0" smtClean="0"/>
              <a:t>ILP </a:t>
            </a:r>
            <a:r>
              <a:rPr lang="zh-TW" altLang="en-US" dirty="0" smtClean="0"/>
              <a:t>有 </a:t>
            </a:r>
            <a:r>
              <a:rPr lang="en-US" altLang="zh-TW" dirty="0" smtClean="0"/>
              <a:t>83 </a:t>
            </a:r>
            <a:r>
              <a:rPr lang="zh-TW" altLang="en-US" dirty="0" smtClean="0"/>
              <a:t>個變量和 </a:t>
            </a:r>
            <a:r>
              <a:rPr lang="en-US" altLang="zh-TW" dirty="0" smtClean="0"/>
              <a:t>19 </a:t>
            </a:r>
            <a:r>
              <a:rPr lang="zh-TW" altLang="en-US" dirty="0" smtClean="0"/>
              <a:t>個約束，週五至週六的每個 </a:t>
            </a:r>
            <a:r>
              <a:rPr lang="en-US" altLang="zh-TW" dirty="0" smtClean="0"/>
              <a:t>ILP </a:t>
            </a:r>
            <a:r>
              <a:rPr lang="zh-TW" altLang="en-US" dirty="0" smtClean="0"/>
              <a:t>有 </a:t>
            </a:r>
            <a:r>
              <a:rPr lang="en-US" altLang="zh-TW" dirty="0" smtClean="0"/>
              <a:t>89 </a:t>
            </a:r>
            <a:r>
              <a:rPr lang="zh-TW" altLang="en-US" dirty="0" smtClean="0"/>
              <a:t>個變量和 </a:t>
            </a:r>
            <a:r>
              <a:rPr lang="en-US" altLang="zh-TW" dirty="0" smtClean="0"/>
              <a:t>20 </a:t>
            </a:r>
            <a:r>
              <a:rPr lang="zh-TW" altLang="en-US" dirty="0" smtClean="0"/>
              <a:t>個約束。結果顯示在表 </a:t>
            </a:r>
            <a:r>
              <a:rPr lang="en-US" altLang="zh-TW" dirty="0" smtClean="0"/>
              <a:t>6 </a:t>
            </a:r>
            <a:r>
              <a:rPr lang="zh-TW" altLang="en-US" dirty="0" smtClean="0"/>
              <a:t>中。每個 </a:t>
            </a:r>
            <a:r>
              <a:rPr lang="en-US" altLang="zh-TW" dirty="0" smtClean="0"/>
              <a:t>ILP </a:t>
            </a:r>
            <a:r>
              <a:rPr lang="zh-TW" altLang="en-US" dirty="0" smtClean="0"/>
              <a:t>需要大約 </a:t>
            </a:r>
            <a:r>
              <a:rPr lang="en-US" altLang="zh-TW" dirty="0" smtClean="0"/>
              <a:t>2 </a:t>
            </a:r>
            <a:r>
              <a:rPr lang="zh-TW" altLang="en-US" dirty="0" smtClean="0"/>
              <a:t>秒才能找到最佳解決方案。</a:t>
            </a: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7</a:t>
            </a:fld>
            <a:endParaRPr lang="zh-TW" altLang="en-US"/>
          </a:p>
        </p:txBody>
      </p:sp>
    </p:spTree>
    <p:extLst>
      <p:ext uri="{BB962C8B-B14F-4D97-AF65-F5344CB8AC3E}">
        <p14:creationId xmlns:p14="http://schemas.microsoft.com/office/powerpoint/2010/main" val="85247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表</a:t>
            </a:r>
            <a:r>
              <a:rPr lang="en-US" altLang="zh-TW" dirty="0" smtClean="0"/>
              <a:t>12</a:t>
            </a:r>
            <a:r>
              <a:rPr lang="zh-TW" altLang="en-US" dirty="0" smtClean="0"/>
              <a:t>結合得到（</a:t>
            </a:r>
            <a:r>
              <a:rPr lang="en-US" altLang="zh-TW" dirty="0" smtClean="0"/>
              <a:t>a</a:t>
            </a:r>
            <a:r>
              <a:rPr lang="zh-TW" altLang="en-US" dirty="0" smtClean="0"/>
              <a:t>）確定好的</a:t>
            </a:r>
            <a:r>
              <a:rPr lang="zh-TW" altLang="en-US" smtClean="0"/>
              <a:t>班次，</a:t>
            </a:r>
            <a:endParaRPr lang="en-US" altLang="zh-TW"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mtClean="0"/>
              <a:t>例如，對於早上 </a:t>
            </a:r>
            <a:r>
              <a:rPr lang="en-US" altLang="zh-TW" smtClean="0"/>
              <a:t>6 </a:t>
            </a:r>
            <a:r>
              <a:rPr lang="zh-TW" altLang="en-US" smtClean="0"/>
              <a:t>點至早上 </a:t>
            </a:r>
            <a:r>
              <a:rPr lang="en-US" altLang="zh-TW" smtClean="0"/>
              <a:t>9 </a:t>
            </a:r>
            <a:r>
              <a:rPr lang="zh-TW" altLang="en-US" smtClean="0"/>
              <a:t>點的周日燒烤班，使用表 </a:t>
            </a:r>
            <a:r>
              <a:rPr lang="en-US" altLang="zh-TW" smtClean="0"/>
              <a:t>1 </a:t>
            </a:r>
            <a:r>
              <a:rPr lang="zh-TW" altLang="en-US" smtClean="0"/>
              <a:t>和表 </a:t>
            </a:r>
            <a:r>
              <a:rPr lang="en-US" altLang="zh-TW" smtClean="0"/>
              <a:t>2 </a:t>
            </a:r>
            <a:r>
              <a:rPr lang="zh-TW" altLang="en-US" smtClean="0"/>
              <a:t>中提供的信息，有 </a:t>
            </a:r>
            <a:r>
              <a:rPr lang="en-US" altLang="zh-TW" smtClean="0"/>
              <a:t>13 </a:t>
            </a:r>
            <a:r>
              <a:rPr lang="zh-TW" altLang="en-US" smtClean="0"/>
              <a:t>名可用且符合條件的員工。</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8</a:t>
            </a:fld>
            <a:endParaRPr lang="zh-TW" altLang="en-US"/>
          </a:p>
        </p:txBody>
      </p:sp>
    </p:spTree>
    <p:extLst>
      <p:ext uri="{BB962C8B-B14F-4D97-AF65-F5344CB8AC3E}">
        <p14:creationId xmlns:p14="http://schemas.microsoft.com/office/powerpoint/2010/main" val="388769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換句話說每週員工排班的主要目標是 </a:t>
            </a:r>
            <a:r>
              <a:rPr lang="en-US" altLang="zh-TW" dirty="0" smtClean="0"/>
              <a:t>(a) </a:t>
            </a:r>
            <a:r>
              <a:rPr lang="zh-TW" altLang="en-US" dirty="0" smtClean="0"/>
              <a:t>以最少的員工總小時數滿足一周內每小時的員工要求（即，最大限度地減少人員配備），以及 </a:t>
            </a:r>
            <a:r>
              <a:rPr lang="en-US" altLang="zh-TW" dirty="0" smtClean="0"/>
              <a:t>(b) </a:t>
            </a:r>
            <a:r>
              <a:rPr lang="zh-TW" altLang="en-US" dirty="0" smtClean="0"/>
              <a:t>滿足每個員工的每週工作時間目標。</a:t>
            </a:r>
            <a:endParaRPr lang="en-US" altLang="zh-TW" dirty="0" smtClean="0"/>
          </a:p>
          <a:p>
            <a:endParaRPr lang="en-US" altLang="zh-TW" dirty="0" smtClean="0"/>
          </a:p>
          <a:p>
            <a:r>
              <a:rPr lang="zh-TW" altLang="en-US" dirty="0" smtClean="0"/>
              <a:t>接下來</a:t>
            </a:r>
            <a:r>
              <a:rPr lang="zh-TW" altLang="en-US" dirty="0" smtClean="0"/>
              <a:t>，我們使用表 </a:t>
            </a:r>
            <a:r>
              <a:rPr lang="en-US" altLang="zh-TW" dirty="0" smtClean="0"/>
              <a:t>1 </a:t>
            </a:r>
            <a:r>
              <a:rPr lang="zh-TW" altLang="en-US" dirty="0" smtClean="0"/>
              <a:t>中給出的目標時間為員工分配了良好的輪班。這涉及解決 </a:t>
            </a:r>
            <a:r>
              <a:rPr lang="en-US" altLang="zh-TW" dirty="0" smtClean="0"/>
              <a:t>40 </a:t>
            </a:r>
            <a:r>
              <a:rPr lang="zh-TW" altLang="en-US" dirty="0" smtClean="0"/>
              <a:t>個 </a:t>
            </a:r>
            <a:r>
              <a:rPr lang="en-US" altLang="zh-TW" dirty="0" smtClean="0"/>
              <a:t>ILP (24)-(30)</a:t>
            </a:r>
            <a:r>
              <a:rPr lang="zh-TW" altLang="en-US" dirty="0" smtClean="0"/>
              <a:t>，</a:t>
            </a:r>
            <a:r>
              <a:rPr lang="en-US" altLang="zh-TW" dirty="0" smtClean="0"/>
              <a:t>40 </a:t>
            </a:r>
            <a:r>
              <a:rPr lang="zh-TW" altLang="en-US" dirty="0" smtClean="0"/>
              <a:t>名員工每人一個。每個 </a:t>
            </a:r>
            <a:r>
              <a:rPr lang="en-US" altLang="zh-TW" dirty="0" smtClean="0"/>
              <a:t>ILP </a:t>
            </a:r>
            <a:r>
              <a:rPr lang="zh-TW" altLang="en-US" dirty="0" smtClean="0"/>
              <a:t>有 </a:t>
            </a:r>
            <a:r>
              <a:rPr lang="en-US" altLang="zh-TW" dirty="0" smtClean="0"/>
              <a:t>45 </a:t>
            </a:r>
            <a:r>
              <a:rPr lang="zh-TW" altLang="en-US" dirty="0" smtClean="0"/>
              <a:t>個變量和 </a:t>
            </a:r>
            <a:r>
              <a:rPr lang="en-US" altLang="zh-TW" dirty="0" smtClean="0"/>
              <a:t>93 </a:t>
            </a:r>
            <a:r>
              <a:rPr lang="zh-TW" altLang="en-US" dirty="0" smtClean="0"/>
              <a:t>個約束</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9</a:t>
            </a:fld>
            <a:endParaRPr lang="zh-TW" altLang="en-US"/>
          </a:p>
        </p:txBody>
      </p:sp>
    </p:spTree>
    <p:extLst>
      <p:ext uri="{BB962C8B-B14F-4D97-AF65-F5344CB8AC3E}">
        <p14:creationId xmlns:p14="http://schemas.microsoft.com/office/powerpoint/2010/main" val="176443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在第 </a:t>
            </a:r>
            <a:r>
              <a:rPr lang="en-US" altLang="zh-TW" dirty="0" smtClean="0"/>
              <a:t>d </a:t>
            </a:r>
            <a:r>
              <a:rPr lang="zh-TW" altLang="en-US" dirty="0" smtClean="0"/>
              <a:t>天為任務 </a:t>
            </a:r>
            <a:r>
              <a:rPr lang="en-US" altLang="zh-TW" dirty="0" smtClean="0"/>
              <a:t>t </a:t>
            </a:r>
            <a:r>
              <a:rPr lang="zh-TW" altLang="en-US" dirty="0" smtClean="0"/>
              <a:t>安排在班次 </a:t>
            </a:r>
            <a:r>
              <a:rPr lang="en-US" altLang="zh-TW" dirty="0" smtClean="0"/>
              <a:t>s</a:t>
            </a:r>
            <a:r>
              <a:rPr lang="zh-TW" altLang="en-US" dirty="0" smtClean="0"/>
              <a:t> 的時數</a:t>
            </a:r>
            <a:r>
              <a:rPr lang="en-US" altLang="zh-TW" dirty="0" smtClean="0"/>
              <a:t> </a:t>
            </a:r>
            <a:r>
              <a:rPr lang="zh-TW" altLang="en-US" dirty="0" smtClean="0"/>
              <a:t>*員工人數</a:t>
            </a:r>
            <a:r>
              <a:rPr lang="en-US" altLang="zh-TW" dirty="0" smtClean="0"/>
              <a:t>= </a:t>
            </a:r>
            <a:r>
              <a:rPr lang="zh-TW" altLang="en-US" dirty="0" smtClean="0"/>
              <a:t>總上班時數</a:t>
            </a:r>
            <a:endParaRPr lang="en-US" altLang="zh-TW" dirty="0" smtClean="0"/>
          </a:p>
          <a:p>
            <a:r>
              <a:rPr lang="zh-TW" altLang="en-US" dirty="0" smtClean="0"/>
              <a:t>分配給員工 </a:t>
            </a:r>
            <a:r>
              <a:rPr lang="en-US" altLang="zh-TW" dirty="0" smtClean="0"/>
              <a:t>e </a:t>
            </a:r>
            <a:r>
              <a:rPr lang="zh-TW" altLang="en-US" dirty="0" smtClean="0"/>
              <a:t>的小時數低於或高於目標 </a:t>
            </a:r>
            <a:r>
              <a:rPr lang="en-US" altLang="zh-TW" dirty="0" err="1" smtClean="0"/>
              <a:t>Trgte</a:t>
            </a:r>
            <a:r>
              <a:rPr lang="en-US" altLang="zh-TW" dirty="0" smtClean="0"/>
              <a:t> </a:t>
            </a:r>
            <a:r>
              <a:rPr lang="zh-TW" altLang="en-US" dirty="0" smtClean="0"/>
              <a:t>的小時數 </a:t>
            </a:r>
            <a:r>
              <a:rPr lang="en-US" altLang="zh-TW" dirty="0" smtClean="0"/>
              <a:t>(</a:t>
            </a:r>
            <a:r>
              <a:rPr lang="zh-TW" altLang="en-US" dirty="0" smtClean="0"/>
              <a:t>分配不均</a:t>
            </a:r>
            <a:r>
              <a:rPr lang="en-US" altLang="zh-TW" dirty="0" smtClean="0"/>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9AD0F9E9-D844-477A-A967-E796A6C8FB1D}" type="slidenum">
              <a:rPr lang="zh-TW" altLang="en-US" smtClean="0"/>
              <a:t>10</a:t>
            </a:fld>
            <a:endParaRPr lang="zh-TW" altLang="en-US"/>
          </a:p>
        </p:txBody>
      </p:sp>
    </p:spTree>
    <p:extLst>
      <p:ext uri="{BB962C8B-B14F-4D97-AF65-F5344CB8AC3E}">
        <p14:creationId xmlns:p14="http://schemas.microsoft.com/office/powerpoint/2010/main" val="327731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78DA2FE-38A9-43C3-AE3E-3D7DC028C2C4}"/>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zh-TW" altLang="en-US" dirty="0"/>
              <a:t>按一</a:t>
            </a:r>
            <a:r>
              <a:rPr lang="en-US" altLang="zh-TW" dirty="0"/>
              <a:t>e</a:t>
            </a:r>
            <a:r>
              <a:rPr lang="zh-TW" altLang="en-US" dirty="0"/>
              <a:t>下以編輯母片標題樣式</a:t>
            </a:r>
          </a:p>
        </p:txBody>
      </p:sp>
      <p:sp>
        <p:nvSpPr>
          <p:cNvPr id="3" name="副標題 2">
            <a:extLst>
              <a:ext uri="{FF2B5EF4-FFF2-40B4-BE49-F238E27FC236}">
                <a16:creationId xmlns="" xmlns:a16="http://schemas.microsoft.com/office/drawing/2014/main" id="{C28DA793-1ED9-4AC5-ADE6-717C6E441282}"/>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a:t>
            </a:r>
            <a:r>
              <a:rPr lang="en-US" altLang="zh-TW" dirty="0"/>
              <a:t>e</a:t>
            </a:r>
            <a:r>
              <a:rPr lang="zh-TW" altLang="en-US" dirty="0"/>
              <a:t>輯母片子標題樣式</a:t>
            </a:r>
          </a:p>
        </p:txBody>
      </p:sp>
      <p:sp>
        <p:nvSpPr>
          <p:cNvPr id="4" name="日期版面配置區 3">
            <a:extLst>
              <a:ext uri="{FF2B5EF4-FFF2-40B4-BE49-F238E27FC236}">
                <a16:creationId xmlns="" xmlns:a16="http://schemas.microsoft.com/office/drawing/2014/main" id="{496CD283-2E6E-45B0-AE40-0E03201963B9}"/>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5" name="頁尾版面配置區 4">
            <a:extLst>
              <a:ext uri="{FF2B5EF4-FFF2-40B4-BE49-F238E27FC236}">
                <a16:creationId xmlns="" xmlns:a16="http://schemas.microsoft.com/office/drawing/2014/main" id="{1CBFBBAF-E448-48D6-9C98-4F7ED65D417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FD44C46B-486A-4EEB-AE91-FC848E313F0D}"/>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351876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8E3F87C-0C73-4569-942C-CF6451875A8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A25398C3-786C-4DCC-95AE-F79AB1877A2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CEEB9FB1-20EF-4708-BBDB-3E1BCF2CE040}"/>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5" name="頁尾版面配置區 4">
            <a:extLst>
              <a:ext uri="{FF2B5EF4-FFF2-40B4-BE49-F238E27FC236}">
                <a16:creationId xmlns="" xmlns:a16="http://schemas.microsoft.com/office/drawing/2014/main" id="{01F7FD53-A757-40F6-9969-6E0434DA469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EDE0B9B2-5181-4FAA-87DA-6AD571741D36}"/>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35059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 xmlns:a16="http://schemas.microsoft.com/office/drawing/2014/main" id="{D4302A61-0C02-46CD-8DC8-BF935321287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TW" altLang="en-US" dirty="0"/>
          </a:p>
        </p:txBody>
      </p:sp>
      <p:sp>
        <p:nvSpPr>
          <p:cNvPr id="3" name="直排文字版面配置區 2">
            <a:extLst>
              <a:ext uri="{FF2B5EF4-FFF2-40B4-BE49-F238E27FC236}">
                <a16:creationId xmlns="" xmlns:a16="http://schemas.microsoft.com/office/drawing/2014/main" id="{806A379B-846E-46F8-BF6E-611A4DA0A94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FBB5C4E5-BA35-4FF8-99C5-98F1A8682EA8}"/>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5" name="頁尾版面配置區 4">
            <a:extLst>
              <a:ext uri="{FF2B5EF4-FFF2-40B4-BE49-F238E27FC236}">
                <a16:creationId xmlns="" xmlns:a16="http://schemas.microsoft.com/office/drawing/2014/main" id="{AB141E24-01B9-40CC-8B56-3E2DDCCD7E2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27F96409-420B-4CDB-9974-E92F79D38DA4}"/>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44269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B56184D-7BA3-45BD-B790-90F61BE6AA6A}"/>
              </a:ext>
            </a:extLst>
          </p:cNvPr>
          <p:cNvSpPr>
            <a:spLocks noGrp="1"/>
          </p:cNvSpPr>
          <p:nvPr>
            <p:ph type="title" hasCustomPrompt="1"/>
          </p:nvPr>
        </p:nvSpPr>
        <p:spPr/>
        <p:txBody>
          <a:bodyPr/>
          <a:lstStyle>
            <a:lvl1pPr>
              <a:defRPr>
                <a:latin typeface="Times New Roman" panose="02020603050405020304" pitchFamily="18" charset="0"/>
                <a:cs typeface="Times New Roman" panose="02020603050405020304" pitchFamily="18" charset="0"/>
              </a:defRPr>
            </a:lvl1pPr>
          </a:lstStyle>
          <a:p>
            <a:r>
              <a:rPr lang="en-US" altLang="zh-TW" dirty="0" smtClean="0"/>
              <a:t>T</a:t>
            </a:r>
            <a:endParaRPr lang="zh-TW" altLang="en-US" dirty="0"/>
          </a:p>
        </p:txBody>
      </p:sp>
      <p:sp>
        <p:nvSpPr>
          <p:cNvPr id="3" name="內容版面配置區 2">
            <a:extLst>
              <a:ext uri="{FF2B5EF4-FFF2-40B4-BE49-F238E27FC236}">
                <a16:creationId xmlns="" xmlns:a16="http://schemas.microsoft.com/office/drawing/2014/main" id="{32E43BFC-2DD2-4C4E-A3DC-B1498A5C7BFE}"/>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endParaRPr lang="en-US" altLang="zh-TW" dirty="0"/>
          </a:p>
          <a:p>
            <a:pPr lvl="0"/>
            <a:r>
              <a:rPr lang="en-US" altLang="zh-TW" dirty="0" smtClean="0"/>
              <a:t>T</a:t>
            </a:r>
            <a:endParaRPr lang="zh-TW" altLang="en-US" dirty="0"/>
          </a:p>
        </p:txBody>
      </p:sp>
      <p:sp>
        <p:nvSpPr>
          <p:cNvPr id="4" name="日期版面配置區 3">
            <a:extLst>
              <a:ext uri="{FF2B5EF4-FFF2-40B4-BE49-F238E27FC236}">
                <a16:creationId xmlns="" xmlns:a16="http://schemas.microsoft.com/office/drawing/2014/main" id="{FE2AF72A-38B9-4AAF-8A61-A362036F1EAA}"/>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5" name="頁尾版面配置區 4">
            <a:extLst>
              <a:ext uri="{FF2B5EF4-FFF2-40B4-BE49-F238E27FC236}">
                <a16:creationId xmlns="" xmlns:a16="http://schemas.microsoft.com/office/drawing/2014/main" id="{259927B3-B328-427A-B723-042ACF31DE9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384E6C5C-F026-4D4A-9396-A8E02D240B3A}"/>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3888124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7594A83-2AAB-4A5C-A410-587CB4BA1C7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59E32E77-4D2E-4E74-A383-EA8A4FB5F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 xmlns:a16="http://schemas.microsoft.com/office/drawing/2014/main" id="{DAA91082-4FBD-4622-B1DF-8A9487D073B0}"/>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5" name="頁尾版面配置區 4">
            <a:extLst>
              <a:ext uri="{FF2B5EF4-FFF2-40B4-BE49-F238E27FC236}">
                <a16:creationId xmlns="" xmlns:a16="http://schemas.microsoft.com/office/drawing/2014/main" id="{0F5F8BDE-A8F0-4DAC-99B2-50D2C0076B4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2A8DC32A-8949-44F7-81E2-B83CF99B6149}"/>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91996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9106E30-2946-483D-B775-554A96368A81}"/>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 xmlns:a16="http://schemas.microsoft.com/office/drawing/2014/main" id="{BE3A773B-9F35-4E3D-A849-8D0145B8D162}"/>
              </a:ext>
            </a:extLst>
          </p:cNvPr>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 xmlns:a16="http://schemas.microsoft.com/office/drawing/2014/main" id="{05B11846-CABE-4EAB-BE62-420CD5D066CE}"/>
              </a:ext>
            </a:extLst>
          </p:cNvPr>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 xmlns:a16="http://schemas.microsoft.com/office/drawing/2014/main" id="{49BEC952-B9F4-416C-BB41-8EE327AE64DA}"/>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F4A2503F-1177-4A4E-8015-3B0661847685}" type="datetimeFigureOut">
              <a:rPr lang="zh-TW" altLang="en-US" smtClean="0"/>
              <a:pPr/>
              <a:t>2021/7/6</a:t>
            </a:fld>
            <a:endParaRPr lang="zh-TW" altLang="en-US"/>
          </a:p>
        </p:txBody>
      </p:sp>
      <p:sp>
        <p:nvSpPr>
          <p:cNvPr id="6" name="頁尾版面配置區 5">
            <a:extLst>
              <a:ext uri="{FF2B5EF4-FFF2-40B4-BE49-F238E27FC236}">
                <a16:creationId xmlns="" xmlns:a16="http://schemas.microsoft.com/office/drawing/2014/main" id="{2FE91547-DAC4-4194-9975-1908B4FB91D1}"/>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 xmlns:a16="http://schemas.microsoft.com/office/drawing/2014/main" id="{08D607A5-83F1-4527-B1B7-BDF1CAEE3F0C}"/>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584DD259-B985-4EC1-B93C-0538084A7A33}" type="slidenum">
              <a:rPr lang="zh-TW" altLang="en-US" smtClean="0"/>
              <a:pPr/>
              <a:t>‹#›</a:t>
            </a:fld>
            <a:endParaRPr lang="zh-TW" altLang="en-US"/>
          </a:p>
        </p:txBody>
      </p:sp>
    </p:spTree>
    <p:extLst>
      <p:ext uri="{BB962C8B-B14F-4D97-AF65-F5344CB8AC3E}">
        <p14:creationId xmlns:p14="http://schemas.microsoft.com/office/powerpoint/2010/main" val="95860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354347C-74DC-4CB0-AED7-83CE1D00D218}"/>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2A4958F8-A4BE-4B24-8356-FDD0A3445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 xmlns:a16="http://schemas.microsoft.com/office/drawing/2014/main" id="{A0894F9C-30F3-4BB9-B5A6-A3AE0063796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 xmlns:a16="http://schemas.microsoft.com/office/drawing/2014/main" id="{F35A7371-F775-49D1-9F58-FCB95D2C1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 xmlns:a16="http://schemas.microsoft.com/office/drawing/2014/main" id="{BB1B7DB5-49B1-46D6-BF9E-30B3944E893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 xmlns:a16="http://schemas.microsoft.com/office/drawing/2014/main" id="{EA296A5A-46FE-4924-80F3-7CA1E9542C98}"/>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8" name="頁尾版面配置區 7">
            <a:extLst>
              <a:ext uri="{FF2B5EF4-FFF2-40B4-BE49-F238E27FC236}">
                <a16:creationId xmlns="" xmlns:a16="http://schemas.microsoft.com/office/drawing/2014/main" id="{F7C630AC-DFE1-4D71-9917-19247C1F85C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 xmlns:a16="http://schemas.microsoft.com/office/drawing/2014/main" id="{04B8C931-DB59-4526-8001-0E5FDF164AF8}"/>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199803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9F63E41-CEC2-4F37-AAEA-7C0C0248FA3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 xmlns:a16="http://schemas.microsoft.com/office/drawing/2014/main" id="{FB31E847-1C3E-4C63-AF56-AFC9B011C5D8}"/>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4" name="頁尾版面配置區 3">
            <a:extLst>
              <a:ext uri="{FF2B5EF4-FFF2-40B4-BE49-F238E27FC236}">
                <a16:creationId xmlns="" xmlns:a16="http://schemas.microsoft.com/office/drawing/2014/main" id="{75085913-2E3E-4049-A848-946D845AACB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 xmlns:a16="http://schemas.microsoft.com/office/drawing/2014/main" id="{02C93600-AC47-4BCE-9D50-108C888DE3FD}"/>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25351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0E8C1A37-E1DB-4353-B8C2-449B11A093EA}"/>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3" name="頁尾版面配置區 2">
            <a:extLst>
              <a:ext uri="{FF2B5EF4-FFF2-40B4-BE49-F238E27FC236}">
                <a16:creationId xmlns="" xmlns:a16="http://schemas.microsoft.com/office/drawing/2014/main" id="{FF3463C6-00AC-42CC-B63E-8629A2782FE6}"/>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 xmlns:a16="http://schemas.microsoft.com/office/drawing/2014/main" id="{965053A4-6DC4-437D-8D38-E158378EE3C2}"/>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172910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D70F7FC-8574-4AD7-9C06-68F6FAE49E6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 xmlns:a16="http://schemas.microsoft.com/office/drawing/2014/main" id="{1D36714A-AF50-4099-93D9-86186ED92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 xmlns:a16="http://schemas.microsoft.com/office/drawing/2014/main" id="{26DBC3B7-42ED-430E-B62F-657278DD7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 xmlns:a16="http://schemas.microsoft.com/office/drawing/2014/main" id="{AEE20C7E-F4DA-42C0-992D-559213079D7E}"/>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6" name="頁尾版面配置區 5">
            <a:extLst>
              <a:ext uri="{FF2B5EF4-FFF2-40B4-BE49-F238E27FC236}">
                <a16:creationId xmlns="" xmlns:a16="http://schemas.microsoft.com/office/drawing/2014/main" id="{8143E935-5D8F-4668-9377-D6659857E2C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02B7D27C-5EF8-4572-89F2-8DBEEA27503B}"/>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373220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CA067B3-FF39-49E4-9074-9B95C4A0943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 xmlns:a16="http://schemas.microsoft.com/office/drawing/2014/main" id="{86DD7DA6-20A5-4C3D-8DFC-2DB574562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a:extLst>
              <a:ext uri="{FF2B5EF4-FFF2-40B4-BE49-F238E27FC236}">
                <a16:creationId xmlns="" xmlns:a16="http://schemas.microsoft.com/office/drawing/2014/main" id="{2986B126-0E5E-4052-A79B-6F1CCAFA1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 xmlns:a16="http://schemas.microsoft.com/office/drawing/2014/main" id="{5DEA2E1D-5A5F-40CA-A36D-A312BE08442B}"/>
              </a:ext>
            </a:extLst>
          </p:cNvPr>
          <p:cNvSpPr>
            <a:spLocks noGrp="1"/>
          </p:cNvSpPr>
          <p:nvPr>
            <p:ph type="dt" sz="half" idx="10"/>
          </p:nvPr>
        </p:nvSpPr>
        <p:spPr/>
        <p:txBody>
          <a:bodyPr/>
          <a:lstStyle/>
          <a:p>
            <a:fld id="{F4A2503F-1177-4A4E-8015-3B0661847685}" type="datetimeFigureOut">
              <a:rPr lang="zh-TW" altLang="en-US" smtClean="0"/>
              <a:t>2021/7/6</a:t>
            </a:fld>
            <a:endParaRPr lang="zh-TW" altLang="en-US"/>
          </a:p>
        </p:txBody>
      </p:sp>
      <p:sp>
        <p:nvSpPr>
          <p:cNvPr id="6" name="頁尾版面配置區 5">
            <a:extLst>
              <a:ext uri="{FF2B5EF4-FFF2-40B4-BE49-F238E27FC236}">
                <a16:creationId xmlns="" xmlns:a16="http://schemas.microsoft.com/office/drawing/2014/main" id="{EF647EB2-1087-4D45-AAC7-C04A5AEEA5F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2BB460F0-2254-479E-BFB4-4D507B459DFB}"/>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88282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 xmlns:a16="http://schemas.microsoft.com/office/drawing/2014/main" id="{DB0A74E0-49D5-4C60-9101-23AECDB087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TW" dirty="0" err="1"/>
              <a:t>ti</a:t>
            </a:r>
            <a:endParaRPr lang="zh-TW" altLang="en-US" dirty="0"/>
          </a:p>
        </p:txBody>
      </p:sp>
      <p:sp>
        <p:nvSpPr>
          <p:cNvPr id="3" name="文字版面配置區 2">
            <a:extLst>
              <a:ext uri="{FF2B5EF4-FFF2-40B4-BE49-F238E27FC236}">
                <a16:creationId xmlns="" xmlns:a16="http://schemas.microsoft.com/office/drawing/2014/main" id="{FDEB5E8B-37F4-436E-B651-875A938BC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TW" dirty="0" err="1"/>
              <a:t>ti</a:t>
            </a:r>
            <a:endParaRPr lang="zh-TW" altLang="en-US" dirty="0"/>
          </a:p>
        </p:txBody>
      </p:sp>
      <p:sp>
        <p:nvSpPr>
          <p:cNvPr id="4" name="日期版面配置區 3">
            <a:extLst>
              <a:ext uri="{FF2B5EF4-FFF2-40B4-BE49-F238E27FC236}">
                <a16:creationId xmlns="" xmlns:a16="http://schemas.microsoft.com/office/drawing/2014/main" id="{8A1E7728-55AD-4793-A9C1-1F9019CC3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2503F-1177-4A4E-8015-3B0661847685}" type="datetimeFigureOut">
              <a:rPr lang="zh-TW" altLang="en-US" smtClean="0"/>
              <a:t>2021/7/6</a:t>
            </a:fld>
            <a:endParaRPr lang="zh-TW" altLang="en-US"/>
          </a:p>
        </p:txBody>
      </p:sp>
      <p:sp>
        <p:nvSpPr>
          <p:cNvPr id="5" name="頁尾版面配置區 4">
            <a:extLst>
              <a:ext uri="{FF2B5EF4-FFF2-40B4-BE49-F238E27FC236}">
                <a16:creationId xmlns="" xmlns:a16="http://schemas.microsoft.com/office/drawing/2014/main" id="{05280DE3-C4AF-4CC8-91A4-8EB5E22A5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 xmlns:a16="http://schemas.microsoft.com/office/drawing/2014/main" id="{F20FD4E5-BD8C-43C9-959E-6AA435F71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106949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383053A-CC8D-454D-B92C-944C12D93638}"/>
              </a:ext>
            </a:extLst>
          </p:cNvPr>
          <p:cNvSpPr>
            <a:spLocks noGrp="1"/>
          </p:cNvSpPr>
          <p:nvPr>
            <p:ph type="ctrTitle"/>
          </p:nvPr>
        </p:nvSpPr>
        <p:spPr>
          <a:xfrm>
            <a:off x="185980" y="1129857"/>
            <a:ext cx="11584733" cy="1448688"/>
          </a:xfrm>
        </p:spPr>
        <p:txBody>
          <a:bodyPr>
            <a:normAutofit/>
          </a:bodyPr>
          <a:lstStyle/>
          <a:p>
            <a:r>
              <a:rPr lang="en-US" altLang="zh-TW" sz="3600" b="0" i="0" u="none" strike="noStrike" baseline="0" dirty="0"/>
              <a:t>An integer linear programming-based heuristic for scheduling </a:t>
            </a:r>
            <a:r>
              <a:rPr lang="en-US" altLang="zh-TW" sz="3600" b="0" i="0" u="none" strike="noStrike" baseline="0" dirty="0" err="1"/>
              <a:t>heterogeneous,part</a:t>
            </a:r>
            <a:r>
              <a:rPr lang="en-US" altLang="zh-TW" sz="3600" b="0" i="0" u="none" strike="noStrike" baseline="0" dirty="0"/>
              <a:t>-time service employees</a:t>
            </a:r>
            <a:endParaRPr lang="zh-TW" altLang="en-US" sz="9600" dirty="0"/>
          </a:p>
        </p:txBody>
      </p:sp>
      <p:sp>
        <p:nvSpPr>
          <p:cNvPr id="3" name="副標題 2">
            <a:extLst>
              <a:ext uri="{FF2B5EF4-FFF2-40B4-BE49-F238E27FC236}">
                <a16:creationId xmlns="" xmlns:a16="http://schemas.microsoft.com/office/drawing/2014/main" id="{5F758A5A-5857-4E7C-930D-EA56FC5A3499}"/>
              </a:ext>
            </a:extLst>
          </p:cNvPr>
          <p:cNvSpPr>
            <a:spLocks noGrp="1"/>
          </p:cNvSpPr>
          <p:nvPr>
            <p:ph type="subTitle" idx="1"/>
          </p:nvPr>
        </p:nvSpPr>
        <p:spPr>
          <a:xfrm>
            <a:off x="972643" y="3451575"/>
            <a:ext cx="10246713" cy="1655762"/>
          </a:xfrm>
        </p:spPr>
        <p:txBody>
          <a:bodyPr>
            <a:normAutofit lnSpcReduction="10000"/>
          </a:bodyPr>
          <a:lstStyle/>
          <a:p>
            <a:r>
              <a:rPr lang="en-US" altLang="zh-TW" sz="3200" b="0" i="0" u="none" strike="noStrike" baseline="0" dirty="0"/>
              <a:t>Mehran </a:t>
            </a:r>
            <a:r>
              <a:rPr lang="en-US" altLang="zh-TW" sz="3200" b="0" i="0" u="none" strike="noStrike" baseline="0" dirty="0" err="1" smtClean="0"/>
              <a:t>Hojati</a:t>
            </a:r>
            <a:r>
              <a:rPr lang="en-US" altLang="zh-TW" sz="3200" b="0" i="0" u="none" strike="noStrike" baseline="0" dirty="0" smtClean="0"/>
              <a:t>,</a:t>
            </a:r>
            <a:r>
              <a:rPr lang="en-US" altLang="zh-TW" sz="3200" dirty="0"/>
              <a:t> </a:t>
            </a:r>
            <a:r>
              <a:rPr lang="en-US" altLang="zh-TW" sz="3200" dirty="0" smtClean="0"/>
              <a:t> Ashok </a:t>
            </a:r>
            <a:r>
              <a:rPr lang="en-US" altLang="zh-TW" sz="3200" dirty="0"/>
              <a:t>S. </a:t>
            </a:r>
            <a:r>
              <a:rPr lang="en-US" altLang="zh-TW" sz="3200" dirty="0" err="1"/>
              <a:t>Patil</a:t>
            </a:r>
            <a:endParaRPr lang="en-US" altLang="zh-TW" sz="3200" b="0" i="0" u="none" strike="noStrike" baseline="0" dirty="0"/>
          </a:p>
          <a:p>
            <a:endParaRPr lang="en-US" altLang="zh-TW" sz="3200" dirty="0"/>
          </a:p>
          <a:p>
            <a:r>
              <a:rPr lang="en-US" altLang="zh-TW" sz="3200" b="0" i="0" u="none" strike="noStrike" baseline="0" dirty="0"/>
              <a:t>European Journal of Operational Research 209 (2011) 37–50</a:t>
            </a:r>
            <a:endParaRPr lang="zh-TW" altLang="en-US" sz="4000" dirty="0"/>
          </a:p>
        </p:txBody>
      </p:sp>
      <p:sp>
        <p:nvSpPr>
          <p:cNvPr id="4" name="文字方塊 3">
            <a:extLst>
              <a:ext uri="{FF2B5EF4-FFF2-40B4-BE49-F238E27FC236}">
                <a16:creationId xmlns="" xmlns:a16="http://schemas.microsoft.com/office/drawing/2014/main" id="{3C04B856-4284-4990-8843-ED9437DF3148}"/>
              </a:ext>
            </a:extLst>
          </p:cNvPr>
          <p:cNvSpPr txBox="1"/>
          <p:nvPr/>
        </p:nvSpPr>
        <p:spPr>
          <a:xfrm>
            <a:off x="8446576" y="5238427"/>
            <a:ext cx="3456122" cy="646331"/>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Date: July </a:t>
            </a:r>
            <a:r>
              <a:rPr lang="en-US" altLang="zh-TW" dirty="0" smtClean="0">
                <a:latin typeface="Times New Roman" panose="02020603050405020304" pitchFamily="18" charset="0"/>
                <a:cs typeface="Times New Roman" panose="02020603050405020304" pitchFamily="18" charset="0"/>
              </a:rPr>
              <a:t>6, </a:t>
            </a:r>
            <a:r>
              <a:rPr lang="en-US" altLang="zh-TW" dirty="0">
                <a:latin typeface="Times New Roman" panose="02020603050405020304" pitchFamily="18" charset="0"/>
                <a:cs typeface="Times New Roman" panose="02020603050405020304" pitchFamily="18" charset="0"/>
              </a:rPr>
              <a:t>2021</a:t>
            </a:r>
          </a:p>
          <a:p>
            <a:r>
              <a:rPr lang="en-US" altLang="zh-TW" dirty="0">
                <a:latin typeface="Times New Roman" panose="02020603050405020304" pitchFamily="18" charset="0"/>
                <a:cs typeface="Times New Roman" panose="02020603050405020304" pitchFamily="18" charset="0"/>
              </a:rPr>
              <a:t>Presenter: </a:t>
            </a:r>
            <a:r>
              <a:rPr lang="en-US" altLang="zh-TW" dirty="0" err="1">
                <a:latin typeface="Times New Roman" panose="02020603050405020304" pitchFamily="18" charset="0"/>
                <a:cs typeface="Times New Roman" panose="02020603050405020304" pitchFamily="18" charset="0"/>
              </a:rPr>
              <a:t>Jue</a:t>
            </a:r>
            <a:r>
              <a:rPr lang="en-US" altLang="zh-TW" dirty="0">
                <a:latin typeface="Times New Roman" panose="02020603050405020304" pitchFamily="18" charset="0"/>
                <a:cs typeface="Times New Roman" panose="02020603050405020304" pitchFamily="18" charset="0"/>
              </a:rPr>
              <a:t> Jun, Wu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39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BD8DB593-70DF-42D2-A3BF-70C058F2545A}"/>
              </a:ext>
            </a:extLst>
          </p:cNvPr>
          <p:cNvSpPr>
            <a:spLocks noGrp="1"/>
          </p:cNvSpPr>
          <p:nvPr>
            <p:ph idx="1"/>
          </p:nvPr>
        </p:nvSpPr>
        <p:spPr>
          <a:xfrm>
            <a:off x="902746" y="1253331"/>
            <a:ext cx="10515600" cy="4351338"/>
          </a:xfrm>
        </p:spPr>
        <p:txBody>
          <a:bodyPr/>
          <a:lstStyle/>
          <a:p>
            <a:pPr marL="0" indent="0">
              <a:lnSpc>
                <a:spcPct val="150000"/>
              </a:lnSpc>
              <a:buNone/>
            </a:pPr>
            <a:r>
              <a:rPr lang="en-US" altLang="zh-TW" b="0" i="0" dirty="0">
                <a:solidFill>
                  <a:srgbClr val="2E2E2E"/>
                </a:solidFill>
                <a:effectLst/>
              </a:rPr>
              <a:t>The weekly heterogeneous, part-time service employee scheduling problem with limited availability can be formulated as the following </a:t>
            </a:r>
            <a:endParaRPr lang="en-US" altLang="zh-TW" b="0" i="0" dirty="0" smtClean="0">
              <a:solidFill>
                <a:srgbClr val="2E2E2E"/>
              </a:solidFill>
              <a:effectLst/>
            </a:endParaRPr>
          </a:p>
          <a:p>
            <a:pPr marL="0" indent="0">
              <a:lnSpc>
                <a:spcPct val="150000"/>
              </a:lnSpc>
              <a:buNone/>
            </a:pPr>
            <a:r>
              <a:rPr lang="en-US" altLang="zh-TW" b="0" i="0" dirty="0" smtClean="0">
                <a:solidFill>
                  <a:srgbClr val="2E2E2E"/>
                </a:solidFill>
                <a:effectLst/>
              </a:rPr>
              <a:t>bi-criteria </a:t>
            </a:r>
            <a:r>
              <a:rPr lang="en-US" altLang="zh-TW" b="0" i="0" dirty="0">
                <a:solidFill>
                  <a:srgbClr val="2E2E2E"/>
                </a:solidFill>
                <a:effectLst/>
              </a:rPr>
              <a:t>integer linear program:</a:t>
            </a:r>
            <a:endParaRPr lang="zh-TW" altLang="en-US" dirty="0"/>
          </a:p>
        </p:txBody>
      </p:sp>
      <p:pic>
        <p:nvPicPr>
          <p:cNvPr id="5" name="圖片 4">
            <a:extLst>
              <a:ext uri="{FF2B5EF4-FFF2-40B4-BE49-F238E27FC236}">
                <a16:creationId xmlns="" xmlns:a16="http://schemas.microsoft.com/office/drawing/2014/main" id="{BCA5DB75-EB43-4C32-8CC2-79AE11B6F02D}"/>
              </a:ext>
            </a:extLst>
          </p:cNvPr>
          <p:cNvPicPr>
            <a:picLocks noChangeAspect="1"/>
          </p:cNvPicPr>
          <p:nvPr/>
        </p:nvPicPr>
        <p:blipFill>
          <a:blip r:embed="rId3"/>
          <a:stretch>
            <a:fillRect/>
          </a:stretch>
        </p:blipFill>
        <p:spPr>
          <a:xfrm>
            <a:off x="1415997" y="3429000"/>
            <a:ext cx="8058150" cy="1409700"/>
          </a:xfrm>
          <a:prstGeom prst="rect">
            <a:avLst/>
          </a:prstGeom>
        </p:spPr>
      </p:pic>
      <p:sp>
        <p:nvSpPr>
          <p:cNvPr id="7" name="標題 1"/>
          <p:cNvSpPr>
            <a:spLocks noGrp="1"/>
          </p:cNvSpPr>
          <p:nvPr>
            <p:ph type="title"/>
          </p:nvPr>
        </p:nvSpPr>
        <p:spPr>
          <a:xfrm>
            <a:off x="838200" y="365125"/>
            <a:ext cx="10515600" cy="1325563"/>
          </a:xfrm>
        </p:spPr>
        <p:txBody>
          <a:bodyPr/>
          <a:lstStyle/>
          <a:p>
            <a:r>
              <a:rPr lang="en-US" altLang="zh-TW" dirty="0" smtClean="0"/>
              <a:t>Method</a:t>
            </a:r>
            <a:endParaRPr lang="zh-TW" altLang="en-US" dirty="0"/>
          </a:p>
        </p:txBody>
      </p:sp>
    </p:spTree>
    <p:extLst>
      <p:ext uri="{BB962C8B-B14F-4D97-AF65-F5344CB8AC3E}">
        <p14:creationId xmlns:p14="http://schemas.microsoft.com/office/powerpoint/2010/main" val="1439015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8509315F-8F2B-4B14-AC5C-7A80FB9E9D60}"/>
              </a:ext>
            </a:extLst>
          </p:cNvPr>
          <p:cNvSpPr>
            <a:spLocks noGrp="1"/>
          </p:cNvSpPr>
          <p:nvPr>
            <p:ph idx="1"/>
          </p:nvPr>
        </p:nvSpPr>
        <p:spPr/>
        <p:txBody>
          <a:bodyPr/>
          <a:lstStyle/>
          <a:p>
            <a:endParaRPr lang="zh-TW" altLang="en-US"/>
          </a:p>
        </p:txBody>
      </p:sp>
      <p:pic>
        <p:nvPicPr>
          <p:cNvPr id="5" name="圖片 4">
            <a:extLst>
              <a:ext uri="{FF2B5EF4-FFF2-40B4-BE49-F238E27FC236}">
                <a16:creationId xmlns="" xmlns:a16="http://schemas.microsoft.com/office/drawing/2014/main" id="{FEA6D277-7AC7-4AB0-B0A0-028E53326829}"/>
              </a:ext>
            </a:extLst>
          </p:cNvPr>
          <p:cNvPicPr>
            <a:picLocks noChangeAspect="1"/>
          </p:cNvPicPr>
          <p:nvPr/>
        </p:nvPicPr>
        <p:blipFill>
          <a:blip r:embed="rId3"/>
          <a:stretch>
            <a:fillRect/>
          </a:stretch>
        </p:blipFill>
        <p:spPr>
          <a:xfrm>
            <a:off x="447887" y="0"/>
            <a:ext cx="7810750" cy="6858000"/>
          </a:xfrm>
          <a:prstGeom prst="rect">
            <a:avLst/>
          </a:prstGeom>
        </p:spPr>
      </p:pic>
    </p:spTree>
    <p:extLst>
      <p:ext uri="{BB962C8B-B14F-4D97-AF65-F5344CB8AC3E}">
        <p14:creationId xmlns:p14="http://schemas.microsoft.com/office/powerpoint/2010/main" val="4238491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3DE596AF-EEF8-46B5-BC60-6BEAE77700E3}"/>
              </a:ext>
            </a:extLst>
          </p:cNvPr>
          <p:cNvSpPr>
            <a:spLocks noGrp="1"/>
          </p:cNvSpPr>
          <p:nvPr>
            <p:ph idx="1"/>
          </p:nvPr>
        </p:nvSpPr>
        <p:spPr>
          <a:xfrm>
            <a:off x="580016" y="268941"/>
            <a:ext cx="10515600" cy="6056555"/>
          </a:xfrm>
        </p:spPr>
        <p:txBody>
          <a:bodyPr>
            <a:normAutofit/>
          </a:bodyPr>
          <a:lstStyle/>
          <a:p>
            <a:pPr>
              <a:lnSpc>
                <a:spcPct val="150000"/>
              </a:lnSpc>
            </a:pPr>
            <a:r>
              <a:rPr lang="zh-TW" altLang="en-US" dirty="0"/>
              <a:t>對於 </a:t>
            </a:r>
            <a:r>
              <a:rPr lang="en-US" altLang="zh-TW" dirty="0"/>
              <a:t>40 </a:t>
            </a:r>
            <a:r>
              <a:rPr lang="zh-TW" altLang="en-US" dirty="0"/>
              <a:t>個工人、早上 </a:t>
            </a:r>
            <a:r>
              <a:rPr lang="en-US" altLang="zh-TW" dirty="0"/>
              <a:t>6 </a:t>
            </a:r>
            <a:r>
              <a:rPr lang="zh-TW" altLang="en-US" dirty="0"/>
              <a:t>點到 </a:t>
            </a:r>
            <a:r>
              <a:rPr lang="zh-TW" altLang="en-US" dirty="0" smtClean="0"/>
              <a:t>凌晨</a:t>
            </a:r>
            <a:r>
              <a:rPr lang="en-US" altLang="zh-TW" dirty="0" smtClean="0"/>
              <a:t>12 </a:t>
            </a:r>
            <a:r>
              <a:rPr lang="zh-TW" altLang="en-US" dirty="0"/>
              <a:t>點的工作時間、</a:t>
            </a:r>
            <a:r>
              <a:rPr lang="en-US" altLang="zh-TW" dirty="0"/>
              <a:t>3 </a:t>
            </a:r>
            <a:r>
              <a:rPr lang="zh-TW" altLang="en-US" dirty="0"/>
              <a:t>到 </a:t>
            </a:r>
            <a:r>
              <a:rPr lang="en-US" altLang="zh-TW" dirty="0"/>
              <a:t>8 </a:t>
            </a:r>
            <a:r>
              <a:rPr lang="zh-TW" altLang="en-US" dirty="0"/>
              <a:t>小時的輪班以及矩陣的典型密度，將有大約 </a:t>
            </a:r>
            <a:r>
              <a:rPr lang="en-US" altLang="zh-TW" dirty="0"/>
              <a:t>40,000 </a:t>
            </a:r>
            <a:r>
              <a:rPr lang="zh-TW" altLang="en-US" dirty="0"/>
              <a:t>個二進制和整數變量和 </a:t>
            </a:r>
            <a:r>
              <a:rPr lang="en-US" altLang="zh-TW" dirty="0"/>
              <a:t>4,000 </a:t>
            </a:r>
            <a:r>
              <a:rPr lang="zh-TW" altLang="en-US" dirty="0"/>
              <a:t>個約束。在任何個人計算機上都無法在合理的時間內解決此</a:t>
            </a:r>
            <a:r>
              <a:rPr lang="zh-TW" altLang="en-US" dirty="0" smtClean="0"/>
              <a:t>問題</a:t>
            </a:r>
            <a:r>
              <a:rPr lang="zh-TW" altLang="en-US" dirty="0" smtClean="0"/>
              <a:t>，會</a:t>
            </a:r>
            <a:r>
              <a:rPr lang="zh-TW" altLang="en-US" dirty="0"/>
              <a:t>有</a:t>
            </a:r>
            <a:r>
              <a:rPr lang="zh-TW" altLang="en-US" dirty="0" smtClean="0"/>
              <a:t>內</a:t>
            </a:r>
            <a:r>
              <a:rPr lang="zh-TW" altLang="en-US" dirty="0"/>
              <a:t>存溢出錯誤消息。</a:t>
            </a:r>
            <a:endParaRPr lang="en-US" altLang="zh-TW" dirty="0"/>
          </a:p>
          <a:p>
            <a:pPr>
              <a:lnSpc>
                <a:spcPct val="150000"/>
              </a:lnSpc>
            </a:pPr>
            <a:r>
              <a:rPr lang="zh-TW" altLang="en-US" dirty="0" smtClean="0"/>
              <a:t>大多數是</a:t>
            </a:r>
            <a:r>
              <a:rPr lang="zh-TW" altLang="en-US" dirty="0"/>
              <a:t>由於約束 </a:t>
            </a:r>
            <a:r>
              <a:rPr lang="en-US" altLang="zh-TW" dirty="0"/>
              <a:t>(4)</a:t>
            </a:r>
            <a:r>
              <a:rPr lang="zh-TW" altLang="en-US" dirty="0"/>
              <a:t>，</a:t>
            </a:r>
            <a:r>
              <a:rPr lang="zh-TW" altLang="en-US" u="sng" dirty="0"/>
              <a:t>在第 </a:t>
            </a:r>
            <a:r>
              <a:rPr lang="en-US" altLang="zh-TW" u="sng" dirty="0"/>
              <a:t>d </a:t>
            </a:r>
            <a:r>
              <a:rPr lang="zh-TW" altLang="en-US" u="sng" dirty="0"/>
              <a:t>天為任務 </a:t>
            </a:r>
            <a:r>
              <a:rPr lang="en-US" altLang="zh-TW" u="sng" dirty="0"/>
              <a:t>t </a:t>
            </a:r>
            <a:r>
              <a:rPr lang="zh-TW" altLang="en-US" u="sng" dirty="0"/>
              <a:t>安排在班次 </a:t>
            </a:r>
            <a:r>
              <a:rPr lang="en-US" altLang="zh-TW" u="sng" dirty="0"/>
              <a:t>s </a:t>
            </a:r>
            <a:r>
              <a:rPr lang="zh-TW" altLang="en-US" u="sng" dirty="0"/>
              <a:t>的員工人數</a:t>
            </a:r>
            <a:r>
              <a:rPr lang="zh-TW" altLang="en-US" dirty="0" smtClean="0"/>
              <a:t>與</a:t>
            </a:r>
            <a:r>
              <a:rPr lang="zh-TW" altLang="en-US" u="sng" dirty="0" smtClean="0"/>
              <a:t>是否將第 </a:t>
            </a:r>
            <a:r>
              <a:rPr lang="en-US" altLang="zh-TW" u="sng" dirty="0"/>
              <a:t>d </a:t>
            </a:r>
            <a:r>
              <a:rPr lang="zh-TW" altLang="en-US" u="sng" dirty="0"/>
              <a:t>天任務 </a:t>
            </a:r>
            <a:r>
              <a:rPr lang="en-US" altLang="zh-TW" u="sng" dirty="0"/>
              <a:t>t </a:t>
            </a:r>
            <a:r>
              <a:rPr lang="zh-TW" altLang="en-US" u="sng" dirty="0"/>
              <a:t>的班次 </a:t>
            </a:r>
            <a:r>
              <a:rPr lang="en-US" altLang="zh-TW" u="sng" dirty="0"/>
              <a:t>s </a:t>
            </a:r>
            <a:r>
              <a:rPr lang="zh-TW" altLang="en-US" u="sng" dirty="0"/>
              <a:t>分配給員工 </a:t>
            </a:r>
            <a:r>
              <a:rPr lang="en-US" altLang="zh-TW" u="sng" dirty="0"/>
              <a:t>e</a:t>
            </a:r>
            <a:r>
              <a:rPr lang="zh-TW" altLang="en-US" dirty="0" smtClean="0"/>
              <a:t>相關。</a:t>
            </a:r>
            <a:endParaRPr lang="en-US" altLang="zh-TW" dirty="0" smtClean="0"/>
          </a:p>
          <a:p>
            <a:pPr marL="0" indent="0">
              <a:lnSpc>
                <a:spcPct val="150000"/>
              </a:lnSpc>
              <a:buNone/>
            </a:pPr>
            <a:r>
              <a:rPr lang="zh-TW" altLang="en-US" dirty="0" smtClean="0"/>
              <a:t>因此</a:t>
            </a:r>
            <a:r>
              <a:rPr lang="zh-TW" altLang="en-US" dirty="0" smtClean="0"/>
              <a:t>將</a:t>
            </a:r>
            <a:r>
              <a:rPr lang="zh-TW" altLang="en-US" dirty="0"/>
              <a:t>問題分解為子問題（</a:t>
            </a:r>
            <a:r>
              <a:rPr lang="en-US" altLang="zh-TW" dirty="0"/>
              <a:t>a</a:t>
            </a:r>
            <a:r>
              <a:rPr lang="zh-TW" altLang="en-US" dirty="0"/>
              <a:t>）確定好的班次，然後（</a:t>
            </a:r>
            <a:r>
              <a:rPr lang="en-US" altLang="zh-TW" dirty="0"/>
              <a:t>b</a:t>
            </a:r>
            <a:r>
              <a:rPr lang="zh-TW" altLang="en-US" dirty="0" smtClean="0"/>
              <a:t>）如何將</a:t>
            </a:r>
            <a:r>
              <a:rPr lang="zh-TW" altLang="en-US" dirty="0"/>
              <a:t>它們分配給員工是合理</a:t>
            </a:r>
            <a:r>
              <a:rPr lang="zh-TW" altLang="en-US" dirty="0" smtClean="0"/>
              <a:t>的。</a:t>
            </a:r>
            <a:endParaRPr lang="zh-TW" altLang="en-US" dirty="0"/>
          </a:p>
        </p:txBody>
      </p:sp>
    </p:spTree>
    <p:extLst>
      <p:ext uri="{BB962C8B-B14F-4D97-AF65-F5344CB8AC3E}">
        <p14:creationId xmlns:p14="http://schemas.microsoft.com/office/powerpoint/2010/main" val="1192770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7A2D3AF4-0ADF-4927-BFB6-072A4BE2F1DB}"/>
              </a:ext>
            </a:extLst>
          </p:cNvPr>
          <p:cNvSpPr>
            <a:spLocks noGrp="1"/>
          </p:cNvSpPr>
          <p:nvPr>
            <p:ph idx="1"/>
          </p:nvPr>
        </p:nvSpPr>
        <p:spPr>
          <a:xfrm>
            <a:off x="182882" y="115159"/>
            <a:ext cx="11461376" cy="4351338"/>
          </a:xfrm>
        </p:spPr>
        <p:txBody>
          <a:bodyPr/>
          <a:lstStyle/>
          <a:p>
            <a:pPr marL="0" indent="0">
              <a:buNone/>
            </a:pPr>
            <a:r>
              <a:rPr lang="en-US" altLang="zh-TW" dirty="0"/>
              <a:t>1.</a:t>
            </a:r>
            <a:r>
              <a:rPr lang="zh-TW" altLang="en-US" dirty="0"/>
              <a:t>為每天的每項任務確定員工輪班的目標數量</a:t>
            </a:r>
            <a:r>
              <a:rPr lang="zh-TW" altLang="en-US" dirty="0" smtClean="0"/>
              <a:t>。</a:t>
            </a:r>
            <a:r>
              <a:rPr lang="en-US" altLang="zh-TW" dirty="0" smtClean="0"/>
              <a:t>(</a:t>
            </a:r>
            <a:r>
              <a:rPr lang="zh-TW" altLang="en-US" dirty="0" smtClean="0"/>
              <a:t>按</a:t>
            </a:r>
            <a:r>
              <a:rPr lang="zh-TW" altLang="en-US" dirty="0"/>
              <a:t>比例分配 </a:t>
            </a:r>
            <a:r>
              <a:rPr lang="en-US" altLang="zh-TW" dirty="0"/>
              <a:t>160 </a:t>
            </a:r>
            <a:r>
              <a:rPr lang="zh-TW" altLang="en-US" dirty="0"/>
              <a:t>個</a:t>
            </a:r>
            <a:r>
              <a:rPr lang="zh-TW" altLang="en-US" dirty="0" smtClean="0"/>
              <a:t>班次</a:t>
            </a:r>
            <a:r>
              <a:rPr lang="en-US" altLang="zh-TW" dirty="0" smtClean="0"/>
              <a:t>)</a:t>
            </a:r>
            <a:endParaRPr lang="en-US" altLang="zh-TW" dirty="0"/>
          </a:p>
          <a:p>
            <a:pPr marL="0" indent="0">
              <a:buNone/>
            </a:pPr>
            <a:r>
              <a:rPr lang="en-US" altLang="zh-TW" dirty="0" smtClean="0"/>
              <a:t>2</a:t>
            </a:r>
            <a:r>
              <a:rPr lang="en-US" altLang="zh-TW" dirty="0"/>
              <a:t>.</a:t>
            </a:r>
            <a:r>
              <a:rPr lang="zh-TW" altLang="en-US" dirty="0"/>
              <a:t>確定每個班次可用和有資格的員工人數。</a:t>
            </a:r>
            <a:endParaRPr lang="en-US" altLang="zh-TW" dirty="0"/>
          </a:p>
          <a:p>
            <a:pPr marL="0" indent="0">
              <a:buNone/>
            </a:pPr>
            <a:r>
              <a:rPr lang="en-US" altLang="zh-TW" dirty="0"/>
              <a:t>3.</a:t>
            </a:r>
            <a:r>
              <a:rPr lang="zh-TW" altLang="en-US" dirty="0"/>
              <a:t>為</a:t>
            </a:r>
            <a:r>
              <a:rPr lang="zh-TW" altLang="en-US" u="sng" dirty="0"/>
              <a:t>每個任務 </a:t>
            </a:r>
            <a:r>
              <a:rPr lang="en-US" altLang="zh-TW" u="sng" dirty="0"/>
              <a:t>t </a:t>
            </a:r>
            <a:r>
              <a:rPr lang="zh-TW" altLang="en-US" u="sng" dirty="0"/>
              <a:t>在第 </a:t>
            </a:r>
            <a:r>
              <a:rPr lang="en-US" altLang="zh-TW" u="sng" dirty="0"/>
              <a:t>d </a:t>
            </a:r>
            <a:r>
              <a:rPr lang="zh-TW" altLang="en-US" u="sng" dirty="0"/>
              <a:t>天的員工</a:t>
            </a:r>
            <a:r>
              <a:rPr lang="zh-TW" altLang="en-US" u="sng" dirty="0" smtClean="0"/>
              <a:t>班次</a:t>
            </a:r>
            <a:r>
              <a:rPr lang="zh-TW" altLang="en-US" dirty="0" smtClean="0"/>
              <a:t>制定</a:t>
            </a:r>
            <a:r>
              <a:rPr lang="zh-TW" altLang="en-US" dirty="0"/>
              <a:t>一個整數線性程序並解決它</a:t>
            </a:r>
            <a:r>
              <a:rPr lang="zh-TW" altLang="en-US" dirty="0" smtClean="0"/>
              <a:t>。</a:t>
            </a:r>
            <a:endParaRPr lang="en-US" altLang="zh-TW" dirty="0" smtClean="0"/>
          </a:p>
          <a:p>
            <a:pPr marL="0" indent="0">
              <a:buNone/>
            </a:pPr>
            <a:endParaRPr lang="zh-TW" altLang="en-US" dirty="0"/>
          </a:p>
        </p:txBody>
      </p:sp>
      <p:pic>
        <p:nvPicPr>
          <p:cNvPr id="6" name="圖片 5">
            <a:extLst>
              <a:ext uri="{FF2B5EF4-FFF2-40B4-BE49-F238E27FC236}">
                <a16:creationId xmlns="" xmlns:a16="http://schemas.microsoft.com/office/drawing/2014/main" id="{BCA5DB75-EB43-4C32-8CC2-79AE11B6F02D}"/>
              </a:ext>
            </a:extLst>
          </p:cNvPr>
          <p:cNvPicPr>
            <a:picLocks noChangeAspect="1"/>
          </p:cNvPicPr>
          <p:nvPr/>
        </p:nvPicPr>
        <p:blipFill rotWithShape="1">
          <a:blip r:embed="rId3"/>
          <a:srcRect l="132" t="-1526" r="90" b="53040"/>
          <a:stretch/>
        </p:blipFill>
        <p:spPr>
          <a:xfrm>
            <a:off x="802811" y="2756431"/>
            <a:ext cx="8366241" cy="711240"/>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50" y="3590282"/>
            <a:ext cx="9559357" cy="3048264"/>
          </a:xfrm>
          <a:prstGeom prst="rect">
            <a:avLst/>
          </a:prstGeom>
        </p:spPr>
      </p:pic>
    </p:spTree>
    <p:extLst>
      <p:ext uri="{BB962C8B-B14F-4D97-AF65-F5344CB8AC3E}">
        <p14:creationId xmlns:p14="http://schemas.microsoft.com/office/powerpoint/2010/main" val="3957274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230F0325-62B3-4F02-A30C-A0C619E63713}"/>
              </a:ext>
            </a:extLst>
          </p:cNvPr>
          <p:cNvSpPr>
            <a:spLocks noGrp="1"/>
          </p:cNvSpPr>
          <p:nvPr>
            <p:ph idx="1"/>
          </p:nvPr>
        </p:nvSpPr>
        <p:spPr>
          <a:xfrm>
            <a:off x="701458" y="1219656"/>
            <a:ext cx="10514556" cy="5638344"/>
          </a:xfrm>
        </p:spPr>
        <p:txBody>
          <a:bodyPr>
            <a:normAutofit/>
          </a:bodyPr>
          <a:lstStyle/>
          <a:p>
            <a:r>
              <a:rPr lang="zh-TW" altLang="en-US" dirty="0" smtClean="0"/>
              <a:t>計算</a:t>
            </a:r>
            <a:r>
              <a:rPr lang="zh-TW" altLang="en-US" dirty="0"/>
              <a:t>每個員工可用且符合條件的剩餘班次總數。 找到具有最小 </a:t>
            </a:r>
            <a:r>
              <a:rPr lang="en-US" altLang="zh-TW" dirty="0"/>
              <a:t>S (S:</a:t>
            </a:r>
            <a:r>
              <a:rPr lang="zh-TW" altLang="en-US" dirty="0"/>
              <a:t>僱員</a:t>
            </a:r>
            <a:r>
              <a:rPr lang="en-US" altLang="zh-TW" dirty="0"/>
              <a:t>e</a:t>
            </a:r>
            <a:r>
              <a:rPr lang="zh-TW" altLang="en-US" dirty="0"/>
              <a:t>在一周內可用且符合條件的剩餘班次總數</a:t>
            </a:r>
            <a:r>
              <a:rPr lang="en-US" altLang="zh-TW" dirty="0"/>
              <a:t>)</a:t>
            </a:r>
            <a:r>
              <a:rPr lang="zh-TW" altLang="en-US" dirty="0"/>
              <a:t>的員工</a:t>
            </a:r>
            <a:r>
              <a:rPr lang="zh-TW" altLang="en-US" dirty="0" smtClean="0"/>
              <a:t>。</a:t>
            </a:r>
            <a:endParaRPr lang="en-US" altLang="zh-TW" dirty="0" smtClean="0"/>
          </a:p>
          <a:p>
            <a:r>
              <a:rPr lang="en-US" altLang="zh-TW" dirty="0" smtClean="0"/>
              <a:t>For </a:t>
            </a:r>
            <a:r>
              <a:rPr lang="en-US" altLang="zh-TW" dirty="0"/>
              <a:t>employee </a:t>
            </a:r>
            <a:r>
              <a:rPr lang="en-US" altLang="zh-TW" dirty="0" err="1"/>
              <a:t>ei</a:t>
            </a:r>
            <a:r>
              <a:rPr lang="en-US" altLang="zh-TW" dirty="0" smtClean="0"/>
              <a:t>,</a:t>
            </a:r>
          </a:p>
          <a:p>
            <a:pPr marL="514350" indent="-514350">
              <a:buFont typeface="+mj-lt"/>
              <a:buAutoNum type="arabicPeriod"/>
            </a:pPr>
            <a:r>
              <a:rPr lang="zh-TW" altLang="en-US" dirty="0" smtClean="0"/>
              <a:t>每</a:t>
            </a:r>
            <a:r>
              <a:rPr lang="zh-TW" altLang="en-US" dirty="0"/>
              <a:t>個剩餘班次 </a:t>
            </a:r>
            <a:r>
              <a:rPr lang="zh-TW" altLang="en-US" dirty="0" smtClean="0"/>
              <a:t>，</a:t>
            </a:r>
            <a:r>
              <a:rPr lang="zh-TW" altLang="en-US" dirty="0"/>
              <a:t>確定可</a:t>
            </a:r>
            <a:r>
              <a:rPr lang="zh-TW" altLang="en-US" dirty="0" smtClean="0"/>
              <a:t>用的</a:t>
            </a:r>
            <a:r>
              <a:rPr lang="zh-TW" altLang="en-US" dirty="0"/>
              <a:t>剩餘員工</a:t>
            </a:r>
            <a:r>
              <a:rPr lang="zh-TW" altLang="en-US" dirty="0" smtClean="0"/>
              <a:t>總數</a:t>
            </a:r>
            <a:r>
              <a:rPr lang="zh-TW" altLang="en-US" dirty="0"/>
              <a:t>。</a:t>
            </a:r>
            <a:endParaRPr lang="en-US" altLang="zh-TW" dirty="0" smtClean="0"/>
          </a:p>
          <a:p>
            <a:pPr marL="514350" indent="-514350">
              <a:buFont typeface="+mj-lt"/>
              <a:buAutoNum type="arabicPeriod"/>
            </a:pPr>
            <a:r>
              <a:rPr lang="zh-TW" altLang="en-US" dirty="0" smtClean="0"/>
              <a:t>每一天的剩餘</a:t>
            </a:r>
            <a:r>
              <a:rPr lang="zh-TW" altLang="en-US" dirty="0"/>
              <a:t>班次的每個班次長度 </a:t>
            </a:r>
            <a:r>
              <a:rPr lang="en-US" altLang="zh-TW" dirty="0"/>
              <a:t>L</a:t>
            </a:r>
            <a:r>
              <a:rPr lang="zh-TW" altLang="en-US" dirty="0"/>
              <a:t>，確定</a:t>
            </a:r>
            <a:r>
              <a:rPr lang="zh-TW" altLang="en-US" dirty="0" smtClean="0"/>
              <a:t>可</a:t>
            </a:r>
            <a:r>
              <a:rPr lang="zh-TW" altLang="en-US" dirty="0"/>
              <a:t>用</a:t>
            </a:r>
            <a:r>
              <a:rPr lang="zh-TW" altLang="en-US" dirty="0" smtClean="0"/>
              <a:t>的</a:t>
            </a:r>
            <a:r>
              <a:rPr lang="zh-TW" altLang="en-US" dirty="0"/>
              <a:t>剩餘</a:t>
            </a:r>
            <a:r>
              <a:rPr lang="zh-TW" altLang="en-US" dirty="0" smtClean="0"/>
              <a:t>員工的</a:t>
            </a:r>
            <a:r>
              <a:rPr lang="zh-TW" altLang="en-US" dirty="0"/>
              <a:t>最小</a:t>
            </a:r>
            <a:r>
              <a:rPr lang="zh-TW" altLang="en-US" dirty="0" smtClean="0"/>
              <a:t>數量</a:t>
            </a:r>
            <a:endParaRPr lang="en-US" altLang="zh-TW" dirty="0"/>
          </a:p>
          <a:p>
            <a:pPr marL="514350" indent="-514350">
              <a:buFont typeface="+mj-lt"/>
              <a:buAutoNum type="arabicPeriod"/>
            </a:pPr>
            <a:r>
              <a:rPr lang="zh-TW" altLang="en-US" dirty="0" smtClean="0"/>
              <a:t>每一天確定</a:t>
            </a:r>
            <a:r>
              <a:rPr lang="zh-TW" altLang="en-US" dirty="0"/>
              <a:t>可用</a:t>
            </a:r>
            <a:r>
              <a:rPr lang="zh-TW" altLang="en-US" dirty="0" smtClean="0"/>
              <a:t>且</a:t>
            </a:r>
            <a:r>
              <a:rPr lang="zh-TW" altLang="en-US" dirty="0"/>
              <a:t>可</a:t>
            </a:r>
            <a:r>
              <a:rPr lang="zh-TW" altLang="en-US" dirty="0" smtClean="0"/>
              <a:t>至少輪班的</a:t>
            </a:r>
            <a:r>
              <a:rPr lang="zh-TW" altLang="en-US" dirty="0"/>
              <a:t>剩餘員工</a:t>
            </a:r>
            <a:r>
              <a:rPr lang="zh-TW" altLang="en-US" dirty="0" smtClean="0"/>
              <a:t>總數。</a:t>
            </a:r>
            <a:endParaRPr lang="en-US" altLang="zh-TW" dirty="0" smtClean="0"/>
          </a:p>
          <a:p>
            <a:pPr marL="514350" indent="-514350">
              <a:buFont typeface="+mj-lt"/>
              <a:buAutoNum type="arabicPeriod"/>
            </a:pPr>
            <a:r>
              <a:rPr lang="zh-TW" altLang="en-US" dirty="0"/>
              <a:t>確定剩餘的可用員工天數總數，並且有資格在一天中至少輪班一次，每週最多 </a:t>
            </a:r>
            <a:r>
              <a:rPr lang="en-US" altLang="zh-TW" dirty="0"/>
              <a:t>5 </a:t>
            </a:r>
            <a:r>
              <a:rPr lang="zh-TW" altLang="en-US" dirty="0" smtClean="0"/>
              <a:t>天</a:t>
            </a:r>
            <a:endParaRPr lang="en-US" altLang="zh-TW" dirty="0" smtClean="0"/>
          </a:p>
          <a:p>
            <a:pPr marL="514350" indent="-514350">
              <a:buFont typeface="+mj-lt"/>
              <a:buAutoNum type="arabicPeriod"/>
            </a:pPr>
            <a:r>
              <a:rPr lang="zh-TW" altLang="en-US" dirty="0" smtClean="0"/>
              <a:t>每</a:t>
            </a:r>
            <a:r>
              <a:rPr lang="zh-TW" altLang="en-US" dirty="0"/>
              <a:t>一天 </a:t>
            </a:r>
            <a:r>
              <a:rPr lang="zh-TW" altLang="en-US" dirty="0" smtClean="0"/>
              <a:t>，</a:t>
            </a:r>
            <a:r>
              <a:rPr lang="zh-TW" altLang="en-US" dirty="0"/>
              <a:t>確定剩餘</a:t>
            </a:r>
            <a:r>
              <a:rPr lang="zh-TW" altLang="en-US" dirty="0" smtClean="0"/>
              <a:t>的輪班次</a:t>
            </a:r>
            <a:r>
              <a:rPr lang="zh-TW" altLang="en-US" dirty="0"/>
              <a:t>數</a:t>
            </a:r>
            <a:endParaRPr lang="en-US" altLang="zh-TW" dirty="0"/>
          </a:p>
          <a:p>
            <a:pPr marL="514350" indent="-514350">
              <a:buFont typeface="+mj-lt"/>
              <a:buAutoNum type="arabicPeriod"/>
            </a:pPr>
            <a:endParaRPr lang="en-US" altLang="zh-TW" dirty="0"/>
          </a:p>
          <a:p>
            <a:pPr marL="514350" indent="-514350">
              <a:buFont typeface="+mj-lt"/>
              <a:buAutoNum type="arabicPeriod"/>
            </a:pPr>
            <a:endParaRPr lang="en-US" altLang="zh-TW" dirty="0" smtClean="0"/>
          </a:p>
          <a:p>
            <a:pPr marL="514350" indent="-514350">
              <a:buFont typeface="+mj-lt"/>
              <a:buAutoNum type="arabicPeriod"/>
            </a:pPr>
            <a:endParaRPr lang="en-US" altLang="zh-TW" dirty="0" smtClean="0"/>
          </a:p>
        </p:txBody>
      </p:sp>
      <p:sp>
        <p:nvSpPr>
          <p:cNvPr id="4" name="標題 1">
            <a:extLst>
              <a:ext uri="{FF2B5EF4-FFF2-40B4-BE49-F238E27FC236}">
                <a16:creationId xmlns="" xmlns:a16="http://schemas.microsoft.com/office/drawing/2014/main" id="{9D302D1F-91C7-4EDF-AEE7-87A8E7F48D84}"/>
              </a:ext>
            </a:extLst>
          </p:cNvPr>
          <p:cNvSpPr>
            <a:spLocks noGrp="1"/>
          </p:cNvSpPr>
          <p:nvPr>
            <p:ph type="title"/>
          </p:nvPr>
        </p:nvSpPr>
        <p:spPr>
          <a:xfrm>
            <a:off x="701458" y="0"/>
            <a:ext cx="10515600" cy="1325563"/>
          </a:xfrm>
        </p:spPr>
        <p:txBody>
          <a:bodyPr/>
          <a:lstStyle/>
          <a:p>
            <a:r>
              <a:rPr lang="en-US" altLang="zh-TW" dirty="0" smtClean="0"/>
              <a:t>Heuristic method</a:t>
            </a:r>
            <a:endParaRPr lang="zh-TW" altLang="en-US" dirty="0"/>
          </a:p>
        </p:txBody>
      </p:sp>
    </p:spTree>
    <p:extLst>
      <p:ext uri="{BB962C8B-B14F-4D97-AF65-F5344CB8AC3E}">
        <p14:creationId xmlns:p14="http://schemas.microsoft.com/office/powerpoint/2010/main" val="4125628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10822" y="324202"/>
            <a:ext cx="10515600" cy="6257219"/>
          </a:xfrm>
        </p:spPr>
        <p:txBody>
          <a:bodyPr>
            <a:normAutofit/>
          </a:bodyPr>
          <a:lstStyle/>
          <a:p>
            <a:pPr marL="0" indent="0">
              <a:buNone/>
            </a:pPr>
            <a:r>
              <a:rPr lang="en-US" altLang="zh-TW" dirty="0" smtClean="0"/>
              <a:t>6.</a:t>
            </a:r>
            <a:r>
              <a:rPr lang="zh-TW" altLang="en-US" dirty="0" smtClean="0"/>
              <a:t>對於第</a:t>
            </a:r>
            <a:r>
              <a:rPr lang="en-US" altLang="zh-TW" dirty="0" smtClean="0"/>
              <a:t>d</a:t>
            </a:r>
            <a:r>
              <a:rPr lang="zh-TW" altLang="en-US" dirty="0" smtClean="0"/>
              <a:t>天，</a:t>
            </a:r>
            <a:r>
              <a:rPr lang="zh-TW" altLang="en-US" dirty="0"/>
              <a:t>確定剩餘</a:t>
            </a:r>
            <a:r>
              <a:rPr lang="zh-TW" altLang="en-US" dirty="0" smtClean="0"/>
              <a:t>的輪班次數要分配給員工</a:t>
            </a:r>
            <a:r>
              <a:rPr lang="en-US" altLang="zh-TW" dirty="0" smtClean="0"/>
              <a:t>e</a:t>
            </a:r>
            <a:br>
              <a:rPr lang="en-US" altLang="zh-TW" dirty="0" smtClean="0"/>
            </a:br>
            <a:r>
              <a:rPr lang="en-US" altLang="zh-TW" dirty="0" smtClean="0"/>
              <a:t> </a:t>
            </a:r>
            <a:r>
              <a:rPr lang="zh-TW" altLang="en-US" dirty="0" smtClean="0"/>
              <a:t>求解</a:t>
            </a:r>
            <a:r>
              <a:rPr lang="zh-TW" altLang="en-US" dirty="0"/>
              <a:t>以下整數線性規劃</a:t>
            </a:r>
            <a:r>
              <a:rPr lang="zh-TW" altLang="en-US" dirty="0" smtClean="0"/>
              <a:t>：</a:t>
            </a:r>
            <a:r>
              <a:rPr lang="en-US" altLang="zh-TW" dirty="0" smtClean="0"/>
              <a:t>			</a:t>
            </a:r>
            <a:endParaRPr lang="en-US" altLang="zh-TW" dirty="0" smtClean="0"/>
          </a:p>
          <a:p>
            <a:pPr marL="0" indent="0">
              <a:buNone/>
            </a:pPr>
            <a:r>
              <a:rPr lang="zh-TW" altLang="en-US" dirty="0" smtClean="0"/>
              <a:t> </a:t>
            </a:r>
            <a:endParaRPr lang="en-US" altLang="zh-TW" dirty="0" smtClean="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smtClean="0"/>
          </a:p>
          <a:p>
            <a:pPr marL="0" indent="0">
              <a:buNone/>
            </a:pPr>
            <a:r>
              <a:rPr lang="en-US" altLang="zh-TW" dirty="0" smtClean="0"/>
              <a:t>7</a:t>
            </a:r>
            <a:r>
              <a:rPr lang="en-US" altLang="zh-TW" dirty="0"/>
              <a:t>.</a:t>
            </a:r>
            <a:r>
              <a:rPr lang="zh-TW" altLang="en-US" dirty="0"/>
              <a:t>將 </a:t>
            </a:r>
            <a:r>
              <a:rPr lang="en-US" altLang="zh-TW" dirty="0"/>
              <a:t>x </a:t>
            </a:r>
            <a:r>
              <a:rPr lang="zh-TW" altLang="en-US" dirty="0"/>
              <a:t>中的每個班次分配給員工 </a:t>
            </a:r>
            <a:r>
              <a:rPr lang="en-US" altLang="zh-TW" dirty="0" err="1"/>
              <a:t>ei</a:t>
            </a:r>
            <a:r>
              <a:rPr lang="en-US" altLang="zh-TW" dirty="0"/>
              <a:t> </a:t>
            </a:r>
            <a:r>
              <a:rPr lang="zh-TW" altLang="en-US" dirty="0"/>
              <a:t>並刪除該班次。 刪除員工 </a:t>
            </a:r>
            <a:r>
              <a:rPr lang="en-US" altLang="zh-TW" dirty="0" err="1"/>
              <a:t>ei</a:t>
            </a:r>
            <a:r>
              <a:rPr lang="zh-TW" altLang="en-US" dirty="0"/>
              <a:t>。 更新 </a:t>
            </a:r>
            <a:r>
              <a:rPr lang="en-US" altLang="zh-TW" dirty="0"/>
              <a:t>e </a:t>
            </a:r>
            <a:r>
              <a:rPr lang="zh-TW" altLang="en-US" dirty="0"/>
              <a:t>。 除非所有班次都已分配，否則返回步驟 </a:t>
            </a:r>
            <a:r>
              <a:rPr lang="en-US" altLang="zh-TW" dirty="0"/>
              <a:t>1</a:t>
            </a:r>
            <a:r>
              <a:rPr lang="zh-TW" altLang="en-US" dirty="0" smtClean="0"/>
              <a:t>，</a:t>
            </a:r>
            <a:r>
              <a:rPr lang="zh-TW" altLang="en-US" dirty="0" smtClean="0"/>
              <a:t>直到終止</a:t>
            </a:r>
            <a:r>
              <a:rPr lang="zh-TW" altLang="en-US" dirty="0" smtClean="0"/>
              <a:t>。</a:t>
            </a:r>
            <a:endParaRPr lang="zh-TW" altLang="en-US" dirty="0"/>
          </a:p>
          <a:p>
            <a:pPr marL="514350" indent="-514350">
              <a:buFont typeface="+mj-lt"/>
              <a:buAutoNum type="arabicPeriod" startAt="4"/>
            </a:pPr>
            <a:endParaRPr lang="zh-TW" altLang="en-US" dirty="0"/>
          </a:p>
        </p:txBody>
      </p:sp>
      <p:pic>
        <p:nvPicPr>
          <p:cNvPr id="4" name="圖片 3"/>
          <p:cNvPicPr>
            <a:picLocks noChangeAspect="1"/>
          </p:cNvPicPr>
          <p:nvPr/>
        </p:nvPicPr>
        <p:blipFill>
          <a:blip r:embed="rId3"/>
          <a:stretch>
            <a:fillRect/>
          </a:stretch>
        </p:blipFill>
        <p:spPr>
          <a:xfrm>
            <a:off x="722055" y="1381537"/>
            <a:ext cx="10455340" cy="2727000"/>
          </a:xfrm>
          <a:prstGeom prst="rect">
            <a:avLst/>
          </a:prstGeom>
        </p:spPr>
      </p:pic>
    </p:spTree>
    <p:extLst>
      <p:ext uri="{BB962C8B-B14F-4D97-AF65-F5344CB8AC3E}">
        <p14:creationId xmlns:p14="http://schemas.microsoft.com/office/powerpoint/2010/main" val="1062199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012C0B6A-B36B-48BF-8C92-B75797F8A51F}"/>
              </a:ext>
            </a:extLst>
          </p:cNvPr>
          <p:cNvSpPr>
            <a:spLocks noGrp="1"/>
          </p:cNvSpPr>
          <p:nvPr>
            <p:ph idx="1"/>
          </p:nvPr>
        </p:nvSpPr>
        <p:spPr>
          <a:xfrm>
            <a:off x="314776" y="1130484"/>
            <a:ext cx="11660105" cy="4351338"/>
          </a:xfrm>
        </p:spPr>
        <p:txBody>
          <a:bodyPr/>
          <a:lstStyle/>
          <a:p>
            <a:pPr marL="0" indent="0">
              <a:buNone/>
            </a:pPr>
            <a:r>
              <a:rPr lang="en-US" altLang="zh-TW" dirty="0" smtClean="0"/>
              <a:t>ILP</a:t>
            </a:r>
            <a:r>
              <a:rPr lang="zh-TW" altLang="en-US" dirty="0" smtClean="0"/>
              <a:t>從</a:t>
            </a:r>
            <a:r>
              <a:rPr lang="zh-TW" altLang="en-US" dirty="0"/>
              <a:t>原來</a:t>
            </a:r>
            <a:r>
              <a:rPr lang="zh-TW" altLang="en-US" dirty="0" smtClean="0"/>
              <a:t>的 </a:t>
            </a:r>
            <a:r>
              <a:rPr lang="en-US" altLang="zh-TW" dirty="0"/>
              <a:t>40,000 </a:t>
            </a:r>
            <a:r>
              <a:rPr lang="zh-TW" altLang="en-US" dirty="0"/>
              <a:t>個二進制和整數變量和 </a:t>
            </a:r>
            <a:r>
              <a:rPr lang="en-US" altLang="zh-TW" dirty="0"/>
              <a:t>4,000 </a:t>
            </a:r>
            <a:r>
              <a:rPr lang="zh-TW" altLang="en-US" dirty="0"/>
              <a:t>個</a:t>
            </a:r>
            <a:r>
              <a:rPr lang="zh-TW" altLang="en-US" dirty="0" smtClean="0"/>
              <a:t>約束。</a:t>
            </a:r>
            <a:r>
              <a:rPr lang="en-US" altLang="zh-TW" dirty="0" smtClean="0"/>
              <a:t/>
            </a:r>
            <a:br>
              <a:rPr lang="en-US" altLang="zh-TW" dirty="0" smtClean="0"/>
            </a:br>
            <a:endParaRPr lang="en-US" altLang="zh-TW" dirty="0" smtClean="0"/>
          </a:p>
          <a:p>
            <a:pPr marL="0" indent="0">
              <a:buNone/>
            </a:pPr>
            <a:r>
              <a:rPr lang="zh-TW" altLang="en-US" dirty="0"/>
              <a:t>若僅使用</a:t>
            </a:r>
            <a:r>
              <a:rPr lang="zh-TW" altLang="en-US" u="sng" dirty="0"/>
              <a:t>（</a:t>
            </a:r>
            <a:r>
              <a:rPr lang="en-US" altLang="zh-TW" u="sng" dirty="0"/>
              <a:t>a</a:t>
            </a:r>
            <a:r>
              <a:rPr lang="zh-TW" altLang="en-US" u="sng" dirty="0"/>
              <a:t>）確定好的班次</a:t>
            </a:r>
            <a:r>
              <a:rPr lang="zh-TW" altLang="en-US" dirty="0"/>
              <a:t>的</a:t>
            </a:r>
            <a:r>
              <a:rPr lang="zh-TW" altLang="en-US" dirty="0" smtClean="0"/>
              <a:t>轉變，</a:t>
            </a:r>
            <a:endParaRPr lang="en-US" altLang="zh-TW" dirty="0" smtClean="0"/>
          </a:p>
          <a:p>
            <a:pPr marL="0" indent="0">
              <a:buNone/>
            </a:pPr>
            <a:r>
              <a:rPr lang="zh-TW" altLang="en-US" dirty="0" smtClean="0"/>
              <a:t>變成二</a:t>
            </a:r>
            <a:r>
              <a:rPr lang="zh-TW" altLang="en-US" dirty="0"/>
              <a:t>進制變量的數量是 </a:t>
            </a:r>
            <a:r>
              <a:rPr lang="en-US" altLang="zh-TW" dirty="0"/>
              <a:t>2,170</a:t>
            </a:r>
            <a:r>
              <a:rPr lang="zh-TW" altLang="en-US" dirty="0"/>
              <a:t>，約束的數量是 </a:t>
            </a:r>
            <a:r>
              <a:rPr lang="en-US" altLang="zh-TW" dirty="0"/>
              <a:t>485</a:t>
            </a:r>
            <a:r>
              <a:rPr lang="zh-TW" altLang="en-US" dirty="0" smtClean="0"/>
              <a:t>。 </a:t>
            </a:r>
            <a:endParaRPr lang="en-US" altLang="zh-TW" dirty="0" smtClean="0"/>
          </a:p>
          <a:p>
            <a:pPr marL="0" indent="0">
              <a:buNone/>
            </a:pPr>
            <a:endParaRPr lang="en-US" altLang="zh-TW" dirty="0" smtClean="0"/>
          </a:p>
          <a:p>
            <a:pPr marL="0" indent="0">
              <a:buNone/>
            </a:pPr>
            <a:r>
              <a:rPr lang="zh-TW" altLang="en-US" dirty="0"/>
              <a:t>若對</a:t>
            </a:r>
            <a:r>
              <a:rPr lang="zh-TW" altLang="en-US" u="sng" dirty="0"/>
              <a:t>（</a:t>
            </a:r>
            <a:r>
              <a:rPr lang="en-US" altLang="zh-TW" u="sng" dirty="0"/>
              <a:t>b</a:t>
            </a:r>
            <a:r>
              <a:rPr lang="zh-TW" altLang="en-US" u="sng" dirty="0"/>
              <a:t>）如何將它們分配給員工是</a:t>
            </a:r>
            <a:r>
              <a:rPr lang="zh-TW" altLang="en-US" u="sng" dirty="0" smtClean="0"/>
              <a:t>合理的</a:t>
            </a:r>
            <a:r>
              <a:rPr lang="zh-TW" altLang="en-US" dirty="0" smtClean="0"/>
              <a:t>，</a:t>
            </a:r>
            <a:endParaRPr lang="en-US" altLang="zh-TW" dirty="0" smtClean="0"/>
          </a:p>
          <a:p>
            <a:pPr marL="0" indent="0">
              <a:buNone/>
            </a:pPr>
            <a:r>
              <a:rPr lang="zh-TW" altLang="en-US" dirty="0" smtClean="0"/>
              <a:t>使用</a:t>
            </a:r>
            <a:r>
              <a:rPr lang="en-US" altLang="zh-TW" dirty="0" smtClean="0"/>
              <a:t>Heuristic method </a:t>
            </a:r>
            <a:r>
              <a:rPr lang="zh-TW" altLang="en-US" dirty="0" smtClean="0"/>
              <a:t>的每</a:t>
            </a:r>
            <a:r>
              <a:rPr lang="zh-TW" altLang="en-US" dirty="0"/>
              <a:t>個整數線性規劃都有 </a:t>
            </a:r>
            <a:r>
              <a:rPr lang="en-US" altLang="zh-TW" dirty="0"/>
              <a:t>42 </a:t>
            </a:r>
            <a:r>
              <a:rPr lang="zh-TW" altLang="en-US" dirty="0"/>
              <a:t>個二元變</a:t>
            </a:r>
            <a:r>
              <a:rPr lang="zh-TW" altLang="en-US" dirty="0" smtClean="0"/>
              <a:t>量</a:t>
            </a:r>
            <a:r>
              <a:rPr lang="zh-TW" altLang="en-US" dirty="0"/>
              <a:t>。</a:t>
            </a:r>
            <a:endParaRPr lang="en-US" altLang="zh-TW" dirty="0"/>
          </a:p>
        </p:txBody>
      </p:sp>
    </p:spTree>
    <p:extLst>
      <p:ext uri="{BB962C8B-B14F-4D97-AF65-F5344CB8AC3E}">
        <p14:creationId xmlns:p14="http://schemas.microsoft.com/office/powerpoint/2010/main" val="2122089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3"/>
          <a:stretch>
            <a:fillRect/>
          </a:stretch>
        </p:blipFill>
        <p:spPr>
          <a:xfrm>
            <a:off x="165952" y="1995055"/>
            <a:ext cx="11187848" cy="2782267"/>
          </a:xfrm>
          <a:prstGeom prst="rect">
            <a:avLst/>
          </a:prstGeom>
        </p:spPr>
      </p:pic>
    </p:spTree>
    <p:extLst>
      <p:ext uri="{BB962C8B-B14F-4D97-AF65-F5344CB8AC3E}">
        <p14:creationId xmlns:p14="http://schemas.microsoft.com/office/powerpoint/2010/main" val="573557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Conclution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W</a:t>
            </a:r>
            <a:r>
              <a:rPr lang="en-US" altLang="zh-TW" dirty="0" smtClean="0"/>
              <a:t>e </a:t>
            </a:r>
            <a:r>
              <a:rPr lang="en-US" altLang="zh-TW" dirty="0"/>
              <a:t>have described a two-stage procedure for solving the employee scheduling problem for services employing heterogeneous, part-time employees with limited availability</a:t>
            </a:r>
            <a:r>
              <a:rPr lang="en-US" altLang="zh-TW" dirty="0" smtClean="0"/>
              <a:t>.</a:t>
            </a:r>
          </a:p>
          <a:p>
            <a:pPr marL="0" indent="0">
              <a:buNone/>
            </a:pPr>
            <a:r>
              <a:rPr lang="en-US" altLang="zh-TW" dirty="0"/>
              <a:t>(a) good shifts are determined </a:t>
            </a:r>
            <a:endParaRPr lang="en-US" altLang="zh-TW" dirty="0" smtClean="0"/>
          </a:p>
          <a:p>
            <a:pPr marL="0" indent="0">
              <a:buNone/>
            </a:pPr>
            <a:r>
              <a:rPr lang="en-US" altLang="zh-TW" dirty="0" smtClean="0"/>
              <a:t>(</a:t>
            </a:r>
            <a:r>
              <a:rPr lang="en-US" altLang="zh-TW" dirty="0"/>
              <a:t>b) an integer linear programming-based heuristic is used to assign the good shifts to the employees</a:t>
            </a:r>
            <a:r>
              <a:rPr lang="en-US" altLang="zh-TW" u="sng" dirty="0"/>
              <a:t>, one employee at a time</a:t>
            </a:r>
            <a:r>
              <a:rPr lang="en-US" altLang="zh-TW" dirty="0"/>
              <a:t>. </a:t>
            </a:r>
            <a:endParaRPr lang="en-US" altLang="zh-TW" dirty="0" smtClean="0"/>
          </a:p>
          <a:p>
            <a:pPr marL="0" indent="0">
              <a:buNone/>
            </a:pPr>
            <a:r>
              <a:rPr lang="en-US" altLang="zh-TW" dirty="0" smtClean="0"/>
              <a:t>(</a:t>
            </a:r>
            <a:r>
              <a:rPr lang="en-US" altLang="zh-TW" dirty="0"/>
              <a:t>b’) as opposed to assigning </a:t>
            </a:r>
            <a:r>
              <a:rPr lang="en-US" altLang="zh-TW" u="sng" dirty="0"/>
              <a:t>one shift at a time to an </a:t>
            </a:r>
            <a:r>
              <a:rPr lang="en-US" altLang="zh-TW" u="sng" dirty="0" smtClean="0"/>
              <a:t>employee</a:t>
            </a:r>
            <a:r>
              <a:rPr lang="en-US" altLang="zh-TW" dirty="0"/>
              <a:t>.</a:t>
            </a:r>
            <a:endParaRPr lang="en-US" altLang="zh-TW" dirty="0" smtClean="0"/>
          </a:p>
          <a:p>
            <a:pPr marL="0" indent="0">
              <a:buNone/>
            </a:pPr>
            <a:endParaRPr lang="en-US" altLang="zh-TW" dirty="0"/>
          </a:p>
          <a:p>
            <a:pPr marL="0" indent="0">
              <a:buNone/>
            </a:pPr>
            <a:r>
              <a:rPr lang="en-US" altLang="zh-TW" dirty="0"/>
              <a:t>Our method considers all the constraints for each employee and therefore does not need backtracking</a:t>
            </a:r>
            <a:endParaRPr lang="zh-TW" altLang="en-US" dirty="0"/>
          </a:p>
        </p:txBody>
      </p:sp>
    </p:spTree>
    <p:extLst>
      <p:ext uri="{BB962C8B-B14F-4D97-AF65-F5344CB8AC3E}">
        <p14:creationId xmlns:p14="http://schemas.microsoft.com/office/powerpoint/2010/main" val="2451606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smtClean="0"/>
              <a:t>Thanks for listening.</a:t>
            </a:r>
            <a:endParaRPr lang="zh-TW" altLang="en-US" dirty="0"/>
          </a:p>
        </p:txBody>
      </p:sp>
    </p:spTree>
    <p:extLst>
      <p:ext uri="{BB962C8B-B14F-4D97-AF65-F5344CB8AC3E}">
        <p14:creationId xmlns:p14="http://schemas.microsoft.com/office/powerpoint/2010/main" val="2702956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Abstract</a:t>
            </a:r>
          </a:p>
          <a:p>
            <a:r>
              <a:rPr lang="en-US" altLang="zh-TW" dirty="0" smtClean="0"/>
              <a:t>Experiments</a:t>
            </a:r>
          </a:p>
          <a:p>
            <a:r>
              <a:rPr lang="en-US" altLang="zh-TW" dirty="0" smtClean="0"/>
              <a:t>Methods</a:t>
            </a:r>
          </a:p>
          <a:p>
            <a:r>
              <a:rPr lang="en-US" altLang="zh-TW" dirty="0" smtClean="0"/>
              <a:t>Conclusion</a:t>
            </a:r>
          </a:p>
          <a:p>
            <a:endParaRPr lang="zh-TW" altLang="en-US" dirty="0"/>
          </a:p>
        </p:txBody>
      </p:sp>
    </p:spTree>
    <p:extLst>
      <p:ext uri="{BB962C8B-B14F-4D97-AF65-F5344CB8AC3E}">
        <p14:creationId xmlns:p14="http://schemas.microsoft.com/office/powerpoint/2010/main" val="1771412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7F3A801-9970-44AC-870E-6E99F758E8C2}"/>
              </a:ext>
            </a:extLst>
          </p:cNvPr>
          <p:cNvSpPr>
            <a:spLocks noGrp="1"/>
          </p:cNvSpPr>
          <p:nvPr>
            <p:ph type="title"/>
          </p:nvPr>
        </p:nvSpPr>
        <p:spPr/>
        <p:txBody>
          <a:bodyPr>
            <a:normAutofit/>
          </a:bodyPr>
          <a:lstStyle/>
          <a:p>
            <a:r>
              <a:rPr lang="pt-BR" altLang="zh-TW" b="0" i="0" u="none" strike="noStrike" baseline="0" dirty="0"/>
              <a:t>Abstract</a:t>
            </a:r>
            <a:endParaRPr lang="zh-TW" altLang="en-US" sz="6000" dirty="0"/>
          </a:p>
        </p:txBody>
      </p:sp>
      <p:sp>
        <p:nvSpPr>
          <p:cNvPr id="3" name="內容版面配置區 2">
            <a:extLst>
              <a:ext uri="{FF2B5EF4-FFF2-40B4-BE49-F238E27FC236}">
                <a16:creationId xmlns="" xmlns:a16="http://schemas.microsoft.com/office/drawing/2014/main" id="{A8694575-E4BF-4C80-BCFE-ADDE16F1CEEF}"/>
              </a:ext>
            </a:extLst>
          </p:cNvPr>
          <p:cNvSpPr>
            <a:spLocks noGrp="1"/>
          </p:cNvSpPr>
          <p:nvPr>
            <p:ph idx="1"/>
          </p:nvPr>
        </p:nvSpPr>
        <p:spPr>
          <a:xfrm>
            <a:off x="303098" y="1324285"/>
            <a:ext cx="11315161" cy="5447654"/>
          </a:xfrm>
        </p:spPr>
        <p:txBody>
          <a:bodyPr>
            <a:normAutofit lnSpcReduction="10000"/>
          </a:bodyPr>
          <a:lstStyle/>
          <a:p>
            <a:pPr marL="0" indent="0" algn="l">
              <a:lnSpc>
                <a:spcPct val="100000"/>
              </a:lnSpc>
              <a:buNone/>
            </a:pPr>
            <a:r>
              <a:rPr lang="en-US" altLang="zh-TW" dirty="0"/>
              <a:t>	</a:t>
            </a:r>
            <a:r>
              <a:rPr lang="en-US" altLang="zh-TW" b="0" i="0" u="none" strike="noStrike" baseline="0" dirty="0"/>
              <a:t>Scheduling of heterogeneous, part-time, service employees with limited availability is especially challenging because employees have different availability and skills and work different total work hours in a planning period, e.g., a week. The constraints typically are to meet employee requirements during each hour in a planning period with shifts which have a minimum &amp; maximum length, and do not exceed 5 workdays per week for each employee. The objectives typically are to minimize over staffing and to meet the target total work hours for each employee during the planning period. We decompose this problem into (a) determining good shifts and then (b) assigning the good shifts to employees and use a set of small integer linear programs to solve each part. We apply this method to the data given in a reference paper and compare our results. Also, several random problems are generated and solved to verify the robustness of our solution method.</a:t>
            </a:r>
            <a:endParaRPr lang="zh-TW" altLang="en-US" sz="4000" dirty="0"/>
          </a:p>
        </p:txBody>
      </p:sp>
    </p:spTree>
    <p:extLst>
      <p:ext uri="{BB962C8B-B14F-4D97-AF65-F5344CB8AC3E}">
        <p14:creationId xmlns:p14="http://schemas.microsoft.com/office/powerpoint/2010/main" val="427238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193473" y="-59249"/>
            <a:ext cx="11998527" cy="3634812"/>
          </a:xfrm>
          <a:prstGeom prst="rect">
            <a:avLst/>
          </a:prstGeom>
        </p:spPr>
      </p:pic>
      <p:pic>
        <p:nvPicPr>
          <p:cNvPr id="5" name="圖片 4"/>
          <p:cNvPicPr>
            <a:picLocks noChangeAspect="1"/>
          </p:cNvPicPr>
          <p:nvPr/>
        </p:nvPicPr>
        <p:blipFill>
          <a:blip r:embed="rId4"/>
          <a:stretch>
            <a:fillRect/>
          </a:stretch>
        </p:blipFill>
        <p:spPr>
          <a:xfrm>
            <a:off x="193472" y="3597311"/>
            <a:ext cx="11704485" cy="3246906"/>
          </a:xfrm>
          <a:prstGeom prst="rect">
            <a:avLst/>
          </a:prstGeom>
        </p:spPr>
      </p:pic>
    </p:spTree>
    <p:extLst>
      <p:ext uri="{BB962C8B-B14F-4D97-AF65-F5344CB8AC3E}">
        <p14:creationId xmlns:p14="http://schemas.microsoft.com/office/powerpoint/2010/main" val="58469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0" y="946572"/>
            <a:ext cx="11985585" cy="3894370"/>
          </a:xfrm>
          <a:prstGeom prst="rect">
            <a:avLst/>
          </a:prstGeom>
        </p:spPr>
      </p:pic>
    </p:spTree>
    <p:extLst>
      <p:ext uri="{BB962C8B-B14F-4D97-AF65-F5344CB8AC3E}">
        <p14:creationId xmlns:p14="http://schemas.microsoft.com/office/powerpoint/2010/main" val="1814153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204853" y="709088"/>
            <a:ext cx="11782293" cy="3593970"/>
          </a:xfrm>
          <a:prstGeom prst="rect">
            <a:avLst/>
          </a:prstGeom>
        </p:spPr>
      </p:pic>
    </p:spTree>
    <p:extLst>
      <p:ext uri="{BB962C8B-B14F-4D97-AF65-F5344CB8AC3E}">
        <p14:creationId xmlns:p14="http://schemas.microsoft.com/office/powerpoint/2010/main" val="2650770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305798" y="0"/>
            <a:ext cx="9601995" cy="7172325"/>
          </a:xfrm>
          <a:prstGeom prst="rect">
            <a:avLst/>
          </a:prstGeom>
        </p:spPr>
      </p:pic>
    </p:spTree>
    <p:extLst>
      <p:ext uri="{BB962C8B-B14F-4D97-AF65-F5344CB8AC3E}">
        <p14:creationId xmlns:p14="http://schemas.microsoft.com/office/powerpoint/2010/main" val="1400683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193473" y="-59249"/>
            <a:ext cx="11998527" cy="3634812"/>
          </a:xfrm>
          <a:prstGeom prst="rect">
            <a:avLst/>
          </a:prstGeom>
        </p:spPr>
      </p:pic>
      <p:pic>
        <p:nvPicPr>
          <p:cNvPr id="5" name="圖片 4"/>
          <p:cNvPicPr>
            <a:picLocks noChangeAspect="1"/>
          </p:cNvPicPr>
          <p:nvPr/>
        </p:nvPicPr>
        <p:blipFill>
          <a:blip r:embed="rId4"/>
          <a:stretch>
            <a:fillRect/>
          </a:stretch>
        </p:blipFill>
        <p:spPr>
          <a:xfrm>
            <a:off x="193472" y="3597311"/>
            <a:ext cx="11704485" cy="3246906"/>
          </a:xfrm>
          <a:prstGeom prst="rect">
            <a:avLst/>
          </a:prstGeom>
        </p:spPr>
      </p:pic>
    </p:spTree>
    <p:extLst>
      <p:ext uri="{BB962C8B-B14F-4D97-AF65-F5344CB8AC3E}">
        <p14:creationId xmlns:p14="http://schemas.microsoft.com/office/powerpoint/2010/main" val="1706119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2242876" y="148994"/>
            <a:ext cx="8961294" cy="6589921"/>
          </a:xfrm>
          <a:prstGeom prst="rect">
            <a:avLst/>
          </a:prstGeom>
        </p:spPr>
      </p:pic>
    </p:spTree>
    <p:extLst>
      <p:ext uri="{BB962C8B-B14F-4D97-AF65-F5344CB8AC3E}">
        <p14:creationId xmlns:p14="http://schemas.microsoft.com/office/powerpoint/2010/main" val="3566691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報paper範本" id="{69A26A74-F2D4-4C4E-8979-71B91039FD65}" vid="{BF5BF2FF-57E1-4805-99F6-A663F732E57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報paper範本</Template>
  <TotalTime>1426</TotalTime>
  <Words>1293</Words>
  <Application>Microsoft Office PowerPoint</Application>
  <PresentationFormat>寬螢幕</PresentationFormat>
  <Paragraphs>98</Paragraphs>
  <Slides>19</Slides>
  <Notes>16</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19</vt:i4>
      </vt:variant>
    </vt:vector>
  </HeadingPairs>
  <TitlesOfParts>
    <vt:vector size="25" baseType="lpstr">
      <vt:lpstr>新細明體</vt:lpstr>
      <vt:lpstr>標楷體</vt:lpstr>
      <vt:lpstr>Arial</vt:lpstr>
      <vt:lpstr>Calibri</vt:lpstr>
      <vt:lpstr>Times New Roman</vt:lpstr>
      <vt:lpstr>Office 佈景主題</vt:lpstr>
      <vt:lpstr>An integer linear programming-based heuristic for scheduling heterogeneous,part-time service employees</vt:lpstr>
      <vt:lpstr>Outline</vt:lpstr>
      <vt:lpstr>Abstract</vt:lpstr>
      <vt:lpstr>PowerPoint 簡報</vt:lpstr>
      <vt:lpstr>PowerPoint 簡報</vt:lpstr>
      <vt:lpstr>PowerPoint 簡報</vt:lpstr>
      <vt:lpstr>PowerPoint 簡報</vt:lpstr>
      <vt:lpstr>PowerPoint 簡報</vt:lpstr>
      <vt:lpstr>PowerPoint 簡報</vt:lpstr>
      <vt:lpstr>Method</vt:lpstr>
      <vt:lpstr>PowerPoint 簡報</vt:lpstr>
      <vt:lpstr>PowerPoint 簡報</vt:lpstr>
      <vt:lpstr>PowerPoint 簡報</vt:lpstr>
      <vt:lpstr>Heuristic method</vt:lpstr>
      <vt:lpstr>PowerPoint 簡報</vt:lpstr>
      <vt:lpstr>PowerPoint 簡報</vt:lpstr>
      <vt:lpstr>PowerPoint 簡報</vt:lpstr>
      <vt:lpstr>Conclution</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jj wu</dc:creator>
  <cp:lastModifiedBy>吳老爵</cp:lastModifiedBy>
  <cp:revision>76</cp:revision>
  <dcterms:created xsi:type="dcterms:W3CDTF">2021-07-01T14:13:17Z</dcterms:created>
  <dcterms:modified xsi:type="dcterms:W3CDTF">2021-07-06T06:56:50Z</dcterms:modified>
</cp:coreProperties>
</file>