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94" r:id="rId4"/>
    <p:sldId id="283" r:id="rId5"/>
    <p:sldId id="267" r:id="rId6"/>
    <p:sldId id="265" r:id="rId7"/>
    <p:sldId id="269" r:id="rId8"/>
    <p:sldId id="296" r:id="rId9"/>
    <p:sldId id="291" r:id="rId10"/>
    <p:sldId id="309" r:id="rId11"/>
    <p:sldId id="308" r:id="rId12"/>
    <p:sldId id="303" r:id="rId13"/>
    <p:sldId id="306" r:id="rId1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76699" autoAdjust="0"/>
  </p:normalViewPr>
  <p:slideViewPr>
    <p:cSldViewPr snapToGrid="0">
      <p:cViewPr varScale="1">
        <p:scale>
          <a:sx n="68" d="100"/>
          <a:sy n="68" d="100"/>
        </p:scale>
        <p:origin x="127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06C484-805F-45C9-8C9B-F08BFA4176A1}" type="datetimeFigureOut">
              <a:rPr lang="zh-TW" altLang="en-US" smtClean="0"/>
              <a:t>2021/7/13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621A8A-5B2A-4F7D-BE01-840A010BF92A}" type="slidenum">
              <a:rPr lang="zh-TW" altLang="en-US" smtClean="0"/>
              <a:t>‹#›</a:t>
            </a:fld>
            <a:endParaRPr lang="zh-TW" altLang="en-US"/>
          </a:p>
        </p:txBody>
      </p:sp>
    </p:spTree>
    <p:extLst>
      <p:ext uri="{BB962C8B-B14F-4D97-AF65-F5344CB8AC3E}">
        <p14:creationId xmlns:p14="http://schemas.microsoft.com/office/powerpoint/2010/main" val="2309116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研究了幾個連續輪班、長周末和兩個不同的輪班（日夜班和晝夜班）對心髒病生物標誌物的影響。</a:t>
            </a:r>
          </a:p>
          <a:p>
            <a:endParaRPr lang="zh-TW" altLang="en-US" dirty="0"/>
          </a:p>
        </p:txBody>
      </p:sp>
      <p:sp>
        <p:nvSpPr>
          <p:cNvPr id="4" name="投影片編號版面配置區 3"/>
          <p:cNvSpPr>
            <a:spLocks noGrp="1"/>
          </p:cNvSpPr>
          <p:nvPr>
            <p:ph type="sldNum" sz="quarter" idx="10"/>
          </p:nvPr>
        </p:nvSpPr>
        <p:spPr/>
        <p:txBody>
          <a:bodyPr/>
          <a:lstStyle/>
          <a:p>
            <a:fld id="{C7621A8A-5B2A-4F7D-BE01-840A010BF92A}" type="slidenum">
              <a:rPr lang="zh-TW" altLang="en-US" smtClean="0"/>
              <a:t>2</a:t>
            </a:fld>
            <a:endParaRPr lang="zh-TW" altLang="en-US"/>
          </a:p>
        </p:txBody>
      </p:sp>
    </p:spTree>
    <p:extLst>
      <p:ext uri="{BB962C8B-B14F-4D97-AF65-F5344CB8AC3E}">
        <p14:creationId xmlns:p14="http://schemas.microsoft.com/office/powerpoint/2010/main" val="9828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smtClean="0"/>
              <a:t>- </a:t>
            </a:r>
            <a:r>
              <a:rPr lang="zh-TW" altLang="en-US" dirty="0" smtClean="0"/>
              <a:t>確定加班費、假期和過夜工資成本。</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7621A8A-5B2A-4F7D-BE01-840A010BF92A}" type="slidenum">
              <a:rPr lang="zh-TW" altLang="en-US" smtClean="0"/>
              <a:t>5</a:t>
            </a:fld>
            <a:endParaRPr lang="zh-TW" altLang="en-US"/>
          </a:p>
        </p:txBody>
      </p:sp>
    </p:spTree>
    <p:extLst>
      <p:ext uri="{BB962C8B-B14F-4D97-AF65-F5344CB8AC3E}">
        <p14:creationId xmlns:p14="http://schemas.microsoft.com/office/powerpoint/2010/main" val="3311341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solidFill>
                  <a:schemeClr val="accent2">
                    <a:lumMod val="75000"/>
                  </a:schemeClr>
                </a:solidFill>
              </a:rPr>
              <a:t>。 需要的工作日早、晚、夜班人數分別為</a:t>
            </a:r>
            <a:r>
              <a:rPr lang="en-US" altLang="zh-TW" dirty="0" smtClean="0">
                <a:solidFill>
                  <a:schemeClr val="accent2">
                    <a:lumMod val="75000"/>
                  </a:schemeClr>
                </a:solidFill>
              </a:rPr>
              <a:t>7</a:t>
            </a:r>
            <a:r>
              <a:rPr lang="zh-TW" altLang="en-US" dirty="0" smtClean="0">
                <a:solidFill>
                  <a:schemeClr val="accent2">
                    <a:lumMod val="75000"/>
                  </a:schemeClr>
                </a:solidFill>
              </a:rPr>
              <a:t>、</a:t>
            </a:r>
            <a:r>
              <a:rPr lang="en-US" altLang="zh-TW" dirty="0" smtClean="0">
                <a:solidFill>
                  <a:schemeClr val="accent2">
                    <a:lumMod val="75000"/>
                  </a:schemeClr>
                </a:solidFill>
              </a:rPr>
              <a:t>4</a:t>
            </a:r>
            <a:r>
              <a:rPr lang="zh-TW" altLang="en-US" dirty="0" smtClean="0">
                <a:solidFill>
                  <a:schemeClr val="accent2">
                    <a:lumMod val="75000"/>
                  </a:schemeClr>
                </a:solidFill>
              </a:rPr>
              <a:t>、和 </a:t>
            </a:r>
            <a:r>
              <a:rPr lang="en-US" altLang="zh-TW" dirty="0" smtClean="0">
                <a:solidFill>
                  <a:schemeClr val="accent2">
                    <a:lumMod val="75000"/>
                  </a:schemeClr>
                </a:solidFill>
              </a:rPr>
              <a:t>3</a:t>
            </a:r>
            <a:r>
              <a:rPr lang="zh-TW" altLang="en-US" dirty="0" smtClean="0">
                <a:solidFill>
                  <a:schemeClr val="accent2">
                    <a:lumMod val="75000"/>
                  </a:schemeClr>
                </a:solidFill>
              </a:rPr>
              <a:t>，分別。休息日，早班、晚班、夜班所需人數分別為</a:t>
            </a:r>
            <a:r>
              <a:rPr lang="en-US" altLang="zh-TW" dirty="0" smtClean="0">
                <a:solidFill>
                  <a:schemeClr val="accent2">
                    <a:lumMod val="75000"/>
                  </a:schemeClr>
                </a:solidFill>
              </a:rPr>
              <a:t>5</a:t>
            </a:r>
            <a:r>
              <a:rPr lang="zh-TW" altLang="en-US" dirty="0" smtClean="0">
                <a:solidFill>
                  <a:schemeClr val="accent2">
                    <a:lumMod val="75000"/>
                  </a:schemeClr>
                </a:solidFill>
              </a:rPr>
              <a:t>人、</a:t>
            </a:r>
            <a:r>
              <a:rPr lang="en-US" altLang="zh-TW" dirty="0" smtClean="0">
                <a:solidFill>
                  <a:schemeClr val="accent2">
                    <a:lumMod val="75000"/>
                  </a:schemeClr>
                </a:solidFill>
              </a:rPr>
              <a:t>4</a:t>
            </a:r>
            <a:r>
              <a:rPr lang="zh-TW" altLang="en-US" dirty="0" smtClean="0">
                <a:solidFill>
                  <a:schemeClr val="accent2">
                    <a:lumMod val="75000"/>
                  </a:schemeClr>
                </a:solidFill>
              </a:rPr>
              <a:t>人、</a:t>
            </a:r>
            <a:r>
              <a:rPr lang="en-US" altLang="zh-TW" dirty="0" smtClean="0">
                <a:solidFill>
                  <a:schemeClr val="accent2">
                    <a:lumMod val="75000"/>
                  </a:schemeClr>
                </a:solidFill>
              </a:rPr>
              <a:t>3</a:t>
            </a:r>
            <a:r>
              <a:rPr lang="zh-TW" altLang="en-US" dirty="0" smtClean="0">
                <a:solidFill>
                  <a:schemeClr val="accent2">
                    <a:lumMod val="75000"/>
                  </a:schemeClr>
                </a:solidFill>
              </a:rPr>
              <a:t>人</a:t>
            </a:r>
            <a:r>
              <a:rPr lang="zh-TW" altLang="en-US" dirty="0" smtClean="0"/>
              <a:t>。人員可能的最大加班工時為 </a:t>
            </a:r>
            <a:r>
              <a:rPr lang="en-US" altLang="zh-TW" dirty="0" smtClean="0"/>
              <a:t>100 </a:t>
            </a:r>
            <a:r>
              <a:rPr lang="zh-TW" altLang="en-US" dirty="0" smtClean="0"/>
              <a:t>小時。</a:t>
            </a: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 </a:t>
            </a:r>
            <a:r>
              <a:rPr lang="en-US" altLang="zh-TW" dirty="0" err="1" smtClean="0"/>
              <a:t>Ej</a:t>
            </a:r>
            <a:r>
              <a:rPr lang="zh-TW" altLang="en-US" dirty="0" smtClean="0"/>
              <a:t>、</a:t>
            </a:r>
            <a:r>
              <a:rPr lang="en-US" altLang="zh-TW" dirty="0" err="1" smtClean="0"/>
              <a:t>Oj</a:t>
            </a:r>
            <a:r>
              <a:rPr lang="en-US" altLang="zh-TW" dirty="0" smtClean="0"/>
              <a:t> </a:t>
            </a:r>
            <a:r>
              <a:rPr lang="zh-TW" altLang="en-US" dirty="0" smtClean="0"/>
              <a:t>和 </a:t>
            </a:r>
            <a:r>
              <a:rPr lang="en-US" altLang="zh-TW" dirty="0" err="1" smtClean="0"/>
              <a:t>Pj</a:t>
            </a:r>
            <a:r>
              <a:rPr lang="en-US" altLang="zh-TW" dirty="0" smtClean="0"/>
              <a:t> </a:t>
            </a:r>
            <a:r>
              <a:rPr lang="zh-TW" altLang="en-US" dirty="0" smtClean="0"/>
              <a:t>對總加班時間值的變化高度敏感。另一方面，</a:t>
            </a:r>
            <a:r>
              <a:rPr lang="en-US" altLang="zh-TW" dirty="0" smtClean="0"/>
              <a:t>Si</a:t>
            </a:r>
            <a:r>
              <a:rPr lang="zh-TW" altLang="en-US" dirty="0" smtClean="0"/>
              <a:t>、</a:t>
            </a:r>
            <a:r>
              <a:rPr lang="en-US" altLang="zh-TW" dirty="0" smtClean="0"/>
              <a:t>alpha </a:t>
            </a:r>
            <a:r>
              <a:rPr lang="zh-TW" altLang="en-US" dirty="0" smtClean="0"/>
              <a:t>和 </a:t>
            </a:r>
            <a:r>
              <a:rPr lang="en-US" altLang="zh-TW" dirty="0" smtClean="0"/>
              <a:t>beta </a:t>
            </a:r>
            <a:r>
              <a:rPr lang="zh-TW" altLang="en-US" dirty="0" smtClean="0"/>
              <a:t>對總加班時間值的變化不敏感或通常略敏感。但每月工資對總成本有很大影響。</a:t>
            </a:r>
          </a:p>
          <a:p>
            <a:endParaRPr lang="zh-TW" altLang="en-US" dirty="0"/>
          </a:p>
        </p:txBody>
      </p:sp>
      <p:sp>
        <p:nvSpPr>
          <p:cNvPr id="4" name="投影片編號版面配置區 3"/>
          <p:cNvSpPr>
            <a:spLocks noGrp="1"/>
          </p:cNvSpPr>
          <p:nvPr>
            <p:ph type="sldNum" sz="quarter" idx="10"/>
          </p:nvPr>
        </p:nvSpPr>
        <p:spPr/>
        <p:txBody>
          <a:bodyPr/>
          <a:lstStyle/>
          <a:p>
            <a:fld id="{C7621A8A-5B2A-4F7D-BE01-840A010BF92A}" type="slidenum">
              <a:rPr lang="zh-TW" altLang="en-US" smtClean="0"/>
              <a:t>8</a:t>
            </a:fld>
            <a:endParaRPr lang="zh-TW" altLang="en-US"/>
          </a:p>
        </p:txBody>
      </p:sp>
    </p:spTree>
    <p:extLst>
      <p:ext uri="{BB962C8B-B14F-4D97-AF65-F5344CB8AC3E}">
        <p14:creationId xmlns:p14="http://schemas.microsoft.com/office/powerpoint/2010/main" val="1850753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人員可能的最大加班工時為 </a:t>
            </a:r>
            <a:r>
              <a:rPr lang="en-US" altLang="zh-TW" dirty="0" smtClean="0"/>
              <a:t>100 </a:t>
            </a:r>
            <a:r>
              <a:rPr lang="zh-TW" altLang="en-US" dirty="0" smtClean="0"/>
              <a:t>小時</a:t>
            </a:r>
            <a:endParaRPr lang="zh-TW" altLang="en-US" dirty="0"/>
          </a:p>
        </p:txBody>
      </p:sp>
      <p:sp>
        <p:nvSpPr>
          <p:cNvPr id="4" name="投影片編號版面配置區 3"/>
          <p:cNvSpPr>
            <a:spLocks noGrp="1"/>
          </p:cNvSpPr>
          <p:nvPr>
            <p:ph type="sldNum" sz="quarter" idx="10"/>
          </p:nvPr>
        </p:nvSpPr>
        <p:spPr/>
        <p:txBody>
          <a:bodyPr/>
          <a:lstStyle/>
          <a:p>
            <a:fld id="{C7621A8A-5B2A-4F7D-BE01-840A010BF92A}" type="slidenum">
              <a:rPr lang="zh-TW" altLang="en-US" smtClean="0"/>
              <a:t>9</a:t>
            </a:fld>
            <a:endParaRPr lang="zh-TW" altLang="en-US"/>
          </a:p>
        </p:txBody>
      </p:sp>
    </p:spTree>
    <p:extLst>
      <p:ext uri="{BB962C8B-B14F-4D97-AF65-F5344CB8AC3E}">
        <p14:creationId xmlns:p14="http://schemas.microsoft.com/office/powerpoint/2010/main" val="239266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健康方面的應用正在增加。重要假設是人員的身體耐力和滿意度。</a:t>
            </a: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這個問題也可以通過考慮異質人員（具有不同技能）、輪班人員的動態需求、員工工作的質量。們自己國家和地區的工作規則和條件。</a:t>
            </a:r>
          </a:p>
          <a:p>
            <a:endParaRPr lang="zh-TW" altLang="en-US" dirty="0"/>
          </a:p>
        </p:txBody>
      </p:sp>
      <p:sp>
        <p:nvSpPr>
          <p:cNvPr id="4" name="投影片編號版面配置區 3"/>
          <p:cNvSpPr>
            <a:spLocks noGrp="1"/>
          </p:cNvSpPr>
          <p:nvPr>
            <p:ph type="sldNum" sz="quarter" idx="10"/>
          </p:nvPr>
        </p:nvSpPr>
        <p:spPr/>
        <p:txBody>
          <a:bodyPr/>
          <a:lstStyle/>
          <a:p>
            <a:fld id="{C7621A8A-5B2A-4F7D-BE01-840A010BF92A}" type="slidenum">
              <a:rPr lang="zh-TW" altLang="en-US" smtClean="0"/>
              <a:t>12</a:t>
            </a:fld>
            <a:endParaRPr lang="zh-TW" altLang="en-US"/>
          </a:p>
        </p:txBody>
      </p:sp>
    </p:spTree>
    <p:extLst>
      <p:ext uri="{BB962C8B-B14F-4D97-AF65-F5344CB8AC3E}">
        <p14:creationId xmlns:p14="http://schemas.microsoft.com/office/powerpoint/2010/main" val="290217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hasCustomPrompt="1"/>
          </p:nvPr>
        </p:nvSpPr>
        <p:spPr>
          <a:xfrm>
            <a:off x="1524000" y="1122363"/>
            <a:ext cx="9144000" cy="2387600"/>
          </a:xfrm>
        </p:spPr>
        <p:txBody>
          <a:bodyPr anchor="b"/>
          <a:lstStyle>
            <a:lvl1pPr algn="ctr">
              <a:defRPr sz="6000"/>
            </a:lvl1pPr>
          </a:lstStyle>
          <a:p>
            <a:r>
              <a:rPr lang="en-US" altLang="zh-TW" dirty="0" smtClean="0"/>
              <a:t>edit</a:t>
            </a:r>
            <a:endParaRPr lang="zh-TW" altLang="en-US" dirty="0"/>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zh-TW" altLang="en-US" dirty="0"/>
          </a:p>
        </p:txBody>
      </p:sp>
      <p:sp>
        <p:nvSpPr>
          <p:cNvPr id="4" name="日期版面配置區 3"/>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28036356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48552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2431253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hasCustomPrompt="1"/>
          </p:nvPr>
        </p:nvSpPr>
        <p:spPr/>
        <p:txBody>
          <a:bodyPr/>
          <a:lstStyle>
            <a:lvl1pPr>
              <a:defRPr>
                <a:latin typeface="Times New Roman" panose="02020603050405020304" pitchFamily="18" charset="0"/>
                <a:cs typeface="Times New Roman" panose="02020603050405020304" pitchFamily="18" charset="0"/>
              </a:defRPr>
            </a:lvl1pPr>
          </a:lstStyle>
          <a:p>
            <a:r>
              <a:rPr lang="en-US" altLang="zh-TW" dirty="0" smtClean="0"/>
              <a:t>edit</a:t>
            </a:r>
            <a:endParaRPr lang="zh-TW" altLang="en-US" dirty="0"/>
          </a:p>
        </p:txBody>
      </p:sp>
      <p:sp>
        <p:nvSpPr>
          <p:cNvPr id="3" name="內容版面配置區 2"/>
          <p:cNvSpPr>
            <a:spLocks noGrp="1"/>
          </p:cNvSpPr>
          <p:nvPr>
            <p:ph idx="1" hasCustomPrompt="1"/>
          </p:nvPr>
        </p:nvSpPr>
        <p:spPr/>
        <p:txBody>
          <a:bodyPr/>
          <a:lstStyle>
            <a:lvl1pPr>
              <a:defRPr>
                <a:latin typeface="Times New Roman" panose="02020603050405020304" pitchFamily="18" charset="0"/>
                <a:cs typeface="Times New Roman" panose="02020603050405020304" pitchFamily="18" charset="0"/>
              </a:defRPr>
            </a:lvl1pPr>
          </a:lstStyle>
          <a:p>
            <a:pPr lvl="0"/>
            <a:r>
              <a:rPr lang="en-US" altLang="zh-TW" dirty="0" smtClean="0"/>
              <a:t>edit</a:t>
            </a:r>
            <a:endParaRPr lang="zh-TW" altLang="en-US" dirty="0"/>
          </a:p>
        </p:txBody>
      </p:sp>
      <p:sp>
        <p:nvSpPr>
          <p:cNvPr id="4" name="日期版面配置區 3"/>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48719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3275879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460984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214899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68668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2332062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214803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411C661-0BB7-4764-8439-F7E93BE11908}" type="datetimeFigureOut">
              <a:rPr lang="zh-TW" altLang="en-US" smtClean="0"/>
              <a:t>2021/7/13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166747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1C661-0BB7-4764-8439-F7E93BE11908}" type="datetimeFigureOut">
              <a:rPr lang="zh-TW" altLang="en-US" smtClean="0"/>
              <a:t>2021/7/13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0FBE0-59EF-4E61-9248-78633CF2DD4B}" type="slidenum">
              <a:rPr lang="zh-TW" altLang="en-US" smtClean="0"/>
              <a:t>‹#›</a:t>
            </a:fld>
            <a:endParaRPr lang="zh-TW" altLang="en-US"/>
          </a:p>
        </p:txBody>
      </p:sp>
    </p:spTree>
    <p:extLst>
      <p:ext uri="{BB962C8B-B14F-4D97-AF65-F5344CB8AC3E}">
        <p14:creationId xmlns:p14="http://schemas.microsoft.com/office/powerpoint/2010/main" val="4063747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781175" y="671513"/>
            <a:ext cx="9144000" cy="2387600"/>
          </a:xfrm>
        </p:spPr>
        <p:txBody>
          <a:bodyPr>
            <a:normAutofit/>
          </a:bodyPr>
          <a:lstStyle/>
          <a:p>
            <a:r>
              <a:rPr lang="en-US" altLang="zh-TW" sz="4000" dirty="0">
                <a:latin typeface="Times New Roman" panose="02020603050405020304" pitchFamily="18" charset="0"/>
                <a:cs typeface="Times New Roman" panose="02020603050405020304" pitchFamily="18" charset="0"/>
              </a:rPr>
              <a:t>Mixed integer linear programming problem for personnel multi-day shift scheduling: A case study in an Iran hospital</a:t>
            </a:r>
            <a:br>
              <a:rPr lang="en-US" altLang="zh-TW" sz="4000" dirty="0">
                <a:latin typeface="Times New Roman" panose="02020603050405020304" pitchFamily="18" charset="0"/>
                <a:cs typeface="Times New Roman" panose="02020603050405020304" pitchFamily="18" charset="0"/>
              </a:rPr>
            </a:b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286512" y="2839657"/>
            <a:ext cx="11905488" cy="1655762"/>
          </a:xfrm>
        </p:spPr>
        <p:txBody>
          <a:bodyPr/>
          <a:lstStyle/>
          <a:p>
            <a:r>
              <a:rPr lang="en-US" altLang="zh-TW" dirty="0">
                <a:latin typeface="Times New Roman" panose="02020603050405020304" pitchFamily="18" charset="0"/>
                <a:cs typeface="Times New Roman" panose="02020603050405020304" pitchFamily="18" charset="0"/>
              </a:rPr>
              <a:t>Amir </a:t>
            </a:r>
            <a:r>
              <a:rPr lang="en-US" altLang="zh-TW" dirty="0" smtClean="0">
                <a:latin typeface="Times New Roman" panose="02020603050405020304" pitchFamily="18" charset="0"/>
                <a:cs typeface="Times New Roman" panose="02020603050405020304" pitchFamily="18" charset="0"/>
              </a:rPr>
              <a:t>Hossein </a:t>
            </a:r>
            <a:r>
              <a:rPr lang="en-US" altLang="zh-TW" dirty="0" err="1" smtClean="0">
                <a:latin typeface="Times New Roman" panose="02020603050405020304" pitchFamily="18" charset="0"/>
                <a:cs typeface="Times New Roman" panose="02020603050405020304" pitchFamily="18" charset="0"/>
              </a:rPr>
              <a:t>Nobil</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Seyed</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Mohammad </a:t>
            </a:r>
            <a:r>
              <a:rPr lang="en-US" altLang="zh-TW" dirty="0" err="1" smtClean="0">
                <a:latin typeface="Times New Roman" panose="02020603050405020304" pitchFamily="18" charset="0"/>
                <a:cs typeface="Times New Roman" panose="02020603050405020304" pitchFamily="18" charset="0"/>
              </a:rPr>
              <a:t>Ebrahim</a:t>
            </a:r>
            <a:r>
              <a:rPr lang="en-US" altLang="zh-TW" dirty="0" smtClean="0">
                <a:latin typeface="Times New Roman" panose="02020603050405020304" pitchFamily="18" charset="0"/>
                <a:cs typeface="Times New Roman" panose="02020603050405020304" pitchFamily="18" charset="0"/>
              </a:rPr>
              <a:t> </a:t>
            </a:r>
            <a:r>
              <a:rPr lang="en-US" altLang="zh-TW" dirty="0" err="1" smtClean="0">
                <a:latin typeface="Times New Roman" panose="02020603050405020304" pitchFamily="18" charset="0"/>
                <a:cs typeface="Times New Roman" panose="02020603050405020304" pitchFamily="18" charset="0"/>
              </a:rPr>
              <a:t>Sharifnia</a:t>
            </a:r>
            <a:r>
              <a:rPr lang="en-US" altLang="zh-TW" baseline="30000" dirty="0" smtClean="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 Leopoldo </a:t>
            </a:r>
            <a:r>
              <a:rPr lang="en-US" altLang="zh-TW" dirty="0" err="1">
                <a:latin typeface="Times New Roman" panose="02020603050405020304" pitchFamily="18" charset="0"/>
                <a:cs typeface="Times New Roman" panose="02020603050405020304" pitchFamily="18" charset="0"/>
              </a:rPr>
              <a:t>EduardoCárdenas-Barrón</a:t>
            </a:r>
            <a:endParaRPr lang="zh-TW" altLang="en-US" dirty="0">
              <a:latin typeface="Times New Roman" panose="02020603050405020304" pitchFamily="18" charset="0"/>
              <a:cs typeface="Times New Roman" panose="02020603050405020304" pitchFamily="18" charset="0"/>
            </a:endParaRPr>
          </a:p>
        </p:txBody>
      </p:sp>
      <p:sp>
        <p:nvSpPr>
          <p:cNvPr id="4" name="文字方塊 3"/>
          <p:cNvSpPr txBox="1"/>
          <p:nvPr/>
        </p:nvSpPr>
        <p:spPr>
          <a:xfrm>
            <a:off x="2097024" y="4334256"/>
            <a:ext cx="10094976" cy="1200329"/>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Alexandria Engineering </a:t>
            </a:r>
            <a:r>
              <a:rPr lang="en-US" altLang="zh-TW" sz="2400" dirty="0" smtClean="0">
                <a:latin typeface="Times New Roman" panose="02020603050405020304" pitchFamily="18" charset="0"/>
                <a:cs typeface="Times New Roman" panose="02020603050405020304" pitchFamily="18" charset="0"/>
              </a:rPr>
              <a:t>Journal, Available </a:t>
            </a:r>
            <a:r>
              <a:rPr lang="en-US" altLang="zh-TW" sz="2400" dirty="0">
                <a:latin typeface="Times New Roman" panose="02020603050405020304" pitchFamily="18" charset="0"/>
                <a:cs typeface="Times New Roman" panose="02020603050405020304" pitchFamily="18" charset="0"/>
              </a:rPr>
              <a:t>online 1 July 2021</a:t>
            </a:r>
          </a:p>
          <a:p>
            <a:r>
              <a:rPr lang="en-US" altLang="zh-TW" sz="2400" dirty="0" smtClean="0">
                <a:latin typeface="Times New Roman" panose="02020603050405020304" pitchFamily="18" charset="0"/>
                <a:cs typeface="Times New Roman" panose="02020603050405020304" pitchFamily="18" charset="0"/>
              </a:rPr>
              <a:t/>
            </a:r>
            <a:br>
              <a:rPr lang="en-US" altLang="zh-TW" sz="2400" dirty="0" smtClean="0">
                <a:latin typeface="Times New Roman" panose="02020603050405020304" pitchFamily="18" charset="0"/>
                <a:cs typeface="Times New Roman" panose="02020603050405020304" pitchFamily="18" charset="0"/>
              </a:rPr>
            </a:br>
            <a:endParaRPr lang="zh-TW" altLang="en-US" sz="2400" dirty="0">
              <a:latin typeface="Times New Roman" panose="02020603050405020304" pitchFamily="18" charset="0"/>
              <a:cs typeface="Times New Roman" panose="02020603050405020304" pitchFamily="18" charset="0"/>
            </a:endParaRPr>
          </a:p>
        </p:txBody>
      </p:sp>
      <p:sp>
        <p:nvSpPr>
          <p:cNvPr id="5" name="文字方塊 4"/>
          <p:cNvSpPr txBox="1"/>
          <p:nvPr/>
        </p:nvSpPr>
        <p:spPr>
          <a:xfrm>
            <a:off x="9224391" y="5534585"/>
            <a:ext cx="5076825" cy="646331"/>
          </a:xfrm>
          <a:prstGeom prst="rect">
            <a:avLst/>
          </a:prstGeom>
          <a:noFill/>
        </p:spPr>
        <p:txBody>
          <a:bodyPr wrap="square" rtlCol="0">
            <a:spAutoFit/>
          </a:bodyPr>
          <a:lstStyle/>
          <a:p>
            <a:r>
              <a:rPr lang="en-US" altLang="zh-TW" dirty="0" smtClean="0"/>
              <a:t>Date: July 13, 2021</a:t>
            </a:r>
          </a:p>
          <a:p>
            <a:r>
              <a:rPr lang="en-US" altLang="zh-TW" dirty="0" smtClean="0"/>
              <a:t>Presenter: </a:t>
            </a:r>
            <a:r>
              <a:rPr lang="en-US" altLang="zh-TW" dirty="0" err="1" smtClean="0"/>
              <a:t>Jue</a:t>
            </a:r>
            <a:r>
              <a:rPr lang="en-US" altLang="zh-TW" dirty="0" smtClean="0"/>
              <a:t> </a:t>
            </a:r>
            <a:r>
              <a:rPr lang="en-US" altLang="zh-TW" dirty="0" err="1" smtClean="0"/>
              <a:t>Jun,Wu</a:t>
            </a:r>
            <a:endParaRPr lang="zh-TW" altLang="en-US" dirty="0"/>
          </a:p>
        </p:txBody>
      </p:sp>
    </p:spTree>
    <p:extLst>
      <p:ext uri="{BB962C8B-B14F-4D97-AF65-F5344CB8AC3E}">
        <p14:creationId xmlns:p14="http://schemas.microsoft.com/office/powerpoint/2010/main" val="803991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4" name="圖片 3"/>
          <p:cNvPicPr>
            <a:picLocks noChangeAspect="1"/>
          </p:cNvPicPr>
          <p:nvPr/>
        </p:nvPicPr>
        <p:blipFill>
          <a:blip r:embed="rId2"/>
          <a:stretch>
            <a:fillRect/>
          </a:stretch>
        </p:blipFill>
        <p:spPr>
          <a:xfrm>
            <a:off x="450889" y="1245658"/>
            <a:ext cx="7239000" cy="5029200"/>
          </a:xfrm>
          <a:prstGeom prst="rect">
            <a:avLst/>
          </a:prstGeom>
        </p:spPr>
      </p:pic>
    </p:spTree>
    <p:extLst>
      <p:ext uri="{BB962C8B-B14F-4D97-AF65-F5344CB8AC3E}">
        <p14:creationId xmlns:p14="http://schemas.microsoft.com/office/powerpoint/2010/main" val="1896684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4" name="圖片 3"/>
          <p:cNvPicPr>
            <a:picLocks noChangeAspect="1"/>
          </p:cNvPicPr>
          <p:nvPr/>
        </p:nvPicPr>
        <p:blipFill>
          <a:blip r:embed="rId2"/>
          <a:stretch>
            <a:fillRect/>
          </a:stretch>
        </p:blipFill>
        <p:spPr>
          <a:xfrm>
            <a:off x="719953" y="207081"/>
            <a:ext cx="7219950" cy="6076950"/>
          </a:xfrm>
          <a:prstGeom prst="rect">
            <a:avLst/>
          </a:prstGeom>
        </p:spPr>
      </p:pic>
    </p:spTree>
    <p:extLst>
      <p:ext uri="{BB962C8B-B14F-4D97-AF65-F5344CB8AC3E}">
        <p14:creationId xmlns:p14="http://schemas.microsoft.com/office/powerpoint/2010/main" val="841071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Conclution</a:t>
            </a:r>
            <a:endParaRPr lang="zh-TW" altLang="en-US" dirty="0"/>
          </a:p>
        </p:txBody>
      </p:sp>
      <p:sp>
        <p:nvSpPr>
          <p:cNvPr id="3" name="內容版面配置區 2"/>
          <p:cNvSpPr>
            <a:spLocks noGrp="1"/>
          </p:cNvSpPr>
          <p:nvPr>
            <p:ph idx="1"/>
          </p:nvPr>
        </p:nvSpPr>
        <p:spPr/>
        <p:txBody>
          <a:bodyPr/>
          <a:lstStyle/>
          <a:p>
            <a:r>
              <a:rPr lang="en-US" altLang="zh-TW" dirty="0"/>
              <a:t>The purpose of this study is to optimize the scheduling of personnel with the same skills to minimize variable hospital costs. </a:t>
            </a:r>
            <a:endParaRPr lang="en-US" altLang="zh-TW" dirty="0" smtClean="0"/>
          </a:p>
          <a:p>
            <a:r>
              <a:rPr lang="en-US" altLang="zh-TW" dirty="0"/>
              <a:t>O</a:t>
            </a:r>
            <a:r>
              <a:rPr lang="en-US" altLang="zh-TW" dirty="0" smtClean="0"/>
              <a:t>bjective </a:t>
            </a:r>
            <a:r>
              <a:rPr lang="en-US" altLang="zh-TW" dirty="0"/>
              <a:t>function is proposed to determine homogeneous personnel shift scheduling so that the constraints of the number of personnel per shift are met.</a:t>
            </a:r>
            <a:endParaRPr lang="en-US" altLang="zh-TW" dirty="0" smtClean="0"/>
          </a:p>
          <a:p>
            <a:r>
              <a:rPr lang="en-US" altLang="zh-TW" dirty="0" smtClean="0"/>
              <a:t>The </a:t>
            </a:r>
            <a:r>
              <a:rPr lang="en-US" altLang="zh-TW" dirty="0"/>
              <a:t>results indicate a reduction in the costs by 10 percent in comparison with the manual current schedule</a:t>
            </a:r>
            <a:r>
              <a:rPr lang="en-US" altLang="zh-TW" dirty="0" smtClean="0"/>
              <a:t>.</a:t>
            </a:r>
          </a:p>
          <a:p>
            <a:r>
              <a:rPr lang="en-US" altLang="zh-TW" dirty="0" smtClean="0"/>
              <a:t>Important </a:t>
            </a:r>
            <a:r>
              <a:rPr lang="en-US" altLang="zh-TW" dirty="0"/>
              <a:t>assumption embedded in the model is the physical endurance and satisfaction of the personnel. </a:t>
            </a:r>
            <a:endParaRPr lang="zh-TW" altLang="en-US" dirty="0"/>
          </a:p>
        </p:txBody>
      </p:sp>
    </p:spTree>
    <p:extLst>
      <p:ext uri="{BB962C8B-B14F-4D97-AF65-F5344CB8AC3E}">
        <p14:creationId xmlns:p14="http://schemas.microsoft.com/office/powerpoint/2010/main" val="295716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dirty="0" smtClean="0"/>
              <a:t>Thanks for listening.</a:t>
            </a:r>
            <a:endParaRPr lang="zh-TW" altLang="en-US" dirty="0"/>
          </a:p>
        </p:txBody>
      </p:sp>
    </p:spTree>
    <p:extLst>
      <p:ext uri="{BB962C8B-B14F-4D97-AF65-F5344CB8AC3E}">
        <p14:creationId xmlns:p14="http://schemas.microsoft.com/office/powerpoint/2010/main" val="164339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a:xfrm>
            <a:off x="262128" y="1499616"/>
            <a:ext cx="11777472" cy="5358384"/>
          </a:xfrm>
        </p:spPr>
        <p:txBody>
          <a:bodyPr>
            <a:normAutofit lnSpcReduction="10000"/>
          </a:bodyPr>
          <a:lstStyle/>
          <a:p>
            <a:pPr marL="0" indent="0" algn="ctr">
              <a:buNone/>
            </a:pPr>
            <a:r>
              <a:rPr lang="en-US" altLang="zh-TW" dirty="0" smtClean="0"/>
              <a:t>	The </a:t>
            </a:r>
            <a:r>
              <a:rPr lang="en-US" altLang="zh-TW" dirty="0"/>
              <a:t>application of mathematical and systematic models and approaches to health is on the rise. In this study, a mixed-integer linear programming problem with cost (staff payroll) objective function is proposed to determine homogeneous personnel shift scheduling so that the constraints of the number of personnel per shift are met. The purpose of this study is to optimize the scheduling of personnel with the same skills to minimize variable hospital costs. In a hospital, homogeneous personnel might be skilled nurses who can work in the same departments or service staff of the departments. First, a mathematical model is proposed for scheduling as a linear problem and solved using Lingo software. By analyzing the results for a personnel working time period in </a:t>
            </a:r>
            <a:r>
              <a:rPr lang="en-US" altLang="zh-TW" dirty="0" err="1"/>
              <a:t>Pasargad</a:t>
            </a:r>
            <a:r>
              <a:rPr lang="en-US" altLang="zh-TW" dirty="0"/>
              <a:t> Hospital in Tehran (Iran), it is found that while optimizing the utilization of the skilled staff within departments, the variable costs (payroll) related to the department for that specified period (month), which includes overtime, overnight and holidays, are reduced by around 10 percent.</a:t>
            </a:r>
            <a:endParaRPr lang="zh-TW" altLang="en-US" dirty="0"/>
          </a:p>
        </p:txBody>
      </p:sp>
    </p:spTree>
    <p:extLst>
      <p:ext uri="{BB962C8B-B14F-4D97-AF65-F5344CB8AC3E}">
        <p14:creationId xmlns:p14="http://schemas.microsoft.com/office/powerpoint/2010/main" val="2769647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4" name="圖片 3"/>
          <p:cNvPicPr>
            <a:picLocks noChangeAspect="1"/>
          </p:cNvPicPr>
          <p:nvPr/>
        </p:nvPicPr>
        <p:blipFill>
          <a:blip r:embed="rId2"/>
          <a:stretch>
            <a:fillRect/>
          </a:stretch>
        </p:blipFill>
        <p:spPr>
          <a:xfrm>
            <a:off x="1237352" y="76560"/>
            <a:ext cx="7905750" cy="7429500"/>
          </a:xfrm>
          <a:prstGeom prst="rect">
            <a:avLst/>
          </a:prstGeom>
        </p:spPr>
      </p:pic>
      <p:pic>
        <p:nvPicPr>
          <p:cNvPr id="6" name="圖片 5"/>
          <p:cNvPicPr>
            <a:picLocks noChangeAspect="1"/>
          </p:cNvPicPr>
          <p:nvPr/>
        </p:nvPicPr>
        <p:blipFill>
          <a:blip r:embed="rId3"/>
          <a:stretch>
            <a:fillRect/>
          </a:stretch>
        </p:blipFill>
        <p:spPr>
          <a:xfrm>
            <a:off x="6284972" y="105135"/>
            <a:ext cx="4619625" cy="7400925"/>
          </a:xfrm>
          <a:prstGeom prst="rect">
            <a:avLst/>
          </a:prstGeom>
        </p:spPr>
      </p:pic>
    </p:spTree>
    <p:extLst>
      <p:ext uri="{BB962C8B-B14F-4D97-AF65-F5344CB8AC3E}">
        <p14:creationId xmlns:p14="http://schemas.microsoft.com/office/powerpoint/2010/main" val="1438638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stretch>
            <a:fillRect/>
          </a:stretch>
        </p:blipFill>
        <p:spPr>
          <a:xfrm>
            <a:off x="7081052" y="-133224"/>
            <a:ext cx="4116473" cy="4671357"/>
          </a:xfrm>
          <a:prstGeom prst="rect">
            <a:avLst/>
          </a:prstGeom>
        </p:spPr>
      </p:pic>
      <p:pic>
        <p:nvPicPr>
          <p:cNvPr id="7" name="圖片 6"/>
          <p:cNvPicPr>
            <a:picLocks noChangeAspect="1"/>
          </p:cNvPicPr>
          <p:nvPr/>
        </p:nvPicPr>
        <p:blipFill>
          <a:blip r:embed="rId3"/>
          <a:stretch>
            <a:fillRect/>
          </a:stretch>
        </p:blipFill>
        <p:spPr>
          <a:xfrm>
            <a:off x="6945058" y="4490231"/>
            <a:ext cx="4332542" cy="2591789"/>
          </a:xfrm>
          <a:prstGeom prst="rect">
            <a:avLst/>
          </a:prstGeom>
        </p:spPr>
      </p:pic>
      <p:pic>
        <p:nvPicPr>
          <p:cNvPr id="8" name="圖片 7"/>
          <p:cNvPicPr>
            <a:picLocks noChangeAspect="1"/>
          </p:cNvPicPr>
          <p:nvPr/>
        </p:nvPicPr>
        <p:blipFill>
          <a:blip r:embed="rId4"/>
          <a:stretch>
            <a:fillRect/>
          </a:stretch>
        </p:blipFill>
        <p:spPr>
          <a:xfrm>
            <a:off x="248355" y="0"/>
            <a:ext cx="6406958" cy="6786433"/>
          </a:xfrm>
          <a:prstGeom prst="rect">
            <a:avLst/>
          </a:prstGeom>
        </p:spPr>
      </p:pic>
    </p:spTree>
    <p:extLst>
      <p:ext uri="{BB962C8B-B14F-4D97-AF65-F5344CB8AC3E}">
        <p14:creationId xmlns:p14="http://schemas.microsoft.com/office/powerpoint/2010/main" val="2372954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r>
              <a:rPr lang="en-US" altLang="zh-TW" dirty="0" smtClean="0"/>
              <a:t>Mathematical </a:t>
            </a:r>
            <a:r>
              <a:rPr lang="en-US" altLang="zh-TW" dirty="0"/>
              <a:t>model</a:t>
            </a:r>
            <a:endParaRPr lang="zh-TW" altLang="en-US" dirty="0"/>
          </a:p>
        </p:txBody>
      </p:sp>
      <p:sp>
        <p:nvSpPr>
          <p:cNvPr id="3" name="內容版面配置區 2"/>
          <p:cNvSpPr>
            <a:spLocks noGrp="1"/>
          </p:cNvSpPr>
          <p:nvPr>
            <p:ph idx="1"/>
          </p:nvPr>
        </p:nvSpPr>
        <p:spPr>
          <a:xfrm>
            <a:off x="0" y="1028700"/>
            <a:ext cx="12192000" cy="5829299"/>
          </a:xfrm>
        </p:spPr>
        <p:txBody>
          <a:bodyPr>
            <a:normAutofit/>
          </a:bodyPr>
          <a:lstStyle/>
          <a:p>
            <a:r>
              <a:rPr lang="en-US" altLang="zh-TW" dirty="0" smtClean="0"/>
              <a:t>- </a:t>
            </a:r>
            <a:r>
              <a:rPr lang="zh-TW" altLang="en-US" dirty="0"/>
              <a:t>工作 </a:t>
            </a:r>
            <a:r>
              <a:rPr lang="en-US" altLang="zh-TW" dirty="0"/>
              <a:t>12 </a:t>
            </a:r>
            <a:r>
              <a:rPr lang="zh-TW" altLang="en-US" dirty="0" smtClean="0"/>
              <a:t>小時</a:t>
            </a:r>
            <a:r>
              <a:rPr lang="zh-TW" altLang="en-US" dirty="0"/>
              <a:t>輪班的人員必須在第二天休息，即工作 </a:t>
            </a:r>
            <a:r>
              <a:rPr lang="en-US" altLang="zh-TW" dirty="0"/>
              <a:t>12 </a:t>
            </a:r>
            <a:r>
              <a:rPr lang="zh-TW" altLang="en-US" dirty="0"/>
              <a:t>小時和休假 </a:t>
            </a:r>
            <a:r>
              <a:rPr lang="en-US" altLang="zh-TW" dirty="0"/>
              <a:t>24 </a:t>
            </a:r>
            <a:r>
              <a:rPr lang="zh-TW" altLang="en-US" dirty="0"/>
              <a:t>小時</a:t>
            </a:r>
            <a:r>
              <a:rPr lang="zh-TW" altLang="en-US" dirty="0" smtClean="0"/>
              <a:t>。</a:t>
            </a:r>
            <a:endParaRPr lang="en-US" altLang="zh-TW" dirty="0" smtClean="0"/>
          </a:p>
          <a:p>
            <a:r>
              <a:rPr lang="en-US" altLang="zh-TW" dirty="0" smtClean="0"/>
              <a:t>- </a:t>
            </a:r>
            <a:r>
              <a:rPr lang="zh-TW" altLang="en-US" dirty="0"/>
              <a:t>通宵工作時間為晚上 </a:t>
            </a:r>
            <a:r>
              <a:rPr lang="en-US" altLang="zh-TW" dirty="0"/>
              <a:t>10 </a:t>
            </a:r>
            <a:r>
              <a:rPr lang="zh-TW" altLang="en-US" dirty="0"/>
              <a:t>點至早上 </a:t>
            </a:r>
            <a:r>
              <a:rPr lang="en-US" altLang="zh-TW" dirty="0"/>
              <a:t>7 </a:t>
            </a:r>
            <a:r>
              <a:rPr lang="zh-TW" altLang="en-US" dirty="0"/>
              <a:t>點</a:t>
            </a:r>
            <a:r>
              <a:rPr lang="zh-TW" altLang="en-US" dirty="0" smtClean="0"/>
              <a:t>。</a:t>
            </a:r>
            <a:endParaRPr lang="en-US" altLang="zh-TW" dirty="0" smtClean="0"/>
          </a:p>
          <a:p>
            <a:r>
              <a:rPr lang="en-US" altLang="zh-TW" dirty="0" smtClean="0"/>
              <a:t>- </a:t>
            </a:r>
            <a:r>
              <a:rPr lang="zh-TW" altLang="en-US" dirty="0"/>
              <a:t>每個員工每月必須工作 </a:t>
            </a:r>
            <a:r>
              <a:rPr lang="en-US" altLang="zh-TW" dirty="0"/>
              <a:t>180 </a:t>
            </a:r>
            <a:r>
              <a:rPr lang="zh-TW" altLang="en-US" dirty="0" smtClean="0"/>
              <a:t>小時。</a:t>
            </a:r>
            <a:endParaRPr lang="en-US" altLang="zh-TW" dirty="0" smtClean="0"/>
          </a:p>
          <a:p>
            <a:r>
              <a:rPr lang="en-US" altLang="zh-TW" dirty="0" smtClean="0"/>
              <a:t>- </a:t>
            </a:r>
            <a:r>
              <a:rPr lang="zh-TW" altLang="en-US" dirty="0" smtClean="0"/>
              <a:t>總</a:t>
            </a:r>
            <a:r>
              <a:rPr lang="zh-TW" altLang="en-US" dirty="0"/>
              <a:t>加班</a:t>
            </a:r>
            <a:r>
              <a:rPr lang="zh-TW" altLang="en-US" dirty="0" smtClean="0"/>
              <a:t>時間</a:t>
            </a:r>
            <a:r>
              <a:rPr lang="en-US" altLang="zh-TW" dirty="0" smtClean="0"/>
              <a:t>100</a:t>
            </a:r>
            <a:r>
              <a:rPr lang="zh-TW" altLang="en-US" dirty="0" smtClean="0"/>
              <a:t>小時和</a:t>
            </a:r>
            <a:r>
              <a:rPr lang="zh-TW" altLang="en-US" dirty="0"/>
              <a:t>每班最大加班時間</a:t>
            </a:r>
            <a:r>
              <a:rPr lang="zh-TW" altLang="en-US" dirty="0" smtClean="0"/>
              <a:t>。</a:t>
            </a:r>
            <a:endParaRPr lang="en-US" altLang="zh-TW" dirty="0" smtClean="0"/>
          </a:p>
        </p:txBody>
      </p:sp>
      <p:pic>
        <p:nvPicPr>
          <p:cNvPr id="4" name="圖片 3"/>
          <p:cNvPicPr>
            <a:picLocks noChangeAspect="1"/>
          </p:cNvPicPr>
          <p:nvPr/>
        </p:nvPicPr>
        <p:blipFill>
          <a:blip r:embed="rId3"/>
          <a:stretch>
            <a:fillRect/>
          </a:stretch>
        </p:blipFill>
        <p:spPr>
          <a:xfrm>
            <a:off x="328965" y="3665538"/>
            <a:ext cx="11720870" cy="1493485"/>
          </a:xfrm>
          <a:prstGeom prst="rect">
            <a:avLst/>
          </a:prstGeom>
        </p:spPr>
      </p:pic>
    </p:spTree>
    <p:extLst>
      <p:ext uri="{BB962C8B-B14F-4D97-AF65-F5344CB8AC3E}">
        <p14:creationId xmlns:p14="http://schemas.microsoft.com/office/powerpoint/2010/main" val="217316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stretch>
            <a:fillRect/>
          </a:stretch>
        </p:blipFill>
        <p:spPr>
          <a:xfrm>
            <a:off x="304800" y="292518"/>
            <a:ext cx="5791200" cy="4152900"/>
          </a:xfrm>
          <a:prstGeom prst="rect">
            <a:avLst/>
          </a:prstGeom>
        </p:spPr>
      </p:pic>
      <p:pic>
        <p:nvPicPr>
          <p:cNvPr id="6" name="圖片 5"/>
          <p:cNvPicPr>
            <a:picLocks noChangeAspect="1"/>
          </p:cNvPicPr>
          <p:nvPr/>
        </p:nvPicPr>
        <p:blipFill>
          <a:blip r:embed="rId3"/>
          <a:stretch>
            <a:fillRect/>
          </a:stretch>
        </p:blipFill>
        <p:spPr>
          <a:xfrm>
            <a:off x="304800" y="4518025"/>
            <a:ext cx="5791200" cy="2278321"/>
          </a:xfrm>
          <a:prstGeom prst="rect">
            <a:avLst/>
          </a:prstGeom>
        </p:spPr>
      </p:pic>
      <p:pic>
        <p:nvPicPr>
          <p:cNvPr id="7" name="圖片 6"/>
          <p:cNvPicPr>
            <a:picLocks noChangeAspect="1"/>
          </p:cNvPicPr>
          <p:nvPr/>
        </p:nvPicPr>
        <p:blipFill>
          <a:blip r:embed="rId4"/>
          <a:stretch>
            <a:fillRect/>
          </a:stretch>
        </p:blipFill>
        <p:spPr>
          <a:xfrm>
            <a:off x="6356965" y="431447"/>
            <a:ext cx="5835035" cy="1589264"/>
          </a:xfrm>
          <a:prstGeom prst="rect">
            <a:avLst/>
          </a:prstGeom>
        </p:spPr>
      </p:pic>
      <p:pic>
        <p:nvPicPr>
          <p:cNvPr id="9" name="圖片 8"/>
          <p:cNvPicPr>
            <a:picLocks noChangeAspect="1"/>
          </p:cNvPicPr>
          <p:nvPr/>
        </p:nvPicPr>
        <p:blipFill>
          <a:blip r:embed="rId5"/>
          <a:stretch>
            <a:fillRect/>
          </a:stretch>
        </p:blipFill>
        <p:spPr>
          <a:xfrm>
            <a:off x="6356964" y="2368968"/>
            <a:ext cx="5835035" cy="3483101"/>
          </a:xfrm>
          <a:prstGeom prst="rect">
            <a:avLst/>
          </a:prstGeom>
        </p:spPr>
      </p:pic>
    </p:spTree>
    <p:extLst>
      <p:ext uri="{BB962C8B-B14F-4D97-AF65-F5344CB8AC3E}">
        <p14:creationId xmlns:p14="http://schemas.microsoft.com/office/powerpoint/2010/main" val="3385734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rotWithShape="1">
          <a:blip r:embed="rId2"/>
          <a:srcRect t="22450" r="225"/>
          <a:stretch/>
        </p:blipFill>
        <p:spPr>
          <a:xfrm>
            <a:off x="6394802" y="449630"/>
            <a:ext cx="5797198" cy="1765401"/>
          </a:xfrm>
          <a:prstGeom prst="rect">
            <a:avLst/>
          </a:prstGeom>
        </p:spPr>
      </p:pic>
      <p:pic>
        <p:nvPicPr>
          <p:cNvPr id="6" name="圖片 5"/>
          <p:cNvPicPr>
            <a:picLocks noChangeAspect="1"/>
          </p:cNvPicPr>
          <p:nvPr/>
        </p:nvPicPr>
        <p:blipFill>
          <a:blip r:embed="rId3"/>
          <a:stretch>
            <a:fillRect/>
          </a:stretch>
        </p:blipFill>
        <p:spPr>
          <a:xfrm>
            <a:off x="230576" y="449630"/>
            <a:ext cx="5810250" cy="1312728"/>
          </a:xfrm>
          <a:prstGeom prst="rect">
            <a:avLst/>
          </a:prstGeom>
        </p:spPr>
      </p:pic>
      <p:pic>
        <p:nvPicPr>
          <p:cNvPr id="8" name="圖片 7"/>
          <p:cNvPicPr>
            <a:picLocks noChangeAspect="1"/>
          </p:cNvPicPr>
          <p:nvPr/>
        </p:nvPicPr>
        <p:blipFill>
          <a:blip r:embed="rId4"/>
          <a:stretch>
            <a:fillRect/>
          </a:stretch>
        </p:blipFill>
        <p:spPr>
          <a:xfrm>
            <a:off x="657224" y="3139634"/>
            <a:ext cx="10515600" cy="3324225"/>
          </a:xfrm>
          <a:prstGeom prst="rect">
            <a:avLst/>
          </a:prstGeom>
        </p:spPr>
      </p:pic>
      <p:pic>
        <p:nvPicPr>
          <p:cNvPr id="9" name="圖片 8"/>
          <p:cNvPicPr>
            <a:picLocks noChangeAspect="1"/>
          </p:cNvPicPr>
          <p:nvPr/>
        </p:nvPicPr>
        <p:blipFill>
          <a:blip r:embed="rId5"/>
          <a:stretch>
            <a:fillRect/>
          </a:stretch>
        </p:blipFill>
        <p:spPr>
          <a:xfrm>
            <a:off x="169299" y="1704020"/>
            <a:ext cx="5932804" cy="577121"/>
          </a:xfrm>
          <a:prstGeom prst="rect">
            <a:avLst/>
          </a:prstGeom>
        </p:spPr>
      </p:pic>
    </p:spTree>
    <p:extLst>
      <p:ext uri="{BB962C8B-B14F-4D97-AF65-F5344CB8AC3E}">
        <p14:creationId xmlns:p14="http://schemas.microsoft.com/office/powerpoint/2010/main" val="3766616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Variables </a:t>
            </a:r>
            <a:endParaRPr lang="zh-TW" altLang="en-US" dirty="0"/>
          </a:p>
        </p:txBody>
      </p:sp>
      <p:sp>
        <p:nvSpPr>
          <p:cNvPr id="3" name="內容版面配置區 2"/>
          <p:cNvSpPr>
            <a:spLocks noGrp="1"/>
          </p:cNvSpPr>
          <p:nvPr>
            <p:ph idx="1"/>
          </p:nvPr>
        </p:nvSpPr>
        <p:spPr>
          <a:xfrm>
            <a:off x="646289" y="2423936"/>
            <a:ext cx="10515600" cy="4351338"/>
          </a:xfrm>
        </p:spPr>
        <p:txBody>
          <a:bodyPr>
            <a:normAutofit fontScale="85000" lnSpcReduction="20000"/>
          </a:bodyPr>
          <a:lstStyle/>
          <a:p>
            <a:r>
              <a:rPr lang="zh-TW" altLang="en-US" dirty="0" smtClean="0"/>
              <a:t>月薪</a:t>
            </a:r>
            <a:r>
              <a:rPr lang="en-US" altLang="zh-TW" dirty="0" smtClean="0"/>
              <a:t>1200</a:t>
            </a:r>
            <a:r>
              <a:rPr lang="zh-TW" altLang="en-US" dirty="0" smtClean="0"/>
              <a:t>美金。加班一小時</a:t>
            </a:r>
            <a:r>
              <a:rPr lang="en-US" altLang="zh-TW" dirty="0" smtClean="0"/>
              <a:t>20</a:t>
            </a:r>
            <a:r>
              <a:rPr lang="zh-TW" altLang="en-US" dirty="0" smtClean="0"/>
              <a:t>美金。</a:t>
            </a:r>
            <a:endParaRPr lang="en-US" altLang="zh-TW" dirty="0" smtClean="0"/>
          </a:p>
          <a:p>
            <a:pPr marL="0" indent="0">
              <a:buNone/>
            </a:pPr>
            <a:r>
              <a:rPr lang="en-US" altLang="zh-TW" dirty="0" smtClean="0"/>
              <a:t>60=W</a:t>
            </a:r>
            <a:r>
              <a:rPr lang="zh-TW" altLang="en-US" dirty="0"/>
              <a:t>：每位員工的最短工作時間 </a:t>
            </a:r>
            <a:r>
              <a:rPr lang="zh-TW" altLang="en-US" dirty="0" smtClean="0"/>
              <a:t>。</a:t>
            </a:r>
            <a:r>
              <a:rPr lang="en-US" altLang="zh-TW" dirty="0" smtClean="0"/>
              <a:t>100=V</a:t>
            </a:r>
            <a:r>
              <a:rPr lang="zh-TW" altLang="en-US" dirty="0"/>
              <a:t>：每位員工的最長工作時間</a:t>
            </a:r>
          </a:p>
          <a:p>
            <a:r>
              <a:rPr lang="en-US" altLang="zh-TW" dirty="0" smtClean="0"/>
              <a:t>3=</a:t>
            </a:r>
            <a:r>
              <a:rPr lang="en-US" altLang="zh-TW" dirty="0" err="1" smtClean="0"/>
              <a:t>Ej</a:t>
            </a:r>
            <a:r>
              <a:rPr lang="zh-TW" altLang="en-US" dirty="0"/>
              <a:t>：第 </a:t>
            </a:r>
            <a:r>
              <a:rPr lang="en-US" altLang="zh-TW" dirty="0"/>
              <a:t>j </a:t>
            </a:r>
            <a:r>
              <a:rPr lang="zh-TW" altLang="en-US" dirty="0"/>
              <a:t>天早上所需的最少員工</a:t>
            </a:r>
            <a:r>
              <a:rPr lang="zh-TW" altLang="en-US" dirty="0" smtClean="0"/>
              <a:t>人數</a:t>
            </a:r>
            <a:endParaRPr lang="en-US" altLang="zh-TW" dirty="0" smtClean="0"/>
          </a:p>
          <a:p>
            <a:r>
              <a:rPr lang="en-US" altLang="zh-TW" dirty="0" smtClean="0"/>
              <a:t>2=</a:t>
            </a:r>
            <a:r>
              <a:rPr lang="en-US" altLang="zh-TW" dirty="0" err="1" smtClean="0"/>
              <a:t>Oj</a:t>
            </a:r>
            <a:r>
              <a:rPr lang="zh-TW" altLang="en-US" dirty="0"/>
              <a:t>：第 </a:t>
            </a:r>
            <a:r>
              <a:rPr lang="en-US" altLang="zh-TW" dirty="0"/>
              <a:t>j </a:t>
            </a:r>
            <a:r>
              <a:rPr lang="zh-TW" altLang="en-US" dirty="0"/>
              <a:t>天晚上所需的最少員工</a:t>
            </a:r>
            <a:r>
              <a:rPr lang="zh-TW" altLang="en-US" dirty="0" smtClean="0"/>
              <a:t>人數。</a:t>
            </a:r>
            <a:endParaRPr lang="en-US" altLang="zh-TW" dirty="0" smtClean="0"/>
          </a:p>
          <a:p>
            <a:r>
              <a:rPr lang="en-US" altLang="zh-TW" dirty="0" smtClean="0"/>
              <a:t>2=</a:t>
            </a:r>
            <a:r>
              <a:rPr lang="en-US" altLang="zh-TW" dirty="0" err="1" smtClean="0"/>
              <a:t>Pj</a:t>
            </a:r>
            <a:r>
              <a:rPr lang="zh-TW" altLang="en-US" dirty="0"/>
              <a:t>：第 </a:t>
            </a:r>
            <a:r>
              <a:rPr lang="en-US" altLang="zh-TW" dirty="0"/>
              <a:t>j </a:t>
            </a:r>
            <a:r>
              <a:rPr lang="zh-TW" altLang="en-US" dirty="0"/>
              <a:t>天夜間所需的最少員工</a:t>
            </a:r>
            <a:r>
              <a:rPr lang="zh-TW" altLang="en-US" dirty="0" smtClean="0"/>
              <a:t>人數</a:t>
            </a:r>
            <a:endParaRPr lang="en-US" altLang="zh-TW" dirty="0" smtClean="0"/>
          </a:p>
          <a:p>
            <a:r>
              <a:rPr lang="en-US" altLang="zh-TW" dirty="0" smtClean="0"/>
              <a:t>4=F</a:t>
            </a:r>
            <a:r>
              <a:rPr lang="zh-TW" altLang="en-US" dirty="0"/>
              <a:t>：</a:t>
            </a:r>
            <a:r>
              <a:rPr lang="en-US" altLang="zh-TW" dirty="0"/>
              <a:t>L</a:t>
            </a:r>
            <a:r>
              <a:rPr lang="zh-TW" altLang="en-US" dirty="0"/>
              <a:t>型員工可以在早班和</a:t>
            </a:r>
            <a:r>
              <a:rPr lang="en-US" altLang="zh-TW" dirty="0"/>
              <a:t>/</a:t>
            </a:r>
            <a:r>
              <a:rPr lang="zh-TW" altLang="en-US" dirty="0"/>
              <a:t>或晚班加班的最大</a:t>
            </a:r>
            <a:r>
              <a:rPr lang="zh-TW" altLang="en-US" dirty="0" smtClean="0"/>
              <a:t>天數</a:t>
            </a:r>
            <a:endParaRPr lang="en-US" altLang="zh-TW" dirty="0" smtClean="0"/>
          </a:p>
          <a:p>
            <a:r>
              <a:rPr lang="en-US" altLang="zh-TW" dirty="0" smtClean="0"/>
              <a:t>4=B</a:t>
            </a:r>
            <a:r>
              <a:rPr lang="zh-TW" altLang="en-US" dirty="0"/>
              <a:t>：</a:t>
            </a:r>
            <a:r>
              <a:rPr lang="en-US" altLang="zh-TW" dirty="0"/>
              <a:t>D/G </a:t>
            </a:r>
            <a:r>
              <a:rPr lang="zh-TW" altLang="en-US" dirty="0"/>
              <a:t>類員工可以在早班和</a:t>
            </a:r>
            <a:r>
              <a:rPr lang="en-US" altLang="zh-TW" dirty="0"/>
              <a:t>/</a:t>
            </a:r>
            <a:r>
              <a:rPr lang="zh-TW" altLang="en-US" dirty="0"/>
              <a:t>或晚班加班的最長</a:t>
            </a:r>
            <a:r>
              <a:rPr lang="zh-TW" altLang="en-US" dirty="0" smtClean="0"/>
              <a:t>天數</a:t>
            </a:r>
            <a:endParaRPr lang="en-US" altLang="zh-TW" dirty="0" smtClean="0"/>
          </a:p>
          <a:p>
            <a:r>
              <a:rPr lang="en-US" altLang="zh-TW" dirty="0" smtClean="0"/>
              <a:t>3=x</a:t>
            </a:r>
            <a:r>
              <a:rPr lang="zh-TW" altLang="en-US" dirty="0"/>
              <a:t>：</a:t>
            </a:r>
            <a:r>
              <a:rPr lang="en-US" altLang="zh-TW" dirty="0"/>
              <a:t>D/G</a:t>
            </a:r>
            <a:r>
              <a:rPr lang="zh-TW" altLang="en-US" dirty="0"/>
              <a:t>類員工可以加班的最大</a:t>
            </a:r>
            <a:r>
              <a:rPr lang="zh-TW" altLang="en-US" dirty="0" smtClean="0"/>
              <a:t>天數</a:t>
            </a:r>
            <a:endParaRPr lang="en-US" altLang="zh-TW" dirty="0" smtClean="0"/>
          </a:p>
          <a:p>
            <a:r>
              <a:rPr lang="en-US" altLang="zh-TW" dirty="0" smtClean="0"/>
              <a:t>3=f</a:t>
            </a:r>
            <a:r>
              <a:rPr lang="zh-TW" altLang="en-US" dirty="0"/>
              <a:t>：</a:t>
            </a:r>
            <a:r>
              <a:rPr lang="en-US" altLang="zh-TW" dirty="0"/>
              <a:t>N </a:t>
            </a:r>
            <a:r>
              <a:rPr lang="zh-TW" altLang="en-US" dirty="0"/>
              <a:t>型員工可以在早班和</a:t>
            </a:r>
            <a:r>
              <a:rPr lang="en-US" altLang="zh-TW" dirty="0"/>
              <a:t>/</a:t>
            </a:r>
            <a:r>
              <a:rPr lang="zh-TW" altLang="en-US" dirty="0"/>
              <a:t>或晚班加班的最大天數</a:t>
            </a:r>
            <a:endParaRPr lang="en-US" altLang="zh-TW" dirty="0" smtClean="0"/>
          </a:p>
          <a:p>
            <a:r>
              <a:rPr lang="en-US" altLang="zh-TW" dirty="0" smtClean="0"/>
              <a:t>0/4=APLHA</a:t>
            </a:r>
            <a:r>
              <a:rPr lang="zh-TW" altLang="en-US" dirty="0"/>
              <a:t>加班或假期加班到基本工資的百分比</a:t>
            </a:r>
            <a:endParaRPr lang="en-US" altLang="zh-TW" dirty="0" smtClean="0"/>
          </a:p>
          <a:p>
            <a:r>
              <a:rPr lang="en-US" altLang="zh-TW" dirty="0" smtClean="0"/>
              <a:t>0/35=BETA</a:t>
            </a:r>
            <a:r>
              <a:rPr lang="zh-TW" altLang="en-US" dirty="0"/>
              <a:t>加班到基本工資的百分比</a:t>
            </a:r>
          </a:p>
        </p:txBody>
      </p:sp>
      <p:pic>
        <p:nvPicPr>
          <p:cNvPr id="4" name="內容版面配置區 3"/>
          <p:cNvPicPr>
            <a:picLocks noChangeAspect="1"/>
          </p:cNvPicPr>
          <p:nvPr/>
        </p:nvPicPr>
        <p:blipFill rotWithShape="1">
          <a:blip r:embed="rId3"/>
          <a:srcRect t="57497" r="8601"/>
          <a:stretch/>
        </p:blipFill>
        <p:spPr>
          <a:xfrm>
            <a:off x="646289" y="1357620"/>
            <a:ext cx="7797800" cy="959647"/>
          </a:xfrm>
          <a:prstGeom prst="rect">
            <a:avLst/>
          </a:prstGeom>
        </p:spPr>
      </p:pic>
    </p:spTree>
    <p:extLst>
      <p:ext uri="{BB962C8B-B14F-4D97-AF65-F5344CB8AC3E}">
        <p14:creationId xmlns:p14="http://schemas.microsoft.com/office/powerpoint/2010/main" val="1285097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37868" y="-117954"/>
            <a:ext cx="10515600" cy="1325563"/>
          </a:xfrm>
        </p:spPr>
        <p:txBody>
          <a:bodyPr/>
          <a:lstStyle/>
          <a:p>
            <a:r>
              <a:rPr lang="en-US" altLang="zh-TW" dirty="0" smtClean="0"/>
              <a:t>Experiments</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4" name="圖片 3"/>
          <p:cNvPicPr>
            <a:picLocks noChangeAspect="1"/>
          </p:cNvPicPr>
          <p:nvPr/>
        </p:nvPicPr>
        <p:blipFill>
          <a:blip r:embed="rId3"/>
          <a:stretch>
            <a:fillRect/>
          </a:stretch>
        </p:blipFill>
        <p:spPr>
          <a:xfrm>
            <a:off x="225778" y="760896"/>
            <a:ext cx="7162800" cy="6187286"/>
          </a:xfrm>
          <a:prstGeom prst="rect">
            <a:avLst/>
          </a:prstGeom>
        </p:spPr>
      </p:pic>
    </p:spTree>
    <p:extLst>
      <p:ext uri="{BB962C8B-B14F-4D97-AF65-F5344CB8AC3E}">
        <p14:creationId xmlns:p14="http://schemas.microsoft.com/office/powerpoint/2010/main" val="240098653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2842</TotalTime>
  <Words>548</Words>
  <Application>Microsoft Office PowerPoint</Application>
  <PresentationFormat>寬螢幕</PresentationFormat>
  <Paragraphs>44</Paragraphs>
  <Slides>13</Slides>
  <Notes>5</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13</vt:i4>
      </vt:variant>
    </vt:vector>
  </HeadingPairs>
  <TitlesOfParts>
    <vt:vector size="19" baseType="lpstr">
      <vt:lpstr>新細明體</vt:lpstr>
      <vt:lpstr>Arial</vt:lpstr>
      <vt:lpstr>Calibri</vt:lpstr>
      <vt:lpstr>Calibri Light</vt:lpstr>
      <vt:lpstr>Times New Roman</vt:lpstr>
      <vt:lpstr>Office 佈景主題</vt:lpstr>
      <vt:lpstr>Mixed integer linear programming problem for personnel multi-day shift scheduling: A case study in an Iran hospital </vt:lpstr>
      <vt:lpstr>Abstract</vt:lpstr>
      <vt:lpstr>PowerPoint 簡報</vt:lpstr>
      <vt:lpstr>PowerPoint 簡報</vt:lpstr>
      <vt:lpstr>Mathematical model</vt:lpstr>
      <vt:lpstr>PowerPoint 簡報</vt:lpstr>
      <vt:lpstr>PowerPoint 簡報</vt:lpstr>
      <vt:lpstr>Variables </vt:lpstr>
      <vt:lpstr>Experiments</vt:lpstr>
      <vt:lpstr>PowerPoint 簡報</vt:lpstr>
      <vt:lpstr>PowerPoint 簡報</vt:lpstr>
      <vt:lpstr>Conclution</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Mixed integer linear programming problem for personnel multi-day shift scheduling: A case study in an Iran hospital</dc:title>
  <dc:creator>吳老爵</dc:creator>
  <cp:lastModifiedBy>吳老爵</cp:lastModifiedBy>
  <cp:revision>47</cp:revision>
  <dcterms:created xsi:type="dcterms:W3CDTF">2021-07-08T12:41:37Z</dcterms:created>
  <dcterms:modified xsi:type="dcterms:W3CDTF">2021-07-13T07:00:01Z</dcterms:modified>
</cp:coreProperties>
</file>