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77" r:id="rId5"/>
    <p:sldId id="260" r:id="rId6"/>
    <p:sldId id="274" r:id="rId7"/>
    <p:sldId id="275" r:id="rId8"/>
    <p:sldId id="279" r:id="rId9"/>
    <p:sldId id="301" r:id="rId10"/>
    <p:sldId id="283" r:id="rId11"/>
    <p:sldId id="284" r:id="rId12"/>
    <p:sldId id="285" r:id="rId13"/>
    <p:sldId id="287" r:id="rId14"/>
    <p:sldId id="289" r:id="rId15"/>
    <p:sldId id="291" r:id="rId16"/>
    <p:sldId id="292" r:id="rId17"/>
    <p:sldId id="293" r:id="rId18"/>
    <p:sldId id="295" r:id="rId19"/>
    <p:sldId id="267" r:id="rId20"/>
    <p:sldId id="297" r:id="rId21"/>
    <p:sldId id="299" r:id="rId22"/>
    <p:sldId id="268" r:id="rId23"/>
    <p:sldId id="269" r:id="rId24"/>
    <p:sldId id="302" r:id="rId25"/>
    <p:sldId id="271" r:id="rId26"/>
    <p:sldId id="272" r:id="rId27"/>
    <p:sldId id="273" r:id="rId28"/>
    <p:sldId id="300" r:id="rId29"/>
    <p:sldId id="281" r:id="rId30"/>
    <p:sldId id="280" r:id="rId31"/>
    <p:sldId id="303"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515" autoAdjust="0"/>
  </p:normalViewPr>
  <p:slideViewPr>
    <p:cSldViewPr snapToGrid="0">
      <p:cViewPr varScale="1">
        <p:scale>
          <a:sx n="60" d="100"/>
          <a:sy n="60" d="100"/>
        </p:scale>
        <p:origin x="3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413D9-0E3D-4005-9DFF-174A3670CAEB}" type="datetimeFigureOut">
              <a:rPr lang="zh-TW" altLang="en-US" smtClean="0"/>
              <a:t>2021/10/26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D7B2-D2EC-4B96-8B99-F687D72744F3}" type="slidenum">
              <a:rPr lang="zh-TW" altLang="en-US" smtClean="0"/>
              <a:t>‹#›</a:t>
            </a:fld>
            <a:endParaRPr lang="zh-TW" altLang="en-US"/>
          </a:p>
        </p:txBody>
      </p:sp>
    </p:spTree>
    <p:extLst>
      <p:ext uri="{BB962C8B-B14F-4D97-AF65-F5344CB8AC3E}">
        <p14:creationId xmlns:p14="http://schemas.microsoft.com/office/powerpoint/2010/main" val="359174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車  無薛琦 鵬竟</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a:t>
            </a:fld>
            <a:endParaRPr lang="zh-TW" altLang="en-US"/>
          </a:p>
        </p:txBody>
      </p:sp>
    </p:spTree>
    <p:extLst>
      <p:ext uri="{BB962C8B-B14F-4D97-AF65-F5344CB8AC3E}">
        <p14:creationId xmlns:p14="http://schemas.microsoft.com/office/powerpoint/2010/main" val="3621949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都執行</a:t>
            </a:r>
            <a:r>
              <a:rPr lang="en-US" altLang="zh-TW" dirty="0"/>
              <a:t>on-off</a:t>
            </a:r>
            <a:r>
              <a:rPr lang="zh-TW" altLang="en-US" dirty="0"/>
              <a:t>操作 滿足條件</a:t>
            </a:r>
            <a:r>
              <a:rPr lang="en-US" altLang="zh-TW" dirty="0"/>
              <a:t>2</a:t>
            </a:r>
            <a:r>
              <a:rPr lang="zh-TW" altLang="en-US" dirty="0"/>
              <a:t>是微</a:t>
            </a:r>
            <a:r>
              <a:rPr lang="en-US" altLang="zh-TW" dirty="0"/>
              <a:t>blocked group</a:t>
            </a:r>
            <a:r>
              <a:rPr lang="zh-TW" altLang="en-US" dirty="0"/>
              <a:t>。只有一組的話 不算</a:t>
            </a:r>
            <a:r>
              <a:rPr lang="en-US" altLang="zh-TW" dirty="0"/>
              <a:t>effective or blocked </a:t>
            </a:r>
            <a:r>
              <a:rPr lang="zh-TW" altLang="en-US" dirty="0"/>
              <a:t>無須</a:t>
            </a:r>
            <a:r>
              <a:rPr lang="en-US" altLang="zh-TW" dirty="0"/>
              <a:t>local search</a:t>
            </a:r>
            <a:r>
              <a:rPr lang="zh-TW" altLang="en-US" dirty="0"/>
              <a:t>。在下文中，我們只考慮至少有兩個組的解決方案。</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15</a:t>
            </a:fld>
            <a:endParaRPr lang="zh-TW" altLang="en-US"/>
          </a:p>
        </p:txBody>
      </p:sp>
    </p:spTree>
    <p:extLst>
      <p:ext uri="{BB962C8B-B14F-4D97-AF65-F5344CB8AC3E}">
        <p14:creationId xmlns:p14="http://schemas.microsoft.com/office/powerpoint/2010/main" val="9089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 </a:t>
            </a:r>
            <a:r>
              <a:rPr lang="zh-TW" altLang="en-US" dirty="0"/>
              <a:t>和 </a:t>
            </a:r>
            <a:r>
              <a:rPr lang="en-US" altLang="zh-TW" dirty="0"/>
              <a:t>E* </a:t>
            </a:r>
            <a:r>
              <a:rPr lang="zh-TW" altLang="en-US" dirty="0"/>
              <a:t>會隨著迭代的進行而動態變化，</a:t>
            </a:r>
            <a:endParaRPr lang="en-US" altLang="zh-TW" dirty="0"/>
          </a:p>
          <a:p>
            <a:r>
              <a:rPr lang="en-US" altLang="zh-TW" dirty="0" err="1"/>
              <a:t>yk</a:t>
            </a:r>
            <a:r>
              <a:rPr lang="en-US" altLang="zh-TW" dirty="0"/>
              <a:t> </a:t>
            </a:r>
            <a:r>
              <a:rPr lang="zh-TW" altLang="en-US" dirty="0"/>
              <a:t>表示在第 </a:t>
            </a:r>
            <a:r>
              <a:rPr lang="en-US" altLang="zh-TW" dirty="0"/>
              <a:t>k </a:t>
            </a:r>
            <a:r>
              <a:rPr lang="zh-TW" altLang="en-US" dirty="0"/>
              <a:t>個作業和第 </a:t>
            </a:r>
            <a:r>
              <a:rPr lang="en-US" altLang="zh-TW" dirty="0"/>
              <a:t>(k + 1) </a:t>
            </a:r>
            <a:r>
              <a:rPr lang="zh-TW" altLang="en-US" dirty="0"/>
              <a:t>個作業之間是否應該存在關閉</a:t>
            </a:r>
            <a:r>
              <a:rPr lang="en-US" altLang="zh-TW" dirty="0"/>
              <a:t>-</a:t>
            </a:r>
            <a:r>
              <a:rPr lang="zh-TW" altLang="en-US" dirty="0"/>
              <a:t>開啟操作</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18</a:t>
            </a:fld>
            <a:endParaRPr lang="zh-TW" altLang="en-US"/>
          </a:p>
        </p:txBody>
      </p:sp>
    </p:spTree>
    <p:extLst>
      <p:ext uri="{BB962C8B-B14F-4D97-AF65-F5344CB8AC3E}">
        <p14:creationId xmlns:p14="http://schemas.microsoft.com/office/powerpoint/2010/main" val="169711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在每次迭代中，距離最短的兩個簇合併為一個，直到簇數等於 </a:t>
            </a:r>
            <a:r>
              <a:rPr lang="en-US" altLang="zh-TW" dirty="0"/>
              <a:t>m</a:t>
            </a:r>
            <a:r>
              <a:rPr lang="zh-TW" altLang="en-US" dirty="0"/>
              <a:t>。</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20</a:t>
            </a:fld>
            <a:endParaRPr lang="zh-TW" altLang="en-US"/>
          </a:p>
        </p:txBody>
      </p:sp>
    </p:spTree>
    <p:extLst>
      <p:ext uri="{BB962C8B-B14F-4D97-AF65-F5344CB8AC3E}">
        <p14:creationId xmlns:p14="http://schemas.microsoft.com/office/powerpoint/2010/main" val="351989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在每次迭代中，距離最短的兩個簇合併為一個，直到簇數等於 </a:t>
            </a:r>
            <a:r>
              <a:rPr lang="en-US" altLang="zh-TW" dirty="0"/>
              <a:t>m</a:t>
            </a:r>
            <a:r>
              <a:rPr lang="zh-TW" altLang="en-US" dirty="0"/>
              <a:t>。</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21</a:t>
            </a:fld>
            <a:endParaRPr lang="zh-TW" altLang="en-US"/>
          </a:p>
        </p:txBody>
      </p:sp>
    </p:spTree>
    <p:extLst>
      <p:ext uri="{BB962C8B-B14F-4D97-AF65-F5344CB8AC3E}">
        <p14:creationId xmlns:p14="http://schemas.microsoft.com/office/powerpoint/2010/main" val="120154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最多 </a:t>
            </a:r>
            <a:r>
              <a:rPr lang="en-US" altLang="zh-TW" dirty="0"/>
              <a:t>25 </a:t>
            </a:r>
            <a:r>
              <a:rPr lang="zh-TW" altLang="en-US" dirty="0"/>
              <a:t>個作業的問題可以在合理的時間內得到最佳解決。</a:t>
            </a:r>
          </a:p>
          <a:p>
            <a:endParaRPr lang="zh-TW" altLang="en-US" dirty="0"/>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25</a:t>
            </a:fld>
            <a:endParaRPr lang="zh-TW" altLang="en-US"/>
          </a:p>
        </p:txBody>
      </p:sp>
    </p:spTree>
    <p:extLst>
      <p:ext uri="{BB962C8B-B14F-4D97-AF65-F5344CB8AC3E}">
        <p14:creationId xmlns:p14="http://schemas.microsoft.com/office/powerpoint/2010/main" val="10074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它的解決方案性能幾乎不受作業聚類的影響。然而，在聚類過程的幫助下，我們的算法得到了極大的加速。</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26</a:t>
            </a:fld>
            <a:endParaRPr lang="zh-TW" altLang="en-US"/>
          </a:p>
        </p:txBody>
      </p:sp>
    </p:spTree>
    <p:extLst>
      <p:ext uri="{BB962C8B-B14F-4D97-AF65-F5344CB8AC3E}">
        <p14:creationId xmlns:p14="http://schemas.microsoft.com/office/powerpoint/2010/main" val="70893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掉電機制的單機調度問題</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28</a:t>
            </a:fld>
            <a:endParaRPr lang="zh-TW" altLang="en-US"/>
          </a:p>
        </p:txBody>
      </p:sp>
    </p:spTree>
    <p:extLst>
      <p:ext uri="{BB962C8B-B14F-4D97-AF65-F5344CB8AC3E}">
        <p14:creationId xmlns:p14="http://schemas.microsoft.com/office/powerpoint/2010/main" val="128276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E </a:t>
            </a:r>
            <a:r>
              <a:rPr lang="zh-TW" altLang="en-US" dirty="0"/>
              <a:t>代表閒置機器和所有關機操作所消耗的總能量 </a:t>
            </a:r>
            <a:r>
              <a:rPr lang="en-US" altLang="zh-TW" dirty="0"/>
              <a:t> </a:t>
            </a:r>
            <a:r>
              <a:rPr lang="zh-TW" altLang="en-US" dirty="0"/>
              <a:t>所以最差情況下</a:t>
            </a:r>
            <a:r>
              <a:rPr lang="en-US" altLang="zh-TW" dirty="0"/>
              <a:t>lower bound</a:t>
            </a:r>
            <a:r>
              <a:rPr lang="zh-TW" altLang="en-US" dirty="0"/>
              <a:t>為</a:t>
            </a:r>
            <a:r>
              <a:rPr lang="en-US" altLang="zh-TW" dirty="0"/>
              <a:t>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30</a:t>
            </a:fld>
            <a:endParaRPr lang="zh-TW" altLang="en-US"/>
          </a:p>
        </p:txBody>
      </p:sp>
    </p:spTree>
    <p:extLst>
      <p:ext uri="{BB962C8B-B14F-4D97-AF65-F5344CB8AC3E}">
        <p14:creationId xmlns:p14="http://schemas.microsoft.com/office/powerpoint/2010/main" val="73810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Search for non-dominated points(</a:t>
            </a:r>
            <a:r>
              <a:rPr lang="zh-TW" altLang="en-US" dirty="0"/>
              <a:t>找出這些 則</a:t>
            </a:r>
            <a:r>
              <a:rPr lang="en-US" altLang="zh-TW" dirty="0"/>
              <a:t>all optimal)</a:t>
            </a:r>
          </a:p>
          <a:p>
            <a:r>
              <a:rPr lang="zh-TW" altLang="en-US" dirty="0"/>
              <a:t> </a:t>
            </a:r>
            <a:r>
              <a:rPr lang="en-US" altLang="zh-TW" dirty="0"/>
              <a:t>3</a:t>
            </a:r>
            <a:r>
              <a:rPr lang="zh-TW" altLang="en-US" dirty="0"/>
              <a:t> </a:t>
            </a:r>
            <a:r>
              <a:rPr lang="en-US" altLang="zh-TW" dirty="0"/>
              <a:t>5</a:t>
            </a:r>
            <a:r>
              <a:rPr lang="zh-TW" altLang="en-US" dirty="0"/>
              <a:t> </a:t>
            </a:r>
            <a:r>
              <a:rPr lang="en-US" altLang="zh-TW" dirty="0"/>
              <a:t>6</a:t>
            </a:r>
            <a:r>
              <a:rPr lang="zh-TW" altLang="en-US" dirty="0"/>
              <a:t> 不能被</a:t>
            </a:r>
            <a:r>
              <a:rPr lang="en-US" altLang="zh-TW" dirty="0"/>
              <a:t>dominate </a:t>
            </a:r>
            <a:r>
              <a:rPr lang="zh-TW" altLang="en-US" dirty="0"/>
              <a:t>。</a:t>
            </a:r>
            <a:r>
              <a:rPr lang="en-US" altLang="zh-TW" dirty="0"/>
              <a:t>3</a:t>
            </a:r>
            <a:r>
              <a:rPr lang="zh-TW" altLang="en-US" dirty="0"/>
              <a:t>沒</a:t>
            </a:r>
            <a:r>
              <a:rPr lang="en-US" altLang="zh-TW" dirty="0"/>
              <a:t>better5 </a:t>
            </a:r>
            <a:r>
              <a:rPr lang="zh-TW" altLang="en-US" dirty="0"/>
              <a:t>反之亦然 不是每個</a:t>
            </a:r>
            <a:r>
              <a:rPr lang="en-US" altLang="zh-TW" dirty="0"/>
              <a:t>pair</a:t>
            </a:r>
            <a:r>
              <a:rPr lang="zh-TW" altLang="en-US" dirty="0"/>
              <a:t>都成立</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4</a:t>
            </a:fld>
            <a:endParaRPr lang="zh-TW" altLang="en-US"/>
          </a:p>
        </p:txBody>
      </p:sp>
    </p:spTree>
    <p:extLst>
      <p:ext uri="{BB962C8B-B14F-4D97-AF65-F5344CB8AC3E}">
        <p14:creationId xmlns:p14="http://schemas.microsoft.com/office/powerpoint/2010/main" val="223514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Convex </a:t>
            </a:r>
            <a:r>
              <a:rPr lang="zh-TW" altLang="en-US" dirty="0"/>
              <a:t>成立只要更換</a:t>
            </a:r>
            <a:r>
              <a:rPr lang="en-US" altLang="zh-TW" dirty="0"/>
              <a:t>w</a:t>
            </a:r>
            <a:r>
              <a:rPr lang="zh-TW" altLang="en-US" dirty="0"/>
              <a:t>的比值就可以找到不同的點。</a:t>
            </a:r>
            <a:r>
              <a:rPr lang="en-US" altLang="zh-TW" dirty="0" err="1"/>
              <a:t>pereto</a:t>
            </a:r>
            <a:r>
              <a:rPr lang="en-US" altLang="zh-TW" dirty="0"/>
              <a:t> optimal  front</a:t>
            </a:r>
          </a:p>
          <a:p>
            <a:r>
              <a:rPr lang="en-US" altLang="zh-TW" dirty="0"/>
              <a:t>Not convex</a:t>
            </a:r>
            <a:r>
              <a:rPr lang="zh-TW" altLang="en-US" dirty="0"/>
              <a:t>就不行 </a:t>
            </a:r>
            <a:r>
              <a:rPr lang="en-US" altLang="zh-TW" dirty="0"/>
              <a:t>BC</a:t>
            </a:r>
            <a:r>
              <a:rPr lang="zh-TW" altLang="en-US" dirty="0"/>
              <a:t>段就找不到 所以要用</a:t>
            </a:r>
            <a:r>
              <a:rPr lang="el-GR" altLang="zh-TW" dirty="0"/>
              <a:t>ε</a:t>
            </a:r>
            <a:endParaRPr lang="en-US" altLang="zh-TW" dirty="0"/>
          </a:p>
          <a:p>
            <a:r>
              <a:rPr lang="zh-TW" altLang="en-US" dirty="0"/>
              <a:t>只改變了目標的權重，沒有施加額外的約束，只要能輕鬆解決相應的單目標優化問題，子問題就很容易解決。</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6</a:t>
            </a:fld>
            <a:endParaRPr lang="zh-TW" altLang="en-US"/>
          </a:p>
        </p:txBody>
      </p:sp>
    </p:spTree>
    <p:extLst>
      <p:ext uri="{BB962C8B-B14F-4D97-AF65-F5344CB8AC3E}">
        <p14:creationId xmlns:p14="http://schemas.microsoft.com/office/powerpoint/2010/main" val="206183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由於這兩個目標是相互衝突的，因此沒有同時優化它們的方法。</a:t>
            </a:r>
            <a:endParaRPr lang="en-US" altLang="zh-TW" dirty="0"/>
          </a:p>
          <a:p>
            <a:r>
              <a:rPr lang="zh-TW" altLang="en-US" dirty="0"/>
              <a:t>將雙目標優化問題轉化為單目標問題，並形成所謂的 </a:t>
            </a:r>
            <a:r>
              <a:rPr lang="en-US" altLang="zh-TW" dirty="0"/>
              <a:t>ε-</a:t>
            </a:r>
            <a:r>
              <a:rPr lang="zh-TW" altLang="en-US" dirty="0"/>
              <a:t>約束問題。</a:t>
            </a:r>
            <a:endParaRPr lang="en-US" altLang="zh-TW" dirty="0"/>
          </a:p>
          <a:p>
            <a:r>
              <a:rPr lang="zh-TW" altLang="en-US" dirty="0"/>
              <a:t>使一個目標最小化為一個由參數 </a:t>
            </a:r>
            <a:r>
              <a:rPr lang="en-US" altLang="zh-TW" dirty="0"/>
              <a:t>ε </a:t>
            </a:r>
            <a:r>
              <a:rPr lang="zh-TW" altLang="en-US" dirty="0"/>
              <a:t>從上方界定的約束 約束每一個點，我們可以獲得問題的所有帕累托最優點。</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7</a:t>
            </a:fld>
            <a:endParaRPr lang="zh-TW" altLang="en-US"/>
          </a:p>
        </p:txBody>
      </p:sp>
    </p:spTree>
    <p:extLst>
      <p:ext uri="{BB962C8B-B14F-4D97-AF65-F5344CB8AC3E}">
        <p14:creationId xmlns:p14="http://schemas.microsoft.com/office/powerpoint/2010/main" val="241693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更好地固定</a:t>
            </a:r>
            <a:r>
              <a:rPr lang="en-US" altLang="zh-TW" dirty="0"/>
              <a:t>ε</a:t>
            </a:r>
            <a:r>
              <a:rPr lang="zh-TW" altLang="en-US" dirty="0"/>
              <a:t>的區間，</a:t>
            </a:r>
            <a:br>
              <a:rPr lang="en-US" altLang="zh-TW" dirty="0"/>
            </a:br>
            <a:r>
              <a:rPr lang="zh-TW" altLang="en-US" dirty="0"/>
              <a:t>段 </a:t>
            </a:r>
            <a:r>
              <a:rPr lang="en-US" altLang="zh-TW" dirty="0"/>
              <a:t>II </a:t>
            </a:r>
            <a:r>
              <a:rPr lang="zh-TW" altLang="en-US" dirty="0"/>
              <a:t>包含所有帕累托最優點。換句話說，這一部分是我們唯一需要考慮的部分。</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8</a:t>
            </a:fld>
            <a:endParaRPr lang="zh-TW" altLang="en-US"/>
          </a:p>
        </p:txBody>
      </p:sp>
    </p:spTree>
    <p:extLst>
      <p:ext uri="{BB962C8B-B14F-4D97-AF65-F5344CB8AC3E}">
        <p14:creationId xmlns:p14="http://schemas.microsoft.com/office/powerpoint/2010/main" val="375700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在帕累托最優點（</a:t>
            </a:r>
            <a:r>
              <a:rPr lang="en-US" altLang="zh-TW" dirty="0"/>
              <a:t>E0</a:t>
            </a:r>
            <a:r>
              <a:rPr lang="zh-TW" altLang="en-US" dirty="0"/>
              <a:t>，</a:t>
            </a:r>
            <a:r>
              <a:rPr lang="en-US" altLang="zh-TW" dirty="0"/>
              <a:t>D0</a:t>
            </a:r>
            <a:r>
              <a:rPr lang="zh-TW" altLang="en-US" dirty="0"/>
              <a:t>）對應的解中，在任何有效組中都必須存在一個具有最大延遲</a:t>
            </a:r>
            <a:r>
              <a:rPr lang="en-US" altLang="zh-TW" dirty="0"/>
              <a:t>D0</a:t>
            </a:r>
            <a:r>
              <a:rPr lang="zh-TW" altLang="en-US" dirty="0"/>
              <a:t>的作業。</a:t>
            </a:r>
            <a:endParaRPr lang="en-US" altLang="zh-TW" dirty="0"/>
          </a:p>
          <a:p>
            <a:r>
              <a:rPr lang="zh-TW" altLang="en-US" dirty="0"/>
              <a:t>問題進行屬性分析，最優解，並使用以下規則將 </a:t>
            </a:r>
            <a:r>
              <a:rPr lang="en-US" altLang="zh-TW" dirty="0"/>
              <a:t>n </a:t>
            </a:r>
            <a:r>
              <a:rPr lang="zh-TW" altLang="en-US" dirty="0"/>
              <a:t>個作業分成 </a:t>
            </a:r>
            <a:r>
              <a:rPr lang="en-US" altLang="zh-TW" dirty="0"/>
              <a:t>m </a:t>
            </a:r>
            <a:r>
              <a:rPr lang="zh-TW" altLang="en-US" dirty="0"/>
              <a:t>個組。在同一組中，任何作業的開始時間都等於其前一個作業的完成時間</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10</a:t>
            </a:fld>
            <a:endParaRPr lang="zh-TW" altLang="en-US"/>
          </a:p>
        </p:txBody>
      </p:sp>
    </p:spTree>
    <p:extLst>
      <p:ext uri="{BB962C8B-B14F-4D97-AF65-F5344CB8AC3E}">
        <p14:creationId xmlns:p14="http://schemas.microsoft.com/office/powerpoint/2010/main" val="211476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我們可以獲得問題的精確整數帕累托前沿。但單獨使用它，我們只能解決小規模的問題，其計算效率普遍較低。</a:t>
            </a:r>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12</a:t>
            </a:fld>
            <a:endParaRPr lang="zh-TW" altLang="en-US"/>
          </a:p>
        </p:txBody>
      </p:sp>
    </p:spTree>
    <p:extLst>
      <p:ext uri="{BB962C8B-B14F-4D97-AF65-F5344CB8AC3E}">
        <p14:creationId xmlns:p14="http://schemas.microsoft.com/office/powerpoint/2010/main" val="33742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有效組中所有作業的開始時間推遲一個時間單位。那麼我們就可以得到一個可行解</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13</a:t>
            </a:fld>
            <a:endParaRPr lang="zh-TW" altLang="en-US"/>
          </a:p>
        </p:txBody>
      </p:sp>
    </p:spTree>
    <p:extLst>
      <p:ext uri="{BB962C8B-B14F-4D97-AF65-F5344CB8AC3E}">
        <p14:creationId xmlns:p14="http://schemas.microsoft.com/office/powerpoint/2010/main" val="254756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2E2E2E"/>
                </a:solidFill>
                <a:effectLst/>
                <a:latin typeface="NexusSerif"/>
              </a:rPr>
              <a:t>local search fails when there exists no effective group in the solution. </a:t>
            </a:r>
            <a:endParaRPr lang="zh-TW" altLang="en-US" dirty="0"/>
          </a:p>
        </p:txBody>
      </p:sp>
      <p:sp>
        <p:nvSpPr>
          <p:cNvPr id="4" name="投影片編號版面配置區 3"/>
          <p:cNvSpPr>
            <a:spLocks noGrp="1"/>
          </p:cNvSpPr>
          <p:nvPr>
            <p:ph type="sldNum" sz="quarter" idx="5"/>
          </p:nvPr>
        </p:nvSpPr>
        <p:spPr/>
        <p:txBody>
          <a:bodyPr/>
          <a:lstStyle/>
          <a:p>
            <a:fld id="{3130D7B2-D2EC-4B96-8B99-F687D72744F3}" type="slidenum">
              <a:rPr lang="zh-TW" altLang="en-US" smtClean="0"/>
              <a:t>14</a:t>
            </a:fld>
            <a:endParaRPr lang="zh-TW" altLang="en-US"/>
          </a:p>
        </p:txBody>
      </p:sp>
    </p:spTree>
    <p:extLst>
      <p:ext uri="{BB962C8B-B14F-4D97-AF65-F5344CB8AC3E}">
        <p14:creationId xmlns:p14="http://schemas.microsoft.com/office/powerpoint/2010/main" val="222671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8DA2FE-38A9-43C3-AE3E-3D7DC028C2C4}"/>
              </a:ext>
            </a:extLst>
          </p:cNvPr>
          <p:cNvSpPr>
            <a:spLocks noGrp="1"/>
          </p:cNvSpPr>
          <p:nvPr>
            <p:ph type="ctrTitle" hasCustomPrompt="1"/>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ltLang="zh-TW" dirty="0" err="1"/>
              <a:t>Ti</a:t>
            </a:r>
            <a:br>
              <a:rPr lang="en-US" altLang="zh-TW" dirty="0"/>
            </a:br>
            <a:endParaRPr lang="zh-TW" altLang="en-US" dirty="0"/>
          </a:p>
        </p:txBody>
      </p:sp>
      <p:sp>
        <p:nvSpPr>
          <p:cNvPr id="3" name="副標題 2">
            <a:extLst>
              <a:ext uri="{FF2B5EF4-FFF2-40B4-BE49-F238E27FC236}">
                <a16:creationId xmlns:a16="http://schemas.microsoft.com/office/drawing/2014/main" id="{C28DA793-1ED9-4AC5-ADE6-717C6E441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96CD283-2E6E-45B0-AE40-0E03201963B9}"/>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1CBFBBAF-E448-48D6-9C98-4F7ED65D41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D44C46B-486A-4EEB-AE91-FC848E313F0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51876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E3F87C-0C73-4569-942C-CF6451875A8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25398C3-786C-4DCC-95AE-F79AB1877A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EEB9FB1-20EF-4708-BBDB-3E1BCF2CE040}"/>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01F7FD53-A757-40F6-9969-6E0434DA46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E0B9B2-5181-4FAA-87DA-6AD571741D36}"/>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3505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4302A61-0C02-46CD-8DC8-BF935321287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dirty="0"/>
          </a:p>
        </p:txBody>
      </p:sp>
      <p:sp>
        <p:nvSpPr>
          <p:cNvPr id="3" name="直排文字版面配置區 2">
            <a:extLst>
              <a:ext uri="{FF2B5EF4-FFF2-40B4-BE49-F238E27FC236}">
                <a16:creationId xmlns:a16="http://schemas.microsoft.com/office/drawing/2014/main" id="{806A379B-846E-46F8-BF6E-611A4DA0A94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B5C4E5-BA35-4FF8-99C5-98F1A8682EA8}"/>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AB141E24-01B9-40CC-8B56-3E2DDCCD7E2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7F96409-420B-4CDB-9974-E92F79D38DA4}"/>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4426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6184D-7BA3-45BD-B790-90F61BE6AA6A}"/>
              </a:ext>
            </a:extLst>
          </p:cNvPr>
          <p:cNvSpPr>
            <a:spLocks noGrp="1"/>
          </p:cNvSpPr>
          <p:nvPr>
            <p:ph type="title" hasCustomPrompt="1"/>
          </p:nvPr>
        </p:nvSpPr>
        <p:spPr/>
        <p:txBody>
          <a:bodyPr/>
          <a:lstStyle>
            <a:lvl1pPr>
              <a:defRPr>
                <a:latin typeface="Times New Roman" panose="02020603050405020304" pitchFamily="18" charset="0"/>
                <a:cs typeface="Times New Roman" panose="02020603050405020304" pitchFamily="18" charset="0"/>
              </a:defRPr>
            </a:lvl1pPr>
          </a:lstStyle>
          <a:p>
            <a:r>
              <a:rPr lang="en-US" altLang="zh-TW" dirty="0" err="1"/>
              <a:t>ti</a:t>
            </a:r>
            <a:endParaRPr lang="zh-TW" altLang="en-US" dirty="0"/>
          </a:p>
        </p:txBody>
      </p:sp>
      <p:sp>
        <p:nvSpPr>
          <p:cNvPr id="3" name="內容版面配置區 2">
            <a:extLst>
              <a:ext uri="{FF2B5EF4-FFF2-40B4-BE49-F238E27FC236}">
                <a16:creationId xmlns:a16="http://schemas.microsoft.com/office/drawing/2014/main" id="{32E43BFC-2DD2-4C4E-A3DC-B1498A5C7BFE}"/>
              </a:ext>
            </a:extLst>
          </p:cNvPr>
          <p:cNvSpPr>
            <a:spLocks noGrp="1"/>
          </p:cNvSpPr>
          <p:nvPr>
            <p:ph idx="1" hasCustomPrompt="1"/>
          </p:nvPr>
        </p:nvSpPr>
        <p:spPr/>
        <p:txBody>
          <a:bodyPr/>
          <a:lstStyle>
            <a:lvl1pPr>
              <a:defRPr/>
            </a:lvl1pPr>
          </a:lstStyle>
          <a:p>
            <a:pPr lvl="0"/>
            <a:r>
              <a:rPr lang="en-US" altLang="zh-TW" dirty="0" err="1"/>
              <a:t>ti</a:t>
            </a:r>
            <a:endParaRPr lang="zh-TW" altLang="en-US" dirty="0"/>
          </a:p>
        </p:txBody>
      </p:sp>
      <p:sp>
        <p:nvSpPr>
          <p:cNvPr id="4" name="日期版面配置區 3">
            <a:extLst>
              <a:ext uri="{FF2B5EF4-FFF2-40B4-BE49-F238E27FC236}">
                <a16:creationId xmlns:a16="http://schemas.microsoft.com/office/drawing/2014/main" id="{FE2AF72A-38B9-4AAF-8A61-A362036F1EAA}"/>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259927B3-B328-427A-B723-042ACF31DE9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4E6C5C-F026-4D4A-9396-A8E02D240B3A}"/>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88812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594A83-2AAB-4A5C-A410-587CB4BA1C76}"/>
              </a:ext>
            </a:extLst>
          </p:cNvPr>
          <p:cNvSpPr>
            <a:spLocks noGrp="1"/>
          </p:cNvSpPr>
          <p:nvPr>
            <p:ph type="title" hasCustomPrompt="1"/>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ltLang="zh-TW" dirty="0" err="1"/>
              <a:t>Ti</a:t>
            </a:r>
            <a:br>
              <a:rPr lang="en-US" altLang="zh-TW" dirty="0"/>
            </a:br>
            <a:endParaRPr lang="zh-TW" altLang="en-US" dirty="0"/>
          </a:p>
        </p:txBody>
      </p:sp>
      <p:sp>
        <p:nvSpPr>
          <p:cNvPr id="3" name="文字版面配置區 2">
            <a:extLst>
              <a:ext uri="{FF2B5EF4-FFF2-40B4-BE49-F238E27FC236}">
                <a16:creationId xmlns:a16="http://schemas.microsoft.com/office/drawing/2014/main" id="{59E32E77-4D2E-4E74-A383-EA8A4FB5F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DAA91082-4FBD-4622-B1DF-8A9487D073B0}"/>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0F5F8BDE-A8F0-4DAC-99B2-50D2C0076B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A8DC32A-8949-44F7-81E2-B83CF99B6149}"/>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9199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06E30-2946-483D-B775-554A96368A8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3A773B-9F35-4E3D-A849-8D0145B8D16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5B11846-CABE-4EAB-BE62-420CD5D066C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9BEC952-B9F4-416C-BB41-8EE327AE64DA}"/>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6" name="頁尾版面配置區 5">
            <a:extLst>
              <a:ext uri="{FF2B5EF4-FFF2-40B4-BE49-F238E27FC236}">
                <a16:creationId xmlns:a16="http://schemas.microsoft.com/office/drawing/2014/main" id="{2FE91547-DAC4-4194-9975-1908B4FB91D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8D607A5-83F1-4527-B1B7-BDF1CAEE3F0C}"/>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9586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54347C-74DC-4CB0-AED7-83CE1D00D21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A4958F8-A4BE-4B24-8356-FDD0A3445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0894F9C-30F3-4BB9-B5A6-A3AE0063796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35A7371-F775-49D1-9F58-FCB95D2C1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B1B7DB5-49B1-46D6-BF9E-30B3944E893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A296A5A-46FE-4924-80F3-7CA1E9542C98}"/>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8" name="頁尾版面配置區 7">
            <a:extLst>
              <a:ext uri="{FF2B5EF4-FFF2-40B4-BE49-F238E27FC236}">
                <a16:creationId xmlns:a16="http://schemas.microsoft.com/office/drawing/2014/main" id="{F7C630AC-DFE1-4D71-9917-19247C1F85C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4B8C931-DB59-4526-8001-0E5FDF164AF8}"/>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99803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F63E41-CEC2-4F37-AAEA-7C0C0248FA3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B31E847-1C3E-4C63-AF56-AFC9B011C5D8}"/>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4" name="頁尾版面配置區 3">
            <a:extLst>
              <a:ext uri="{FF2B5EF4-FFF2-40B4-BE49-F238E27FC236}">
                <a16:creationId xmlns:a16="http://schemas.microsoft.com/office/drawing/2014/main" id="{75085913-2E3E-4049-A848-946D845AACB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2C93600-AC47-4BCE-9D50-108C888DE3F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25351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E8C1A37-E1DB-4353-B8C2-449B11A093EA}"/>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3" name="頁尾版面配置區 2">
            <a:extLst>
              <a:ext uri="{FF2B5EF4-FFF2-40B4-BE49-F238E27FC236}">
                <a16:creationId xmlns:a16="http://schemas.microsoft.com/office/drawing/2014/main" id="{FF3463C6-00AC-42CC-B63E-8629A2782FE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65053A4-6DC4-437D-8D38-E158378EE3C2}"/>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72910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70F7FC-8574-4AD7-9C06-68F6FAE49E6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36714A-AF50-4099-93D9-86186ED92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6DBC3B7-42ED-430E-B62F-657278DD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EE20C7E-F4DA-42C0-992D-559213079D7E}"/>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6" name="頁尾版面配置區 5">
            <a:extLst>
              <a:ext uri="{FF2B5EF4-FFF2-40B4-BE49-F238E27FC236}">
                <a16:creationId xmlns:a16="http://schemas.microsoft.com/office/drawing/2014/main" id="{8143E935-5D8F-4668-9377-D6659857E2C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B7D27C-5EF8-4572-89F2-8DBEEA27503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73220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A067B3-FF39-49E4-9074-9B95C4A0943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6DD7DA6-20A5-4C3D-8DFC-2DB574562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a:extLst>
              <a:ext uri="{FF2B5EF4-FFF2-40B4-BE49-F238E27FC236}">
                <a16:creationId xmlns:a16="http://schemas.microsoft.com/office/drawing/2014/main" id="{2986B126-0E5E-4052-A79B-6F1CCAFA1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DEA2E1D-5A5F-40CA-A36D-A312BE08442B}"/>
              </a:ext>
            </a:extLst>
          </p:cNvPr>
          <p:cNvSpPr>
            <a:spLocks noGrp="1"/>
          </p:cNvSpPr>
          <p:nvPr>
            <p:ph type="dt" sz="half" idx="10"/>
          </p:nvPr>
        </p:nvSpPr>
        <p:spPr/>
        <p:txBody>
          <a:bodyPr/>
          <a:lstStyle/>
          <a:p>
            <a:fld id="{F4A2503F-1177-4A4E-8015-3B0661847685}" type="datetimeFigureOut">
              <a:rPr lang="zh-TW" altLang="en-US" smtClean="0"/>
              <a:t>2021/10/25</a:t>
            </a:fld>
            <a:endParaRPr lang="zh-TW" altLang="en-US"/>
          </a:p>
        </p:txBody>
      </p:sp>
      <p:sp>
        <p:nvSpPr>
          <p:cNvPr id="6" name="頁尾版面配置區 5">
            <a:extLst>
              <a:ext uri="{FF2B5EF4-FFF2-40B4-BE49-F238E27FC236}">
                <a16:creationId xmlns:a16="http://schemas.microsoft.com/office/drawing/2014/main" id="{EF647EB2-1087-4D45-AAC7-C04A5AEEA5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B460F0-2254-479E-BFB4-4D507B459DF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88282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B0A74E0-49D5-4C60-9101-23AECDB08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dirty="0" err="1"/>
              <a:t>Ti</a:t>
            </a:r>
            <a:br>
              <a:rPr lang="en-US" altLang="zh-TW" dirty="0"/>
            </a:br>
            <a:endParaRPr lang="zh-TW" altLang="en-US" dirty="0"/>
          </a:p>
        </p:txBody>
      </p:sp>
      <p:sp>
        <p:nvSpPr>
          <p:cNvPr id="3" name="文字版面配置區 2">
            <a:extLst>
              <a:ext uri="{FF2B5EF4-FFF2-40B4-BE49-F238E27FC236}">
                <a16:creationId xmlns:a16="http://schemas.microsoft.com/office/drawing/2014/main" id="{FDEB5E8B-37F4-436E-B651-875A938BC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dirty="0" err="1"/>
              <a:t>Ti</a:t>
            </a:r>
            <a:endParaRPr lang="en-US" altLang="zh-TW" dirty="0"/>
          </a:p>
          <a:p>
            <a:pPr lvl="0"/>
            <a:endParaRPr lang="zh-TW" altLang="en-US" dirty="0"/>
          </a:p>
        </p:txBody>
      </p:sp>
      <p:sp>
        <p:nvSpPr>
          <p:cNvPr id="4" name="日期版面配置區 3">
            <a:extLst>
              <a:ext uri="{FF2B5EF4-FFF2-40B4-BE49-F238E27FC236}">
                <a16:creationId xmlns:a16="http://schemas.microsoft.com/office/drawing/2014/main" id="{8A1E7728-55AD-4793-A9C1-1F9019CC3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2503F-1177-4A4E-8015-3B0661847685}" type="datetimeFigureOut">
              <a:rPr lang="zh-TW" altLang="en-US" smtClean="0"/>
              <a:t>2021/10/25</a:t>
            </a:fld>
            <a:endParaRPr lang="zh-TW" altLang="en-US"/>
          </a:p>
        </p:txBody>
      </p:sp>
      <p:sp>
        <p:nvSpPr>
          <p:cNvPr id="5" name="頁尾版面配置區 4">
            <a:extLst>
              <a:ext uri="{FF2B5EF4-FFF2-40B4-BE49-F238E27FC236}">
                <a16:creationId xmlns:a16="http://schemas.microsoft.com/office/drawing/2014/main" id="{05280DE3-C4AF-4CC8-91A4-8EB5E22A5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20FD4E5-BD8C-43C9-959E-6AA435F71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06949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direct.com/science/article/pii/S0305054817300953#eqn000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83053A-CC8D-454D-B92C-944C12D93638}"/>
              </a:ext>
            </a:extLst>
          </p:cNvPr>
          <p:cNvSpPr>
            <a:spLocks noGrp="1"/>
          </p:cNvSpPr>
          <p:nvPr>
            <p:ph type="ctrTitle"/>
          </p:nvPr>
        </p:nvSpPr>
        <p:spPr/>
        <p:txBody>
          <a:bodyPr>
            <a:normAutofit fontScale="90000"/>
          </a:bodyPr>
          <a:lstStyle/>
          <a:p>
            <a:r>
              <a:rPr lang="en-US" altLang="zh-TW" b="0" i="0" dirty="0">
                <a:effectLst/>
              </a:rPr>
              <a:t>Energy-efficient bi-objective single-machine scheduling with power-down mechanism</a:t>
            </a:r>
            <a:br>
              <a:rPr lang="en-US" altLang="zh-TW" b="0" i="0" dirty="0">
                <a:solidFill>
                  <a:srgbClr val="505050"/>
                </a:solidFill>
                <a:effectLst/>
                <a:latin typeface="NexusSerif"/>
              </a:rPr>
            </a:br>
            <a:endParaRPr lang="zh-TW" altLang="en-US" dirty="0"/>
          </a:p>
        </p:txBody>
      </p:sp>
      <p:sp>
        <p:nvSpPr>
          <p:cNvPr id="3" name="副標題 2">
            <a:extLst>
              <a:ext uri="{FF2B5EF4-FFF2-40B4-BE49-F238E27FC236}">
                <a16:creationId xmlns:a16="http://schemas.microsoft.com/office/drawing/2014/main" id="{5F758A5A-5857-4E7C-930D-EA56FC5A3499}"/>
              </a:ext>
            </a:extLst>
          </p:cNvPr>
          <p:cNvSpPr>
            <a:spLocks noGrp="1"/>
          </p:cNvSpPr>
          <p:nvPr>
            <p:ph type="subTitle" idx="1"/>
          </p:nvPr>
        </p:nvSpPr>
        <p:spPr>
          <a:xfrm>
            <a:off x="132521" y="3602038"/>
            <a:ext cx="12470295" cy="1655762"/>
          </a:xfrm>
        </p:spPr>
        <p:txBody>
          <a:bodyPr/>
          <a:lstStyle/>
          <a:p>
            <a:r>
              <a:rPr lang="en-US" altLang="zh-TW" b="0" i="0" u="none" strike="noStrike" dirty="0">
                <a:effectLst/>
              </a:rPr>
              <a:t>Che, Ada</a:t>
            </a:r>
            <a:r>
              <a:rPr lang="en-US" altLang="zh-TW" dirty="0"/>
              <a:t>, </a:t>
            </a:r>
            <a:r>
              <a:rPr lang="en-US" altLang="zh-TW" b="0" i="0" u="none" strike="noStrike" dirty="0">
                <a:effectLst/>
              </a:rPr>
              <a:t>Wu, </a:t>
            </a:r>
            <a:r>
              <a:rPr lang="en-US" altLang="zh-TW" b="0" i="0" u="none" strike="noStrike" dirty="0" err="1">
                <a:effectLst/>
              </a:rPr>
              <a:t>Xueqi</a:t>
            </a:r>
            <a:r>
              <a:rPr lang="en-US" altLang="zh-TW" b="0" i="0" u="none" strike="noStrike" dirty="0">
                <a:effectLst/>
              </a:rPr>
              <a:t>,  Peng, Jing, Yan, </a:t>
            </a:r>
            <a:r>
              <a:rPr lang="en-US" altLang="zh-TW" b="0" i="0" u="none" strike="noStrike" dirty="0" err="1">
                <a:effectLst/>
              </a:rPr>
              <a:t>Pengyu</a:t>
            </a:r>
            <a:endParaRPr lang="en-US" altLang="zh-TW" b="0" i="0" u="none" strike="noStrike" dirty="0">
              <a:effectLst/>
            </a:endParaRPr>
          </a:p>
          <a:p>
            <a:pPr algn="ctr"/>
            <a:r>
              <a:rPr lang="en-US" altLang="zh-TW" b="0" i="0" u="none" strike="noStrike" dirty="0">
                <a:effectLst/>
              </a:rPr>
              <a:t>Computers &amp; Operations Research</a:t>
            </a:r>
            <a:r>
              <a:rPr lang="en-US" altLang="zh-TW" dirty="0"/>
              <a:t> </a:t>
            </a:r>
            <a:r>
              <a:rPr lang="en-US" altLang="zh-TW" b="0" i="0" u="none" strike="noStrike" dirty="0">
                <a:effectLst/>
              </a:rPr>
              <a:t>Volume 85</a:t>
            </a:r>
            <a:r>
              <a:rPr lang="en-US" altLang="zh-TW" b="0" i="0" dirty="0">
                <a:effectLst/>
              </a:rPr>
              <a:t>, September 2017, Pages 172-183</a:t>
            </a:r>
          </a:p>
          <a:p>
            <a:endParaRPr lang="zh-TW" altLang="en-US" dirty="0"/>
          </a:p>
        </p:txBody>
      </p:sp>
      <p:sp>
        <p:nvSpPr>
          <p:cNvPr id="4" name="文字方塊 3">
            <a:extLst>
              <a:ext uri="{FF2B5EF4-FFF2-40B4-BE49-F238E27FC236}">
                <a16:creationId xmlns:a16="http://schemas.microsoft.com/office/drawing/2014/main" id="{18406001-BC81-43B0-9614-D30C0866A89A}"/>
              </a:ext>
            </a:extLst>
          </p:cNvPr>
          <p:cNvSpPr txBox="1"/>
          <p:nvPr/>
        </p:nvSpPr>
        <p:spPr>
          <a:xfrm>
            <a:off x="8574157" y="5565913"/>
            <a:ext cx="3445565" cy="646331"/>
          </a:xfrm>
          <a:prstGeom prst="rect">
            <a:avLst/>
          </a:prstGeom>
          <a:noFill/>
        </p:spPr>
        <p:txBody>
          <a:bodyPr wrap="square" rtlCol="0">
            <a:spAutoFit/>
          </a:bodyPr>
          <a:lstStyle/>
          <a:p>
            <a:r>
              <a:rPr lang="en-US" altLang="zh-TW" dirty="0"/>
              <a:t>Date: Oct. 26, 2021</a:t>
            </a:r>
          </a:p>
          <a:p>
            <a:r>
              <a:rPr lang="en-US" altLang="zh-TW" dirty="0"/>
              <a:t>Presenter: Jue-Jun Wu</a:t>
            </a:r>
            <a:endParaRPr lang="zh-TW" altLang="en-US" dirty="0"/>
          </a:p>
        </p:txBody>
      </p:sp>
    </p:spTree>
    <p:extLst>
      <p:ext uri="{BB962C8B-B14F-4D97-AF65-F5344CB8AC3E}">
        <p14:creationId xmlns:p14="http://schemas.microsoft.com/office/powerpoint/2010/main" val="5583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AE8B0B-9446-4E63-B471-5B7D17FFE76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6C30425-AF83-4D09-B8F3-FA3F65FDDDBE}"/>
              </a:ext>
            </a:extLst>
          </p:cNvPr>
          <p:cNvSpPr>
            <a:spLocks noGrp="1"/>
          </p:cNvSpPr>
          <p:nvPr>
            <p:ph idx="1"/>
          </p:nvPr>
        </p:nvSpPr>
        <p:spPr/>
        <p:txBody>
          <a:bodyPr/>
          <a:lstStyle/>
          <a:p>
            <a:pPr marL="0" indent="0" algn="l">
              <a:buNone/>
            </a:pPr>
            <a:r>
              <a:rPr lang="en-US" altLang="zh-TW" b="1" dirty="0">
                <a:effectLst/>
              </a:rPr>
              <a:t>Theorem 4</a:t>
            </a:r>
            <a:endParaRPr lang="en-US" altLang="zh-TW" b="0" dirty="0">
              <a:effectLst/>
            </a:endParaRPr>
          </a:p>
          <a:p>
            <a:pPr algn="l"/>
            <a:r>
              <a:rPr lang="en-US" altLang="zh-TW" b="0" dirty="0">
                <a:effectLst/>
              </a:rPr>
              <a:t>In the solution corresponding to the Pareto optimal point (E</a:t>
            </a:r>
            <a:r>
              <a:rPr lang="en-US" altLang="zh-TW" b="0" baseline="30000" dirty="0">
                <a:effectLst/>
              </a:rPr>
              <a:t>0</a:t>
            </a:r>
            <a:r>
              <a:rPr lang="en-US" altLang="zh-TW" b="0" dirty="0">
                <a:effectLst/>
              </a:rPr>
              <a:t>, D</a:t>
            </a:r>
            <a:r>
              <a:rPr lang="en-US" altLang="zh-TW" b="0" baseline="30000" dirty="0">
                <a:effectLst/>
              </a:rPr>
              <a:t>0</a:t>
            </a:r>
            <a:r>
              <a:rPr lang="en-US" altLang="zh-TW" b="0" dirty="0">
                <a:effectLst/>
              </a:rPr>
              <a:t>), there must exist a job with the maximum tardiness D</a:t>
            </a:r>
            <a:r>
              <a:rPr lang="en-US" altLang="zh-TW" b="0" baseline="30000" dirty="0">
                <a:effectLst/>
              </a:rPr>
              <a:t>0</a:t>
            </a:r>
            <a:r>
              <a:rPr lang="en-US" altLang="zh-TW" b="0" dirty="0">
                <a:effectLst/>
              </a:rPr>
              <a:t> in any effective group.</a:t>
            </a:r>
          </a:p>
          <a:p>
            <a:pPr marL="0" indent="0" algn="l">
              <a:buNone/>
            </a:pPr>
            <a:r>
              <a:rPr lang="en-US" altLang="zh-TW" b="1" dirty="0">
                <a:effectLst/>
              </a:rPr>
              <a:t>Theorem 5</a:t>
            </a:r>
            <a:endParaRPr lang="en-US" altLang="zh-TW" b="0" dirty="0">
              <a:effectLst/>
            </a:endParaRPr>
          </a:p>
          <a:p>
            <a:pPr algn="l"/>
            <a:r>
              <a:rPr lang="en-US" altLang="zh-TW" b="0" dirty="0">
                <a:effectLst/>
              </a:rPr>
              <a:t>If there exists an </a:t>
            </a:r>
            <a:r>
              <a:rPr lang="en-US" altLang="zh-TW" b="0" u="sng" dirty="0">
                <a:effectLst/>
              </a:rPr>
              <a:t>effective group </a:t>
            </a:r>
            <a:r>
              <a:rPr lang="en-US" altLang="zh-TW" b="0" dirty="0">
                <a:effectLst/>
              </a:rPr>
              <a:t>in the solution corresponding to (E</a:t>
            </a:r>
            <a:r>
              <a:rPr lang="en-US" altLang="zh-TW" b="0" baseline="30000" dirty="0">
                <a:effectLst/>
              </a:rPr>
              <a:t>0</a:t>
            </a:r>
            <a:r>
              <a:rPr lang="en-US" altLang="zh-TW" b="0" dirty="0">
                <a:effectLst/>
              </a:rPr>
              <a:t>, D</a:t>
            </a:r>
            <a:r>
              <a:rPr lang="en-US" altLang="zh-TW" b="0" baseline="30000" dirty="0">
                <a:effectLst/>
              </a:rPr>
              <a:t>0</a:t>
            </a:r>
            <a:r>
              <a:rPr lang="en-US" altLang="zh-TW" b="0" dirty="0">
                <a:effectLst/>
              </a:rPr>
              <a:t>), then for any arbitrarily small value of θ, there must exist a feasible point (E</a:t>
            </a:r>
            <a:r>
              <a:rPr lang="en-US" altLang="zh-TW" b="0" baseline="30000" dirty="0">
                <a:effectLst/>
              </a:rPr>
              <a:t>0</a:t>
            </a:r>
            <a:r>
              <a:rPr lang="en-US" altLang="zh-TW" b="0" dirty="0">
                <a:effectLst/>
              </a:rPr>
              <a:t> − θ*</a:t>
            </a:r>
            <a:r>
              <a:rPr lang="en-US" altLang="zh-TW" b="0" dirty="0" err="1">
                <a:effectLst/>
              </a:rPr>
              <a:t>P</a:t>
            </a:r>
            <a:r>
              <a:rPr lang="en-US" altLang="zh-TW" b="0" baseline="-25000" dirty="0" err="1">
                <a:effectLst/>
              </a:rPr>
              <a:t>v</a:t>
            </a:r>
            <a:r>
              <a:rPr lang="en-US" altLang="zh-TW" b="0" baseline="-25000" dirty="0">
                <a:effectLst/>
              </a:rPr>
              <a:t> </a:t>
            </a:r>
            <a:r>
              <a:rPr lang="en-US" altLang="zh-TW" b="0" dirty="0">
                <a:effectLst/>
              </a:rPr>
              <a:t>, D</a:t>
            </a:r>
            <a:r>
              <a:rPr lang="en-US" altLang="zh-TW" b="0" baseline="30000" dirty="0">
                <a:effectLst/>
              </a:rPr>
              <a:t>0</a:t>
            </a:r>
            <a:r>
              <a:rPr lang="en-US" altLang="zh-TW" b="0" dirty="0">
                <a:effectLst/>
              </a:rPr>
              <a:t> + θ) that cannot be dominated by (E</a:t>
            </a:r>
            <a:r>
              <a:rPr lang="en-US" altLang="zh-TW" b="0" baseline="30000" dirty="0">
                <a:effectLst/>
              </a:rPr>
              <a:t>0</a:t>
            </a:r>
            <a:r>
              <a:rPr lang="en-US" altLang="zh-TW" b="0" dirty="0">
                <a:effectLst/>
              </a:rPr>
              <a:t>, D</a:t>
            </a:r>
            <a:r>
              <a:rPr lang="en-US" altLang="zh-TW" b="0" baseline="30000" dirty="0">
                <a:effectLst/>
              </a:rPr>
              <a:t>0</a:t>
            </a:r>
            <a:r>
              <a:rPr lang="en-US" altLang="zh-TW" b="0" dirty="0">
                <a:effectLst/>
              </a:rPr>
              <a:t>).</a:t>
            </a:r>
          </a:p>
          <a:p>
            <a:pPr algn="l"/>
            <a:endParaRPr lang="en-US" altLang="zh-TW" b="0" dirty="0">
              <a:effectLst/>
            </a:endParaRPr>
          </a:p>
          <a:p>
            <a:endParaRPr lang="zh-TW" altLang="en-US" dirty="0"/>
          </a:p>
        </p:txBody>
      </p:sp>
    </p:spTree>
    <p:extLst>
      <p:ext uri="{BB962C8B-B14F-4D97-AF65-F5344CB8AC3E}">
        <p14:creationId xmlns:p14="http://schemas.microsoft.com/office/powerpoint/2010/main" val="33684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A7097C6-CF65-4FFB-ABC6-BAF532DBD7EB}"/>
              </a:ext>
            </a:extLst>
          </p:cNvPr>
          <p:cNvSpPr>
            <a:spLocks noGrp="1"/>
          </p:cNvSpPr>
          <p:nvPr>
            <p:ph idx="1"/>
          </p:nvPr>
        </p:nvSpPr>
        <p:spPr>
          <a:xfrm>
            <a:off x="327991" y="487017"/>
            <a:ext cx="11430871" cy="6303884"/>
          </a:xfrm>
        </p:spPr>
        <p:txBody>
          <a:bodyPr>
            <a:normAutofit/>
          </a:bodyPr>
          <a:lstStyle/>
          <a:p>
            <a:pPr marL="0" indent="0">
              <a:buNone/>
            </a:pPr>
            <a:r>
              <a:rPr lang="en-US" altLang="zh-TW" dirty="0"/>
              <a:t>If there exists an effective group in any Pareto optimal point of the problem, then it has </a:t>
            </a:r>
            <a:r>
              <a:rPr lang="en-US" altLang="zh-TW" u="sng" dirty="0"/>
              <a:t>infinite</a:t>
            </a:r>
            <a:r>
              <a:rPr lang="en-US" altLang="zh-TW" dirty="0"/>
              <a:t> number of Pareto optimal points.</a:t>
            </a:r>
          </a:p>
          <a:p>
            <a:pPr marL="0" indent="0">
              <a:buNone/>
            </a:pPr>
            <a:r>
              <a:rPr lang="en-US" altLang="zh-TW" dirty="0"/>
              <a:t>We only consider the situation where E and D are restricted to integer values for the following three reasons. </a:t>
            </a:r>
          </a:p>
          <a:p>
            <a:r>
              <a:rPr lang="en-US" altLang="zh-TW" dirty="0"/>
              <a:t>First, we can find all Pareto optimal integer points by decreasing the value of ε by one each time.</a:t>
            </a:r>
          </a:p>
          <a:p>
            <a:r>
              <a:rPr lang="en-US" altLang="zh-TW" dirty="0"/>
              <a:t>Second, such a restriction also allows us to devise and incorporate specific local search algorithms to enhance the basic ε-constraint method. </a:t>
            </a:r>
          </a:p>
          <a:p>
            <a:r>
              <a:rPr lang="en-US" altLang="zh-TW" dirty="0"/>
              <a:t>Third, the difference between an optimal integer value and an optimal real value can be made arbitrarily small by scaling on input data. </a:t>
            </a:r>
          </a:p>
          <a:p>
            <a:pPr marL="0" indent="0">
              <a:buNone/>
            </a:pPr>
            <a:r>
              <a:rPr lang="en-US" altLang="zh-TW" dirty="0"/>
              <a:t>Set maximum tardiness as the primary objective and use the ε-constraint to formulate the energy consumption.</a:t>
            </a:r>
            <a:endParaRPr lang="zh-TW" altLang="en-US" dirty="0"/>
          </a:p>
        </p:txBody>
      </p:sp>
    </p:spTree>
    <p:extLst>
      <p:ext uri="{BB962C8B-B14F-4D97-AF65-F5344CB8AC3E}">
        <p14:creationId xmlns:p14="http://schemas.microsoft.com/office/powerpoint/2010/main" val="350469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63E448-705E-497A-867F-48BB95583BF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1CBD1E8-A232-4BD4-895F-289D03E0807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EF4666EF-001C-4FB9-96B5-B25239264918}"/>
              </a:ext>
            </a:extLst>
          </p:cNvPr>
          <p:cNvPicPr>
            <a:picLocks noChangeAspect="1"/>
          </p:cNvPicPr>
          <p:nvPr/>
        </p:nvPicPr>
        <p:blipFill>
          <a:blip r:embed="rId3"/>
          <a:stretch>
            <a:fillRect/>
          </a:stretch>
        </p:blipFill>
        <p:spPr>
          <a:xfrm>
            <a:off x="279341" y="172623"/>
            <a:ext cx="9976079" cy="5638110"/>
          </a:xfrm>
          <a:prstGeom prst="rect">
            <a:avLst/>
          </a:prstGeom>
        </p:spPr>
      </p:pic>
    </p:spTree>
    <p:extLst>
      <p:ext uri="{BB962C8B-B14F-4D97-AF65-F5344CB8AC3E}">
        <p14:creationId xmlns:p14="http://schemas.microsoft.com/office/powerpoint/2010/main" val="301949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C735BA-4482-4B01-B133-208C853698AB}"/>
              </a:ext>
            </a:extLst>
          </p:cNvPr>
          <p:cNvSpPr>
            <a:spLocks noGrp="1"/>
          </p:cNvSpPr>
          <p:nvPr>
            <p:ph type="title"/>
          </p:nvPr>
        </p:nvSpPr>
        <p:spPr>
          <a:xfrm>
            <a:off x="838199" y="365125"/>
            <a:ext cx="10631905" cy="1325563"/>
          </a:xfrm>
        </p:spPr>
        <p:txBody>
          <a:bodyPr/>
          <a:lstStyle/>
          <a:p>
            <a:r>
              <a:rPr lang="en-US" altLang="zh-TW"/>
              <a:t>Local search to enhanced </a:t>
            </a:r>
            <a:r>
              <a:rPr lang="el-GR" altLang="zh-TW"/>
              <a:t>ε–</a:t>
            </a:r>
            <a:r>
              <a:rPr lang="en-US" altLang="zh-TW"/>
              <a:t>constraint method</a:t>
            </a:r>
            <a:endParaRPr lang="zh-TW" altLang="en-US" dirty="0"/>
          </a:p>
        </p:txBody>
      </p:sp>
      <p:sp>
        <p:nvSpPr>
          <p:cNvPr id="3" name="內容版面配置區 2">
            <a:extLst>
              <a:ext uri="{FF2B5EF4-FFF2-40B4-BE49-F238E27FC236}">
                <a16:creationId xmlns:a16="http://schemas.microsoft.com/office/drawing/2014/main" id="{C341B53E-FAF6-46AE-AF9D-B0F6E819205C}"/>
              </a:ext>
            </a:extLst>
          </p:cNvPr>
          <p:cNvSpPr>
            <a:spLocks noGrp="1"/>
          </p:cNvSpPr>
          <p:nvPr>
            <p:ph idx="1"/>
          </p:nvPr>
        </p:nvSpPr>
        <p:spPr/>
        <p:txBody>
          <a:bodyPr/>
          <a:lstStyle/>
          <a:p>
            <a:pPr marL="0" indent="0">
              <a:buNone/>
            </a:pPr>
            <a:r>
              <a:rPr lang="en-US" altLang="zh-TW" dirty="0"/>
              <a:t>Two types of operations for local search, which are applied when there exist effective groups in the Pareto optimal solution and no effective group exists, respectively.</a:t>
            </a:r>
          </a:p>
          <a:p>
            <a:pPr marL="0" indent="0" algn="l">
              <a:buNone/>
            </a:pPr>
            <a:endParaRPr lang="en-US" altLang="zh-TW" b="1" i="0" dirty="0">
              <a:solidFill>
                <a:srgbClr val="2E2E2E"/>
              </a:solidFill>
              <a:effectLst/>
              <a:latin typeface="NexusSerif"/>
            </a:endParaRPr>
          </a:p>
          <a:p>
            <a:endParaRPr lang="en-US" altLang="zh-TW" dirty="0"/>
          </a:p>
        </p:txBody>
      </p:sp>
    </p:spTree>
    <p:extLst>
      <p:ext uri="{BB962C8B-B14F-4D97-AF65-F5344CB8AC3E}">
        <p14:creationId xmlns:p14="http://schemas.microsoft.com/office/powerpoint/2010/main" val="353125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0A2F8D36-DE1C-435E-B232-9D90D8F77971}"/>
                  </a:ext>
                </a:extLst>
              </p:cNvPr>
              <p:cNvSpPr>
                <a:spLocks noGrp="1"/>
              </p:cNvSpPr>
              <p:nvPr>
                <p:ph idx="1"/>
              </p:nvPr>
            </p:nvSpPr>
            <p:spPr>
              <a:xfrm>
                <a:off x="367749" y="536714"/>
                <a:ext cx="10986052" cy="5640250"/>
              </a:xfrm>
            </p:spPr>
            <p:txBody>
              <a:bodyPr>
                <a:normAutofit fontScale="92500" lnSpcReduction="10000"/>
              </a:bodyPr>
              <a:lstStyle/>
              <a:p>
                <a:pPr marL="0" indent="0" algn="l">
                  <a:buNone/>
                </a:pPr>
                <a:r>
                  <a:rPr lang="en-US" altLang="zh-TW" b="1" i="0" dirty="0">
                    <a:effectLst/>
                    <a:latin typeface="NexusSerif"/>
                  </a:rPr>
                  <a:t>Theorem 6</a:t>
                </a:r>
                <a:endParaRPr lang="en-US" altLang="zh-TW" b="0" i="0" dirty="0">
                  <a:effectLst/>
                  <a:latin typeface="NexusSerif"/>
                </a:endParaRPr>
              </a:p>
              <a:p>
                <a:pPr algn="l"/>
                <a:r>
                  <a:rPr lang="en-US" altLang="zh-TW" b="0" dirty="0">
                    <a:effectLst/>
                  </a:rPr>
                  <a:t>If there exists only </a:t>
                </a:r>
                <a:r>
                  <a:rPr lang="en-US" altLang="zh-TW" b="0" u="sng" dirty="0">
                    <a:effectLst/>
                  </a:rPr>
                  <a:t>one effective </a:t>
                </a:r>
                <a:r>
                  <a:rPr lang="en-US" altLang="zh-TW" b="0" dirty="0">
                    <a:effectLst/>
                  </a:rPr>
                  <a:t>group in the solution corresponding to (E</a:t>
                </a:r>
                <a:r>
                  <a:rPr lang="en-US" altLang="zh-TW" b="0" baseline="30000" dirty="0">
                    <a:effectLst/>
                  </a:rPr>
                  <a:t>0</a:t>
                </a:r>
                <a:r>
                  <a:rPr lang="en-US" altLang="zh-TW" b="0" dirty="0">
                    <a:effectLst/>
                  </a:rPr>
                  <a:t>,D</a:t>
                </a:r>
                <a:r>
                  <a:rPr lang="en-US" altLang="zh-TW" b="0" baseline="30000" dirty="0">
                    <a:effectLst/>
                  </a:rPr>
                  <a:t>0</a:t>
                </a:r>
                <a:r>
                  <a:rPr lang="en-US" altLang="zh-TW" b="0" dirty="0">
                    <a:effectLst/>
                  </a:rPr>
                  <a:t>), then we can obtain the feasible point (E</a:t>
                </a:r>
                <a:r>
                  <a:rPr lang="en-US" altLang="zh-TW" b="0" baseline="30000" dirty="0">
                    <a:effectLst/>
                  </a:rPr>
                  <a:t>0</a:t>
                </a:r>
                <a:r>
                  <a:rPr lang="en-US" altLang="zh-TW" b="0" dirty="0">
                    <a:effectLst/>
                  </a:rPr>
                  <a:t> − </a:t>
                </a:r>
                <a:r>
                  <a:rPr lang="en-US" altLang="zh-TW" b="0" dirty="0" err="1">
                    <a:effectLst/>
                  </a:rPr>
                  <a:t>P</a:t>
                </a:r>
                <a:r>
                  <a:rPr lang="en-US" altLang="zh-TW" b="0" baseline="-25000" dirty="0" err="1">
                    <a:effectLst/>
                  </a:rPr>
                  <a:t>v</a:t>
                </a:r>
                <a:r>
                  <a:rPr lang="en-US" altLang="zh-TW" b="0" baseline="-25000" dirty="0">
                    <a:effectLst/>
                  </a:rPr>
                  <a:t> </a:t>
                </a:r>
                <a:r>
                  <a:rPr lang="en-US" altLang="zh-TW" b="0" dirty="0">
                    <a:effectLst/>
                  </a:rPr>
                  <a:t>,D</a:t>
                </a:r>
                <a:r>
                  <a:rPr lang="en-US" altLang="zh-TW" b="0" baseline="30000" dirty="0">
                    <a:effectLst/>
                  </a:rPr>
                  <a:t>0</a:t>
                </a:r>
                <a:r>
                  <a:rPr lang="en-US" altLang="zh-TW" b="0" dirty="0">
                    <a:effectLst/>
                  </a:rPr>
                  <a:t> + 1) with local search, without missing out any of the integer Pareto optimal points.</a:t>
                </a:r>
              </a:p>
              <a:p>
                <a:pPr marL="0" indent="0" algn="l">
                  <a:buNone/>
                </a:pPr>
                <a:endParaRPr lang="en-US" altLang="zh-TW" b="1" i="0" dirty="0">
                  <a:effectLst/>
                  <a:latin typeface="NexusSerif"/>
                </a:endParaRPr>
              </a:p>
              <a:p>
                <a:pPr marL="0" indent="0" algn="l">
                  <a:buNone/>
                </a:pPr>
                <a:r>
                  <a:rPr lang="en-US" altLang="zh-TW" b="1" i="0" dirty="0">
                    <a:effectLst/>
                    <a:latin typeface="NexusSerif"/>
                  </a:rPr>
                  <a:t>Theorem 7</a:t>
                </a:r>
                <a:endParaRPr lang="en-US" altLang="zh-TW" b="0" i="0" dirty="0">
                  <a:effectLst/>
                  <a:latin typeface="NexusSerif"/>
                </a:endParaRPr>
              </a:p>
              <a:p>
                <a:pPr algn="l"/>
                <a:r>
                  <a:rPr lang="en-US" altLang="zh-TW" b="0" dirty="0">
                    <a:effectLst/>
                  </a:rPr>
                  <a:t>If there exist k</a:t>
                </a:r>
                <a:r>
                  <a:rPr lang="en-US" altLang="zh-TW" b="0" baseline="-25000" dirty="0">
                    <a:effectLst/>
                  </a:rPr>
                  <a:t>1</a:t>
                </a:r>
                <a:r>
                  <a:rPr lang="en-US" altLang="zh-TW" b="0" u="sng" dirty="0">
                    <a:effectLst/>
                  </a:rPr>
                  <a:t> (k</a:t>
                </a:r>
                <a:r>
                  <a:rPr lang="en-US" altLang="zh-TW" b="0" u="sng" baseline="-25000" dirty="0">
                    <a:effectLst/>
                  </a:rPr>
                  <a:t>1</a:t>
                </a:r>
                <a:r>
                  <a:rPr lang="en-US" altLang="zh-TW" b="0" u="sng" dirty="0">
                    <a:effectLst/>
                  </a:rPr>
                  <a:t> ≥ 1) effective groups </a:t>
                </a:r>
                <a:r>
                  <a:rPr lang="en-US" altLang="zh-TW" b="0" dirty="0">
                    <a:effectLst/>
                  </a:rPr>
                  <a:t>in the solution corresponding to (E</a:t>
                </a:r>
                <a:r>
                  <a:rPr lang="en-US" altLang="zh-TW" b="0" baseline="30000" dirty="0">
                    <a:effectLst/>
                  </a:rPr>
                  <a:t>0</a:t>
                </a:r>
                <a:r>
                  <a:rPr lang="en-US" altLang="zh-TW" b="0" dirty="0">
                    <a:effectLst/>
                  </a:rPr>
                  <a:t>,D</a:t>
                </a:r>
                <a:r>
                  <a:rPr lang="en-US" altLang="zh-TW" b="0" baseline="30000" dirty="0">
                    <a:effectLst/>
                  </a:rPr>
                  <a:t>0</a:t>
                </a:r>
                <a:r>
                  <a:rPr lang="en-US" altLang="zh-TW" b="0" dirty="0">
                    <a:effectLst/>
                  </a:rPr>
                  <a:t>),</a:t>
                </a:r>
              </a:p>
              <a:p>
                <a:pPr marL="0" indent="0" algn="l">
                  <a:buNone/>
                </a:pPr>
                <a:r>
                  <a:rPr lang="en-US" altLang="zh-TW" b="0" dirty="0">
                    <a:effectLst/>
                  </a:rPr>
                  <a:t> then we can obtain the feasible point (E</a:t>
                </a:r>
                <a:r>
                  <a:rPr lang="en-US" altLang="zh-TW" b="0" baseline="30000" dirty="0">
                    <a:effectLst/>
                  </a:rPr>
                  <a:t>0</a:t>
                </a:r>
                <a:r>
                  <a:rPr lang="en-US" altLang="zh-TW" b="0" dirty="0">
                    <a:effectLst/>
                  </a:rPr>
                  <a:t> − k</a:t>
                </a:r>
                <a:r>
                  <a:rPr lang="en-US" altLang="zh-TW" b="0" baseline="-25000" dirty="0">
                    <a:effectLst/>
                  </a:rPr>
                  <a:t>1</a:t>
                </a:r>
                <a:r>
                  <a:rPr lang="en-US" altLang="zh-TW" b="0" dirty="0">
                    <a:effectLst/>
                  </a:rPr>
                  <a:t>*P</a:t>
                </a:r>
                <a:r>
                  <a:rPr lang="en-US" altLang="zh-TW" b="0" baseline="-25000" dirty="0">
                    <a:effectLst/>
                  </a:rPr>
                  <a:t>v</a:t>
                </a:r>
                <a:r>
                  <a:rPr lang="en-US" altLang="zh-TW" b="0" dirty="0">
                    <a:effectLst/>
                  </a:rPr>
                  <a:t>,D</a:t>
                </a:r>
                <a:r>
                  <a:rPr lang="en-US" altLang="zh-TW" b="0" baseline="30000" dirty="0">
                    <a:effectLst/>
                  </a:rPr>
                  <a:t>0</a:t>
                </a:r>
                <a:r>
                  <a:rPr lang="en-US" altLang="zh-TW" b="0" dirty="0">
                    <a:effectLst/>
                  </a:rPr>
                  <a:t> + 1) with local search and no integer Pareto optimal point is omitted from (E</a:t>
                </a:r>
                <a:r>
                  <a:rPr lang="en-US" altLang="zh-TW" b="0" baseline="30000" dirty="0">
                    <a:effectLst/>
                  </a:rPr>
                  <a:t>0</a:t>
                </a:r>
                <a:r>
                  <a:rPr lang="en-US" altLang="zh-TW" b="0" dirty="0">
                    <a:effectLst/>
                  </a:rPr>
                  <a:t>,D</a:t>
                </a:r>
                <a:r>
                  <a:rPr lang="en-US" altLang="zh-TW" b="0" baseline="30000" dirty="0">
                    <a:effectLst/>
                  </a:rPr>
                  <a:t>0</a:t>
                </a:r>
                <a:r>
                  <a:rPr lang="en-US" altLang="zh-TW" b="0" dirty="0">
                    <a:effectLst/>
                  </a:rPr>
                  <a:t>) to </a:t>
                </a:r>
                <a:r>
                  <a:rPr lang="en-US" altLang="zh-TW" b="0" u="sng" dirty="0">
                    <a:effectLst/>
                  </a:rPr>
                  <a:t>(E</a:t>
                </a:r>
                <a:r>
                  <a:rPr lang="en-US" altLang="zh-TW" b="0" u="sng" baseline="30000" dirty="0">
                    <a:effectLst/>
                  </a:rPr>
                  <a:t>0</a:t>
                </a:r>
                <a:r>
                  <a:rPr lang="en-US" altLang="zh-TW" b="0" u="sng" dirty="0">
                    <a:effectLst/>
                  </a:rPr>
                  <a:t> − k</a:t>
                </a:r>
                <a:r>
                  <a:rPr lang="en-US" altLang="zh-TW" b="0" u="sng" baseline="-25000" dirty="0">
                    <a:effectLst/>
                  </a:rPr>
                  <a:t>1</a:t>
                </a:r>
                <a:r>
                  <a:rPr lang="en-US" altLang="zh-TW" b="0" u="sng" dirty="0">
                    <a:effectLst/>
                  </a:rPr>
                  <a:t>*P</a:t>
                </a:r>
                <a:r>
                  <a:rPr lang="en-US" altLang="zh-TW" b="0" u="sng" baseline="-25000" dirty="0">
                    <a:effectLst/>
                  </a:rPr>
                  <a:t>v</a:t>
                </a:r>
                <a:r>
                  <a:rPr lang="en-US" altLang="zh-TW" b="0" u="sng" dirty="0">
                    <a:effectLst/>
                  </a:rPr>
                  <a:t>,D</a:t>
                </a:r>
                <a:r>
                  <a:rPr lang="en-US" altLang="zh-TW" b="0" u="sng" baseline="30000" dirty="0">
                    <a:effectLst/>
                  </a:rPr>
                  <a:t>0</a:t>
                </a:r>
                <a:r>
                  <a:rPr lang="en-US" altLang="zh-TW" b="0" u="sng" dirty="0">
                    <a:effectLst/>
                  </a:rPr>
                  <a:t> + 1).</a:t>
                </a:r>
              </a:p>
              <a:p>
                <a:pPr algn="l"/>
                <a:endParaRPr lang="en-US" altLang="zh-TW" b="0" u="sng" dirty="0">
                  <a:effectLst/>
                </a:endParaRPr>
              </a:p>
              <a:p>
                <a:pPr marL="0" indent="0">
                  <a:buNone/>
                </a:pPr>
                <a:endParaRPr lang="en-US" altLang="zh-TW" b="0" dirty="0">
                  <a:effectLst/>
                </a:endParaRPr>
              </a:p>
              <a:p>
                <a:pPr marL="0" indent="0">
                  <a:buNone/>
                </a:pPr>
                <a:r>
                  <a:rPr lang="en-US" altLang="zh-TW" dirty="0"/>
                  <a:t>W</a:t>
                </a:r>
                <a:r>
                  <a:rPr lang="en-US" altLang="zh-TW" b="0" i="0" dirty="0">
                    <a:solidFill>
                      <a:schemeClr val="tx1"/>
                    </a:solidFill>
                    <a:effectLst/>
                  </a:rPr>
                  <a:t>e solve </a:t>
                </a:r>
                <a14:m>
                  <m:oMath xmlns:m="http://schemas.openxmlformats.org/officeDocument/2006/math">
                    <m:sSubSup>
                      <m:sSubSupPr>
                        <m:ctrlPr>
                          <a:rPr lang="en-US" altLang="zh-TW" b="0" i="1" dirty="0" smtClean="0">
                            <a:solidFill>
                              <a:schemeClr val="tx1"/>
                            </a:solidFill>
                            <a:effectLst/>
                            <a:latin typeface="Cambria Math" panose="02040503050406030204" pitchFamily="18" charset="0"/>
                          </a:rPr>
                        </m:ctrlPr>
                      </m:sSubSupPr>
                      <m:e>
                        <m:r>
                          <a:rPr lang="en-US" altLang="zh-TW" b="0" i="1" dirty="0" smtClean="0">
                            <a:solidFill>
                              <a:schemeClr val="tx1"/>
                            </a:solidFill>
                            <a:effectLst/>
                            <a:latin typeface="Cambria Math" panose="02040503050406030204" pitchFamily="18" charset="0"/>
                          </a:rPr>
                          <m:t>𝑃</m:t>
                        </m:r>
                      </m:e>
                      <m:sub>
                        <m:r>
                          <a:rPr lang="en-US" altLang="zh-TW" b="0" i="1" dirty="0" smtClean="0">
                            <a:solidFill>
                              <a:schemeClr val="tx1"/>
                            </a:solidFill>
                            <a:effectLst/>
                            <a:latin typeface="Cambria Math" panose="02040503050406030204" pitchFamily="18" charset="0"/>
                          </a:rPr>
                          <m:t>𝐸</m:t>
                        </m:r>
                      </m:sub>
                      <m:sup>
                        <m:r>
                          <a:rPr lang="en-US" altLang="zh-TW" b="0" i="1" dirty="0" smtClean="0">
                            <a:solidFill>
                              <a:schemeClr val="tx1"/>
                            </a:solidFill>
                            <a:effectLst/>
                            <a:latin typeface="Cambria Math" panose="02040503050406030204" pitchFamily="18" charset="0"/>
                          </a:rPr>
                          <m:t>′</m:t>
                        </m:r>
                      </m:sup>
                    </m:sSubSup>
                    <m:r>
                      <a:rPr lang="en-US" altLang="zh-TW" b="0" i="1" dirty="0" smtClean="0">
                        <a:solidFill>
                          <a:schemeClr val="tx1"/>
                        </a:solidFill>
                        <a:effectLst/>
                        <a:latin typeface="Cambria Math" panose="02040503050406030204" pitchFamily="18" charset="0"/>
                      </a:rPr>
                      <m:t> </m:t>
                    </m:r>
                  </m:oMath>
                </a14:m>
                <a:r>
                  <a:rPr lang="en-US" altLang="zh-TW" b="0" i="0" dirty="0">
                    <a:solidFill>
                      <a:schemeClr val="tx1"/>
                    </a:solidFill>
                    <a:effectLst/>
                  </a:rPr>
                  <a:t>(D0+1) and obtain </a:t>
                </a:r>
                <a:r>
                  <a:rPr lang="en-US" altLang="zh-TW" b="0" i="1" dirty="0">
                    <a:solidFill>
                      <a:schemeClr val="tx1"/>
                    </a:solidFill>
                    <a:effectLst/>
                  </a:rPr>
                  <a:t>E</a:t>
                </a:r>
                <a:r>
                  <a:rPr lang="en-US" altLang="zh-TW" b="0" i="0" dirty="0">
                    <a:solidFill>
                      <a:schemeClr val="tx1"/>
                    </a:solidFill>
                    <a:effectLst/>
                  </a:rPr>
                  <a:t>′(</a:t>
                </a:r>
                <a:r>
                  <a:rPr lang="en-US" altLang="zh-TW" b="0" i="1" dirty="0">
                    <a:solidFill>
                      <a:schemeClr val="tx1"/>
                    </a:solidFill>
                    <a:effectLst/>
                  </a:rPr>
                  <a:t>D</a:t>
                </a:r>
                <a:r>
                  <a:rPr lang="en-US" altLang="zh-TW" b="0" i="0" baseline="30000" dirty="0">
                    <a:solidFill>
                      <a:schemeClr val="tx1"/>
                    </a:solidFill>
                    <a:effectLst/>
                  </a:rPr>
                  <a:t>0</a:t>
                </a:r>
                <a:r>
                  <a:rPr lang="en-US" altLang="zh-TW" b="0" i="0" dirty="0">
                    <a:solidFill>
                      <a:schemeClr val="tx1"/>
                    </a:solidFill>
                    <a:effectLst/>
                  </a:rPr>
                  <a:t> + 1). It is clear that (</a:t>
                </a:r>
                <a:r>
                  <a:rPr lang="en-US" altLang="zh-TW" b="0" i="1" dirty="0">
                    <a:solidFill>
                      <a:schemeClr val="tx1"/>
                    </a:solidFill>
                    <a:effectLst/>
                  </a:rPr>
                  <a:t>E</a:t>
                </a:r>
                <a:r>
                  <a:rPr lang="en-US" altLang="zh-TW" b="0" i="0" dirty="0">
                    <a:solidFill>
                      <a:schemeClr val="tx1"/>
                    </a:solidFill>
                    <a:effectLst/>
                  </a:rPr>
                  <a:t>′(</a:t>
                </a:r>
                <a:r>
                  <a:rPr lang="en-US" altLang="zh-TW" b="0" i="1" dirty="0">
                    <a:solidFill>
                      <a:schemeClr val="tx1"/>
                    </a:solidFill>
                    <a:effectLst/>
                  </a:rPr>
                  <a:t>D</a:t>
                </a:r>
                <a:r>
                  <a:rPr lang="en-US" altLang="zh-TW" b="0" i="0" baseline="30000" dirty="0">
                    <a:solidFill>
                      <a:schemeClr val="tx1"/>
                    </a:solidFill>
                    <a:effectLst/>
                  </a:rPr>
                  <a:t>0</a:t>
                </a:r>
                <a:r>
                  <a:rPr lang="en-US" altLang="zh-TW" b="0" i="0" dirty="0">
                    <a:solidFill>
                      <a:schemeClr val="tx1"/>
                    </a:solidFill>
                    <a:effectLst/>
                  </a:rPr>
                  <a:t> + 1), </a:t>
                </a:r>
                <a:r>
                  <a:rPr lang="en-US" altLang="zh-TW" b="0" i="1" dirty="0">
                    <a:solidFill>
                      <a:schemeClr val="tx1"/>
                    </a:solidFill>
                    <a:effectLst/>
                  </a:rPr>
                  <a:t>D</a:t>
                </a:r>
                <a:r>
                  <a:rPr lang="en-US" altLang="zh-TW" b="0" i="0" baseline="30000" dirty="0">
                    <a:solidFill>
                      <a:schemeClr val="tx1"/>
                    </a:solidFill>
                    <a:effectLst/>
                  </a:rPr>
                  <a:t>0</a:t>
                </a:r>
                <a:r>
                  <a:rPr lang="en-US" altLang="zh-TW" b="0" i="0" dirty="0">
                    <a:solidFill>
                      <a:schemeClr val="tx1"/>
                    </a:solidFill>
                    <a:effectLst/>
                  </a:rPr>
                  <a:t> + 1) is the next Pareto optimal point</a:t>
                </a:r>
                <a:r>
                  <a:rPr lang="en-US" altLang="zh-TW" b="0" i="0" dirty="0">
                    <a:solidFill>
                      <a:srgbClr val="2E2E2E"/>
                    </a:solidFill>
                    <a:effectLst/>
                    <a:latin typeface="NexusSerif"/>
                  </a:rPr>
                  <a:t>.</a:t>
                </a:r>
                <a:endParaRPr lang="en-US" altLang="zh-TW" dirty="0">
                  <a:solidFill>
                    <a:srgbClr val="2E2E2E"/>
                  </a:solidFill>
                  <a:latin typeface="NexusSerif"/>
                </a:endParaRPr>
              </a:p>
              <a:p>
                <a:pPr marL="0" indent="0">
                  <a:buNone/>
                </a:pPr>
                <a:endParaRPr lang="zh-TW" altLang="en-US" dirty="0"/>
              </a:p>
            </p:txBody>
          </p:sp>
        </mc:Choice>
        <mc:Fallback>
          <p:sp>
            <p:nvSpPr>
              <p:cNvPr id="3" name="內容版面配置區 2">
                <a:extLst>
                  <a:ext uri="{FF2B5EF4-FFF2-40B4-BE49-F238E27FC236}">
                    <a16:creationId xmlns:a16="http://schemas.microsoft.com/office/drawing/2014/main" id="{0A2F8D36-DE1C-435E-B232-9D90D8F77971}"/>
                  </a:ext>
                </a:extLst>
              </p:cNvPr>
              <p:cNvSpPr>
                <a:spLocks noGrp="1" noRot="1" noChangeAspect="1" noMove="1" noResize="1" noEditPoints="1" noAdjustHandles="1" noChangeArrowheads="1" noChangeShapeType="1" noTextEdit="1"/>
              </p:cNvSpPr>
              <p:nvPr>
                <p:ph idx="1"/>
              </p:nvPr>
            </p:nvSpPr>
            <p:spPr>
              <a:xfrm>
                <a:off x="367749" y="536714"/>
                <a:ext cx="10986052" cy="5640250"/>
              </a:xfrm>
              <a:blipFill>
                <a:blip r:embed="rId3"/>
                <a:stretch>
                  <a:fillRect l="-998" t="-2162" r="-1165" b="-140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5443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AF614F-FE8D-447F-BA8E-581AACAFAEA1}"/>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5" name="Rectangle 2">
                <a:extLst>
                  <a:ext uri="{FF2B5EF4-FFF2-40B4-BE49-F238E27FC236}">
                    <a16:creationId xmlns:a16="http://schemas.microsoft.com/office/drawing/2014/main" id="{7C591307-A821-46DD-9D33-6DF98974A18B}"/>
                  </a:ext>
                </a:extLst>
              </p:cNvPr>
              <p:cNvSpPr>
                <a:spLocks noGrp="1" noChangeArrowheads="1"/>
              </p:cNvSpPr>
              <p:nvPr>
                <p:ph idx="1"/>
              </p:nvPr>
            </p:nvSpPr>
            <p:spPr bwMode="auto">
              <a:xfrm>
                <a:off x="79513" y="2592604"/>
                <a:ext cx="12225130" cy="2711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indent="-457200"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1" i="0" u="none" strike="noStrike" cap="none" normalizeH="0" baseline="0" dirty="0">
                    <a:ln>
                      <a:noFill/>
                    </a:ln>
                    <a:solidFill>
                      <a:schemeClr val="tx1"/>
                    </a:solidFill>
                    <a:effectLst/>
                    <a:latin typeface="Times New Roman" panose="02020603050405020304" pitchFamily="18" charset="0"/>
                    <a:ea typeface="NexusSerif"/>
                  </a:rPr>
                  <a:t>Definition 6</a:t>
                </a:r>
                <a:endParaRPr kumimoji="0" lang="zh-TW" altLang="zh-TW"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strike="noStrike" cap="none" normalizeH="0" baseline="0" dirty="0">
                    <a:ln>
                      <a:noFill/>
                    </a:ln>
                    <a:solidFill>
                      <a:schemeClr val="tx1"/>
                    </a:solidFill>
                    <a:effectLst/>
                    <a:latin typeface="Times New Roman" panose="02020603050405020304" pitchFamily="18" charset="0"/>
                    <a:ea typeface="NexusSerif"/>
                  </a:rPr>
                  <a:t>A</a:t>
                </a:r>
                <a:r>
                  <a:rPr kumimoji="0" lang="zh-TW" altLang="zh-TW" b="0" u="sng" strike="noStrike" cap="none" normalizeH="0" baseline="0" dirty="0">
                    <a:ln>
                      <a:noFill/>
                    </a:ln>
                    <a:solidFill>
                      <a:schemeClr val="tx1"/>
                    </a:solidFill>
                    <a:effectLst/>
                    <a:latin typeface="Times New Roman" panose="02020603050405020304" pitchFamily="18" charset="0"/>
                    <a:ea typeface="NexusSerif"/>
                  </a:rPr>
                  <a:t> blocked group G</a:t>
                </a:r>
                <a:r>
                  <a:rPr kumimoji="0" lang="zh-TW" altLang="zh-TW" b="0" u="sng" strike="noStrike" cap="none" normalizeH="0" baseline="-30000" dirty="0">
                    <a:ln>
                      <a:noFill/>
                    </a:ln>
                    <a:solidFill>
                      <a:schemeClr val="tx1"/>
                    </a:solidFill>
                    <a:effectLst/>
                    <a:latin typeface="Times New Roman" panose="02020603050405020304" pitchFamily="18" charset="0"/>
                    <a:ea typeface="NexusSerif"/>
                  </a:rPr>
                  <a:t>b</a:t>
                </a:r>
                <a:r>
                  <a:rPr kumimoji="0" lang="zh-TW" altLang="zh-TW" b="0" u="sng" strike="noStrike" cap="none" normalizeH="0" baseline="0" dirty="0">
                    <a:ln>
                      <a:noFill/>
                    </a:ln>
                    <a:solidFill>
                      <a:schemeClr val="tx1"/>
                    </a:solidFill>
                    <a:effectLst/>
                    <a:latin typeface="Times New Roman" panose="02020603050405020304" pitchFamily="18" charset="0"/>
                    <a:ea typeface="NexusSerif"/>
                  </a:rPr>
                  <a:t> </a:t>
                </a:r>
                <a:r>
                  <a:rPr kumimoji="0" lang="zh-TW" altLang="zh-TW" b="0" i="0" u="none" strike="noStrike" cap="none" normalizeH="0" baseline="0" dirty="0">
                    <a:ln>
                      <a:noFill/>
                    </a:ln>
                    <a:solidFill>
                      <a:schemeClr val="tx1"/>
                    </a:solidFill>
                    <a:effectLst/>
                    <a:latin typeface="Times New Roman" panose="02020603050405020304" pitchFamily="18" charset="0"/>
                    <a:ea typeface="NexusSerif"/>
                  </a:rPr>
                  <a:t>is the one that satisfies:</a:t>
                </a:r>
                <a:endParaRPr kumimoji="0" lang="zh-TW" altLang="zh-TW"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a:ln>
                      <a:noFill/>
                    </a:ln>
                    <a:solidFill>
                      <a:schemeClr val="tx1"/>
                    </a:solidFill>
                    <a:effectLst/>
                    <a:latin typeface="Times New Roman" panose="02020603050405020304" pitchFamily="18" charset="0"/>
                  </a:rPr>
                  <a:t>1)</a:t>
                </a:r>
                <a:r>
                  <a:rPr kumimoji="0" lang="zh-TW" altLang="zh-TW" sz="2800" b="0" i="0" u="none" strike="noStrike" cap="none" normalizeH="0" baseline="0" dirty="0">
                    <a:ln>
                      <a:noFill/>
                    </a:ln>
                    <a:solidFill>
                      <a:schemeClr val="tx1"/>
                    </a:solidFill>
                    <a:effectLst/>
                    <a:latin typeface="Times New Roman" panose="02020603050405020304" pitchFamily="18" charset="0"/>
                  </a:rPr>
                  <a:t>The starting time of</a:t>
                </a:r>
                <a:r>
                  <a:rPr lang="zh-TW" altLang="zh-TW" sz="2800" i="1" dirty="0">
                    <a:solidFill>
                      <a:schemeClr val="tx1"/>
                    </a:solidFill>
                    <a:latin typeface="Times New Roman" panose="02020603050405020304" pitchFamily="18" charset="0"/>
                    <a:ea typeface="NexusSerif"/>
                  </a:rPr>
                  <a:t> </a:t>
                </a:r>
                <a14:m>
                  <m:oMath xmlns:m="http://schemas.openxmlformats.org/officeDocument/2006/math">
                    <m:sSubSup>
                      <m:sSubSupPr>
                        <m:ctrlPr>
                          <a:rPr lang="en-US" altLang="zh-TW" sz="2800" i="1" dirty="0" smtClean="0">
                            <a:solidFill>
                              <a:schemeClr val="tx1"/>
                            </a:solidFill>
                            <a:latin typeface="Cambria Math" panose="02040503050406030204" pitchFamily="18" charset="0"/>
                          </a:rPr>
                        </m:ctrlPr>
                      </m:sSubSupPr>
                      <m:e>
                        <m:r>
                          <a:rPr lang="en-US" altLang="zh-TW" sz="2800" b="0" i="1" dirty="0" smtClean="0">
                            <a:solidFill>
                              <a:schemeClr val="tx1"/>
                            </a:solidFill>
                            <a:latin typeface="Cambria Math" panose="02040503050406030204" pitchFamily="18" charset="0"/>
                          </a:rPr>
                          <m:t>𝐺</m:t>
                        </m:r>
                      </m:e>
                      <m:sub>
                        <m:r>
                          <a:rPr lang="en-US" altLang="zh-TW" sz="2800" b="0" i="1" dirty="0" smtClean="0">
                            <a:solidFill>
                              <a:schemeClr val="tx1"/>
                            </a:solidFill>
                            <a:latin typeface="Cambria Math" panose="02040503050406030204" pitchFamily="18" charset="0"/>
                          </a:rPr>
                          <m:t>𝑏</m:t>
                        </m:r>
                      </m:sub>
                      <m:sup>
                        <m:r>
                          <a:rPr lang="en-US" altLang="zh-TW" sz="2800" b="0" i="1" dirty="0" smtClean="0">
                            <a:solidFill>
                              <a:schemeClr val="tx1"/>
                            </a:solidFill>
                            <a:latin typeface="Cambria Math" panose="02040503050406030204" pitchFamily="18" charset="0"/>
                          </a:rPr>
                          <m:t>1</m:t>
                        </m:r>
                      </m:sup>
                    </m:sSubSup>
                  </m:oMath>
                </a14:m>
                <a:r>
                  <a:rPr kumimoji="0" lang="zh-TW" altLang="zh-TW" sz="2800" b="0" i="0" u="none" strike="noStrike" cap="none" normalizeH="0" baseline="0" dirty="0">
                    <a:ln>
                      <a:noFill/>
                    </a:ln>
                    <a:solidFill>
                      <a:schemeClr val="tx1"/>
                    </a:solidFill>
                    <a:effectLst/>
                    <a:latin typeface="Times New Roman" panose="02020603050405020304" pitchFamily="18" charset="0"/>
                  </a:rPr>
                  <a:t>exceeds the completion time of </a:t>
                </a:r>
                <a:r>
                  <a:rPr lang="en-US" altLang="zh-TW" sz="2800" dirty="0">
                    <a:solidFill>
                      <a:schemeClr val="tx1"/>
                    </a:solidFill>
                    <a:latin typeface="Times New Roman" panose="02020603050405020304" pitchFamily="18" charset="0"/>
                  </a:rPr>
                  <a:t> </a:t>
                </a:r>
                <a14:m>
                  <m:oMath xmlns:m="http://schemas.openxmlformats.org/officeDocument/2006/math">
                    <m:sSubSup>
                      <m:sSubSupPr>
                        <m:ctrlPr>
                          <a:rPr lang="en-US" altLang="zh-TW" sz="2800" i="1" dirty="0" smtClean="0">
                            <a:solidFill>
                              <a:schemeClr val="tx1"/>
                            </a:solidFill>
                            <a:latin typeface="Cambria Math" panose="02040503050406030204" pitchFamily="18" charset="0"/>
                          </a:rPr>
                        </m:ctrlPr>
                      </m:sSubSupPr>
                      <m:e>
                        <m:r>
                          <a:rPr lang="en-US" altLang="zh-TW" sz="2800" i="1" dirty="0">
                            <a:solidFill>
                              <a:schemeClr val="tx1"/>
                            </a:solidFill>
                            <a:latin typeface="Cambria Math" panose="02040503050406030204" pitchFamily="18" charset="0"/>
                          </a:rPr>
                          <m:t>𝐺</m:t>
                        </m:r>
                      </m:e>
                      <m:sub>
                        <m:r>
                          <a:rPr lang="en-US" altLang="zh-TW" sz="2800" i="1" dirty="0">
                            <a:solidFill>
                              <a:schemeClr val="tx1"/>
                            </a:solidFill>
                            <a:latin typeface="Cambria Math" panose="02040503050406030204" pitchFamily="18" charset="0"/>
                          </a:rPr>
                          <m:t>𝑏</m:t>
                        </m:r>
                        <m:r>
                          <a:rPr lang="en-US" altLang="zh-TW" sz="2800" b="0" i="1" dirty="0" smtClean="0">
                            <a:solidFill>
                              <a:schemeClr val="tx1"/>
                            </a:solidFill>
                            <a:latin typeface="Cambria Math" panose="02040503050406030204" pitchFamily="18" charset="0"/>
                          </a:rPr>
                          <m:t>−1</m:t>
                        </m:r>
                      </m:sub>
                      <m:sup>
                        <m:sSub>
                          <m:sSubPr>
                            <m:ctrlPr>
                              <a:rPr lang="en-US" altLang="zh-TW" sz="2800" i="1" dirty="0" smtClean="0">
                                <a:solidFill>
                                  <a:schemeClr val="tx1"/>
                                </a:solidFill>
                                <a:latin typeface="Cambria Math" panose="02040503050406030204" pitchFamily="18" charset="0"/>
                              </a:rPr>
                            </m:ctrlPr>
                          </m:sSubPr>
                          <m:e>
                            <m:r>
                              <a:rPr lang="en-US" altLang="zh-TW" sz="2800" b="0" i="1" dirty="0" smtClean="0">
                                <a:solidFill>
                                  <a:schemeClr val="tx1"/>
                                </a:solidFill>
                                <a:latin typeface="Cambria Math" panose="02040503050406030204" pitchFamily="18" charset="0"/>
                              </a:rPr>
                              <m:t>𝑁</m:t>
                            </m:r>
                          </m:e>
                          <m:sub>
                            <m:r>
                              <a:rPr lang="en-US" altLang="zh-TW" sz="2800" b="0" i="1" dirty="0" smtClean="0">
                                <a:solidFill>
                                  <a:schemeClr val="tx1"/>
                                </a:solidFill>
                                <a:latin typeface="Cambria Math" panose="02040503050406030204" pitchFamily="18" charset="0"/>
                              </a:rPr>
                              <m:t>𝑏</m:t>
                            </m:r>
                            <m:r>
                              <a:rPr lang="en-US" altLang="zh-TW" sz="2800" b="0" i="1" dirty="0" smtClean="0">
                                <a:solidFill>
                                  <a:schemeClr val="tx1"/>
                                </a:solidFill>
                                <a:latin typeface="Cambria Math" panose="02040503050406030204" pitchFamily="18" charset="0"/>
                              </a:rPr>
                              <m:t>−1</m:t>
                            </m:r>
                          </m:sub>
                        </m:sSub>
                      </m:sup>
                    </m:sSubSup>
                    <m:r>
                      <a:rPr lang="en-US" altLang="zh-TW" sz="2800" i="1" dirty="0">
                        <a:solidFill>
                          <a:schemeClr val="tx1"/>
                        </a:solidFill>
                        <a:latin typeface="Cambria Math" panose="02040503050406030204" pitchFamily="18" charset="0"/>
                      </a:rPr>
                      <m:t> </m:t>
                    </m:r>
                  </m:oMath>
                </a14:m>
                <a:r>
                  <a:rPr kumimoji="0" lang="zh-TW" altLang="zh-TW" sz="2800" b="0" i="0" u="none" strike="noStrike" cap="none" normalizeH="0" baseline="0" dirty="0">
                    <a:ln>
                      <a:noFill/>
                    </a:ln>
                    <a:solidFill>
                      <a:schemeClr val="tx1"/>
                    </a:solidFill>
                    <a:effectLst/>
                    <a:latin typeface="Times New Roman" panose="02020603050405020304" pitchFamily="18" charset="0"/>
                  </a:rPr>
                  <a:t> by no less than </a:t>
                </a:r>
                <a:r>
                  <a:rPr kumimoji="0" lang="zh-TW" altLang="zh-TW" sz="2800" b="0" i="1" u="none" strike="noStrike" cap="none" normalizeH="0" baseline="0" dirty="0">
                    <a:ln>
                      <a:noFill/>
                    </a:ln>
                    <a:solidFill>
                      <a:schemeClr val="tx1"/>
                    </a:solidFill>
                    <a:effectLst/>
                    <a:latin typeface="Times New Roman" panose="02020603050405020304" pitchFamily="18" charset="0"/>
                  </a:rPr>
                  <a:t>T</a:t>
                </a:r>
                <a:r>
                  <a:rPr kumimoji="0" lang="zh-TW" altLang="zh-TW" sz="2800" b="0" i="1" u="none" strike="noStrike" cap="none" normalizeH="0" baseline="-30000" dirty="0">
                    <a:ln>
                      <a:noFill/>
                    </a:ln>
                    <a:solidFill>
                      <a:schemeClr val="tx1"/>
                    </a:solidFill>
                    <a:effectLst/>
                    <a:latin typeface="Times New Roman" panose="02020603050405020304" pitchFamily="18" charset="0"/>
                  </a:rPr>
                  <a:t>B</a:t>
                </a:r>
                <a:r>
                  <a:rPr kumimoji="0" lang="zh-TW" altLang="zh-TW" sz="2800" b="0" i="0" u="none" strike="noStrike" cap="none" normalizeH="0" baseline="0" dirty="0">
                    <a:ln>
                      <a:noFill/>
                    </a:ln>
                    <a:solidFill>
                      <a:schemeClr val="tx1"/>
                    </a:solidFill>
                    <a:effectLst/>
                    <a:latin typeface="Times New Roman" panose="02020603050405020304" pitchFamily="18" charset="0"/>
                  </a:rPr>
                  <a:t>;</a:t>
                </a:r>
                <a:endParaRPr kumimoji="0" lang="en-US" altLang="zh-TW" sz="2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a:ln>
                      <a:noFill/>
                    </a:ln>
                    <a:solidFill>
                      <a:schemeClr val="tx1"/>
                    </a:solidFill>
                    <a:effectLst/>
                    <a:latin typeface="Times New Roman" panose="02020603050405020304" pitchFamily="18" charset="0"/>
                  </a:rPr>
                  <a:t>2)</a:t>
                </a:r>
                <a:r>
                  <a:rPr kumimoji="0" lang="en-US" altLang="zh-TW" b="0" i="0" u="none" strike="noStrike" cap="none" normalizeH="0" dirty="0">
                    <a:ln>
                      <a:noFill/>
                    </a:ln>
                    <a:solidFill>
                      <a:schemeClr val="tx1"/>
                    </a:solidFill>
                    <a:effectLst/>
                    <a:latin typeface="Times New Roman" panose="02020603050405020304" pitchFamily="18" charset="0"/>
                  </a:rPr>
                  <a:t> </a:t>
                </a:r>
                <a:r>
                  <a:rPr kumimoji="0" lang="zh-TW" altLang="zh-TW" sz="2800" b="0" i="0" u="none" strike="noStrike" cap="none" normalizeH="0" baseline="0" dirty="0">
                    <a:ln>
                      <a:noFill/>
                    </a:ln>
                    <a:solidFill>
                      <a:schemeClr val="tx1"/>
                    </a:solidFill>
                    <a:effectLst/>
                    <a:latin typeface="Times New Roman" panose="02020603050405020304" pitchFamily="18" charset="0"/>
                  </a:rPr>
                  <a:t>The starting time of </a:t>
                </a:r>
                <a:r>
                  <a:rPr lang="en-US" altLang="zh-TW" sz="2800" dirty="0">
                    <a:solidFill>
                      <a:schemeClr val="tx1"/>
                    </a:solidFill>
                    <a:latin typeface="Times New Roman" panose="02020603050405020304" pitchFamily="18" charset="0"/>
                  </a:rPr>
                  <a:t> </a:t>
                </a:r>
                <a14:m>
                  <m:oMath xmlns:m="http://schemas.openxmlformats.org/officeDocument/2006/math">
                    <m:sSubSup>
                      <m:sSubSupPr>
                        <m:ctrlPr>
                          <a:rPr lang="en-US" altLang="zh-TW" sz="2800" i="1" dirty="0">
                            <a:solidFill>
                              <a:schemeClr val="tx1"/>
                            </a:solidFill>
                            <a:latin typeface="Cambria Math" panose="02040503050406030204" pitchFamily="18" charset="0"/>
                          </a:rPr>
                        </m:ctrlPr>
                      </m:sSubSupPr>
                      <m:e>
                        <m:r>
                          <a:rPr lang="en-US" altLang="zh-TW" sz="2800" i="1" dirty="0">
                            <a:solidFill>
                              <a:schemeClr val="tx1"/>
                            </a:solidFill>
                            <a:latin typeface="Cambria Math" panose="02040503050406030204" pitchFamily="18" charset="0"/>
                          </a:rPr>
                          <m:t>𝐺</m:t>
                        </m:r>
                      </m:e>
                      <m:sub>
                        <m:r>
                          <a:rPr lang="en-US" altLang="zh-TW" sz="2800" i="1" dirty="0">
                            <a:solidFill>
                              <a:schemeClr val="tx1"/>
                            </a:solidFill>
                            <a:latin typeface="Cambria Math" panose="02040503050406030204" pitchFamily="18" charset="0"/>
                          </a:rPr>
                          <m:t>𝑏</m:t>
                        </m:r>
                        <m:r>
                          <a:rPr lang="en-US" altLang="zh-TW" sz="2800" b="0" i="1" dirty="0" smtClean="0">
                            <a:solidFill>
                              <a:schemeClr val="tx1"/>
                            </a:solidFill>
                            <a:latin typeface="Cambria Math" panose="02040503050406030204" pitchFamily="18" charset="0"/>
                          </a:rPr>
                          <m:t>+1</m:t>
                        </m:r>
                      </m:sub>
                      <m:sup>
                        <m:r>
                          <a:rPr lang="en-US" altLang="zh-TW" sz="2800" i="1" dirty="0">
                            <a:solidFill>
                              <a:schemeClr val="tx1"/>
                            </a:solidFill>
                            <a:latin typeface="Cambria Math" panose="02040503050406030204" pitchFamily="18" charset="0"/>
                          </a:rPr>
                          <m:t>1</m:t>
                        </m:r>
                      </m:sup>
                    </m:sSubSup>
                    <m:r>
                      <a:rPr lang="en-US" altLang="zh-TW" sz="2800" i="1" dirty="0">
                        <a:solidFill>
                          <a:schemeClr val="tx1"/>
                        </a:solidFill>
                        <a:latin typeface="Cambria Math" panose="02040503050406030204" pitchFamily="18" charset="0"/>
                      </a:rPr>
                      <m:t> </m:t>
                    </m:r>
                  </m:oMath>
                </a14:m>
                <a:r>
                  <a:rPr kumimoji="0" lang="zh-TW" altLang="zh-TW" sz="2800" b="0" i="0" u="none" strike="noStrike" cap="none" normalizeH="0" baseline="0" dirty="0">
                    <a:ln>
                      <a:noFill/>
                    </a:ln>
                    <a:solidFill>
                      <a:schemeClr val="tx1"/>
                    </a:solidFill>
                    <a:effectLst/>
                    <a:latin typeface="Times New Roman" panose="02020603050405020304" pitchFamily="18" charset="0"/>
                  </a:rPr>
                  <a:t> exceeds the completion time of</a:t>
                </a:r>
                <a:r>
                  <a:rPr kumimoji="0" lang="en-US" altLang="zh-TW" sz="2800" b="0" i="0" u="none" strike="noStrike" cap="none" normalizeH="0" dirty="0">
                    <a:ln>
                      <a:noFill/>
                    </a:ln>
                    <a:solidFill>
                      <a:schemeClr val="tx1"/>
                    </a:solidFill>
                    <a:effectLst/>
                    <a:latin typeface="Times New Roman" panose="02020603050405020304" pitchFamily="18" charset="0"/>
                  </a:rPr>
                  <a:t> </a:t>
                </a:r>
                <a14:m>
                  <m:oMath xmlns:m="http://schemas.openxmlformats.org/officeDocument/2006/math">
                    <m:sSubSup>
                      <m:sSubSupPr>
                        <m:ctrlPr>
                          <a:rPr lang="en-US" altLang="zh-TW" sz="2800" i="1" dirty="0">
                            <a:solidFill>
                              <a:schemeClr val="tx1"/>
                            </a:solidFill>
                            <a:latin typeface="Cambria Math" panose="02040503050406030204" pitchFamily="18" charset="0"/>
                          </a:rPr>
                        </m:ctrlPr>
                      </m:sSubSupPr>
                      <m:e>
                        <m:r>
                          <a:rPr lang="en-US" altLang="zh-TW" sz="2800" i="1" dirty="0">
                            <a:solidFill>
                              <a:schemeClr val="tx1"/>
                            </a:solidFill>
                            <a:latin typeface="Cambria Math" panose="02040503050406030204" pitchFamily="18" charset="0"/>
                          </a:rPr>
                          <m:t>𝐺</m:t>
                        </m:r>
                      </m:e>
                      <m:sub>
                        <m:r>
                          <a:rPr lang="en-US" altLang="zh-TW" sz="2800" i="1" dirty="0">
                            <a:solidFill>
                              <a:schemeClr val="tx1"/>
                            </a:solidFill>
                            <a:latin typeface="Cambria Math" panose="02040503050406030204" pitchFamily="18" charset="0"/>
                          </a:rPr>
                          <m:t>𝑏</m:t>
                        </m:r>
                      </m:sub>
                      <m:sup>
                        <m:sSub>
                          <m:sSubPr>
                            <m:ctrlPr>
                              <a:rPr lang="en-US" altLang="zh-TW" sz="2800" i="1" dirty="0">
                                <a:solidFill>
                                  <a:schemeClr val="tx1"/>
                                </a:solidFill>
                                <a:latin typeface="Cambria Math" panose="02040503050406030204" pitchFamily="18" charset="0"/>
                              </a:rPr>
                            </m:ctrlPr>
                          </m:sSubPr>
                          <m:e>
                            <m:r>
                              <a:rPr lang="en-US" altLang="zh-TW" sz="2800" i="1" dirty="0">
                                <a:solidFill>
                                  <a:schemeClr val="tx1"/>
                                </a:solidFill>
                                <a:latin typeface="Cambria Math" panose="02040503050406030204" pitchFamily="18" charset="0"/>
                              </a:rPr>
                              <m:t>𝑁</m:t>
                            </m:r>
                          </m:e>
                          <m:sub>
                            <m:r>
                              <a:rPr lang="en-US" altLang="zh-TW" sz="2800" i="1" dirty="0">
                                <a:solidFill>
                                  <a:schemeClr val="tx1"/>
                                </a:solidFill>
                                <a:latin typeface="Cambria Math" panose="02040503050406030204" pitchFamily="18" charset="0"/>
                              </a:rPr>
                              <m:t>𝑏</m:t>
                            </m:r>
                          </m:sub>
                        </m:sSub>
                      </m:sup>
                    </m:sSubSup>
                    <m:r>
                      <a:rPr lang="en-US" altLang="zh-TW" sz="2800" i="1" dirty="0">
                        <a:solidFill>
                          <a:schemeClr val="tx1"/>
                        </a:solidFill>
                        <a:latin typeface="Cambria Math" panose="02040503050406030204" pitchFamily="18" charset="0"/>
                      </a:rPr>
                      <m:t> </m:t>
                    </m:r>
                  </m:oMath>
                </a14:m>
                <a:r>
                  <a:rPr kumimoji="0" lang="zh-TW" altLang="zh-TW" sz="2800" b="0" i="0" u="none" strike="noStrike" cap="none" normalizeH="0" baseline="0" dirty="0">
                    <a:ln>
                      <a:noFill/>
                    </a:ln>
                    <a:solidFill>
                      <a:schemeClr val="tx1"/>
                    </a:solidFill>
                    <a:effectLst/>
                    <a:latin typeface="Times New Roman" panose="02020603050405020304" pitchFamily="18" charset="0"/>
                  </a:rPr>
                  <a:t>by no less than </a:t>
                </a:r>
                <a:r>
                  <a:rPr kumimoji="0" lang="zh-TW" altLang="zh-TW" sz="2800" b="0" i="1" u="none" strike="noStrike" cap="none" normalizeH="0" baseline="0" dirty="0">
                    <a:ln>
                      <a:noFill/>
                    </a:ln>
                    <a:solidFill>
                      <a:schemeClr val="tx1"/>
                    </a:solidFill>
                    <a:effectLst/>
                    <a:latin typeface="Times New Roman" panose="02020603050405020304" pitchFamily="18" charset="0"/>
                  </a:rPr>
                  <a:t>T</a:t>
                </a:r>
                <a:r>
                  <a:rPr kumimoji="0" lang="zh-TW" altLang="zh-TW" sz="2800" b="0" i="1" u="none" strike="noStrike" cap="none" normalizeH="0" baseline="-30000" dirty="0">
                    <a:ln>
                      <a:noFill/>
                    </a:ln>
                    <a:solidFill>
                      <a:schemeClr val="tx1"/>
                    </a:solidFill>
                    <a:effectLst/>
                    <a:latin typeface="Times New Roman" panose="02020603050405020304" pitchFamily="18" charset="0"/>
                  </a:rPr>
                  <a:t>B</a:t>
                </a:r>
                <a:r>
                  <a:rPr kumimoji="0" lang="zh-TW" altLang="zh-TW" sz="28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0" i="0" u="none" strike="noStrike" cap="none" normalizeH="0" baseline="0" dirty="0">
                  <a:ln>
                    <a:noFill/>
                  </a:ln>
                  <a:solidFill>
                    <a:schemeClr val="tx1"/>
                  </a:solidFill>
                  <a:effectLst/>
                  <a:latin typeface="Times New Roman" panose="02020603050405020304" pitchFamily="18" charset="0"/>
                </a:endParaRPr>
              </a:p>
            </p:txBody>
          </p:sp>
        </mc:Choice>
        <mc:Fallback>
          <p:sp>
            <p:nvSpPr>
              <p:cNvPr id="5" name="Rectangle 2">
                <a:extLst>
                  <a:ext uri="{FF2B5EF4-FFF2-40B4-BE49-F238E27FC236}">
                    <a16:creationId xmlns:a16="http://schemas.microsoft.com/office/drawing/2014/main" id="{7C591307-A821-46DD-9D33-6DF98974A18B}"/>
                  </a:ext>
                </a:extLst>
              </p:cNvPr>
              <p:cNvSpPr>
                <a:spLocks noGrp="1" noRot="1" noChangeAspect="1" noMove="1" noResize="1" noEditPoints="1" noAdjustHandles="1" noChangeArrowheads="1" noChangeShapeType="1" noTextEdit="1"/>
              </p:cNvSpPr>
              <p:nvPr>
                <p:ph idx="1"/>
              </p:nvPr>
            </p:nvSpPr>
            <p:spPr bwMode="auto">
              <a:xfrm>
                <a:off x="79513" y="2592604"/>
                <a:ext cx="12225130" cy="2711640"/>
              </a:xfrm>
              <a:prstGeom prst="rect">
                <a:avLst/>
              </a:prstGeom>
              <a:blipFill>
                <a:blip r:embed="rId3"/>
                <a:stretch>
                  <a:fillRect l="-1746" t="-3596" r="-9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5ECE7089-99B2-4020-9A98-3BA95780A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343" y="216111"/>
            <a:ext cx="6984731" cy="1623589"/>
          </a:xfrm>
          <a:prstGeom prst="rect">
            <a:avLst/>
          </a:prstGeom>
        </p:spPr>
      </p:pic>
    </p:spTree>
    <p:extLst>
      <p:ext uri="{BB962C8B-B14F-4D97-AF65-F5344CB8AC3E}">
        <p14:creationId xmlns:p14="http://schemas.microsoft.com/office/powerpoint/2010/main" val="166090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5D0FF7-BD78-43CA-B8CE-EBFE25C67C3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965585E-BA5C-4430-A5B6-94A99A116C2F}"/>
              </a:ext>
            </a:extLst>
          </p:cNvPr>
          <p:cNvSpPr>
            <a:spLocks noGrp="1"/>
          </p:cNvSpPr>
          <p:nvPr>
            <p:ph idx="1"/>
          </p:nvPr>
        </p:nvSpPr>
        <p:spPr/>
        <p:txBody>
          <a:bodyPr/>
          <a:lstStyle/>
          <a:p>
            <a:pPr marL="0" indent="0" algn="l">
              <a:buNone/>
            </a:pPr>
            <a:r>
              <a:rPr lang="en-US" altLang="zh-TW" b="1" i="0" dirty="0">
                <a:effectLst/>
              </a:rPr>
              <a:t>Theorem 8</a:t>
            </a:r>
            <a:endParaRPr lang="en-US" altLang="zh-TW" b="0" i="0" dirty="0">
              <a:effectLst/>
            </a:endParaRPr>
          </a:p>
          <a:p>
            <a:pPr algn="l"/>
            <a:r>
              <a:rPr lang="en-US" altLang="zh-TW" b="0" dirty="0">
                <a:effectLst/>
              </a:rPr>
              <a:t>If no effective group exists in the solution corresponding to the Pareto optimal point (E</a:t>
            </a:r>
            <a:r>
              <a:rPr lang="en-US" altLang="zh-TW" b="0" baseline="30000" dirty="0">
                <a:effectLst/>
              </a:rPr>
              <a:t>0</a:t>
            </a:r>
            <a:r>
              <a:rPr lang="en-US" altLang="zh-TW" b="0" dirty="0">
                <a:effectLst/>
              </a:rPr>
              <a:t>,D</a:t>
            </a:r>
            <a:r>
              <a:rPr lang="en-US" altLang="zh-TW" b="0" baseline="30000" dirty="0">
                <a:effectLst/>
              </a:rPr>
              <a:t>0</a:t>
            </a:r>
            <a:r>
              <a:rPr lang="en-US" altLang="zh-TW" b="0" dirty="0">
                <a:effectLst/>
              </a:rPr>
              <a:t>), there must exist at least one blocked group.</a:t>
            </a:r>
          </a:p>
          <a:p>
            <a:pPr marL="0" indent="0" algn="l">
              <a:buNone/>
            </a:pPr>
            <a:r>
              <a:rPr lang="en-US" altLang="zh-TW" b="1" dirty="0">
                <a:effectLst/>
              </a:rPr>
              <a:t>Theorem 9</a:t>
            </a:r>
            <a:endParaRPr lang="en-US" altLang="zh-TW" b="0" dirty="0">
              <a:effectLst/>
            </a:endParaRPr>
          </a:p>
          <a:p>
            <a:pPr algn="l"/>
            <a:r>
              <a:rPr lang="en-US" altLang="zh-TW" b="0" dirty="0">
                <a:effectLst/>
              </a:rPr>
              <a:t>For any optimal schedule corresponding to (E</a:t>
            </a:r>
            <a:r>
              <a:rPr lang="en-US" altLang="zh-TW" b="0" baseline="30000" dirty="0">
                <a:effectLst/>
              </a:rPr>
              <a:t>0</a:t>
            </a:r>
            <a:r>
              <a:rPr lang="en-US" altLang="zh-TW" b="0" dirty="0">
                <a:effectLst/>
              </a:rPr>
              <a:t>,D</a:t>
            </a:r>
            <a:r>
              <a:rPr lang="en-US" altLang="zh-TW" b="0" baseline="30000" dirty="0">
                <a:effectLst/>
              </a:rPr>
              <a:t>0</a:t>
            </a:r>
            <a:r>
              <a:rPr lang="en-US" altLang="zh-TW" b="0" dirty="0">
                <a:effectLst/>
              </a:rPr>
              <a:t>), after executing the second type of local search, the job with maximum tardiness must lie in the postponed blocked group.</a:t>
            </a:r>
          </a:p>
          <a:p>
            <a:endParaRPr lang="zh-TW" altLang="en-US" dirty="0"/>
          </a:p>
        </p:txBody>
      </p:sp>
    </p:spTree>
    <p:extLst>
      <p:ext uri="{BB962C8B-B14F-4D97-AF65-F5344CB8AC3E}">
        <p14:creationId xmlns:p14="http://schemas.microsoft.com/office/powerpoint/2010/main" val="200737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D6D3B6-7062-42B6-BFF9-EE8FD367978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061774D-0AC9-4E13-8DDD-C18E0B7A0499}"/>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0747FB75-2319-498D-9171-36C7687F49A5}"/>
              </a:ext>
            </a:extLst>
          </p:cNvPr>
          <p:cNvPicPr>
            <a:picLocks noChangeAspect="1"/>
          </p:cNvPicPr>
          <p:nvPr/>
        </p:nvPicPr>
        <p:blipFill>
          <a:blip r:embed="rId2"/>
          <a:stretch>
            <a:fillRect/>
          </a:stretch>
        </p:blipFill>
        <p:spPr>
          <a:xfrm>
            <a:off x="838200" y="234866"/>
            <a:ext cx="6826919" cy="6150668"/>
          </a:xfrm>
          <a:prstGeom prst="rect">
            <a:avLst/>
          </a:prstGeom>
        </p:spPr>
      </p:pic>
    </p:spTree>
    <p:extLst>
      <p:ext uri="{BB962C8B-B14F-4D97-AF65-F5344CB8AC3E}">
        <p14:creationId xmlns:p14="http://schemas.microsoft.com/office/powerpoint/2010/main" val="172871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4FEA5C-74F3-4E0B-A806-80DCDD2AC651}"/>
              </a:ext>
            </a:extLst>
          </p:cNvPr>
          <p:cNvSpPr>
            <a:spLocks noGrp="1"/>
          </p:cNvSpPr>
          <p:nvPr>
            <p:ph type="title"/>
          </p:nvPr>
        </p:nvSpPr>
        <p:spPr/>
        <p:txBody>
          <a:bodyPr>
            <a:normAutofit fontScale="90000"/>
          </a:bodyPr>
          <a:lstStyle/>
          <a:p>
            <a:r>
              <a:rPr lang="en-US" altLang="zh-TW" b="0" i="0" dirty="0">
                <a:effectLst/>
              </a:rPr>
              <a:t>Dynamic preprocessing technique and valid inequalities</a:t>
            </a:r>
            <a:br>
              <a:rPr lang="en-US" altLang="zh-TW" b="0" i="0" dirty="0">
                <a:solidFill>
                  <a:srgbClr val="505050"/>
                </a:solidFill>
                <a:effectLst/>
                <a:latin typeface="NexusSerif"/>
              </a:rPr>
            </a:b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D2F28A5A-0EDF-44DF-9DC2-B8948AC275BA}"/>
                  </a:ext>
                </a:extLst>
              </p:cNvPr>
              <p:cNvSpPr>
                <a:spLocks noGrp="1"/>
              </p:cNvSpPr>
              <p:nvPr>
                <p:ph idx="1"/>
              </p:nvPr>
            </p:nvSpPr>
            <p:spPr/>
            <p:txBody>
              <a:bodyPr/>
              <a:lstStyle/>
              <a:p>
                <a:pPr marL="0" indent="0" algn="l">
                  <a:buNone/>
                </a:pPr>
                <a:r>
                  <a:rPr lang="en-US" altLang="zh-TW" dirty="0">
                    <a:solidFill>
                      <a:schemeClr val="tx1"/>
                    </a:solidFill>
                    <a:effectLst/>
                  </a:rPr>
                  <a:t>(If we can pre-determine the values of some binary variables(</a:t>
                </a:r>
                <a14:m>
                  <m:oMath xmlns:m="http://schemas.openxmlformats.org/officeDocument/2006/math">
                    <m:sSub>
                      <m:sSubPr>
                        <m:ctrlPr>
                          <a:rPr lang="en-US" altLang="zh-TW" i="1" smtClean="0">
                            <a:solidFill>
                              <a:schemeClr val="tx1"/>
                            </a:solidFill>
                            <a:effectLst/>
                            <a:latin typeface="Cambria Math" panose="02040503050406030204" pitchFamily="18" charset="0"/>
                          </a:rPr>
                        </m:ctrlPr>
                      </m:sSubPr>
                      <m:e>
                        <m:r>
                          <a:rPr lang="en-US" altLang="zh-TW" b="0" i="1" smtClean="0">
                            <a:solidFill>
                              <a:schemeClr val="tx1"/>
                            </a:solidFill>
                            <a:effectLst/>
                            <a:latin typeface="Cambria Math" panose="02040503050406030204" pitchFamily="18" charset="0"/>
                          </a:rPr>
                          <m:t>𝑦</m:t>
                        </m:r>
                      </m:e>
                      <m:sub>
                        <m:r>
                          <a:rPr lang="en-US" altLang="zh-TW" b="0" i="1" smtClean="0">
                            <a:solidFill>
                              <a:schemeClr val="tx1"/>
                            </a:solidFill>
                            <a:effectLst/>
                            <a:latin typeface="Cambria Math" panose="02040503050406030204" pitchFamily="18" charset="0"/>
                          </a:rPr>
                          <m:t>𝑘</m:t>
                        </m:r>
                      </m:sub>
                    </m:sSub>
                  </m:oMath>
                </a14:m>
                <a:r>
                  <a:rPr lang="en-US" altLang="zh-TW" dirty="0">
                    <a:solidFill>
                      <a:schemeClr val="tx1"/>
                    </a:solidFill>
                    <a:effectLst/>
                  </a:rPr>
                  <a:t>), then the computational time may be reduced significantly. )</a:t>
                </a:r>
              </a:p>
              <a:p>
                <a:pPr marL="0" indent="0" algn="l">
                  <a:buNone/>
                </a:pPr>
                <a:r>
                  <a:rPr lang="en-US" altLang="zh-TW" b="1" dirty="0">
                    <a:solidFill>
                      <a:schemeClr val="tx1"/>
                    </a:solidFill>
                    <a:effectLst/>
                    <a:latin typeface="NexusSerif"/>
                  </a:rPr>
                  <a:t>Theorem 10</a:t>
                </a:r>
                <a:endParaRPr lang="en-US" altLang="zh-TW" b="0" dirty="0">
                  <a:solidFill>
                    <a:schemeClr val="tx1"/>
                  </a:solidFill>
                  <a:effectLst/>
                  <a:latin typeface="NexusSerif"/>
                </a:endParaRPr>
              </a:p>
              <a:p>
                <a:pPr algn="l"/>
                <a:r>
                  <a:rPr lang="en-US" altLang="zh-TW" b="0" dirty="0">
                    <a:solidFill>
                      <a:schemeClr val="tx1"/>
                    </a:solidFill>
                    <a:effectLst/>
                    <a:latin typeface="NexusSerif"/>
                  </a:rPr>
                  <a:t>Given maximum tardiness D*, for any pair of jobs </a:t>
                </a:r>
                <a:r>
                  <a:rPr lang="en-US" altLang="zh-TW" b="0" dirty="0" err="1">
                    <a:solidFill>
                      <a:schemeClr val="tx1"/>
                    </a:solidFill>
                    <a:effectLst/>
                    <a:latin typeface="NexusSerif"/>
                  </a:rPr>
                  <a:t>i</a:t>
                </a:r>
                <a:r>
                  <a:rPr lang="en-US" altLang="zh-TW" b="0" dirty="0">
                    <a:solidFill>
                      <a:schemeClr val="tx1"/>
                    </a:solidFill>
                    <a:effectLst/>
                    <a:latin typeface="NexusSerif"/>
                  </a:rPr>
                  <a:t> and j, if </a:t>
                </a:r>
                <a:r>
                  <a:rPr lang="en-US" altLang="zh-TW" b="0" dirty="0" err="1">
                    <a:solidFill>
                      <a:schemeClr val="tx1"/>
                    </a:solidFill>
                    <a:effectLst/>
                    <a:latin typeface="NexusSerif"/>
                  </a:rPr>
                  <a:t>r</a:t>
                </a:r>
                <a:r>
                  <a:rPr lang="en-US" altLang="zh-TW" b="0" baseline="-25000" dirty="0" err="1">
                    <a:solidFill>
                      <a:schemeClr val="tx1"/>
                    </a:solidFill>
                    <a:effectLst/>
                    <a:latin typeface="NexusSerif"/>
                  </a:rPr>
                  <a:t>i</a:t>
                </a:r>
                <a:r>
                  <a:rPr lang="en-US" altLang="zh-TW" b="0" dirty="0">
                    <a:solidFill>
                      <a:schemeClr val="tx1"/>
                    </a:solidFill>
                    <a:effectLst/>
                    <a:latin typeface="NexusSerif"/>
                  </a:rPr>
                  <a:t> ≥ </a:t>
                </a:r>
                <a:r>
                  <a:rPr lang="en-US" altLang="zh-TW" b="0" dirty="0" err="1">
                    <a:solidFill>
                      <a:schemeClr val="tx1"/>
                    </a:solidFill>
                    <a:effectLst/>
                    <a:latin typeface="NexusSerif"/>
                  </a:rPr>
                  <a:t>d</a:t>
                </a:r>
                <a:r>
                  <a:rPr lang="en-US" altLang="zh-TW" b="0" baseline="-25000" dirty="0" err="1">
                    <a:solidFill>
                      <a:schemeClr val="tx1"/>
                    </a:solidFill>
                    <a:effectLst/>
                    <a:latin typeface="NexusSerif"/>
                  </a:rPr>
                  <a:t>j</a:t>
                </a:r>
                <a:r>
                  <a:rPr lang="en-US" altLang="zh-TW" b="0" dirty="0">
                    <a:solidFill>
                      <a:schemeClr val="tx1"/>
                    </a:solidFill>
                    <a:effectLst/>
                    <a:latin typeface="NexusSerif"/>
                  </a:rPr>
                  <a:t> + D* − </a:t>
                </a:r>
                <a:r>
                  <a:rPr lang="en-US" altLang="zh-TW" b="0" dirty="0" err="1">
                    <a:solidFill>
                      <a:schemeClr val="tx1"/>
                    </a:solidFill>
                    <a:effectLst/>
                    <a:latin typeface="NexusSerif"/>
                  </a:rPr>
                  <a:t>t</a:t>
                </a:r>
                <a:r>
                  <a:rPr lang="en-US" altLang="zh-TW" b="0" baseline="-25000" dirty="0" err="1">
                    <a:solidFill>
                      <a:schemeClr val="tx1"/>
                    </a:solidFill>
                    <a:effectLst/>
                    <a:latin typeface="NexusSerif"/>
                  </a:rPr>
                  <a:t>j</a:t>
                </a:r>
                <a:r>
                  <a:rPr lang="en-US" altLang="zh-TW" b="0" dirty="0">
                    <a:solidFill>
                      <a:schemeClr val="tx1"/>
                    </a:solidFill>
                    <a:effectLst/>
                    <a:latin typeface="NexusSerif"/>
                  </a:rPr>
                  <a:t> holds, then job </a:t>
                </a:r>
                <a:r>
                  <a:rPr lang="en-US" altLang="zh-TW" b="0" dirty="0" err="1">
                    <a:solidFill>
                      <a:schemeClr val="tx1"/>
                    </a:solidFill>
                    <a:effectLst/>
                    <a:latin typeface="NexusSerif"/>
                  </a:rPr>
                  <a:t>i</a:t>
                </a:r>
                <a:r>
                  <a:rPr lang="en-US" altLang="zh-TW" b="0" dirty="0">
                    <a:solidFill>
                      <a:schemeClr val="tx1"/>
                    </a:solidFill>
                    <a:effectLst/>
                    <a:latin typeface="NexusSerif"/>
                  </a:rPr>
                  <a:t> must be processed after job j.</a:t>
                </a:r>
              </a:p>
              <a:p>
                <a:pPr marL="0" indent="0" algn="l">
                  <a:buNone/>
                </a:pPr>
                <a:r>
                  <a:rPr lang="en-US" altLang="zh-TW" b="1" dirty="0">
                    <a:solidFill>
                      <a:schemeClr val="tx1"/>
                    </a:solidFill>
                    <a:effectLst/>
                    <a:latin typeface="NexusSerif"/>
                  </a:rPr>
                  <a:t>Theorem 11</a:t>
                </a:r>
                <a:endParaRPr lang="en-US" altLang="zh-TW" b="0" dirty="0">
                  <a:solidFill>
                    <a:schemeClr val="tx1"/>
                  </a:solidFill>
                  <a:effectLst/>
                  <a:latin typeface="NexusSerif"/>
                </a:endParaRPr>
              </a:p>
              <a:p>
                <a:pPr algn="l"/>
                <a:r>
                  <a:rPr lang="en-US" altLang="zh-TW" b="0" dirty="0">
                    <a:solidFill>
                      <a:schemeClr val="tx1"/>
                    </a:solidFill>
                    <a:effectLst/>
                    <a:latin typeface="NexusSerif"/>
                  </a:rPr>
                  <a:t>At most</a:t>
                </a:r>
                <a:r>
                  <a:rPr lang="en-US" altLang="zh-TW" dirty="0">
                    <a:solidFill>
                      <a:schemeClr val="tx1"/>
                    </a:solidFill>
                    <a:latin typeface="NexusSerif"/>
                  </a:rPr>
                  <a:t> </a:t>
                </a:r>
                <a14:m>
                  <m:oMath xmlns:m="http://schemas.openxmlformats.org/officeDocument/2006/math">
                    <m:f>
                      <m:fPr>
                        <m:ctrlPr>
                          <a:rPr lang="en-US" altLang="zh-TW" smtClean="0">
                            <a:solidFill>
                              <a:schemeClr val="tx1"/>
                            </a:solidFill>
                            <a:latin typeface="Cambria Math" panose="02040503050406030204" pitchFamily="18" charset="0"/>
                          </a:rPr>
                        </m:ctrlPr>
                      </m:fPr>
                      <m:num>
                        <m:sSup>
                          <m:sSupPr>
                            <m:ctrlPr>
                              <a:rPr lang="en-US" altLang="zh-TW" smtClean="0">
                                <a:solidFill>
                                  <a:schemeClr val="tx1"/>
                                </a:solidFill>
                                <a:latin typeface="Cambria Math" panose="02040503050406030204" pitchFamily="18" charset="0"/>
                              </a:rPr>
                            </m:ctrlPr>
                          </m:sSupPr>
                          <m:e>
                            <m:r>
                              <m:rPr>
                                <m:sty m:val="p"/>
                              </m:rPr>
                              <a:rPr lang="en-US" altLang="zh-TW" b="0" i="0" smtClean="0">
                                <a:solidFill>
                                  <a:schemeClr val="tx1"/>
                                </a:solidFill>
                                <a:latin typeface="Cambria Math" panose="02040503050406030204" pitchFamily="18" charset="0"/>
                              </a:rPr>
                              <m:t>E</m:t>
                            </m:r>
                          </m:e>
                          <m:sup>
                            <m:r>
                              <a:rPr lang="en-US" altLang="zh-TW" b="0" i="0" smtClean="0">
                                <a:solidFill>
                                  <a:schemeClr val="tx1"/>
                                </a:solidFill>
                                <a:latin typeface="Cambria Math" panose="02040503050406030204" pitchFamily="18" charset="0"/>
                              </a:rPr>
                              <m:t>∗</m:t>
                            </m:r>
                          </m:sup>
                        </m:sSup>
                      </m:num>
                      <m:den>
                        <m:sSub>
                          <m:sSubPr>
                            <m:ctrlPr>
                              <a:rPr lang="en-US" altLang="zh-TW" smtClean="0">
                                <a:solidFill>
                                  <a:schemeClr val="tx1"/>
                                </a:solidFill>
                                <a:latin typeface="Cambria Math" panose="02040503050406030204" pitchFamily="18" charset="0"/>
                              </a:rPr>
                            </m:ctrlPr>
                          </m:sSubPr>
                          <m:e>
                            <m:r>
                              <m:rPr>
                                <m:sty m:val="p"/>
                              </m:rPr>
                              <a:rPr lang="en-US" altLang="zh-TW" b="0" i="0" smtClean="0">
                                <a:solidFill>
                                  <a:schemeClr val="tx1"/>
                                </a:solidFill>
                                <a:latin typeface="Cambria Math" panose="02040503050406030204" pitchFamily="18" charset="0"/>
                              </a:rPr>
                              <m:t>E</m:t>
                            </m:r>
                          </m:e>
                          <m:sub>
                            <m:r>
                              <m:rPr>
                                <m:sty m:val="p"/>
                              </m:rPr>
                              <a:rPr lang="en-US" altLang="zh-TW" b="0" i="0" smtClean="0">
                                <a:solidFill>
                                  <a:schemeClr val="tx1"/>
                                </a:solidFill>
                                <a:latin typeface="Cambria Math" panose="02040503050406030204" pitchFamily="18" charset="0"/>
                              </a:rPr>
                              <m:t>s</m:t>
                            </m:r>
                          </m:sub>
                        </m:sSub>
                      </m:den>
                    </m:f>
                  </m:oMath>
                </a14:m>
                <a:r>
                  <a:rPr lang="en-US" altLang="zh-TW" b="0" dirty="0">
                    <a:solidFill>
                      <a:schemeClr val="tx1"/>
                    </a:solidFill>
                    <a:effectLst/>
                    <a:latin typeface="NexusSerif"/>
                  </a:rPr>
                  <a:t> turn-off-on operations exist in the solution with the total energy consumption being E*.</a:t>
                </a:r>
              </a:p>
              <a:p>
                <a:pPr algn="l"/>
                <a:endParaRPr lang="en-US" altLang="zh-TW" b="0" dirty="0">
                  <a:solidFill>
                    <a:srgbClr val="2E2E2E"/>
                  </a:solidFill>
                  <a:effectLst/>
                </a:endParaRPr>
              </a:p>
              <a:p>
                <a:endParaRPr lang="zh-TW" altLang="en-US" dirty="0"/>
              </a:p>
            </p:txBody>
          </p:sp>
        </mc:Choice>
        <mc:Fallback>
          <p:sp>
            <p:nvSpPr>
              <p:cNvPr id="3" name="內容版面配置區 2">
                <a:extLst>
                  <a:ext uri="{FF2B5EF4-FFF2-40B4-BE49-F238E27FC236}">
                    <a16:creationId xmlns:a16="http://schemas.microsoft.com/office/drawing/2014/main" id="{D2F28A5A-0EDF-44DF-9DC2-B8948AC275BA}"/>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B0115B66-16D3-409E-9191-91225BF7302E}"/>
              </a:ext>
            </a:extLst>
          </p:cNvPr>
          <p:cNvSpPr txBox="1"/>
          <p:nvPr/>
        </p:nvSpPr>
        <p:spPr>
          <a:xfrm>
            <a:off x="6336632" y="612858"/>
            <a:ext cx="5699205" cy="369332"/>
          </a:xfrm>
          <a:prstGeom prst="rect">
            <a:avLst/>
          </a:prstGeom>
          <a:noFill/>
        </p:spPr>
        <p:txBody>
          <a:bodyPr wrap="square" rtlCol="0">
            <a:spAutoFit/>
          </a:bodyPr>
          <a:lstStyle/>
          <a:p>
            <a:r>
              <a:rPr lang="en-US" altLang="zh-TW" b="0" u="sng" dirty="0">
                <a:effectLst/>
              </a:rPr>
              <a:t>(</a:t>
            </a:r>
            <a:endParaRPr lang="zh-TW" altLang="en-US" dirty="0"/>
          </a:p>
        </p:txBody>
      </p:sp>
    </p:spTree>
    <p:extLst>
      <p:ext uri="{BB962C8B-B14F-4D97-AF65-F5344CB8AC3E}">
        <p14:creationId xmlns:p14="http://schemas.microsoft.com/office/powerpoint/2010/main" val="91118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E43AEF-C8F2-4EC3-9455-5B810ADADE4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B0CAB24-373B-482E-A9C9-228B4E97D83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2FA596A-D2FD-4CA5-A773-2D5C37210C80}"/>
              </a:ext>
            </a:extLst>
          </p:cNvPr>
          <p:cNvPicPr>
            <a:picLocks noChangeAspect="1"/>
          </p:cNvPicPr>
          <p:nvPr/>
        </p:nvPicPr>
        <p:blipFill>
          <a:blip r:embed="rId2"/>
          <a:stretch>
            <a:fillRect/>
          </a:stretch>
        </p:blipFill>
        <p:spPr>
          <a:xfrm>
            <a:off x="1912595" y="133350"/>
            <a:ext cx="6657975" cy="6591300"/>
          </a:xfrm>
          <a:prstGeom prst="rect">
            <a:avLst/>
          </a:prstGeom>
        </p:spPr>
      </p:pic>
    </p:spTree>
    <p:extLst>
      <p:ext uri="{BB962C8B-B14F-4D97-AF65-F5344CB8AC3E}">
        <p14:creationId xmlns:p14="http://schemas.microsoft.com/office/powerpoint/2010/main" val="47146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26F9BC-BBF4-4E36-9C49-E463EA162D6F}"/>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ADBBAAAF-E060-421E-8568-73FCE4D00D13}"/>
              </a:ext>
            </a:extLst>
          </p:cNvPr>
          <p:cNvSpPr>
            <a:spLocks noGrp="1"/>
          </p:cNvSpPr>
          <p:nvPr>
            <p:ph idx="1"/>
          </p:nvPr>
        </p:nvSpPr>
        <p:spPr>
          <a:xfrm>
            <a:off x="198783" y="1457738"/>
            <a:ext cx="11993217" cy="5400261"/>
          </a:xfrm>
        </p:spPr>
        <p:txBody>
          <a:bodyPr>
            <a:normAutofit/>
          </a:bodyPr>
          <a:lstStyle/>
          <a:p>
            <a:pPr marL="0" indent="0" algn="l">
              <a:buNone/>
            </a:pPr>
            <a:r>
              <a:rPr lang="en-US" altLang="zh-TW" sz="2400" b="0" i="0" dirty="0">
                <a:solidFill>
                  <a:srgbClr val="2E2E2E"/>
                </a:solidFill>
                <a:effectLst/>
              </a:rPr>
              <a:t>	This paper considers a single-machine scheduling problem with power-down mechanism to minimize both total energy consumption and maximum tardiness. The aim is to find an optimal processing sequence of jobs and determine if the machine should be executed a power-down operation between two consecutive jobs. To formulate the problem, a mixed-integer linear programming (MILP) model is developed. Then a basic ε − constraint method is proposed to obtain the complete Pareto front of the problem. Considering the particularity of the problem, we also develop local search, preprocessing technique and valid inequalities to strengthen the basic ε − constraint method. Finally, to obtain approximate Pareto fronts for large-size problems, we utilize the method of cluster analysis to divide the jobs into several sorted clusters according to their release times and due dates. Any job in a preceding cluster must be processed before all jobs in a subsequent cluster. Thus, the solution space is reduced significantly. Computational experiments on benchmark and randomly generated instances demonstrate the effectiveness of the proposed exact and approximation approaches.</a:t>
            </a:r>
            <a:br>
              <a:rPr lang="en-US" altLang="zh-TW" sz="2400" b="0" i="0" dirty="0">
                <a:solidFill>
                  <a:srgbClr val="2E2E2E"/>
                </a:solidFill>
                <a:effectLst/>
              </a:rPr>
            </a:br>
            <a:endParaRPr lang="zh-TW" altLang="en-US" sz="2400" dirty="0"/>
          </a:p>
        </p:txBody>
      </p:sp>
    </p:spTree>
    <p:extLst>
      <p:ext uri="{BB962C8B-B14F-4D97-AF65-F5344CB8AC3E}">
        <p14:creationId xmlns:p14="http://schemas.microsoft.com/office/powerpoint/2010/main" val="1050553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E99E3-149C-46BE-835C-8824775B54DC}"/>
              </a:ext>
            </a:extLst>
          </p:cNvPr>
          <p:cNvSpPr>
            <a:spLocks noGrp="1"/>
          </p:cNvSpPr>
          <p:nvPr>
            <p:ph type="title"/>
          </p:nvPr>
        </p:nvSpPr>
        <p:spPr/>
        <p:txBody>
          <a:bodyPr/>
          <a:lstStyle/>
          <a:p>
            <a:r>
              <a:rPr lang="en-US" altLang="zh-TW" dirty="0"/>
              <a:t>Clustering of jobs to obtain approximate Pareto front</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A3874345-41ED-42CD-B586-CA70520A27C9}"/>
                  </a:ext>
                </a:extLst>
              </p:cNvPr>
              <p:cNvSpPr>
                <a:spLocks noGrp="1"/>
              </p:cNvSpPr>
              <p:nvPr>
                <p:ph idx="1"/>
              </p:nvPr>
            </p:nvSpPr>
            <p:spPr/>
            <p:txBody>
              <a:bodyPr/>
              <a:lstStyle/>
              <a:p>
                <a:pPr marL="0" indent="0" algn="l">
                  <a:buNone/>
                </a:pPr>
                <a:r>
                  <a:rPr lang="en-US" altLang="zh-TW" b="1" i="0" dirty="0">
                    <a:solidFill>
                      <a:schemeClr val="tx1"/>
                    </a:solidFill>
                    <a:effectLst/>
                  </a:rPr>
                  <a:t>Definition 7</a:t>
                </a:r>
                <a:endParaRPr lang="en-US" altLang="zh-TW" b="0" i="0" dirty="0">
                  <a:solidFill>
                    <a:schemeClr val="tx1"/>
                  </a:solidFill>
                  <a:effectLst/>
                </a:endParaRPr>
              </a:p>
              <a:p>
                <a:r>
                  <a:rPr lang="en-US" altLang="zh-TW" b="0" i="0" dirty="0">
                    <a:solidFill>
                      <a:schemeClr val="tx1"/>
                    </a:solidFill>
                    <a:effectLst/>
                  </a:rPr>
                  <a:t>The distance of job </a:t>
                </a:r>
                <a:r>
                  <a:rPr lang="en-US" altLang="zh-TW" b="0" i="1" dirty="0" err="1">
                    <a:solidFill>
                      <a:schemeClr val="tx1"/>
                    </a:solidFill>
                    <a:effectLst/>
                  </a:rPr>
                  <a:t>i</a:t>
                </a:r>
                <a:r>
                  <a:rPr lang="en-US" altLang="zh-TW" b="0" i="0" dirty="0">
                    <a:solidFill>
                      <a:schemeClr val="tx1"/>
                    </a:solidFill>
                    <a:effectLst/>
                  </a:rPr>
                  <a:t> and </a:t>
                </a:r>
                <a:r>
                  <a:rPr lang="en-US" altLang="zh-TW" b="0" i="1" dirty="0">
                    <a:solidFill>
                      <a:schemeClr val="tx1"/>
                    </a:solidFill>
                    <a:effectLst/>
                  </a:rPr>
                  <a:t>j</a:t>
                </a:r>
                <a:r>
                  <a:rPr lang="en-US" altLang="zh-TW" b="0" i="0" dirty="0">
                    <a:solidFill>
                      <a:schemeClr val="tx1"/>
                    </a:solidFill>
                    <a:effectLst/>
                  </a:rPr>
                  <a:t>, </a:t>
                </a:r>
                <a14:m>
                  <m:oMath xmlns:m="http://schemas.openxmlformats.org/officeDocument/2006/math">
                    <m:sSub>
                      <m:sSubPr>
                        <m:ctrlPr>
                          <a:rPr lang="en-US" altLang="zh-TW" b="0" i="1" smtClean="0">
                            <a:solidFill>
                              <a:schemeClr val="tx1"/>
                            </a:solidFill>
                            <a:effectLst/>
                            <a:latin typeface="Cambria Math" panose="02040503050406030204" pitchFamily="18" charset="0"/>
                          </a:rPr>
                        </m:ctrlPr>
                      </m:sSubPr>
                      <m:e>
                        <m:r>
                          <m:rPr>
                            <m:sty m:val="p"/>
                          </m:rPr>
                          <a:rPr lang="en-US" altLang="zh-TW" i="1">
                            <a:solidFill>
                              <a:schemeClr val="tx1"/>
                            </a:solidFill>
                            <a:latin typeface="Cambria Math" panose="02040503050406030204" pitchFamily="18" charset="0"/>
                          </a:rPr>
                          <m:t>L</m:t>
                        </m:r>
                      </m:e>
                      <m:sub>
                        <m:r>
                          <a:rPr lang="en-US" altLang="zh-TW" b="0" i="1" smtClean="0">
                            <a:solidFill>
                              <a:schemeClr val="tx1"/>
                            </a:solidFill>
                            <a:effectLst/>
                            <a:latin typeface="Cambria Math" panose="02040503050406030204" pitchFamily="18" charset="0"/>
                          </a:rPr>
                          <m:t>𝑖</m:t>
                        </m:r>
                        <m:r>
                          <a:rPr lang="en-US" altLang="zh-TW" b="0" i="1" smtClean="0">
                            <a:solidFill>
                              <a:schemeClr val="tx1"/>
                            </a:solidFill>
                            <a:effectLst/>
                            <a:latin typeface="Cambria Math" panose="02040503050406030204" pitchFamily="18" charset="0"/>
                          </a:rPr>
                          <m:t>,</m:t>
                        </m:r>
                        <m:r>
                          <a:rPr lang="en-US" altLang="zh-TW" b="0" i="1" smtClean="0">
                            <a:solidFill>
                              <a:schemeClr val="tx1"/>
                            </a:solidFill>
                            <a:effectLst/>
                            <a:latin typeface="Cambria Math" panose="02040503050406030204" pitchFamily="18" charset="0"/>
                          </a:rPr>
                          <m:t>𝑗</m:t>
                        </m:r>
                      </m:sub>
                    </m:sSub>
                    <m:r>
                      <a:rPr lang="zh-TW" altLang="en-US" i="1">
                        <a:solidFill>
                          <a:schemeClr val="tx1"/>
                        </a:solidFill>
                        <a:latin typeface="Cambria Math" panose="02040503050406030204" pitchFamily="18" charset="0"/>
                      </a:rPr>
                      <m:t> </m:t>
                    </m:r>
                  </m:oMath>
                </a14:m>
                <a:r>
                  <a:rPr lang="en-US" altLang="zh-TW" dirty="0">
                    <a:solidFill>
                      <a:schemeClr val="tx1"/>
                    </a:solidFill>
                  </a:rPr>
                  <a:t>=</a:t>
                </a:r>
                <a14:m>
                  <m:oMath xmlns:m="http://schemas.openxmlformats.org/officeDocument/2006/math">
                    <m:rad>
                      <m:radPr>
                        <m:degHide m:val="on"/>
                        <m:ctrlPr>
                          <a:rPr lang="en-US" altLang="zh-TW" i="1" dirty="0" smtClean="0">
                            <a:solidFill>
                              <a:schemeClr val="tx1"/>
                            </a:solidFill>
                            <a:latin typeface="Cambria Math" panose="02040503050406030204" pitchFamily="18" charset="0"/>
                          </a:rPr>
                        </m:ctrlPr>
                      </m:radPr>
                      <m:deg/>
                      <m:e>
                        <m:sSup>
                          <m:sSupPr>
                            <m:ctrlPr>
                              <a:rPr lang="en-US" altLang="zh-TW" i="1" dirty="0" smtClean="0">
                                <a:solidFill>
                                  <a:schemeClr val="tx1"/>
                                </a:solidFill>
                                <a:latin typeface="Cambria Math" panose="02040503050406030204" pitchFamily="18" charset="0"/>
                              </a:rPr>
                            </m:ctrlPr>
                          </m:sSupPr>
                          <m:e>
                            <m:r>
                              <a:rPr lang="en-US" altLang="zh-TW" i="1" dirty="0">
                                <a:solidFill>
                                  <a:schemeClr val="tx1"/>
                                </a:solidFill>
                                <a:latin typeface="Cambria Math" panose="02040503050406030204" pitchFamily="18" charset="0"/>
                              </a:rPr>
                              <m:t>(</m:t>
                            </m:r>
                            <m:sSubSup>
                              <m:sSubSupPr>
                                <m:ctrlPr>
                                  <a:rPr lang="en-US" altLang="zh-TW" i="1" dirty="0" smtClean="0">
                                    <a:solidFill>
                                      <a:schemeClr val="tx1"/>
                                    </a:solidFill>
                                    <a:latin typeface="Cambria Math" panose="02040503050406030204" pitchFamily="18" charset="0"/>
                                  </a:rPr>
                                </m:ctrlPr>
                              </m:sSubSupPr>
                              <m:e>
                                <m:r>
                                  <a:rPr lang="en-US" altLang="zh-TW" b="0" i="1" dirty="0" smtClean="0">
                                    <a:solidFill>
                                      <a:schemeClr val="tx1"/>
                                    </a:solidFill>
                                    <a:latin typeface="Cambria Math" panose="02040503050406030204" pitchFamily="18" charset="0"/>
                                  </a:rPr>
                                  <m:t>𝑟</m:t>
                                </m:r>
                              </m:e>
                              <m:sub>
                                <m:r>
                                  <a:rPr lang="en-US" altLang="zh-TW" b="0" i="1" dirty="0" smtClean="0">
                                    <a:solidFill>
                                      <a:schemeClr val="tx1"/>
                                    </a:solidFill>
                                    <a:latin typeface="Cambria Math" panose="02040503050406030204" pitchFamily="18" charset="0"/>
                                  </a:rPr>
                                  <m:t>𝑖</m:t>
                                </m:r>
                              </m:sub>
                              <m:sup/>
                            </m:sSubSup>
                            <m:r>
                              <a:rPr lang="en-US" altLang="zh-TW" b="0" i="1" dirty="0" smtClean="0">
                                <a:solidFill>
                                  <a:schemeClr val="tx1"/>
                                </a:solidFill>
                                <a:latin typeface="Cambria Math" panose="02040503050406030204" pitchFamily="18" charset="0"/>
                              </a:rPr>
                              <m:t>−</m:t>
                            </m:r>
                            <m:sSubSup>
                              <m:sSubSupPr>
                                <m:ctrlPr>
                                  <a:rPr lang="en-US" altLang="zh-TW" i="1" dirty="0">
                                    <a:solidFill>
                                      <a:schemeClr val="tx1"/>
                                    </a:solidFill>
                                    <a:latin typeface="Cambria Math" panose="02040503050406030204" pitchFamily="18" charset="0"/>
                                  </a:rPr>
                                </m:ctrlPr>
                              </m:sSubSupPr>
                              <m:e>
                                <m:r>
                                  <a:rPr lang="en-US" altLang="zh-TW" i="1" dirty="0">
                                    <a:solidFill>
                                      <a:schemeClr val="tx1"/>
                                    </a:solidFill>
                                    <a:latin typeface="Cambria Math" panose="02040503050406030204" pitchFamily="18" charset="0"/>
                                  </a:rPr>
                                  <m:t>𝑟</m:t>
                                </m:r>
                              </m:e>
                              <m:sub>
                                <m:r>
                                  <a:rPr lang="en-US" altLang="zh-TW" b="0" i="1" dirty="0" smtClean="0">
                                    <a:solidFill>
                                      <a:schemeClr val="tx1"/>
                                    </a:solidFill>
                                    <a:latin typeface="Cambria Math" panose="02040503050406030204" pitchFamily="18" charset="0"/>
                                  </a:rPr>
                                  <m:t>𝑗</m:t>
                                </m:r>
                              </m:sub>
                              <m:sup/>
                            </m:sSubSup>
                            <m:r>
                              <a:rPr lang="en-US" altLang="zh-TW" i="1" dirty="0" smtClean="0">
                                <a:solidFill>
                                  <a:schemeClr val="tx1"/>
                                </a:solidFill>
                                <a:latin typeface="Cambria Math" panose="02040503050406030204" pitchFamily="18" charset="0"/>
                              </a:rPr>
                              <m:t>)</m:t>
                            </m:r>
                          </m:e>
                          <m:sup>
                            <m:r>
                              <a:rPr lang="en-US" altLang="zh-TW" i="1" dirty="0" smtClean="0">
                                <a:solidFill>
                                  <a:schemeClr val="tx1"/>
                                </a:solidFill>
                                <a:latin typeface="Cambria Math" panose="02040503050406030204" pitchFamily="18" charset="0"/>
                              </a:rPr>
                              <m:t>2</m:t>
                            </m:r>
                          </m:sup>
                        </m:sSup>
                        <m:r>
                          <a:rPr lang="en-US" altLang="zh-TW" i="1" dirty="0" smtClean="0">
                            <a:solidFill>
                              <a:schemeClr val="tx1"/>
                            </a:solidFill>
                            <a:latin typeface="Cambria Math" panose="02040503050406030204" pitchFamily="18" charset="0"/>
                          </a:rPr>
                          <m:t>+</m:t>
                        </m:r>
                        <m:sSup>
                          <m:sSupPr>
                            <m:ctrlPr>
                              <a:rPr lang="en-US" altLang="zh-TW" i="1" dirty="0" smtClean="0">
                                <a:solidFill>
                                  <a:schemeClr val="tx1"/>
                                </a:solidFill>
                                <a:latin typeface="Cambria Math" panose="02040503050406030204" pitchFamily="18" charset="0"/>
                              </a:rPr>
                            </m:ctrlPr>
                          </m:sSupPr>
                          <m:e>
                            <m:r>
                              <a:rPr lang="en-US" altLang="zh-TW" i="1" dirty="0">
                                <a:solidFill>
                                  <a:schemeClr val="tx1"/>
                                </a:solidFill>
                                <a:latin typeface="Cambria Math" panose="02040503050406030204" pitchFamily="18" charset="0"/>
                              </a:rPr>
                              <m:t>(</m:t>
                            </m:r>
                            <m:sSubSup>
                              <m:sSubSupPr>
                                <m:ctrlPr>
                                  <a:rPr lang="en-US" altLang="zh-TW" i="1" dirty="0">
                                    <a:solidFill>
                                      <a:schemeClr val="tx1"/>
                                    </a:solidFill>
                                    <a:latin typeface="Cambria Math" panose="02040503050406030204" pitchFamily="18" charset="0"/>
                                  </a:rPr>
                                </m:ctrlPr>
                              </m:sSubSupPr>
                              <m:e>
                                <m:r>
                                  <a:rPr lang="en-US" altLang="zh-TW" b="0" i="1" dirty="0" smtClean="0">
                                    <a:solidFill>
                                      <a:schemeClr val="tx1"/>
                                    </a:solidFill>
                                    <a:latin typeface="Cambria Math" panose="02040503050406030204" pitchFamily="18" charset="0"/>
                                  </a:rPr>
                                  <m:t>𝑑</m:t>
                                </m:r>
                              </m:e>
                              <m:sub>
                                <m:r>
                                  <a:rPr lang="en-US" altLang="zh-TW" i="1" dirty="0">
                                    <a:solidFill>
                                      <a:schemeClr val="tx1"/>
                                    </a:solidFill>
                                    <a:latin typeface="Cambria Math" panose="02040503050406030204" pitchFamily="18" charset="0"/>
                                  </a:rPr>
                                  <m:t>𝑖</m:t>
                                </m:r>
                              </m:sub>
                              <m:sup/>
                            </m:sSubSup>
                            <m:r>
                              <a:rPr lang="en-US" altLang="zh-TW" i="1" dirty="0">
                                <a:solidFill>
                                  <a:schemeClr val="tx1"/>
                                </a:solidFill>
                                <a:latin typeface="Cambria Math" panose="02040503050406030204" pitchFamily="18" charset="0"/>
                              </a:rPr>
                              <m:t>−</m:t>
                            </m:r>
                            <m:sSubSup>
                              <m:sSubSupPr>
                                <m:ctrlPr>
                                  <a:rPr lang="en-US" altLang="zh-TW" i="1" dirty="0">
                                    <a:solidFill>
                                      <a:schemeClr val="tx1"/>
                                    </a:solidFill>
                                    <a:latin typeface="Cambria Math" panose="02040503050406030204" pitchFamily="18" charset="0"/>
                                  </a:rPr>
                                </m:ctrlPr>
                              </m:sSubSupPr>
                              <m:e>
                                <m:r>
                                  <a:rPr lang="en-US" altLang="zh-TW" b="0" i="1" dirty="0" smtClean="0">
                                    <a:solidFill>
                                      <a:schemeClr val="tx1"/>
                                    </a:solidFill>
                                    <a:latin typeface="Cambria Math" panose="02040503050406030204" pitchFamily="18" charset="0"/>
                                  </a:rPr>
                                  <m:t>𝑑</m:t>
                                </m:r>
                              </m:e>
                              <m:sub>
                                <m:r>
                                  <a:rPr lang="en-US" altLang="zh-TW" i="1" dirty="0">
                                    <a:solidFill>
                                      <a:schemeClr val="tx1"/>
                                    </a:solidFill>
                                    <a:latin typeface="Cambria Math" panose="02040503050406030204" pitchFamily="18" charset="0"/>
                                  </a:rPr>
                                  <m:t>𝑗</m:t>
                                </m:r>
                              </m:sub>
                              <m:sup/>
                            </m:sSubSup>
                            <m:r>
                              <a:rPr lang="en-US" altLang="zh-TW" i="1" dirty="0">
                                <a:solidFill>
                                  <a:schemeClr val="tx1"/>
                                </a:solidFill>
                                <a:latin typeface="Cambria Math" panose="02040503050406030204" pitchFamily="18" charset="0"/>
                              </a:rPr>
                              <m:t>)</m:t>
                            </m:r>
                          </m:e>
                          <m:sup>
                            <m:r>
                              <a:rPr lang="en-US" altLang="zh-TW" i="1" dirty="0" smtClean="0">
                                <a:solidFill>
                                  <a:schemeClr val="tx1"/>
                                </a:solidFill>
                                <a:latin typeface="Cambria Math" panose="02040503050406030204" pitchFamily="18" charset="0"/>
                              </a:rPr>
                              <m:t>2</m:t>
                            </m:r>
                          </m:sup>
                        </m:sSup>
                      </m:e>
                    </m:rad>
                  </m:oMath>
                </a14:m>
                <a:r>
                  <a:rPr lang="zh-TW" altLang="en-US" dirty="0">
                    <a:solidFill>
                      <a:schemeClr val="tx1"/>
                    </a:solidFill>
                  </a:rPr>
                  <a:t> </a:t>
                </a:r>
                <a:r>
                  <a:rPr lang="en-US" altLang="zh-TW" dirty="0">
                    <a:solidFill>
                      <a:schemeClr val="tx1"/>
                    </a:solidFill>
                  </a:rPr>
                  <a:t>.</a:t>
                </a:r>
              </a:p>
              <a:p>
                <a:pPr marL="0" indent="0">
                  <a:buNone/>
                </a:pPr>
                <a:endParaRPr lang="en-US" altLang="zh-TW" dirty="0">
                  <a:solidFill>
                    <a:schemeClr val="tx1"/>
                  </a:solidFill>
                </a:endParaRPr>
              </a:p>
              <a:p>
                <a:pPr marL="0" indent="0">
                  <a:buNone/>
                </a:pPr>
                <a:r>
                  <a:rPr lang="en-US" altLang="zh-TW" b="1" i="0" dirty="0">
                    <a:solidFill>
                      <a:schemeClr val="tx1"/>
                    </a:solidFill>
                    <a:effectLst/>
                  </a:rPr>
                  <a:t>Definition 8</a:t>
                </a:r>
              </a:p>
              <a:p>
                <a:pPr marL="0" indent="0">
                  <a:buNone/>
                </a:pPr>
                <a:r>
                  <a:rPr lang="en-US" altLang="zh-TW" b="0" i="0" dirty="0">
                    <a:solidFill>
                      <a:schemeClr val="tx1"/>
                    </a:solidFill>
                    <a:effectLst/>
                  </a:rPr>
                  <a:t>Let </a:t>
                </a:r>
                <a14:m>
                  <m:oMath xmlns:m="http://schemas.openxmlformats.org/officeDocument/2006/math">
                    <m:sSub>
                      <m:sSubPr>
                        <m:ctrlPr>
                          <a:rPr lang="en-US" altLang="zh-TW" b="0" i="1" smtClean="0">
                            <a:solidFill>
                              <a:schemeClr val="tx1"/>
                            </a:solidFill>
                            <a:effectLst/>
                            <a:latin typeface="Cambria Math" panose="02040503050406030204" pitchFamily="18" charset="0"/>
                          </a:rPr>
                        </m:ctrlPr>
                      </m:sSubPr>
                      <m:e>
                        <m:r>
                          <a:rPr lang="zh-TW" altLang="en-US" b="0" i="1" smtClean="0">
                            <a:solidFill>
                              <a:schemeClr val="tx1"/>
                            </a:solidFill>
                            <a:effectLst/>
                            <a:latin typeface="Cambria Math" panose="02040503050406030204" pitchFamily="18" charset="0"/>
                          </a:rPr>
                          <m:t>𝜃</m:t>
                        </m:r>
                      </m:e>
                      <m:sub>
                        <m:r>
                          <a:rPr lang="en-US" altLang="zh-TW" b="0" i="1" smtClean="0">
                            <a:solidFill>
                              <a:schemeClr val="tx1"/>
                            </a:solidFill>
                            <a:effectLst/>
                            <a:latin typeface="Cambria Math" panose="02040503050406030204" pitchFamily="18" charset="0"/>
                          </a:rPr>
                          <m:t>𝑎</m:t>
                        </m:r>
                      </m:sub>
                    </m:sSub>
                    <m:r>
                      <a:rPr lang="en-US" altLang="zh-TW" b="0" i="1" smtClean="0">
                        <a:solidFill>
                          <a:schemeClr val="tx1"/>
                        </a:solidFill>
                        <a:effectLst/>
                        <a:latin typeface="Cambria Math" panose="02040503050406030204" pitchFamily="18" charset="0"/>
                      </a:rPr>
                      <m:t> </m:t>
                    </m:r>
                  </m:oMath>
                </a14:m>
                <a:r>
                  <a:rPr lang="en-US" altLang="zh-TW" b="0" i="0" dirty="0">
                    <a:solidFill>
                      <a:schemeClr val="tx1"/>
                    </a:solidFill>
                    <a:effectLst/>
                  </a:rPr>
                  <a:t>, 1 ≤ </a:t>
                </a:r>
                <a:r>
                  <a:rPr lang="en-US" altLang="zh-TW" b="0" i="1" dirty="0">
                    <a:solidFill>
                      <a:schemeClr val="tx1"/>
                    </a:solidFill>
                    <a:effectLst/>
                  </a:rPr>
                  <a:t>a</a:t>
                </a:r>
                <a:r>
                  <a:rPr lang="en-US" altLang="zh-TW" b="0" i="0" dirty="0">
                    <a:solidFill>
                      <a:schemeClr val="tx1"/>
                    </a:solidFill>
                    <a:effectLst/>
                  </a:rPr>
                  <a:t> ≤ </a:t>
                </a:r>
                <a:r>
                  <a:rPr lang="en-US" altLang="zh-TW" b="0" i="1" dirty="0">
                    <a:solidFill>
                      <a:schemeClr val="tx1"/>
                    </a:solidFill>
                    <a:effectLst/>
                  </a:rPr>
                  <a:t>m</a:t>
                </a:r>
                <a:r>
                  <a:rPr lang="en-US" altLang="zh-TW" b="0" i="0" dirty="0">
                    <a:solidFill>
                      <a:schemeClr val="tx1"/>
                    </a:solidFill>
                    <a:effectLst/>
                  </a:rPr>
                  <a:t>, represents the set of indices of jobs assigned to cluster </a:t>
                </a:r>
                <a:r>
                  <a:rPr lang="en-US" altLang="zh-TW" b="0" i="1" dirty="0">
                    <a:solidFill>
                      <a:schemeClr val="tx1"/>
                    </a:solidFill>
                    <a:effectLst/>
                  </a:rPr>
                  <a:t>a</a:t>
                </a:r>
                <a:r>
                  <a:rPr lang="en-US" altLang="zh-TW" b="0" i="0" dirty="0">
                    <a:solidFill>
                      <a:schemeClr val="tx1"/>
                    </a:solidFill>
                    <a:effectLst/>
                  </a:rPr>
                  <a:t>. </a:t>
                </a:r>
                <a:endParaRPr lang="en-US" altLang="zh-TW" dirty="0">
                  <a:solidFill>
                    <a:schemeClr val="tx1"/>
                  </a:solidFill>
                </a:endParaRPr>
              </a:p>
              <a:p>
                <a:r>
                  <a:rPr lang="en-US" altLang="zh-TW" b="0" i="0" dirty="0">
                    <a:solidFill>
                      <a:schemeClr val="tx1"/>
                    </a:solidFill>
                    <a:effectLst/>
                  </a:rPr>
                  <a:t>The distance of clusters </a:t>
                </a:r>
                <a:r>
                  <a:rPr lang="en-US" altLang="zh-TW" b="0" i="1" dirty="0">
                    <a:solidFill>
                      <a:schemeClr val="tx1"/>
                    </a:solidFill>
                    <a:effectLst/>
                  </a:rPr>
                  <a:t>a</a:t>
                </a:r>
                <a:r>
                  <a:rPr lang="en-US" altLang="zh-TW" b="0" i="0" dirty="0">
                    <a:solidFill>
                      <a:schemeClr val="tx1"/>
                    </a:solidFill>
                    <a:effectLst/>
                  </a:rPr>
                  <a:t> and </a:t>
                </a:r>
                <a:r>
                  <a:rPr lang="en-US" altLang="zh-TW" b="0" i="1" dirty="0">
                    <a:solidFill>
                      <a:schemeClr val="tx1"/>
                    </a:solidFill>
                    <a:effectLst/>
                  </a:rPr>
                  <a:t>b</a:t>
                </a:r>
                <a:r>
                  <a:rPr lang="en-US" altLang="zh-TW" b="0" i="0" dirty="0">
                    <a:solidFill>
                      <a:schemeClr val="tx1"/>
                    </a:solidFill>
                    <a:effectLst/>
                  </a:rPr>
                  <a:t>, </a:t>
                </a:r>
                <a:r>
                  <a:rPr lang="en-US" altLang="zh-TW" b="0" dirty="0">
                    <a:solidFill>
                      <a:schemeClr val="tx1"/>
                    </a:solidFill>
                    <a:effectLst/>
                  </a:rPr>
                  <a:t> </a:t>
                </a:r>
                <a14:m>
                  <m:oMath xmlns:m="http://schemas.openxmlformats.org/officeDocument/2006/math">
                    <m:sSub>
                      <m:sSubPr>
                        <m:ctrlPr>
                          <a:rPr lang="en-US" altLang="zh-TW" b="0" i="1" smtClean="0">
                            <a:solidFill>
                              <a:schemeClr val="tx1"/>
                            </a:solidFill>
                            <a:effectLst/>
                            <a:latin typeface="Cambria Math" panose="02040503050406030204" pitchFamily="18" charset="0"/>
                          </a:rPr>
                        </m:ctrlPr>
                      </m:sSubPr>
                      <m:e>
                        <m:r>
                          <m:rPr>
                            <m:sty m:val="p"/>
                          </m:rPr>
                          <a:rPr lang="en-US" altLang="zh-TW" i="1">
                            <a:solidFill>
                              <a:schemeClr val="tx1"/>
                            </a:solidFill>
                            <a:latin typeface="Cambria Math" panose="02040503050406030204" pitchFamily="18" charset="0"/>
                          </a:rPr>
                          <m:t>L</m:t>
                        </m:r>
                      </m:e>
                      <m:sub>
                        <m:r>
                          <a:rPr lang="en-US" altLang="zh-TW" b="0" i="1" smtClean="0">
                            <a:solidFill>
                              <a:schemeClr val="tx1"/>
                            </a:solidFill>
                            <a:latin typeface="Cambria Math" panose="02040503050406030204" pitchFamily="18" charset="0"/>
                          </a:rPr>
                          <m:t>𝑎</m:t>
                        </m:r>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𝑏</m:t>
                        </m:r>
                      </m:sub>
                    </m:sSub>
                    <m:r>
                      <a:rPr lang="en-US" altLang="zh-TW" b="0" i="1" smtClean="0">
                        <a:solidFill>
                          <a:schemeClr val="tx1"/>
                        </a:solidFill>
                        <a:effectLst/>
                        <a:latin typeface="Cambria Math" panose="02040503050406030204" pitchFamily="18" charset="0"/>
                      </a:rPr>
                      <m:t> </m:t>
                    </m:r>
                  </m:oMath>
                </a14:m>
                <a:r>
                  <a:rPr lang="en-US" altLang="zh-TW" b="0" i="0" dirty="0">
                    <a:solidFill>
                      <a:schemeClr val="tx1"/>
                    </a:solidFill>
                    <a:effectLst/>
                  </a:rPr>
                  <a:t>=</a:t>
                </a:r>
                <a14:m>
                  <m:oMath xmlns:m="http://schemas.openxmlformats.org/officeDocument/2006/math">
                    <m:sSub>
                      <m:sSubPr>
                        <m:ctrlPr>
                          <a:rPr lang="en-US" altLang="zh-TW" b="0" i="1" smtClean="0">
                            <a:solidFill>
                              <a:schemeClr val="tx1"/>
                            </a:solidFill>
                            <a:effectLst/>
                            <a:latin typeface="Cambria Math" panose="02040503050406030204" pitchFamily="18" charset="0"/>
                          </a:rPr>
                        </m:ctrlPr>
                      </m:sSubPr>
                      <m:e>
                        <m:r>
                          <a:rPr lang="en-US" altLang="zh-TW" b="0" i="1" smtClean="0">
                            <a:solidFill>
                              <a:schemeClr val="tx1"/>
                            </a:solidFill>
                            <a:effectLst/>
                            <a:latin typeface="Cambria Math" panose="02040503050406030204" pitchFamily="18" charset="0"/>
                          </a:rPr>
                          <m:t>𝑚𝑖𝑛</m:t>
                        </m:r>
                      </m:e>
                      <m:sub>
                        <m:r>
                          <a:rPr lang="en-US" altLang="zh-TW" b="0" i="1" smtClean="0">
                            <a:solidFill>
                              <a:schemeClr val="tx1"/>
                            </a:solidFill>
                            <a:effectLst/>
                            <a:latin typeface="Cambria Math" panose="02040503050406030204" pitchFamily="18" charset="0"/>
                          </a:rPr>
                          <m:t>𝑖</m:t>
                        </m:r>
                        <m:r>
                          <a:rPr lang="zh-TW" altLang="en-US" b="0" i="1" smtClean="0">
                            <a:solidFill>
                              <a:schemeClr val="tx1"/>
                            </a:solidFill>
                            <a:effectLst/>
                            <a:latin typeface="Cambria Math" panose="02040503050406030204" pitchFamily="18" charset="0"/>
                          </a:rPr>
                          <m:t>𝜖</m:t>
                        </m:r>
                        <m:sSub>
                          <m:sSubPr>
                            <m:ctrlPr>
                              <a:rPr lang="en-US" altLang="zh-TW" b="0" i="1" smtClean="0">
                                <a:solidFill>
                                  <a:schemeClr val="tx1"/>
                                </a:solidFill>
                                <a:effectLst/>
                                <a:latin typeface="Cambria Math" panose="02040503050406030204" pitchFamily="18" charset="0"/>
                              </a:rPr>
                            </m:ctrlPr>
                          </m:sSubPr>
                          <m:e>
                            <m:r>
                              <a:rPr lang="zh-TW" altLang="en-US" b="0" i="1" smtClean="0">
                                <a:solidFill>
                                  <a:schemeClr val="tx1"/>
                                </a:solidFill>
                                <a:effectLst/>
                                <a:latin typeface="Cambria Math" panose="02040503050406030204" pitchFamily="18" charset="0"/>
                              </a:rPr>
                              <m:t>𝜃</m:t>
                            </m:r>
                          </m:e>
                          <m:sub>
                            <m:r>
                              <a:rPr lang="en-US" altLang="zh-TW" b="0" i="1" smtClean="0">
                                <a:solidFill>
                                  <a:schemeClr val="tx1"/>
                                </a:solidFill>
                                <a:effectLst/>
                                <a:latin typeface="Cambria Math" panose="02040503050406030204" pitchFamily="18" charset="0"/>
                              </a:rPr>
                              <m:t>𝑎</m:t>
                            </m:r>
                          </m:sub>
                        </m:sSub>
                        <m:r>
                          <a:rPr lang="en-US" altLang="zh-TW" b="0" i="1" smtClean="0">
                            <a:solidFill>
                              <a:schemeClr val="tx1"/>
                            </a:solidFill>
                            <a:effectLst/>
                            <a:latin typeface="Cambria Math" panose="02040503050406030204" pitchFamily="18" charset="0"/>
                          </a:rPr>
                          <m:t> , </m:t>
                        </m:r>
                        <m:r>
                          <a:rPr lang="en-US" altLang="zh-TW" b="0" i="1" smtClean="0">
                            <a:solidFill>
                              <a:schemeClr val="tx1"/>
                            </a:solidFill>
                            <a:effectLst/>
                            <a:latin typeface="Cambria Math" panose="02040503050406030204" pitchFamily="18" charset="0"/>
                          </a:rPr>
                          <m:t>𝑗</m:t>
                        </m:r>
                        <m:r>
                          <a:rPr lang="zh-TW" altLang="en-US" i="1">
                            <a:solidFill>
                              <a:schemeClr val="tx1"/>
                            </a:solidFill>
                            <a:latin typeface="Cambria Math" panose="02040503050406030204" pitchFamily="18" charset="0"/>
                          </a:rPr>
                          <m:t>𝜖</m:t>
                        </m:r>
                        <m:sSub>
                          <m:sSubPr>
                            <m:ctrlPr>
                              <a:rPr lang="en-US" altLang="zh-TW" i="1">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𝜃</m:t>
                            </m:r>
                          </m:e>
                          <m:sub>
                            <m:r>
                              <a:rPr lang="en-US" altLang="zh-TW" b="0" i="1" smtClean="0">
                                <a:solidFill>
                                  <a:schemeClr val="tx1"/>
                                </a:solidFill>
                                <a:latin typeface="Cambria Math" panose="02040503050406030204" pitchFamily="18" charset="0"/>
                              </a:rPr>
                              <m:t>𝑏</m:t>
                            </m:r>
                          </m:sub>
                        </m:sSub>
                      </m:sub>
                    </m:sSub>
                    <m:r>
                      <a:rPr lang="en-US" altLang="zh-TW" b="0" i="0" smtClean="0">
                        <a:solidFill>
                          <a:schemeClr val="tx1"/>
                        </a:solidFill>
                        <a:effectLst/>
                        <a:latin typeface="Cambria Math" panose="02040503050406030204" pitchFamily="18" charset="0"/>
                      </a:rPr>
                      <m:t> </m:t>
                    </m:r>
                    <m:d>
                      <m:dPr>
                        <m:begChr m:val="{"/>
                        <m:endChr m:val="}"/>
                        <m:ctrlPr>
                          <a:rPr lang="en-US" altLang="zh-TW" b="0" i="1" smtClean="0">
                            <a:solidFill>
                              <a:schemeClr val="tx1"/>
                            </a:solidFill>
                            <a:effectLst/>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m:rPr>
                                <m:sty m:val="p"/>
                              </m:rPr>
                              <a:rPr lang="en-US" altLang="zh-TW" i="1">
                                <a:solidFill>
                                  <a:schemeClr val="tx1"/>
                                </a:solidFill>
                                <a:latin typeface="Cambria Math" panose="02040503050406030204" pitchFamily="18" charset="0"/>
                              </a:rPr>
                              <m:t>L</m:t>
                            </m:r>
                          </m:e>
                          <m:sub>
                            <m:r>
                              <a:rPr lang="en-US" altLang="zh-TW" i="1">
                                <a:solidFill>
                                  <a:schemeClr val="tx1"/>
                                </a:solidFill>
                                <a:latin typeface="Cambria Math" panose="02040503050406030204" pitchFamily="18" charset="0"/>
                              </a:rPr>
                              <m:t>𝑖</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𝑗</m:t>
                            </m:r>
                          </m:sub>
                        </m:sSub>
                      </m:e>
                    </m:d>
                  </m:oMath>
                </a14:m>
                <a:endParaRPr lang="zh-TW" altLang="en-US" dirty="0">
                  <a:solidFill>
                    <a:schemeClr val="tx1"/>
                  </a:solidFill>
                </a:endParaRPr>
              </a:p>
            </p:txBody>
          </p:sp>
        </mc:Choice>
        <mc:Fallback>
          <p:sp>
            <p:nvSpPr>
              <p:cNvPr id="3" name="內容版面配置區 2">
                <a:extLst>
                  <a:ext uri="{FF2B5EF4-FFF2-40B4-BE49-F238E27FC236}">
                    <a16:creationId xmlns:a16="http://schemas.microsoft.com/office/drawing/2014/main" id="{A3874345-41ED-42CD-B586-CA70520A27C9}"/>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2867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506656-D85D-45AB-81CD-699C15BBB3B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539B478-BEEE-4943-A82D-27D1AC1F14AE}"/>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7A086C5-EA09-4BB6-87F3-C1099C233A66}"/>
              </a:ext>
            </a:extLst>
          </p:cNvPr>
          <p:cNvPicPr>
            <a:picLocks noChangeAspect="1"/>
          </p:cNvPicPr>
          <p:nvPr/>
        </p:nvPicPr>
        <p:blipFill>
          <a:blip r:embed="rId3"/>
          <a:stretch>
            <a:fillRect/>
          </a:stretch>
        </p:blipFill>
        <p:spPr>
          <a:xfrm>
            <a:off x="838200" y="252830"/>
            <a:ext cx="6238875" cy="6096000"/>
          </a:xfrm>
          <a:prstGeom prst="rect">
            <a:avLst/>
          </a:prstGeom>
        </p:spPr>
      </p:pic>
    </p:spTree>
    <p:extLst>
      <p:ext uri="{BB962C8B-B14F-4D97-AF65-F5344CB8AC3E}">
        <p14:creationId xmlns:p14="http://schemas.microsoft.com/office/powerpoint/2010/main" val="316675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DAA94-D83C-4FF8-AE2B-C8C0B48A2034}"/>
              </a:ext>
            </a:extLst>
          </p:cNvPr>
          <p:cNvSpPr>
            <a:spLocks noGrp="1"/>
          </p:cNvSpPr>
          <p:nvPr>
            <p:ph type="title"/>
          </p:nvPr>
        </p:nvSpPr>
        <p:spPr/>
        <p:txBody>
          <a:bodyPr/>
          <a:lstStyle/>
          <a:p>
            <a:r>
              <a:rPr lang="en-US" altLang="zh-TW" dirty="0"/>
              <a:t>Experiments</a:t>
            </a:r>
            <a:endParaRPr lang="zh-TW" altLang="en-US" dirty="0"/>
          </a:p>
        </p:txBody>
      </p:sp>
      <p:sp>
        <p:nvSpPr>
          <p:cNvPr id="3" name="內容版面配置區 2">
            <a:extLst>
              <a:ext uri="{FF2B5EF4-FFF2-40B4-BE49-F238E27FC236}">
                <a16:creationId xmlns:a16="http://schemas.microsoft.com/office/drawing/2014/main" id="{02475FE8-6BFF-49B5-80C2-48DEEA28CEFB}"/>
              </a:ext>
            </a:extLst>
          </p:cNvPr>
          <p:cNvSpPr>
            <a:spLocks noGrp="1"/>
          </p:cNvSpPr>
          <p:nvPr>
            <p:ph idx="1"/>
          </p:nvPr>
        </p:nvSpPr>
        <p:spPr/>
        <p:txBody>
          <a:bodyPr/>
          <a:lstStyle/>
          <a:p>
            <a:r>
              <a:rPr lang="en-US" altLang="zh-TW" dirty="0"/>
              <a:t>C++ solved by the MIP solver of CPLEX (Version 12.5). The experiments are performed on a HP PC with an Intel Core i5-2400 CPU operating at 3.10 GHz.</a:t>
            </a:r>
          </a:p>
          <a:p>
            <a:endParaRPr lang="en-US" altLang="zh-TW" dirty="0"/>
          </a:p>
        </p:txBody>
      </p:sp>
    </p:spTree>
    <p:extLst>
      <p:ext uri="{BB962C8B-B14F-4D97-AF65-F5344CB8AC3E}">
        <p14:creationId xmlns:p14="http://schemas.microsoft.com/office/powerpoint/2010/main" val="303182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D92F95-359D-464B-8DFC-29A2201E56B6}"/>
              </a:ext>
            </a:extLst>
          </p:cNvPr>
          <p:cNvSpPr>
            <a:spLocks noGrp="1"/>
          </p:cNvSpPr>
          <p:nvPr>
            <p:ph type="title"/>
          </p:nvPr>
        </p:nvSpPr>
        <p:spPr/>
        <p:txBody>
          <a:bodyPr/>
          <a:lstStyle/>
          <a:p>
            <a:r>
              <a:rPr lang="en-US" altLang="zh-TW" dirty="0"/>
              <a:t>Benchmark instances</a:t>
            </a:r>
            <a:br>
              <a:rPr lang="zh-TW" altLang="en-US" dirty="0"/>
            </a:br>
            <a:endParaRPr lang="zh-TW" altLang="en-US" dirty="0"/>
          </a:p>
        </p:txBody>
      </p:sp>
      <p:sp>
        <p:nvSpPr>
          <p:cNvPr id="3" name="內容版面配置區 2">
            <a:extLst>
              <a:ext uri="{FF2B5EF4-FFF2-40B4-BE49-F238E27FC236}">
                <a16:creationId xmlns:a16="http://schemas.microsoft.com/office/drawing/2014/main" id="{13CFF78E-25D4-4B65-AEED-A27B482B1B77}"/>
              </a:ext>
            </a:extLst>
          </p:cNvPr>
          <p:cNvSpPr>
            <a:spLocks noGrp="1"/>
          </p:cNvSpPr>
          <p:nvPr>
            <p:ph idx="1"/>
          </p:nvPr>
        </p:nvSpPr>
        <p:spPr>
          <a:xfrm>
            <a:off x="364434" y="1242855"/>
            <a:ext cx="11463131" cy="4372289"/>
          </a:xfrm>
        </p:spPr>
        <p:txBody>
          <a:bodyPr>
            <a:normAutofit/>
          </a:bodyPr>
          <a:lstStyle/>
          <a:p>
            <a:r>
              <a:rPr lang="en-US" altLang="zh-TW" sz="2400" b="0" i="0" dirty="0">
                <a:solidFill>
                  <a:srgbClr val="2E2E2E"/>
                </a:solidFill>
                <a:effectLst/>
              </a:rPr>
              <a:t> Their aim is to minimize the total carbon dioxide emission and the total completion time simultaneously.</a:t>
            </a:r>
          </a:p>
          <a:p>
            <a:r>
              <a:rPr lang="en-US" altLang="zh-TW" sz="2400" b="0" i="0" dirty="0">
                <a:solidFill>
                  <a:srgbClr val="2E2E2E"/>
                </a:solidFill>
                <a:effectLst/>
              </a:rPr>
              <a:t>The machine consumes 0.4 kw when it is idle and 3 kw when working. </a:t>
            </a:r>
          </a:p>
          <a:p>
            <a:r>
              <a:rPr lang="en-US" altLang="zh-TW" sz="2400" b="0" i="0" dirty="0">
                <a:solidFill>
                  <a:srgbClr val="2E2E2E"/>
                </a:solidFill>
                <a:effectLst/>
              </a:rPr>
              <a:t>Each turn-off-on operation takes 12 h and requires 4 kwh of electricity.</a:t>
            </a:r>
          </a:p>
          <a:p>
            <a:endParaRPr lang="en-US" altLang="zh-TW" sz="2400" b="0" i="0" dirty="0">
              <a:solidFill>
                <a:srgbClr val="2E2E2E"/>
              </a:solidFill>
              <a:effectLst/>
            </a:endParaRPr>
          </a:p>
          <a:p>
            <a:pPr>
              <a:buFont typeface="Wingdings" panose="05000000000000000000" pitchFamily="2" charset="2"/>
              <a:buChar char="p"/>
            </a:pPr>
            <a:r>
              <a:rPr lang="en-US" altLang="zh-TW" sz="2400" dirty="0">
                <a:solidFill>
                  <a:srgbClr val="2E2E2E"/>
                </a:solidFill>
              </a:rPr>
              <a:t> Liu et al.(2014)</a:t>
            </a:r>
          </a:p>
          <a:p>
            <a:pPr>
              <a:buFont typeface="Wingdings" panose="05000000000000000000" pitchFamily="2" charset="2"/>
              <a:buChar char="l"/>
            </a:pPr>
            <a:r>
              <a:rPr lang="en-US" altLang="zh-TW" sz="2400" dirty="0"/>
              <a:t>Author’s</a:t>
            </a:r>
            <a:endParaRPr lang="zh-TW" altLang="en-US" sz="2400" dirty="0"/>
          </a:p>
        </p:txBody>
      </p:sp>
      <p:pic>
        <p:nvPicPr>
          <p:cNvPr id="4" name="圖片 3">
            <a:extLst>
              <a:ext uri="{FF2B5EF4-FFF2-40B4-BE49-F238E27FC236}">
                <a16:creationId xmlns:a16="http://schemas.microsoft.com/office/drawing/2014/main" id="{199A90C3-8D86-4B01-9C81-89CCDCBCAC97}"/>
              </a:ext>
            </a:extLst>
          </p:cNvPr>
          <p:cNvPicPr>
            <a:picLocks noChangeAspect="1"/>
          </p:cNvPicPr>
          <p:nvPr/>
        </p:nvPicPr>
        <p:blipFill>
          <a:blip r:embed="rId2"/>
          <a:stretch>
            <a:fillRect/>
          </a:stretch>
        </p:blipFill>
        <p:spPr>
          <a:xfrm>
            <a:off x="6947452" y="3292796"/>
            <a:ext cx="4716944" cy="4145193"/>
          </a:xfrm>
          <a:prstGeom prst="rect">
            <a:avLst/>
          </a:prstGeom>
        </p:spPr>
      </p:pic>
    </p:spTree>
    <p:extLst>
      <p:ext uri="{BB962C8B-B14F-4D97-AF65-F5344CB8AC3E}">
        <p14:creationId xmlns:p14="http://schemas.microsoft.com/office/powerpoint/2010/main" val="329434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7898F0-4F1C-4BEE-AF4F-3B02DF61D6C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E35D687-EFA1-4B0E-80BD-DFAA46A9F989}"/>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079CD76F-E712-48BF-8517-53327B16CB1C}"/>
              </a:ext>
            </a:extLst>
          </p:cNvPr>
          <p:cNvPicPr>
            <a:picLocks noChangeAspect="1"/>
          </p:cNvPicPr>
          <p:nvPr/>
        </p:nvPicPr>
        <p:blipFill>
          <a:blip r:embed="rId2"/>
          <a:stretch>
            <a:fillRect/>
          </a:stretch>
        </p:blipFill>
        <p:spPr>
          <a:xfrm>
            <a:off x="241644" y="2096328"/>
            <a:ext cx="5657850" cy="4000500"/>
          </a:xfrm>
          <a:prstGeom prst="rect">
            <a:avLst/>
          </a:prstGeom>
        </p:spPr>
      </p:pic>
      <p:pic>
        <p:nvPicPr>
          <p:cNvPr id="5" name="圖片 4">
            <a:extLst>
              <a:ext uri="{FF2B5EF4-FFF2-40B4-BE49-F238E27FC236}">
                <a16:creationId xmlns:a16="http://schemas.microsoft.com/office/drawing/2014/main" id="{1A5A0684-144E-4F72-92FB-000C21BCB6E7}"/>
              </a:ext>
            </a:extLst>
          </p:cNvPr>
          <p:cNvPicPr>
            <a:picLocks noChangeAspect="1"/>
          </p:cNvPicPr>
          <p:nvPr/>
        </p:nvPicPr>
        <p:blipFill>
          <a:blip r:embed="rId3"/>
          <a:stretch>
            <a:fillRect/>
          </a:stretch>
        </p:blipFill>
        <p:spPr>
          <a:xfrm>
            <a:off x="6784078" y="3355250"/>
            <a:ext cx="5534025" cy="2152650"/>
          </a:xfrm>
          <a:prstGeom prst="rect">
            <a:avLst/>
          </a:prstGeom>
        </p:spPr>
      </p:pic>
    </p:spTree>
    <p:extLst>
      <p:ext uri="{BB962C8B-B14F-4D97-AF65-F5344CB8AC3E}">
        <p14:creationId xmlns:p14="http://schemas.microsoft.com/office/powerpoint/2010/main" val="7316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32F1B-3DE0-4E1E-A8EA-332F80E6F0A8}"/>
              </a:ext>
            </a:extLst>
          </p:cNvPr>
          <p:cNvSpPr>
            <a:spLocks noGrp="1"/>
          </p:cNvSpPr>
          <p:nvPr>
            <p:ph type="title"/>
          </p:nvPr>
        </p:nvSpPr>
        <p:spPr/>
        <p:txBody>
          <a:bodyPr/>
          <a:lstStyle/>
          <a:p>
            <a:r>
              <a:rPr lang="en-US" altLang="zh-TW" dirty="0"/>
              <a:t>Randomly generated instance</a:t>
            </a:r>
            <a:endParaRPr lang="zh-TW" altLang="en-US" dirty="0"/>
          </a:p>
        </p:txBody>
      </p:sp>
      <p:sp>
        <p:nvSpPr>
          <p:cNvPr id="3" name="內容版面配置區 2">
            <a:extLst>
              <a:ext uri="{FF2B5EF4-FFF2-40B4-BE49-F238E27FC236}">
                <a16:creationId xmlns:a16="http://schemas.microsoft.com/office/drawing/2014/main" id="{0DBBFA49-FA1D-441F-8AAE-D21AF8190694}"/>
              </a:ext>
            </a:extLst>
          </p:cNvPr>
          <p:cNvSpPr>
            <a:spLocks noGrp="1"/>
          </p:cNvSpPr>
          <p:nvPr>
            <p:ph idx="1"/>
          </p:nvPr>
        </p:nvSpPr>
        <p:spPr>
          <a:xfrm>
            <a:off x="208721" y="1550504"/>
            <a:ext cx="11757991" cy="5029200"/>
          </a:xfrm>
        </p:spPr>
        <p:txBody>
          <a:bodyPr>
            <a:normAutofit lnSpcReduction="10000"/>
          </a:bodyPr>
          <a:lstStyle/>
          <a:p>
            <a:pPr marL="0" indent="0">
              <a:buNone/>
            </a:pPr>
            <a:r>
              <a:rPr lang="en-US" altLang="zh-TW" b="0" i="0" dirty="0">
                <a:effectLst/>
              </a:rPr>
              <a:t>1. </a:t>
            </a:r>
            <a:r>
              <a:rPr lang="en-US" altLang="zh-TW" dirty="0"/>
              <a:t>The processing time of each job follows a uniform distribution between 1 and 5 time units.</a:t>
            </a:r>
          </a:p>
          <a:p>
            <a:pPr marL="0" indent="0">
              <a:buNone/>
            </a:pPr>
            <a:endParaRPr lang="en-US" altLang="zh-TW" dirty="0"/>
          </a:p>
          <a:p>
            <a:pPr marL="0" indent="0">
              <a:buNone/>
            </a:pPr>
            <a:r>
              <a:rPr lang="en-US" altLang="zh-TW" dirty="0"/>
              <a:t>2. The release time of each job follows an exponential distribution with a mean of 10 time units. </a:t>
            </a:r>
          </a:p>
          <a:p>
            <a:pPr marL="0" indent="0">
              <a:buNone/>
            </a:pPr>
            <a:endParaRPr lang="en-US" altLang="zh-TW" dirty="0"/>
          </a:p>
          <a:p>
            <a:pPr marL="0" indent="0">
              <a:buNone/>
            </a:pPr>
            <a:r>
              <a:rPr lang="en-US" altLang="zh-TW" dirty="0"/>
              <a:t>3. The due date of each job is the sum of three parts: its release time, processing time and a slack time </a:t>
            </a:r>
          </a:p>
          <a:p>
            <a:pPr marL="0" indent="0">
              <a:buNone/>
            </a:pPr>
            <a:endParaRPr lang="en-US" altLang="zh-TW" dirty="0"/>
          </a:p>
          <a:p>
            <a:pPr marL="0" indent="0">
              <a:buNone/>
            </a:pPr>
            <a:r>
              <a:rPr lang="en-US" altLang="zh-TW" b="0" i="0" dirty="0">
                <a:effectLst/>
              </a:rPr>
              <a:t>4. The parameter β reflects the degree of how far the due date deviates from the release time. </a:t>
            </a:r>
            <a:r>
              <a:rPr lang="en-US" altLang="zh-TW" dirty="0"/>
              <a:t> As the value of β increases, the due dates become more spread over time.</a:t>
            </a:r>
            <a:endParaRPr lang="zh-TW" altLang="en-US" dirty="0"/>
          </a:p>
        </p:txBody>
      </p:sp>
    </p:spTree>
    <p:extLst>
      <p:ext uri="{BB962C8B-B14F-4D97-AF65-F5344CB8AC3E}">
        <p14:creationId xmlns:p14="http://schemas.microsoft.com/office/powerpoint/2010/main" val="370850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336BCF-94CA-4007-9987-6A90C80A976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C3BA3524-A250-48D3-A62A-C5DBDC8A074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50C79AD8-8821-493E-BAD8-C1C9F9AF0133}"/>
              </a:ext>
            </a:extLst>
          </p:cNvPr>
          <p:cNvPicPr>
            <a:picLocks noChangeAspect="1"/>
          </p:cNvPicPr>
          <p:nvPr/>
        </p:nvPicPr>
        <p:blipFill rotWithShape="1">
          <a:blip r:embed="rId3"/>
          <a:srcRect t="1882" r="3615"/>
          <a:stretch/>
        </p:blipFill>
        <p:spPr>
          <a:xfrm>
            <a:off x="-179014" y="1239443"/>
            <a:ext cx="5901034" cy="4014789"/>
          </a:xfrm>
          <a:prstGeom prst="rect">
            <a:avLst/>
          </a:prstGeom>
        </p:spPr>
      </p:pic>
      <p:pic>
        <p:nvPicPr>
          <p:cNvPr id="7" name="圖片 6">
            <a:extLst>
              <a:ext uri="{FF2B5EF4-FFF2-40B4-BE49-F238E27FC236}">
                <a16:creationId xmlns:a16="http://schemas.microsoft.com/office/drawing/2014/main" id="{62926A02-3A33-4B62-A8E4-8845592C5184}"/>
              </a:ext>
            </a:extLst>
          </p:cNvPr>
          <p:cNvPicPr>
            <a:picLocks noChangeAspect="1"/>
          </p:cNvPicPr>
          <p:nvPr/>
        </p:nvPicPr>
        <p:blipFill rotWithShape="1">
          <a:blip r:embed="rId4"/>
          <a:srcRect t="2625" r="3328"/>
          <a:stretch/>
        </p:blipFill>
        <p:spPr>
          <a:xfrm>
            <a:off x="5722020" y="1825625"/>
            <a:ext cx="6648994" cy="3371457"/>
          </a:xfrm>
          <a:prstGeom prst="rect">
            <a:avLst/>
          </a:prstGeom>
        </p:spPr>
      </p:pic>
    </p:spTree>
    <p:extLst>
      <p:ext uri="{BB962C8B-B14F-4D97-AF65-F5344CB8AC3E}">
        <p14:creationId xmlns:p14="http://schemas.microsoft.com/office/powerpoint/2010/main" val="607606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B3A081-2828-4269-B2D4-F749E757418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C05D801-D530-4054-9D5D-E83D16C27A3B}"/>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219652C5-A62F-4C08-9F73-78A27007A6B7}"/>
              </a:ext>
            </a:extLst>
          </p:cNvPr>
          <p:cNvPicPr>
            <a:picLocks noChangeAspect="1"/>
          </p:cNvPicPr>
          <p:nvPr/>
        </p:nvPicPr>
        <p:blipFill>
          <a:blip r:embed="rId2"/>
          <a:stretch>
            <a:fillRect/>
          </a:stretch>
        </p:blipFill>
        <p:spPr>
          <a:xfrm>
            <a:off x="-55286" y="806726"/>
            <a:ext cx="5886450" cy="3924300"/>
          </a:xfrm>
          <a:prstGeom prst="rect">
            <a:avLst/>
          </a:prstGeom>
        </p:spPr>
      </p:pic>
      <p:pic>
        <p:nvPicPr>
          <p:cNvPr id="7" name="圖片 6">
            <a:extLst>
              <a:ext uri="{FF2B5EF4-FFF2-40B4-BE49-F238E27FC236}">
                <a16:creationId xmlns:a16="http://schemas.microsoft.com/office/drawing/2014/main" id="{ADB90BD7-E5BB-4A2C-AFE5-70AB8AB290BB}"/>
              </a:ext>
            </a:extLst>
          </p:cNvPr>
          <p:cNvPicPr>
            <a:picLocks noChangeAspect="1"/>
          </p:cNvPicPr>
          <p:nvPr/>
        </p:nvPicPr>
        <p:blipFill>
          <a:blip r:embed="rId3"/>
          <a:stretch>
            <a:fillRect/>
          </a:stretch>
        </p:blipFill>
        <p:spPr>
          <a:xfrm>
            <a:off x="6096000" y="1518751"/>
            <a:ext cx="5974081" cy="3165753"/>
          </a:xfrm>
          <a:prstGeom prst="rect">
            <a:avLst/>
          </a:prstGeom>
        </p:spPr>
      </p:pic>
    </p:spTree>
    <p:extLst>
      <p:ext uri="{BB962C8B-B14F-4D97-AF65-F5344CB8AC3E}">
        <p14:creationId xmlns:p14="http://schemas.microsoft.com/office/powerpoint/2010/main" val="326525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1920E1-0F01-45B6-8A26-B1312B725CC7}"/>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B958440B-CCFE-45AD-A341-DA9FB26FF71B}"/>
              </a:ext>
            </a:extLst>
          </p:cNvPr>
          <p:cNvSpPr>
            <a:spLocks noGrp="1"/>
          </p:cNvSpPr>
          <p:nvPr>
            <p:ph idx="1"/>
          </p:nvPr>
        </p:nvSpPr>
        <p:spPr/>
        <p:txBody>
          <a:bodyPr/>
          <a:lstStyle/>
          <a:p>
            <a:r>
              <a:rPr lang="en-US" altLang="zh-TW" dirty="0"/>
              <a:t>Author proposed a basic ε − constraint method and developed local search, preprocessing technique and valid inequalities to enhance the proposed model.</a:t>
            </a:r>
          </a:p>
          <a:p>
            <a:r>
              <a:rPr lang="en-US" altLang="zh-TW" dirty="0"/>
              <a:t>In its practical significance, the proposed model and methods provide production managers with a decision support tool to make reasonable trade-offs between </a:t>
            </a:r>
            <a:r>
              <a:rPr lang="en-US" altLang="zh-TW" u="sng" dirty="0"/>
              <a:t>energy consumption</a:t>
            </a:r>
            <a:r>
              <a:rPr lang="en-US" altLang="zh-TW" dirty="0"/>
              <a:t> and </a:t>
            </a:r>
            <a:r>
              <a:rPr lang="en-US" altLang="zh-TW" u="sng" dirty="0"/>
              <a:t>maximum tardiness </a:t>
            </a:r>
            <a:r>
              <a:rPr lang="en-US" altLang="zh-TW" dirty="0"/>
              <a:t>in production scheduling.</a:t>
            </a:r>
            <a:endParaRPr lang="zh-TW" altLang="en-US" dirty="0"/>
          </a:p>
        </p:txBody>
      </p:sp>
    </p:spTree>
    <p:extLst>
      <p:ext uri="{BB962C8B-B14F-4D97-AF65-F5344CB8AC3E}">
        <p14:creationId xmlns:p14="http://schemas.microsoft.com/office/powerpoint/2010/main" val="174628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C2AB67-2F66-4402-AA70-9B210379DDE3}"/>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B6F85AE4-9408-4388-8CF0-49BCEBE77AA7}"/>
              </a:ext>
            </a:extLst>
          </p:cNvPr>
          <p:cNvSpPr>
            <a:spLocks noGrp="1"/>
          </p:cNvSpPr>
          <p:nvPr>
            <p:ph idx="1"/>
          </p:nvPr>
        </p:nvSpPr>
        <p:spPr/>
        <p:txBody>
          <a:bodyPr/>
          <a:lstStyle/>
          <a:p>
            <a:r>
              <a:rPr lang="en-US" altLang="zh-TW" dirty="0"/>
              <a:t> </a:t>
            </a:r>
            <a:r>
              <a:rPr lang="en-US" altLang="zh-TW" dirty="0" err="1"/>
              <a:t>Dmin</a:t>
            </a:r>
            <a:r>
              <a:rPr lang="en-US" altLang="zh-TW" dirty="0"/>
              <a:t> is the lower bound of the maximum tardiness for this problem.</a:t>
            </a:r>
            <a:endParaRPr lang="zh-TW" altLang="en-US" dirty="0"/>
          </a:p>
        </p:txBody>
      </p:sp>
      <p:pic>
        <p:nvPicPr>
          <p:cNvPr id="5" name="圖片 4">
            <a:extLst>
              <a:ext uri="{FF2B5EF4-FFF2-40B4-BE49-F238E27FC236}">
                <a16:creationId xmlns:a16="http://schemas.microsoft.com/office/drawing/2014/main" id="{E6A82AE1-E8F1-4343-8B10-A467E6012FE8}"/>
              </a:ext>
            </a:extLst>
          </p:cNvPr>
          <p:cNvPicPr>
            <a:picLocks noChangeAspect="1"/>
          </p:cNvPicPr>
          <p:nvPr/>
        </p:nvPicPr>
        <p:blipFill>
          <a:blip r:embed="rId2"/>
          <a:stretch>
            <a:fillRect/>
          </a:stretch>
        </p:blipFill>
        <p:spPr>
          <a:xfrm>
            <a:off x="1228035" y="2640639"/>
            <a:ext cx="7466318" cy="2348456"/>
          </a:xfrm>
          <a:prstGeom prst="rect">
            <a:avLst/>
          </a:prstGeom>
        </p:spPr>
      </p:pic>
    </p:spTree>
    <p:extLst>
      <p:ext uri="{BB962C8B-B14F-4D97-AF65-F5344CB8AC3E}">
        <p14:creationId xmlns:p14="http://schemas.microsoft.com/office/powerpoint/2010/main" val="267077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35B2F-362A-4878-8D1D-09E1650366C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5D43A5C-1950-4A0E-9400-6F0D7446DDAE}"/>
              </a:ext>
            </a:extLst>
          </p:cNvPr>
          <p:cNvSpPr>
            <a:spLocks noGrp="1"/>
          </p:cNvSpPr>
          <p:nvPr>
            <p:ph idx="1"/>
          </p:nvPr>
        </p:nvSpPr>
        <p:spPr/>
        <p:txBody>
          <a:bodyPr/>
          <a:lstStyle/>
          <a:p>
            <a:endParaRPr lang="zh-TW" altLang="en-US" dirty="0"/>
          </a:p>
        </p:txBody>
      </p:sp>
      <p:pic>
        <p:nvPicPr>
          <p:cNvPr id="7" name="圖片 6">
            <a:extLst>
              <a:ext uri="{FF2B5EF4-FFF2-40B4-BE49-F238E27FC236}">
                <a16:creationId xmlns:a16="http://schemas.microsoft.com/office/drawing/2014/main" id="{5F3B5B43-0553-48A8-B0A3-24E006AA1504}"/>
              </a:ext>
            </a:extLst>
          </p:cNvPr>
          <p:cNvPicPr>
            <a:picLocks noChangeAspect="1"/>
          </p:cNvPicPr>
          <p:nvPr/>
        </p:nvPicPr>
        <p:blipFill rotWithShape="1">
          <a:blip r:embed="rId2"/>
          <a:srcRect t="-1137" r="76111" b="-1"/>
          <a:stretch/>
        </p:blipFill>
        <p:spPr>
          <a:xfrm>
            <a:off x="150330" y="77098"/>
            <a:ext cx="1757983" cy="1613590"/>
          </a:xfrm>
          <a:prstGeom prst="rect">
            <a:avLst/>
          </a:prstGeom>
        </p:spPr>
      </p:pic>
      <p:pic>
        <p:nvPicPr>
          <p:cNvPr id="9" name="圖片 8">
            <a:extLst>
              <a:ext uri="{FF2B5EF4-FFF2-40B4-BE49-F238E27FC236}">
                <a16:creationId xmlns:a16="http://schemas.microsoft.com/office/drawing/2014/main" id="{288D51D1-A483-44DE-94BC-3075A087F927}"/>
              </a:ext>
            </a:extLst>
          </p:cNvPr>
          <p:cNvPicPr>
            <a:picLocks noChangeAspect="1"/>
          </p:cNvPicPr>
          <p:nvPr/>
        </p:nvPicPr>
        <p:blipFill>
          <a:blip r:embed="rId3"/>
          <a:stretch>
            <a:fillRect/>
          </a:stretch>
        </p:blipFill>
        <p:spPr>
          <a:xfrm>
            <a:off x="1" y="2238649"/>
            <a:ext cx="6163648" cy="3449333"/>
          </a:xfrm>
          <a:prstGeom prst="rect">
            <a:avLst/>
          </a:prstGeom>
        </p:spPr>
      </p:pic>
      <p:pic>
        <p:nvPicPr>
          <p:cNvPr id="11" name="圖片 10">
            <a:extLst>
              <a:ext uri="{FF2B5EF4-FFF2-40B4-BE49-F238E27FC236}">
                <a16:creationId xmlns:a16="http://schemas.microsoft.com/office/drawing/2014/main" id="{537A9F33-771E-40BD-8204-0AA2D98590C4}"/>
              </a:ext>
            </a:extLst>
          </p:cNvPr>
          <p:cNvPicPr>
            <a:picLocks noChangeAspect="1"/>
          </p:cNvPicPr>
          <p:nvPr/>
        </p:nvPicPr>
        <p:blipFill>
          <a:blip r:embed="rId4"/>
          <a:stretch>
            <a:fillRect/>
          </a:stretch>
        </p:blipFill>
        <p:spPr>
          <a:xfrm>
            <a:off x="6301409" y="2073181"/>
            <a:ext cx="5742305" cy="3983270"/>
          </a:xfrm>
          <a:prstGeom prst="rect">
            <a:avLst/>
          </a:prstGeom>
        </p:spPr>
      </p:pic>
    </p:spTree>
    <p:extLst>
      <p:ext uri="{BB962C8B-B14F-4D97-AF65-F5344CB8AC3E}">
        <p14:creationId xmlns:p14="http://schemas.microsoft.com/office/powerpoint/2010/main" val="3157508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B27BA1-F690-469D-9AAA-D540D165DA5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8481210-4F94-498E-B0E1-A0FC4DA9DA7B}"/>
              </a:ext>
            </a:extLst>
          </p:cNvPr>
          <p:cNvSpPr>
            <a:spLocks noGrp="1"/>
          </p:cNvSpPr>
          <p:nvPr>
            <p:ph idx="1"/>
          </p:nvPr>
        </p:nvSpPr>
        <p:spPr/>
        <p:txBody>
          <a:bodyPr/>
          <a:lstStyle/>
          <a:p>
            <a:pPr marL="0" indent="0">
              <a:buNone/>
            </a:pPr>
            <a:r>
              <a:rPr lang="en-US" altLang="zh-TW" b="0" i="1" dirty="0">
                <a:solidFill>
                  <a:srgbClr val="2E2E2E"/>
                </a:solidFill>
                <a:effectLst/>
                <a:latin typeface="NexusSerif"/>
              </a:rPr>
              <a:t>The lower bound of E (</a:t>
            </a:r>
            <a:r>
              <a:rPr lang="en-US" altLang="zh-TW" b="0" i="0" dirty="0">
                <a:solidFill>
                  <a:srgbClr val="2E2E2E"/>
                </a:solidFill>
                <a:effectLst/>
                <a:latin typeface="NexusSerif"/>
              </a:rPr>
              <a:t>i.e. </a:t>
            </a:r>
            <a:r>
              <a:rPr lang="en-US" altLang="zh-TW" b="0" i="1" dirty="0">
                <a:solidFill>
                  <a:srgbClr val="2E2E2E"/>
                </a:solidFill>
                <a:effectLst/>
                <a:latin typeface="NexusSerif"/>
              </a:rPr>
              <a:t>E</a:t>
            </a:r>
            <a:r>
              <a:rPr lang="en-US" altLang="zh-TW" b="0" i="1" baseline="30000" dirty="0">
                <a:solidFill>
                  <a:srgbClr val="2E2E2E"/>
                </a:solidFill>
                <a:effectLst/>
                <a:latin typeface="NexusSerif"/>
              </a:rPr>
              <a:t>I</a:t>
            </a:r>
            <a:r>
              <a:rPr lang="en-US" altLang="zh-TW" b="0" i="1" dirty="0">
                <a:solidFill>
                  <a:srgbClr val="2E2E2E"/>
                </a:solidFill>
                <a:effectLst/>
                <a:latin typeface="NexusSerif"/>
              </a:rPr>
              <a:t>) is zero.</a:t>
            </a:r>
          </a:p>
          <a:p>
            <a:pPr marL="0" indent="0">
              <a:buNone/>
            </a:pPr>
            <a:r>
              <a:rPr lang="en-US" altLang="zh-TW" dirty="0">
                <a:solidFill>
                  <a:srgbClr val="2E2E2E"/>
                </a:solidFill>
                <a:latin typeface="NexusSerif"/>
              </a:rPr>
              <a:t>T</a:t>
            </a:r>
            <a:r>
              <a:rPr lang="en-US" altLang="zh-TW" b="0" i="0" dirty="0">
                <a:solidFill>
                  <a:srgbClr val="2E2E2E"/>
                </a:solidFill>
                <a:effectLst/>
                <a:latin typeface="NexusSerif"/>
              </a:rPr>
              <a:t>he lower bound of </a:t>
            </a:r>
            <a:r>
              <a:rPr lang="en-US" altLang="zh-TW" b="0" i="1" dirty="0">
                <a:solidFill>
                  <a:srgbClr val="2E2E2E"/>
                </a:solidFill>
                <a:effectLst/>
                <a:latin typeface="NexusSerif"/>
              </a:rPr>
              <a:t>E</a:t>
            </a:r>
            <a:r>
              <a:rPr lang="en-US" altLang="zh-TW" b="0" i="0" dirty="0">
                <a:solidFill>
                  <a:srgbClr val="2E2E2E"/>
                </a:solidFill>
                <a:effectLst/>
                <a:latin typeface="NexusSerif"/>
              </a:rPr>
              <a:t> can be obtained by solving the MILP model without constraint (</a:t>
            </a:r>
            <a:r>
              <a:rPr lang="en-US" altLang="zh-TW" b="0" i="0" u="none" strike="noStrike" dirty="0">
                <a:solidFill>
                  <a:srgbClr val="0C7DBB"/>
                </a:solidFill>
                <a:effectLst/>
                <a:latin typeface="NexusSerif"/>
                <a:hlinkClick r:id="rId3"/>
              </a:rPr>
              <a:t>5</a:t>
            </a:r>
            <a:r>
              <a:rPr lang="en-US" altLang="zh-TW" b="0" i="0" dirty="0">
                <a:solidFill>
                  <a:srgbClr val="2E2E2E"/>
                </a:solidFill>
                <a:effectLst/>
                <a:latin typeface="NexusSerif"/>
              </a:rPr>
              <a:t>) to minimize </a:t>
            </a:r>
            <a:r>
              <a:rPr lang="en-US" altLang="zh-TW" b="0" i="1" dirty="0">
                <a:solidFill>
                  <a:srgbClr val="2E2E2E"/>
                </a:solidFill>
                <a:effectLst/>
                <a:latin typeface="NexusSerif"/>
              </a:rPr>
              <a:t>E</a:t>
            </a:r>
            <a:r>
              <a:rPr lang="en-US" altLang="zh-TW" b="0" i="0" dirty="0">
                <a:solidFill>
                  <a:srgbClr val="2E2E2E"/>
                </a:solidFill>
                <a:effectLst/>
                <a:latin typeface="NexusSerif"/>
              </a:rPr>
              <a:t>. </a:t>
            </a:r>
            <a:endParaRPr lang="zh-TW" altLang="en-US" dirty="0"/>
          </a:p>
        </p:txBody>
      </p:sp>
      <p:pic>
        <p:nvPicPr>
          <p:cNvPr id="4" name="圖片 3">
            <a:extLst>
              <a:ext uri="{FF2B5EF4-FFF2-40B4-BE49-F238E27FC236}">
                <a16:creationId xmlns:a16="http://schemas.microsoft.com/office/drawing/2014/main" id="{E43F58FD-211D-4272-A902-FB1FFE28287E}"/>
              </a:ext>
            </a:extLst>
          </p:cNvPr>
          <p:cNvPicPr>
            <a:picLocks noChangeAspect="1"/>
          </p:cNvPicPr>
          <p:nvPr/>
        </p:nvPicPr>
        <p:blipFill>
          <a:blip r:embed="rId4"/>
          <a:stretch>
            <a:fillRect/>
          </a:stretch>
        </p:blipFill>
        <p:spPr>
          <a:xfrm>
            <a:off x="5121310" y="841677"/>
            <a:ext cx="6891959" cy="712390"/>
          </a:xfrm>
          <a:prstGeom prst="rect">
            <a:avLst/>
          </a:prstGeom>
        </p:spPr>
      </p:pic>
    </p:spTree>
    <p:extLst>
      <p:ext uri="{BB962C8B-B14F-4D97-AF65-F5344CB8AC3E}">
        <p14:creationId xmlns:p14="http://schemas.microsoft.com/office/powerpoint/2010/main" val="164796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90A550-36B7-4C8B-BB1E-2E634CE74E5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FF47E0-0587-4B99-98F2-6CC1D279D8B2}"/>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1F1A9ACA-D7C1-4F6C-91F9-E1A95CA514F0}"/>
              </a:ext>
            </a:extLst>
          </p:cNvPr>
          <p:cNvPicPr>
            <a:picLocks noChangeAspect="1"/>
          </p:cNvPicPr>
          <p:nvPr/>
        </p:nvPicPr>
        <p:blipFill>
          <a:blip r:embed="rId2"/>
          <a:stretch>
            <a:fillRect/>
          </a:stretch>
        </p:blipFill>
        <p:spPr>
          <a:xfrm>
            <a:off x="6700906" y="6107488"/>
            <a:ext cx="2105025" cy="552450"/>
          </a:xfrm>
          <a:prstGeom prst="rect">
            <a:avLst/>
          </a:prstGeom>
        </p:spPr>
      </p:pic>
      <p:pic>
        <p:nvPicPr>
          <p:cNvPr id="5" name="圖片 4">
            <a:extLst>
              <a:ext uri="{FF2B5EF4-FFF2-40B4-BE49-F238E27FC236}">
                <a16:creationId xmlns:a16="http://schemas.microsoft.com/office/drawing/2014/main" id="{BC8E7EE0-A683-4677-B24B-A1B8AFFB81A6}"/>
              </a:ext>
            </a:extLst>
          </p:cNvPr>
          <p:cNvPicPr>
            <a:picLocks noChangeAspect="1"/>
          </p:cNvPicPr>
          <p:nvPr/>
        </p:nvPicPr>
        <p:blipFill>
          <a:blip r:embed="rId3"/>
          <a:stretch>
            <a:fillRect/>
          </a:stretch>
        </p:blipFill>
        <p:spPr>
          <a:xfrm>
            <a:off x="3702354" y="6087477"/>
            <a:ext cx="1981200" cy="561975"/>
          </a:xfrm>
          <a:prstGeom prst="rect">
            <a:avLst/>
          </a:prstGeom>
        </p:spPr>
      </p:pic>
      <p:pic>
        <p:nvPicPr>
          <p:cNvPr id="6" name="圖片 5">
            <a:extLst>
              <a:ext uri="{FF2B5EF4-FFF2-40B4-BE49-F238E27FC236}">
                <a16:creationId xmlns:a16="http://schemas.microsoft.com/office/drawing/2014/main" id="{31283B7F-8452-49FB-983D-3AF962A626FF}"/>
              </a:ext>
            </a:extLst>
          </p:cNvPr>
          <p:cNvPicPr>
            <a:picLocks noChangeAspect="1"/>
          </p:cNvPicPr>
          <p:nvPr/>
        </p:nvPicPr>
        <p:blipFill>
          <a:blip r:embed="rId4"/>
          <a:stretch>
            <a:fillRect/>
          </a:stretch>
        </p:blipFill>
        <p:spPr>
          <a:xfrm>
            <a:off x="345318" y="5928417"/>
            <a:ext cx="2339685" cy="721035"/>
          </a:xfrm>
          <a:prstGeom prst="rect">
            <a:avLst/>
          </a:prstGeom>
        </p:spPr>
      </p:pic>
      <p:pic>
        <p:nvPicPr>
          <p:cNvPr id="7" name="圖片 6">
            <a:extLst>
              <a:ext uri="{FF2B5EF4-FFF2-40B4-BE49-F238E27FC236}">
                <a16:creationId xmlns:a16="http://schemas.microsoft.com/office/drawing/2014/main" id="{A3930726-3480-4BD7-880F-9E6F9A91D959}"/>
              </a:ext>
            </a:extLst>
          </p:cNvPr>
          <p:cNvPicPr>
            <a:picLocks noChangeAspect="1"/>
          </p:cNvPicPr>
          <p:nvPr/>
        </p:nvPicPr>
        <p:blipFill>
          <a:blip r:embed="rId5"/>
          <a:stretch>
            <a:fillRect/>
          </a:stretch>
        </p:blipFill>
        <p:spPr>
          <a:xfrm>
            <a:off x="9699457" y="6107488"/>
            <a:ext cx="1238250" cy="409575"/>
          </a:xfrm>
          <a:prstGeom prst="rect">
            <a:avLst/>
          </a:prstGeom>
        </p:spPr>
      </p:pic>
    </p:spTree>
    <p:extLst>
      <p:ext uri="{BB962C8B-B14F-4D97-AF65-F5344CB8AC3E}">
        <p14:creationId xmlns:p14="http://schemas.microsoft.com/office/powerpoint/2010/main" val="374042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F34A96-873F-4924-AAF3-370DF8B93E01}"/>
              </a:ext>
            </a:extLst>
          </p:cNvPr>
          <p:cNvSpPr>
            <a:spLocks noGrp="1"/>
          </p:cNvSpPr>
          <p:nvPr>
            <p:ph type="title"/>
          </p:nvPr>
        </p:nvSpPr>
        <p:spPr/>
        <p:txBody>
          <a:bodyPr/>
          <a:lstStyle/>
          <a:p>
            <a:r>
              <a:rPr lang="en-US" altLang="zh-TW" dirty="0"/>
              <a:t>Pareto Optimal Solutions</a:t>
            </a:r>
            <a:endParaRPr lang="zh-TW" altLang="en-US" dirty="0"/>
          </a:p>
        </p:txBody>
      </p:sp>
      <p:sp>
        <p:nvSpPr>
          <p:cNvPr id="3" name="內容版面配置區 2">
            <a:extLst>
              <a:ext uri="{FF2B5EF4-FFF2-40B4-BE49-F238E27FC236}">
                <a16:creationId xmlns:a16="http://schemas.microsoft.com/office/drawing/2014/main" id="{E9D013D1-59BD-4492-A45A-C6654E7E2BEB}"/>
              </a:ext>
            </a:extLst>
          </p:cNvPr>
          <p:cNvSpPr>
            <a:spLocks noGrp="1"/>
          </p:cNvSpPr>
          <p:nvPr>
            <p:ph idx="1"/>
          </p:nvPr>
        </p:nvSpPr>
        <p:spPr>
          <a:xfrm>
            <a:off x="192156" y="1839776"/>
            <a:ext cx="8027505" cy="4351338"/>
          </a:xfrm>
        </p:spPr>
        <p:txBody>
          <a:bodyPr>
            <a:normAutofit fontScale="92500" lnSpcReduction="10000"/>
          </a:bodyPr>
          <a:lstStyle/>
          <a:p>
            <a:pPr marL="0" indent="0">
              <a:buNone/>
            </a:pPr>
            <a:r>
              <a:rPr lang="en-US" altLang="zh-TW" dirty="0"/>
              <a:t>Definition 1</a:t>
            </a:r>
            <a:r>
              <a:rPr lang="zh-TW" altLang="en-US" dirty="0"/>
              <a:t> </a:t>
            </a:r>
            <a:endParaRPr lang="en-US" altLang="zh-TW" dirty="0"/>
          </a:p>
          <a:p>
            <a:pPr marL="457200" indent="-457200"/>
            <a:r>
              <a:rPr lang="en-US" altLang="zh-TW" dirty="0"/>
              <a:t>For any pair of solutions x1 and x2 ∈X, we say x1 dominates x2 if f1(x1) ≤ f1(x2) and f2(x1) &lt; f2(x2) hold or f1(x1) &lt; f1(x2) and f2(x1) ≤ f2(x2) hold.</a:t>
            </a:r>
          </a:p>
          <a:p>
            <a:endParaRPr lang="en-US" altLang="zh-TW" dirty="0"/>
          </a:p>
          <a:p>
            <a:pPr marL="0" indent="0">
              <a:buNone/>
            </a:pPr>
            <a:r>
              <a:rPr lang="en-US" altLang="zh-TW" dirty="0"/>
              <a:t>Definition 2</a:t>
            </a:r>
            <a:r>
              <a:rPr lang="zh-TW" altLang="en-US" dirty="0"/>
              <a:t> </a:t>
            </a:r>
            <a:endParaRPr lang="en-US" altLang="zh-TW" dirty="0"/>
          </a:p>
          <a:p>
            <a:pPr marL="457200" indent="-457200"/>
            <a:r>
              <a:rPr lang="en-US" altLang="zh-TW" dirty="0"/>
              <a:t>A Pareto optimal solution is the one that no solution x ∈ X dominates it.</a:t>
            </a:r>
          </a:p>
          <a:p>
            <a:pPr marL="0" indent="0">
              <a:buNone/>
            </a:pPr>
            <a:r>
              <a:rPr lang="en-US" altLang="zh-TW" dirty="0"/>
              <a:t>Definition 3</a:t>
            </a:r>
            <a:r>
              <a:rPr lang="zh-TW" altLang="en-US" dirty="0"/>
              <a:t> </a:t>
            </a:r>
            <a:r>
              <a:rPr lang="en-US" altLang="zh-TW" dirty="0"/>
              <a:t>:</a:t>
            </a:r>
          </a:p>
          <a:p>
            <a:pPr marL="457200" indent="-457200"/>
            <a:r>
              <a:rPr lang="en-US" altLang="zh-TW" dirty="0"/>
              <a:t>All the Pareto optimal points over the objective space for a problem are called its Pareto front.</a:t>
            </a:r>
            <a:endParaRPr lang="zh-TW" altLang="en-US" dirty="0"/>
          </a:p>
          <a:p>
            <a:endParaRPr lang="zh-TW" altLang="en-US" dirty="0"/>
          </a:p>
        </p:txBody>
      </p:sp>
      <p:pic>
        <p:nvPicPr>
          <p:cNvPr id="7" name="圖片 6">
            <a:extLst>
              <a:ext uri="{FF2B5EF4-FFF2-40B4-BE49-F238E27FC236}">
                <a16:creationId xmlns:a16="http://schemas.microsoft.com/office/drawing/2014/main" id="{55040BCF-2C9D-490B-851A-29E454D1E88D}"/>
              </a:ext>
            </a:extLst>
          </p:cNvPr>
          <p:cNvPicPr>
            <a:picLocks noChangeAspect="1"/>
          </p:cNvPicPr>
          <p:nvPr/>
        </p:nvPicPr>
        <p:blipFill>
          <a:blip r:embed="rId3"/>
          <a:stretch>
            <a:fillRect/>
          </a:stretch>
        </p:blipFill>
        <p:spPr>
          <a:xfrm>
            <a:off x="7824475" y="897650"/>
            <a:ext cx="4367525" cy="2911683"/>
          </a:xfrm>
          <a:prstGeom prst="rect">
            <a:avLst/>
          </a:prstGeom>
        </p:spPr>
      </p:pic>
      <p:pic>
        <p:nvPicPr>
          <p:cNvPr id="9" name="圖片 8">
            <a:extLst>
              <a:ext uri="{FF2B5EF4-FFF2-40B4-BE49-F238E27FC236}">
                <a16:creationId xmlns:a16="http://schemas.microsoft.com/office/drawing/2014/main" id="{6F5DE0BB-F916-49C1-8263-1E0DEAFEE6A1}"/>
              </a:ext>
            </a:extLst>
          </p:cNvPr>
          <p:cNvPicPr>
            <a:picLocks noChangeAspect="1"/>
          </p:cNvPicPr>
          <p:nvPr/>
        </p:nvPicPr>
        <p:blipFill rotWithShape="1">
          <a:blip r:embed="rId4"/>
          <a:srcRect r="1220" b="3305"/>
          <a:stretch/>
        </p:blipFill>
        <p:spPr>
          <a:xfrm>
            <a:off x="7824475" y="4213226"/>
            <a:ext cx="4367525" cy="2381781"/>
          </a:xfrm>
          <a:prstGeom prst="rect">
            <a:avLst/>
          </a:prstGeom>
        </p:spPr>
      </p:pic>
    </p:spTree>
    <p:extLst>
      <p:ext uri="{BB962C8B-B14F-4D97-AF65-F5344CB8AC3E}">
        <p14:creationId xmlns:p14="http://schemas.microsoft.com/office/powerpoint/2010/main" val="21650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58F558-330C-40EA-A9AD-208D56F2CB8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773988F-AB93-4D63-AC12-6FEF5597CCD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BD389D5D-94FD-4DAE-990C-969FA5D27D66}"/>
              </a:ext>
            </a:extLst>
          </p:cNvPr>
          <p:cNvPicPr>
            <a:picLocks noChangeAspect="1"/>
          </p:cNvPicPr>
          <p:nvPr/>
        </p:nvPicPr>
        <p:blipFill>
          <a:blip r:embed="rId2"/>
          <a:stretch>
            <a:fillRect/>
          </a:stretch>
        </p:blipFill>
        <p:spPr>
          <a:xfrm>
            <a:off x="546653" y="87046"/>
            <a:ext cx="9150626" cy="6234646"/>
          </a:xfrm>
          <a:prstGeom prst="rect">
            <a:avLst/>
          </a:prstGeom>
        </p:spPr>
      </p:pic>
    </p:spTree>
    <p:extLst>
      <p:ext uri="{BB962C8B-B14F-4D97-AF65-F5344CB8AC3E}">
        <p14:creationId xmlns:p14="http://schemas.microsoft.com/office/powerpoint/2010/main" val="335825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BE08BF-5BCB-4F9F-8130-D511D884124B}"/>
              </a:ext>
            </a:extLst>
          </p:cNvPr>
          <p:cNvSpPr>
            <a:spLocks noGrp="1"/>
          </p:cNvSpPr>
          <p:nvPr>
            <p:ph type="title"/>
          </p:nvPr>
        </p:nvSpPr>
        <p:spPr/>
        <p:txBody>
          <a:bodyPr/>
          <a:lstStyle/>
          <a:p>
            <a:r>
              <a:rPr lang="en-US" altLang="zh-TW" dirty="0"/>
              <a:t>Weighted sum scalarization method</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B93174DF-3C72-4A52-A883-85D37ED873CB}"/>
                  </a:ext>
                </a:extLst>
              </p:cNvPr>
              <p:cNvSpPr>
                <a:spLocks noGrp="1"/>
              </p:cNvSpPr>
              <p:nvPr>
                <p:ph idx="1"/>
              </p:nvPr>
            </p:nvSpPr>
            <p:spPr/>
            <p:txBody>
              <a:bodyPr/>
              <a:lstStyle/>
              <a:p>
                <a:r>
                  <a:rPr lang="en-US" altLang="zh-TW" dirty="0"/>
                  <a:t>F(x)=</a:t>
                </a:r>
                <a14:m>
                  <m:oMath xmlns:m="http://schemas.openxmlformats.org/officeDocument/2006/math">
                    <m:nary>
                      <m:naryPr>
                        <m:chr m:val="∑"/>
                        <m:limLoc m:val="subSup"/>
                        <m:ctrlPr>
                          <a:rPr lang="zh-TW" altLang="en-US" i="1" smtClean="0">
                            <a:latin typeface="Cambria Math" panose="02040503050406030204" pitchFamily="18" charset="0"/>
                          </a:rPr>
                        </m:ctrlPr>
                      </m:naryPr>
                      <m:sub>
                        <m:r>
                          <m:rPr>
                            <m:brk m:alnAt="25"/>
                          </m:rP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𝑀</m:t>
                        </m:r>
                      </m:sup>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m:t>
                        </m:r>
                      </m:e>
                    </m:nary>
                  </m:oMath>
                </a14:m>
                <a:endParaRPr lang="zh-TW" altLang="en-US" dirty="0"/>
              </a:p>
            </p:txBody>
          </p:sp>
        </mc:Choice>
        <mc:Fallback>
          <p:sp>
            <p:nvSpPr>
              <p:cNvPr id="3" name="內容版面配置區 2">
                <a:extLst>
                  <a:ext uri="{FF2B5EF4-FFF2-40B4-BE49-F238E27FC236}">
                    <a16:creationId xmlns:a16="http://schemas.microsoft.com/office/drawing/2014/main" id="{B93174DF-3C72-4A52-A883-85D37ED873CB}"/>
                  </a:ext>
                </a:extLst>
              </p:cNvPr>
              <p:cNvSpPr>
                <a:spLocks noGrp="1" noRot="1" noChangeAspect="1" noMove="1" noResize="1" noEditPoints="1" noAdjustHandles="1" noChangeArrowheads="1" noChangeShapeType="1" noTextEdit="1"/>
              </p:cNvSpPr>
              <p:nvPr>
                <p:ph idx="1"/>
              </p:nvPr>
            </p:nvSpPr>
            <p:spPr>
              <a:blipFill>
                <a:blip r:embed="rId3"/>
                <a:stretch>
                  <a:fillRect l="-1043" t="-1961"/>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30A8C886-4EA0-4140-8C09-B42BA9AE690A}"/>
              </a:ext>
            </a:extLst>
          </p:cNvPr>
          <p:cNvPicPr>
            <a:picLocks noChangeAspect="1"/>
          </p:cNvPicPr>
          <p:nvPr/>
        </p:nvPicPr>
        <p:blipFill>
          <a:blip r:embed="rId4"/>
          <a:stretch>
            <a:fillRect/>
          </a:stretch>
        </p:blipFill>
        <p:spPr>
          <a:xfrm>
            <a:off x="838200" y="2560344"/>
            <a:ext cx="5257800" cy="3971925"/>
          </a:xfrm>
          <a:prstGeom prst="rect">
            <a:avLst/>
          </a:prstGeom>
        </p:spPr>
      </p:pic>
      <p:pic>
        <p:nvPicPr>
          <p:cNvPr id="7" name="圖片 6">
            <a:extLst>
              <a:ext uri="{FF2B5EF4-FFF2-40B4-BE49-F238E27FC236}">
                <a16:creationId xmlns:a16="http://schemas.microsoft.com/office/drawing/2014/main" id="{B37F85AB-CF2B-4235-AAF0-F7808FAB13F1}"/>
              </a:ext>
            </a:extLst>
          </p:cNvPr>
          <p:cNvPicPr>
            <a:picLocks noChangeAspect="1"/>
          </p:cNvPicPr>
          <p:nvPr/>
        </p:nvPicPr>
        <p:blipFill>
          <a:blip r:embed="rId5"/>
          <a:stretch>
            <a:fillRect/>
          </a:stretch>
        </p:blipFill>
        <p:spPr>
          <a:xfrm>
            <a:off x="6785963" y="2649391"/>
            <a:ext cx="5076825" cy="3705225"/>
          </a:xfrm>
          <a:prstGeom prst="rect">
            <a:avLst/>
          </a:prstGeom>
        </p:spPr>
      </p:pic>
    </p:spTree>
    <p:extLst>
      <p:ext uri="{BB962C8B-B14F-4D97-AF65-F5344CB8AC3E}">
        <p14:creationId xmlns:p14="http://schemas.microsoft.com/office/powerpoint/2010/main" val="395196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BCF92D-4A16-4F95-A572-E6F0B1D8ED96}"/>
              </a:ext>
            </a:extLst>
          </p:cNvPr>
          <p:cNvSpPr>
            <a:spLocks noGrp="1"/>
          </p:cNvSpPr>
          <p:nvPr>
            <p:ph type="title"/>
          </p:nvPr>
        </p:nvSpPr>
        <p:spPr/>
        <p:txBody>
          <a:bodyPr/>
          <a:lstStyle/>
          <a:p>
            <a:r>
              <a:rPr lang="en-US" altLang="zh-TW" dirty="0"/>
              <a:t>An advanced  </a:t>
            </a:r>
            <a:r>
              <a:rPr lang="el-GR" altLang="zh-TW" dirty="0"/>
              <a:t>ε–</a:t>
            </a:r>
            <a:r>
              <a:rPr lang="en-US" altLang="zh-TW" dirty="0"/>
              <a:t>constraint method</a:t>
            </a:r>
            <a:endParaRPr lang="zh-TW" altLang="en-US" dirty="0"/>
          </a:p>
        </p:txBody>
      </p:sp>
      <p:pic>
        <p:nvPicPr>
          <p:cNvPr id="5" name="內容版面配置區 4">
            <a:extLst>
              <a:ext uri="{FF2B5EF4-FFF2-40B4-BE49-F238E27FC236}">
                <a16:creationId xmlns:a16="http://schemas.microsoft.com/office/drawing/2014/main" id="{7B050133-E4B1-43DA-B7EC-E7B1C1F8396F}"/>
              </a:ext>
            </a:extLst>
          </p:cNvPr>
          <p:cNvPicPr>
            <a:picLocks noGrp="1" noChangeAspect="1"/>
          </p:cNvPicPr>
          <p:nvPr>
            <p:ph idx="1"/>
          </p:nvPr>
        </p:nvPicPr>
        <p:blipFill>
          <a:blip r:embed="rId3"/>
          <a:stretch>
            <a:fillRect/>
          </a:stretch>
        </p:blipFill>
        <p:spPr>
          <a:xfrm>
            <a:off x="463201" y="2285999"/>
            <a:ext cx="4939960" cy="863005"/>
          </a:xfrm>
        </p:spPr>
      </p:pic>
      <p:pic>
        <p:nvPicPr>
          <p:cNvPr id="7" name="圖片 6">
            <a:extLst>
              <a:ext uri="{FF2B5EF4-FFF2-40B4-BE49-F238E27FC236}">
                <a16:creationId xmlns:a16="http://schemas.microsoft.com/office/drawing/2014/main" id="{78033983-B3DE-4BDB-9AF1-8BC86CB55DE8}"/>
              </a:ext>
            </a:extLst>
          </p:cNvPr>
          <p:cNvPicPr>
            <a:picLocks noChangeAspect="1"/>
          </p:cNvPicPr>
          <p:nvPr/>
        </p:nvPicPr>
        <p:blipFill>
          <a:blip r:embed="rId4"/>
          <a:stretch>
            <a:fillRect/>
          </a:stretch>
        </p:blipFill>
        <p:spPr>
          <a:xfrm>
            <a:off x="6788840" y="1888944"/>
            <a:ext cx="5114925" cy="4314825"/>
          </a:xfrm>
          <a:prstGeom prst="rect">
            <a:avLst/>
          </a:prstGeom>
        </p:spPr>
      </p:pic>
    </p:spTree>
    <p:extLst>
      <p:ext uri="{BB962C8B-B14F-4D97-AF65-F5344CB8AC3E}">
        <p14:creationId xmlns:p14="http://schemas.microsoft.com/office/powerpoint/2010/main" val="17206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8C4926EE-1D8E-4966-A3E6-8E85A23DB793}"/>
                  </a:ext>
                </a:extLst>
              </p:cNvPr>
              <p:cNvSpPr>
                <a:spLocks noGrp="1"/>
              </p:cNvSpPr>
              <p:nvPr>
                <p:ph idx="1"/>
              </p:nvPr>
            </p:nvSpPr>
            <p:spPr>
              <a:xfrm>
                <a:off x="417444" y="367302"/>
                <a:ext cx="10515600" cy="4351338"/>
              </a:xfrm>
            </p:spPr>
            <p:txBody>
              <a:bodyPr>
                <a:normAutofit/>
              </a:bodyPr>
              <a:lstStyle/>
              <a:p>
                <a:pPr marL="0" indent="0">
                  <a:buNone/>
                </a:pPr>
                <a:r>
                  <a:rPr lang="en-US" altLang="zh-TW" dirty="0"/>
                  <a:t>Definition 4 :</a:t>
                </a:r>
              </a:p>
              <a:p>
                <a:r>
                  <a:rPr lang="en-US" altLang="zh-TW" dirty="0"/>
                  <a:t>The Ideal point is defined as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𝐸</m:t>
                        </m:r>
                      </m:e>
                      <m:sup>
                        <m:r>
                          <a:rPr lang="en-US" altLang="zh-TW" b="0" i="1" smtClean="0">
                            <a:latin typeface="Cambria Math" panose="02040503050406030204" pitchFamily="18" charset="0"/>
                          </a:rPr>
                          <m:t>𝐼</m:t>
                        </m:r>
                      </m:sup>
                    </m:sSup>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𝐼</m:t>
                        </m:r>
                      </m:sup>
                    </m:sSup>
                  </m:oMath>
                </a14:m>
                <a:r>
                  <a:rPr lang="en-US" altLang="zh-TW" dirty="0"/>
                  <a:t>) = {(E, D)|E =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𝑚𝑖𝑛</m:t>
                        </m:r>
                      </m:e>
                      <m:sub>
                        <m:r>
                          <a:rPr lang="en-US" altLang="zh-TW" b="0" i="1" dirty="0" smtClean="0">
                            <a:latin typeface="Cambria Math" panose="02040503050406030204" pitchFamily="18" charset="0"/>
                          </a:rPr>
                          <m:t>𝑥</m:t>
                        </m:r>
                      </m:sub>
                    </m:sSub>
                  </m:oMath>
                </a14:m>
                <a:r>
                  <a:rPr lang="en-US" altLang="zh-TW" dirty="0"/>
                  <a:t>∈ X(E),  D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𝑚𝑖𝑛</m:t>
                        </m:r>
                      </m:e>
                      <m:sub>
                        <m:r>
                          <a:rPr lang="en-US" altLang="zh-TW" i="1" dirty="0">
                            <a:latin typeface="Cambria Math" panose="02040503050406030204" pitchFamily="18" charset="0"/>
                          </a:rPr>
                          <m:t>𝑥</m:t>
                        </m:r>
                      </m:sub>
                    </m:sSub>
                  </m:oMath>
                </a14:m>
                <a:r>
                  <a:rPr lang="en-US" altLang="zh-TW" dirty="0"/>
                  <a:t> ∈ X(D)}.</a:t>
                </a:r>
              </a:p>
              <a:p>
                <a:pPr marL="0" indent="0">
                  <a:buNone/>
                </a:pPr>
                <a:r>
                  <a:rPr lang="en-US" altLang="zh-TW" dirty="0"/>
                  <a:t>	Nonexistent, lower bound on Pareto-optimal set.</a:t>
                </a:r>
              </a:p>
              <a:p>
                <a:r>
                  <a:rPr lang="en-US" altLang="zh-TW" dirty="0"/>
                  <a:t> The Nadir point is defined as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𝐸</m:t>
                        </m:r>
                      </m:e>
                      <m:sup>
                        <m:r>
                          <a:rPr lang="en-US" altLang="zh-TW" b="0" i="1" smtClean="0">
                            <a:latin typeface="Cambria Math" panose="02040503050406030204" pitchFamily="18" charset="0"/>
                          </a:rPr>
                          <m:t>𝑁</m:t>
                        </m:r>
                      </m:sup>
                    </m:sSup>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i="1">
                            <a:latin typeface="Cambria Math" panose="02040503050406030204" pitchFamily="18" charset="0"/>
                          </a:rPr>
                          <m:t>𝑁</m:t>
                        </m:r>
                      </m:sup>
                    </m:sSup>
                  </m:oMath>
                </a14:m>
                <a:r>
                  <a:rPr lang="en-US" altLang="zh-TW" dirty="0"/>
                  <a:t>) = {(E, D)|E = E′(</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𝐼</m:t>
                        </m:r>
                      </m:sup>
                    </m:sSup>
                  </m:oMath>
                </a14:m>
                <a:r>
                  <a:rPr lang="en-US" altLang="zh-TW" dirty="0"/>
                  <a:t>), D = D′(</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𝐸</m:t>
                        </m:r>
                      </m:e>
                      <m:sup>
                        <m:r>
                          <a:rPr lang="en-US" altLang="zh-TW" i="1">
                            <a:latin typeface="Cambria Math" panose="02040503050406030204" pitchFamily="18" charset="0"/>
                          </a:rPr>
                          <m:t>𝐼</m:t>
                        </m:r>
                      </m:sup>
                    </m:sSup>
                  </m:oMath>
                </a14:m>
                <a:r>
                  <a:rPr lang="en-US" altLang="zh-TW" dirty="0"/>
                  <a:t>)}.</a:t>
                </a:r>
              </a:p>
              <a:p>
                <a:pPr marL="0" indent="0">
                  <a:buNone/>
                </a:pPr>
                <a:r>
                  <a:rPr lang="en-US" altLang="zh-TW" dirty="0"/>
                  <a:t>	Upper bound on Pareto-optimal set.</a:t>
                </a:r>
              </a:p>
              <a:p>
                <a:r>
                  <a:rPr lang="en-US" altLang="zh-TW" dirty="0"/>
                  <a:t>The Utopian point, nonexistent.</a:t>
                </a:r>
                <a:endParaRPr lang="zh-TW" altLang="en-US" dirty="0"/>
              </a:p>
            </p:txBody>
          </p:sp>
        </mc:Choice>
        <mc:Fallback>
          <p:sp>
            <p:nvSpPr>
              <p:cNvPr id="3" name="內容版面配置區 2">
                <a:extLst>
                  <a:ext uri="{FF2B5EF4-FFF2-40B4-BE49-F238E27FC236}">
                    <a16:creationId xmlns:a16="http://schemas.microsoft.com/office/drawing/2014/main" id="{8C4926EE-1D8E-4966-A3E6-8E85A23DB793}"/>
                  </a:ext>
                </a:extLst>
              </p:cNvPr>
              <p:cNvSpPr>
                <a:spLocks noGrp="1" noRot="1" noChangeAspect="1" noMove="1" noResize="1" noEditPoints="1" noAdjustHandles="1" noChangeArrowheads="1" noChangeShapeType="1" noTextEdit="1"/>
              </p:cNvSpPr>
              <p:nvPr>
                <p:ph idx="1"/>
              </p:nvPr>
            </p:nvSpPr>
            <p:spPr>
              <a:xfrm>
                <a:off x="417444" y="367302"/>
                <a:ext cx="10515600" cy="4351338"/>
              </a:xfrm>
              <a:blipFill>
                <a:blip r:embed="rId3"/>
                <a:stretch>
                  <a:fillRect l="-1159" t="-2381"/>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4A07163C-A17A-443C-9A05-1A424550B2C4}"/>
              </a:ext>
            </a:extLst>
          </p:cNvPr>
          <p:cNvPicPr>
            <a:picLocks noChangeAspect="1"/>
          </p:cNvPicPr>
          <p:nvPr/>
        </p:nvPicPr>
        <p:blipFill>
          <a:blip r:embed="rId4"/>
          <a:stretch>
            <a:fillRect/>
          </a:stretch>
        </p:blipFill>
        <p:spPr>
          <a:xfrm>
            <a:off x="6655643" y="3223424"/>
            <a:ext cx="5449976" cy="3438241"/>
          </a:xfrm>
          <a:prstGeom prst="rect">
            <a:avLst/>
          </a:prstGeom>
        </p:spPr>
      </p:pic>
      <p:pic>
        <p:nvPicPr>
          <p:cNvPr id="9" name="圖片 8">
            <a:extLst>
              <a:ext uri="{FF2B5EF4-FFF2-40B4-BE49-F238E27FC236}">
                <a16:creationId xmlns:a16="http://schemas.microsoft.com/office/drawing/2014/main" id="{A1E4F1B9-06EE-4B07-B0C2-2BE8D005F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59" y="4612454"/>
            <a:ext cx="5023100" cy="2049211"/>
          </a:xfrm>
          <a:prstGeom prst="rect">
            <a:avLst/>
          </a:prstGeom>
        </p:spPr>
      </p:pic>
    </p:spTree>
    <p:extLst>
      <p:ext uri="{BB962C8B-B14F-4D97-AF65-F5344CB8AC3E}">
        <p14:creationId xmlns:p14="http://schemas.microsoft.com/office/powerpoint/2010/main" val="39113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CB6A23-3FEE-4941-8FB3-36435287B1A0}"/>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4" name="Rectangle 1">
                <a:extLst>
                  <a:ext uri="{FF2B5EF4-FFF2-40B4-BE49-F238E27FC236}">
                    <a16:creationId xmlns:a16="http://schemas.microsoft.com/office/drawing/2014/main" id="{5945DDA5-21EE-4D60-AA2B-247AF0BEDC8F}"/>
                  </a:ext>
                </a:extLst>
              </p:cNvPr>
              <p:cNvSpPr>
                <a:spLocks noGrp="1" noChangeArrowheads="1"/>
              </p:cNvSpPr>
              <p:nvPr>
                <p:ph idx="1"/>
              </p:nvPr>
            </p:nvSpPr>
            <p:spPr bwMode="auto">
              <a:xfrm>
                <a:off x="526774" y="2258779"/>
                <a:ext cx="11070782" cy="26484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indent="-457200"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400" b="1" u="none" strike="noStrike" cap="none" normalizeH="0" baseline="0" dirty="0">
                    <a:ln>
                      <a:noFill/>
                    </a:ln>
                    <a:solidFill>
                      <a:srgbClr val="2E2E2E"/>
                    </a:solidFill>
                    <a:effectLst/>
                    <a:latin typeface="Times New Roman" panose="02020603050405020304" pitchFamily="18" charset="0"/>
                    <a:ea typeface="NexusSerif"/>
                  </a:rPr>
                  <a:t>Definition 5</a:t>
                </a:r>
                <a:endParaRPr kumimoji="0" lang="zh-TW" altLang="zh-TW" sz="2400" b="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400" b="0" u="none" strike="noStrike" cap="none" normalizeH="0" baseline="0" dirty="0">
                    <a:ln>
                      <a:noFill/>
                    </a:ln>
                    <a:solidFill>
                      <a:srgbClr val="2E2E2E"/>
                    </a:solidFill>
                    <a:effectLst/>
                    <a:latin typeface="Times New Roman" panose="02020603050405020304" pitchFamily="18" charset="0"/>
                    <a:ea typeface="NexusSerif"/>
                  </a:rPr>
                  <a:t>An </a:t>
                </a:r>
                <a:r>
                  <a:rPr kumimoji="0" lang="zh-TW" altLang="zh-TW" sz="2400" b="0" u="sng" strike="noStrike" cap="none" normalizeH="0" baseline="0" dirty="0">
                    <a:ln>
                      <a:noFill/>
                    </a:ln>
                    <a:solidFill>
                      <a:srgbClr val="2E2E2E"/>
                    </a:solidFill>
                    <a:effectLst/>
                    <a:latin typeface="Times New Roman" panose="02020603050405020304" pitchFamily="18" charset="0"/>
                    <a:ea typeface="NexusSerif"/>
                  </a:rPr>
                  <a:t>effective group G</a:t>
                </a:r>
                <a:r>
                  <a:rPr kumimoji="0" lang="zh-TW" altLang="zh-TW" sz="2400" b="0" u="sng" strike="noStrike" cap="none" normalizeH="0" baseline="-30000" dirty="0">
                    <a:ln>
                      <a:noFill/>
                    </a:ln>
                    <a:solidFill>
                      <a:srgbClr val="2E2E2E"/>
                    </a:solidFill>
                    <a:effectLst/>
                    <a:latin typeface="Times New Roman" panose="02020603050405020304" pitchFamily="18" charset="0"/>
                    <a:ea typeface="NexusSerif"/>
                  </a:rPr>
                  <a:t>e</a:t>
                </a:r>
                <a:r>
                  <a:rPr kumimoji="0" lang="zh-TW" altLang="zh-TW" sz="2400" b="0" u="sng" strike="noStrike" cap="none" normalizeH="0" baseline="0" dirty="0">
                    <a:ln>
                      <a:noFill/>
                    </a:ln>
                    <a:solidFill>
                      <a:srgbClr val="2E2E2E"/>
                    </a:solidFill>
                    <a:effectLst/>
                    <a:latin typeface="Times New Roman" panose="02020603050405020304" pitchFamily="18" charset="0"/>
                    <a:ea typeface="NexusSerif"/>
                  </a:rPr>
                  <a:t> </a:t>
                </a:r>
                <a:r>
                  <a:rPr kumimoji="0" lang="zh-TW" altLang="zh-TW" sz="2400" b="0" u="none" strike="noStrike" cap="none" normalizeH="0" baseline="0" dirty="0">
                    <a:ln>
                      <a:noFill/>
                    </a:ln>
                    <a:solidFill>
                      <a:srgbClr val="2E2E2E"/>
                    </a:solidFill>
                    <a:effectLst/>
                    <a:latin typeface="Times New Roman" panose="02020603050405020304" pitchFamily="18" charset="0"/>
                    <a:ea typeface="NexusSerif"/>
                  </a:rPr>
                  <a:t>in the solution corresponding to (E</a:t>
                </a:r>
                <a:r>
                  <a:rPr kumimoji="0" lang="zh-TW" altLang="zh-TW" sz="2400" b="0" u="none" strike="noStrike" cap="none" normalizeH="0" baseline="30000" dirty="0">
                    <a:ln>
                      <a:noFill/>
                    </a:ln>
                    <a:solidFill>
                      <a:srgbClr val="2E2E2E"/>
                    </a:solidFill>
                    <a:effectLst/>
                    <a:latin typeface="Times New Roman" panose="02020603050405020304" pitchFamily="18" charset="0"/>
                    <a:ea typeface="NexusSerif"/>
                  </a:rPr>
                  <a:t>0</a:t>
                </a:r>
                <a:r>
                  <a:rPr kumimoji="0" lang="zh-TW" altLang="zh-TW" sz="2400" b="0" u="none" strike="noStrike" cap="none" normalizeH="0" baseline="0" dirty="0">
                    <a:ln>
                      <a:noFill/>
                    </a:ln>
                    <a:solidFill>
                      <a:srgbClr val="2E2E2E"/>
                    </a:solidFill>
                    <a:effectLst/>
                    <a:latin typeface="Times New Roman" panose="02020603050405020304" pitchFamily="18" charset="0"/>
                    <a:ea typeface="NexusSerif"/>
                  </a:rPr>
                  <a:t>, D</a:t>
                </a:r>
                <a:r>
                  <a:rPr kumimoji="0" lang="zh-TW" altLang="zh-TW" sz="2400" b="0" u="none" strike="noStrike" cap="none" normalizeH="0" baseline="30000" dirty="0">
                    <a:ln>
                      <a:noFill/>
                    </a:ln>
                    <a:solidFill>
                      <a:srgbClr val="2E2E2E"/>
                    </a:solidFill>
                    <a:effectLst/>
                    <a:latin typeface="Times New Roman" panose="02020603050405020304" pitchFamily="18" charset="0"/>
                    <a:ea typeface="NexusSerif"/>
                  </a:rPr>
                  <a:t>0</a:t>
                </a:r>
                <a:r>
                  <a:rPr kumimoji="0" lang="zh-TW" altLang="zh-TW" sz="2400" b="0" u="none" strike="noStrike" cap="none" normalizeH="0" baseline="0" dirty="0">
                    <a:ln>
                      <a:noFill/>
                    </a:ln>
                    <a:solidFill>
                      <a:srgbClr val="2E2E2E"/>
                    </a:solidFill>
                    <a:effectLst/>
                    <a:latin typeface="Times New Roman" panose="02020603050405020304" pitchFamily="18" charset="0"/>
                    <a:ea typeface="NexusSerif"/>
                  </a:rPr>
                  <a:t>) is the one that satisfies:</a:t>
                </a:r>
                <a:endParaRPr kumimoji="0" lang="zh-TW" altLang="zh-TW" sz="2400" b="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400" b="0" u="none" strike="noStrike" cap="none" normalizeH="0" baseline="0" dirty="0">
                    <a:ln>
                      <a:noFill/>
                    </a:ln>
                    <a:solidFill>
                      <a:schemeClr val="tx1"/>
                    </a:solidFill>
                    <a:effectLst/>
                    <a:latin typeface="Times New Roman" panose="02020603050405020304" pitchFamily="18" charset="0"/>
                  </a:rPr>
                  <a:t>1)</a:t>
                </a:r>
              </a:p>
              <a:p>
                <a:pPr marL="457200" lvl="1">
                  <a:lnSpc>
                    <a:spcPct val="100000"/>
                  </a:lnSpc>
                  <a:buNone/>
                </a:pPr>
                <a:r>
                  <a:rPr kumimoji="0" lang="zh-TW" altLang="zh-TW" b="0" u="none" strike="noStrike" cap="none" normalizeH="0" baseline="0" dirty="0">
                    <a:ln>
                      <a:noFill/>
                    </a:ln>
                    <a:solidFill>
                      <a:schemeClr val="tx1"/>
                    </a:solidFill>
                    <a:effectLst/>
                    <a:latin typeface="Times New Roman" panose="02020603050405020304" pitchFamily="18" charset="0"/>
                  </a:rPr>
                  <a:t>The starting time of</a:t>
                </a:r>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𝐺</m:t>
                        </m:r>
                      </m:e>
                      <m:sub>
                        <m:r>
                          <a:rPr lang="en-US" altLang="zh-TW" i="1" dirty="0">
                            <a:latin typeface="Cambria Math" panose="02040503050406030204" pitchFamily="18" charset="0"/>
                          </a:rPr>
                          <m:t>𝑒</m:t>
                        </m:r>
                      </m:sub>
                      <m:sup>
                        <m:r>
                          <a:rPr lang="en-US" altLang="zh-TW" i="1" dirty="0">
                            <a:latin typeface="Cambria Math" panose="02040503050406030204" pitchFamily="18" charset="0"/>
                          </a:rPr>
                          <m:t>1</m:t>
                        </m:r>
                      </m:sup>
                    </m:sSubSup>
                    <m:r>
                      <a:rPr lang="en-US" altLang="zh-TW" i="1" dirty="0">
                        <a:latin typeface="Cambria Math" panose="02040503050406030204" pitchFamily="18" charset="0"/>
                      </a:rPr>
                      <m:t> </m:t>
                    </m:r>
                  </m:oMath>
                </a14:m>
                <a:r>
                  <a:rPr kumimoji="0" lang="zh-TW" altLang="zh-TW" b="0" u="none" strike="noStrike" cap="none" normalizeH="0" baseline="0" dirty="0">
                    <a:ln>
                      <a:noFill/>
                    </a:ln>
                    <a:solidFill>
                      <a:schemeClr val="tx1"/>
                    </a:solidFill>
                    <a:effectLst/>
                    <a:latin typeface="Times New Roman" panose="02020603050405020304" pitchFamily="18" charset="0"/>
                  </a:rPr>
                  <a:t> exceeds the completion time of </a:t>
                </a:r>
                <a:r>
                  <a:rPr lang="zh-TW" altLang="zh-TW" dirty="0">
                    <a:latin typeface="Times New Roman" panose="02020603050405020304" pitchFamily="18" charset="0"/>
                  </a:rPr>
                  <a:t> </a:t>
                </a:r>
                <a:r>
                  <a:rPr lang="en-US" altLang="zh-TW" dirty="0">
                    <a:latin typeface="Times New Roman" panose="02020603050405020304" pitchFamily="18" charset="0"/>
                  </a:rPr>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𝐺</m:t>
                        </m:r>
                      </m:e>
                      <m:sub>
                        <m:r>
                          <a:rPr lang="en-US" altLang="zh-TW" b="0" i="1" dirty="0" smtClean="0">
                            <a:latin typeface="Cambria Math" panose="02040503050406030204" pitchFamily="18" charset="0"/>
                          </a:rPr>
                          <m:t>𝑒</m:t>
                        </m:r>
                        <m:r>
                          <a:rPr lang="en-US" altLang="zh-TW" i="1" dirty="0">
                            <a:latin typeface="Cambria Math" panose="02040503050406030204" pitchFamily="18" charset="0"/>
                          </a:rPr>
                          <m:t>−1</m:t>
                        </m:r>
                      </m:sub>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b="0" i="1" dirty="0" smtClean="0">
                                <a:latin typeface="Cambria Math" panose="02040503050406030204" pitchFamily="18" charset="0"/>
                              </a:rPr>
                              <m:t>𝑒</m:t>
                            </m:r>
                            <m:r>
                              <a:rPr lang="en-US" altLang="zh-TW" i="1" dirty="0">
                                <a:latin typeface="Cambria Math" panose="02040503050406030204" pitchFamily="18" charset="0"/>
                              </a:rPr>
                              <m:t>−1</m:t>
                            </m:r>
                          </m:sub>
                        </m:sSub>
                      </m:sup>
                    </m:sSubSup>
                  </m:oMath>
                </a14:m>
                <a:r>
                  <a:rPr kumimoji="0" lang="zh-TW" altLang="zh-TW" b="0" u="none" strike="noStrike" cap="none" normalizeH="0" baseline="0" dirty="0">
                    <a:ln>
                      <a:noFill/>
                    </a:ln>
                    <a:solidFill>
                      <a:schemeClr val="tx1"/>
                    </a:solidFill>
                    <a:effectLst/>
                    <a:latin typeface="Times New Roman" panose="02020603050405020304" pitchFamily="18" charset="0"/>
                  </a:rPr>
                  <a:t> by no less than T</a:t>
                </a:r>
                <a:r>
                  <a:rPr kumimoji="0" lang="zh-TW" altLang="zh-TW" b="0" u="none" strike="noStrike" cap="none" normalizeH="0" baseline="-30000" dirty="0">
                    <a:ln>
                      <a:noFill/>
                    </a:ln>
                    <a:solidFill>
                      <a:schemeClr val="tx1"/>
                    </a:solidFill>
                    <a:effectLst/>
                    <a:latin typeface="Times New Roman" panose="02020603050405020304" pitchFamily="18" charset="0"/>
                  </a:rPr>
                  <a:t>B</a:t>
                </a:r>
                <a:r>
                  <a:rPr kumimoji="0" lang="zh-TW" altLang="zh-TW" b="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400" b="0" u="none" strike="noStrike" cap="none" normalizeH="0" baseline="0" dirty="0">
                    <a:ln>
                      <a:noFill/>
                    </a:ln>
                    <a:solidFill>
                      <a:schemeClr val="tx1"/>
                    </a:solidFill>
                    <a:effectLst/>
                    <a:latin typeface="Times New Roman" panose="02020603050405020304" pitchFamily="18" charset="0"/>
                  </a:rPr>
                  <a:t>2)</a:t>
                </a:r>
              </a:p>
              <a:p>
                <a:pPr marL="457200" lvl="1">
                  <a:lnSpc>
                    <a:spcPct val="100000"/>
                  </a:lnSpc>
                  <a:buNone/>
                </a:pPr>
                <a:r>
                  <a:rPr kumimoji="0" lang="zh-TW" altLang="zh-TW" b="0" u="none" strike="noStrike" cap="none" normalizeH="0" baseline="0" dirty="0">
                    <a:ln>
                      <a:noFill/>
                    </a:ln>
                    <a:solidFill>
                      <a:schemeClr val="tx1"/>
                    </a:solidFill>
                    <a:effectLst/>
                    <a:latin typeface="Times New Roman" panose="02020603050405020304" pitchFamily="18" charset="0"/>
                  </a:rPr>
                  <a:t>The starting time of </a:t>
                </a:r>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𝐺</m:t>
                        </m:r>
                      </m:e>
                      <m:sub>
                        <m:r>
                          <a:rPr lang="en-US" altLang="zh-TW" i="1" dirty="0">
                            <a:latin typeface="Cambria Math" panose="02040503050406030204" pitchFamily="18" charset="0"/>
                          </a:rPr>
                          <m:t>𝑒</m:t>
                        </m:r>
                        <m:r>
                          <a:rPr lang="en-US" altLang="zh-TW" b="0" i="1" dirty="0" smtClean="0">
                            <a:latin typeface="Cambria Math" panose="02040503050406030204" pitchFamily="18" charset="0"/>
                          </a:rPr>
                          <m:t>+1</m:t>
                        </m:r>
                      </m:sub>
                      <m:sup>
                        <m:r>
                          <a:rPr lang="en-US" altLang="zh-TW" b="0" i="1" dirty="0" smtClean="0">
                            <a:latin typeface="Cambria Math" panose="02040503050406030204" pitchFamily="18" charset="0"/>
                          </a:rPr>
                          <m:t>1</m:t>
                        </m:r>
                      </m:sup>
                    </m:sSubSup>
                    <m:r>
                      <a:rPr lang="en-US" altLang="zh-TW" i="1" dirty="0">
                        <a:latin typeface="Cambria Math" panose="02040503050406030204" pitchFamily="18" charset="0"/>
                      </a:rPr>
                      <m:t> </m:t>
                    </m:r>
                  </m:oMath>
                </a14:m>
                <a:r>
                  <a:rPr kumimoji="0" lang="zh-TW" altLang="zh-TW" b="0" u="none" strike="noStrike" cap="none" normalizeH="0" baseline="0" dirty="0">
                    <a:ln>
                      <a:noFill/>
                    </a:ln>
                    <a:solidFill>
                      <a:schemeClr val="tx1"/>
                    </a:solidFill>
                    <a:effectLst/>
                    <a:latin typeface="Times New Roman" panose="02020603050405020304" pitchFamily="18" charset="0"/>
                  </a:rPr>
                  <a:t>exceeds the completion time of </a:t>
                </a:r>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𝐺</m:t>
                        </m:r>
                      </m:e>
                      <m:sub>
                        <m:r>
                          <a:rPr lang="en-US" altLang="zh-TW" i="1" dirty="0">
                            <a:latin typeface="Cambria Math" panose="02040503050406030204" pitchFamily="18" charset="0"/>
                          </a:rPr>
                          <m:t>𝑒</m:t>
                        </m:r>
                      </m:sub>
                      <m:sup>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i="1" dirty="0">
                                <a:latin typeface="Cambria Math" panose="02040503050406030204" pitchFamily="18" charset="0"/>
                              </a:rPr>
                              <m:t>𝑒</m:t>
                            </m:r>
                          </m:sub>
                        </m:sSub>
                      </m:sup>
                    </m:sSubSup>
                    <m:r>
                      <a:rPr lang="en-US" altLang="zh-TW" i="1" dirty="0">
                        <a:latin typeface="Cambria Math" panose="02040503050406030204" pitchFamily="18" charset="0"/>
                      </a:rPr>
                      <m:t> </m:t>
                    </m:r>
                  </m:oMath>
                </a14:m>
                <a:r>
                  <a:rPr kumimoji="0" lang="zh-TW" altLang="zh-TW" b="0" u="none" strike="noStrike" cap="none" normalizeH="0" baseline="0" dirty="0">
                    <a:ln>
                      <a:noFill/>
                    </a:ln>
                    <a:solidFill>
                      <a:schemeClr val="tx1"/>
                    </a:solidFill>
                    <a:effectLst/>
                    <a:latin typeface="Times New Roman" panose="02020603050405020304" pitchFamily="18" charset="0"/>
                  </a:rPr>
                  <a:t> by less than T</a:t>
                </a:r>
                <a:r>
                  <a:rPr kumimoji="0" lang="zh-TW" altLang="zh-TW" b="0" u="none" strike="noStrike" cap="none" normalizeH="0" baseline="-30000" dirty="0">
                    <a:ln>
                      <a:noFill/>
                    </a:ln>
                    <a:solidFill>
                      <a:schemeClr val="tx1"/>
                    </a:solidFill>
                    <a:effectLst/>
                    <a:latin typeface="Times New Roman" panose="02020603050405020304" pitchFamily="18" charset="0"/>
                  </a:rPr>
                  <a:t>B</a:t>
                </a:r>
                <a:r>
                  <a:rPr kumimoji="0" lang="zh-TW" altLang="zh-TW" b="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mc:Choice>
        <mc:Fallback>
          <p:sp>
            <p:nvSpPr>
              <p:cNvPr id="4" name="Rectangle 1">
                <a:extLst>
                  <a:ext uri="{FF2B5EF4-FFF2-40B4-BE49-F238E27FC236}">
                    <a16:creationId xmlns:a16="http://schemas.microsoft.com/office/drawing/2014/main" id="{5945DDA5-21EE-4D60-AA2B-247AF0BEDC8F}"/>
                  </a:ext>
                </a:extLst>
              </p:cNvPr>
              <p:cNvSpPr>
                <a:spLocks noGrp="1" noRot="1" noChangeAspect="1" noMove="1" noResize="1" noEditPoints="1" noAdjustHandles="1" noChangeArrowheads="1" noChangeShapeType="1" noTextEdit="1"/>
              </p:cNvSpPr>
              <p:nvPr>
                <p:ph idx="1"/>
              </p:nvPr>
            </p:nvSpPr>
            <p:spPr bwMode="auto">
              <a:xfrm>
                <a:off x="526774" y="2258779"/>
                <a:ext cx="11070782" cy="2648482"/>
              </a:xfrm>
              <a:prstGeom prst="rect">
                <a:avLst/>
              </a:prstGeom>
              <a:blipFill>
                <a:blip r:embed="rId2"/>
                <a:stretch>
                  <a:fillRect l="-1652" t="-27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D8752BD6-B49F-4C37-ABEE-0B68CEBC9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830" y="185290"/>
            <a:ext cx="6966993" cy="1685231"/>
          </a:xfrm>
          <a:prstGeom prst="rect">
            <a:avLst/>
          </a:prstGeom>
        </p:spPr>
      </p:pic>
    </p:spTree>
    <p:extLst>
      <p:ext uri="{BB962C8B-B14F-4D97-AF65-F5344CB8AC3E}">
        <p14:creationId xmlns:p14="http://schemas.microsoft.com/office/powerpoint/2010/main" val="176336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報paper範本" id="{69A26A74-F2D4-4C4E-8979-71B91039FD65}" vid="{BF5BF2FF-57E1-4805-99F6-A663F732E57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報paper範本</Template>
  <TotalTime>2892</TotalTime>
  <Words>2027</Words>
  <Application>Microsoft Office PowerPoint</Application>
  <PresentationFormat>寬螢幕</PresentationFormat>
  <Paragraphs>138</Paragraphs>
  <Slides>31</Slides>
  <Notes>17</Notes>
  <HiddenSlides>3</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NexusSerif</vt:lpstr>
      <vt:lpstr>Arial</vt:lpstr>
      <vt:lpstr>Calibri</vt:lpstr>
      <vt:lpstr>Cambria Math</vt:lpstr>
      <vt:lpstr>Times New Roman</vt:lpstr>
      <vt:lpstr>Wingdings</vt:lpstr>
      <vt:lpstr>Office 佈景主題</vt:lpstr>
      <vt:lpstr>Energy-efficient bi-objective single-machine scheduling with power-down mechanism </vt:lpstr>
      <vt:lpstr>Abstract</vt:lpstr>
      <vt:lpstr>PowerPoint 簡報</vt:lpstr>
      <vt:lpstr>Pareto Optimal Solutions</vt:lpstr>
      <vt:lpstr>PowerPoint 簡報</vt:lpstr>
      <vt:lpstr>Weighted sum scalarization method</vt:lpstr>
      <vt:lpstr>An advanced  ε–constraint method</vt:lpstr>
      <vt:lpstr>PowerPoint 簡報</vt:lpstr>
      <vt:lpstr>PowerPoint 簡報</vt:lpstr>
      <vt:lpstr>PowerPoint 簡報</vt:lpstr>
      <vt:lpstr>PowerPoint 簡報</vt:lpstr>
      <vt:lpstr>PowerPoint 簡報</vt:lpstr>
      <vt:lpstr>Local search to enhanced ε–constraint method</vt:lpstr>
      <vt:lpstr>PowerPoint 簡報</vt:lpstr>
      <vt:lpstr>PowerPoint 簡報</vt:lpstr>
      <vt:lpstr>PowerPoint 簡報</vt:lpstr>
      <vt:lpstr>PowerPoint 簡報</vt:lpstr>
      <vt:lpstr>Dynamic preprocessing technique and valid inequalities </vt:lpstr>
      <vt:lpstr>PowerPoint 簡報</vt:lpstr>
      <vt:lpstr>Clustering of jobs to obtain approximate Pareto front</vt:lpstr>
      <vt:lpstr>PowerPoint 簡報</vt:lpstr>
      <vt:lpstr>Experiments</vt:lpstr>
      <vt:lpstr>Benchmark instances </vt:lpstr>
      <vt:lpstr>PowerPoint 簡報</vt:lpstr>
      <vt:lpstr>Randomly generated instance</vt:lpstr>
      <vt:lpstr>PowerPoint 簡報</vt:lpstr>
      <vt:lpstr>PowerPoint 簡報</vt:lpstr>
      <vt:lpstr>Conclusion</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Energy-efficient bi-objective single-machine scheduling with power-down mechanism </dc:title>
  <dc:creator>jj wu</dc:creator>
  <cp:lastModifiedBy>jj wu</cp:lastModifiedBy>
  <cp:revision>11</cp:revision>
  <dcterms:created xsi:type="dcterms:W3CDTF">2021-10-24T10:17:33Z</dcterms:created>
  <dcterms:modified xsi:type="dcterms:W3CDTF">2021-10-26T10:30:18Z</dcterms:modified>
</cp:coreProperties>
</file>