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96" r:id="rId4"/>
    <p:sldId id="261" r:id="rId5"/>
    <p:sldId id="297" r:id="rId6"/>
    <p:sldId id="293" r:id="rId7"/>
    <p:sldId id="300" r:id="rId8"/>
    <p:sldId id="301" r:id="rId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健廷 李" initials="健廷" lastIdx="1" clrIdx="0">
    <p:extLst>
      <p:ext uri="{19B8F6BF-5375-455C-9EA6-DF929625EA0E}">
        <p15:presenceInfo xmlns:p15="http://schemas.microsoft.com/office/powerpoint/2012/main" xmlns="" userId="0228d1a25d9d8fc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2" autoAdjust="0"/>
    <p:restoredTop sz="87546" autoAdjust="0"/>
  </p:normalViewPr>
  <p:slideViewPr>
    <p:cSldViewPr snapToGrid="0">
      <p:cViewPr varScale="1">
        <p:scale>
          <a:sx n="76" d="100"/>
          <a:sy n="76" d="100"/>
        </p:scale>
        <p:origin x="-917" y="-82"/>
      </p:cViewPr>
      <p:guideLst>
        <p:guide orient="horz" pos="2160"/>
        <p:guide pos="3840"/>
      </p:guideLst>
    </p:cSldViewPr>
  </p:slideViewPr>
  <p:outlineViewPr>
    <p:cViewPr>
      <p:scale>
        <a:sx n="33" d="100"/>
        <a:sy n="33" d="100"/>
      </p:scale>
      <p:origin x="53"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58FFA0-3B76-491C-932C-517BF04BE900}" type="datetimeFigureOut">
              <a:rPr lang="zh-TW" altLang="en-US" smtClean="0"/>
              <a:pPr/>
              <a:t>2021/11/30</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BBCF65-18E4-404A-9CC7-11855E64B910}" type="slidenum">
              <a:rPr lang="zh-TW" altLang="en-US" smtClean="0"/>
              <a:pPr/>
              <a:t>‹#›</a:t>
            </a:fld>
            <a:endParaRPr lang="zh-TW" altLang="en-US"/>
          </a:p>
        </p:txBody>
      </p:sp>
    </p:spTree>
    <p:extLst>
      <p:ext uri="{BB962C8B-B14F-4D97-AF65-F5344CB8AC3E}">
        <p14:creationId xmlns:p14="http://schemas.microsoft.com/office/powerpoint/2010/main" xmlns="" val="3783278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b="0" i="0" dirty="0">
                <a:solidFill>
                  <a:srgbClr val="202124"/>
                </a:solidFill>
                <a:effectLst/>
                <a:latin typeface="Google Sans"/>
              </a:rPr>
              <a:t>伊利諾伊州</a:t>
            </a:r>
            <a:endParaRPr lang="zh-TW" altLang="en-US" dirty="0"/>
          </a:p>
        </p:txBody>
      </p:sp>
      <p:sp>
        <p:nvSpPr>
          <p:cNvPr id="4" name="投影片編號版面配置區 3"/>
          <p:cNvSpPr>
            <a:spLocks noGrp="1"/>
          </p:cNvSpPr>
          <p:nvPr>
            <p:ph type="sldNum" sz="quarter" idx="5"/>
          </p:nvPr>
        </p:nvSpPr>
        <p:spPr/>
        <p:txBody>
          <a:bodyPr/>
          <a:lstStyle/>
          <a:p>
            <a:fld id="{6CBBCF65-18E4-404A-9CC7-11855E64B910}" type="slidenum">
              <a:rPr lang="zh-TW" altLang="en-US" smtClean="0"/>
              <a:pPr/>
              <a:t>1</a:t>
            </a:fld>
            <a:endParaRPr lang="zh-TW" altLang="en-US"/>
          </a:p>
        </p:txBody>
      </p:sp>
    </p:spTree>
    <p:extLst>
      <p:ext uri="{BB962C8B-B14F-4D97-AF65-F5344CB8AC3E}">
        <p14:creationId xmlns:p14="http://schemas.microsoft.com/office/powerpoint/2010/main" xmlns="" val="3971414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smtClean="0"/>
              <a:t>這篇論主要是在講述一種</a:t>
            </a:r>
            <a:r>
              <a:rPr kumimoji="1" lang="en-US" altLang="zh-TW" sz="1200" dirty="0" smtClean="0">
                <a:latin typeface="Times New Roman" panose="02020603050405020304" pitchFamily="18" charset="0"/>
                <a:cs typeface="Times New Roman" panose="02020603050405020304" pitchFamily="18" charset="0"/>
              </a:rPr>
              <a:t>Divide-and-Conquer</a:t>
            </a:r>
            <a:r>
              <a:rPr kumimoji="1" lang="zh-TW" altLang="en-US" sz="1200" dirty="0" smtClean="0">
                <a:latin typeface="Times New Roman" panose="02020603050405020304" pitchFamily="18" charset="0"/>
                <a:cs typeface="Times New Roman" panose="02020603050405020304" pitchFamily="18" charset="0"/>
              </a:rPr>
              <a:t>的計算方法去計算</a:t>
            </a:r>
            <a:r>
              <a:rPr kumimoji="1" lang="en-US" altLang="zh-TW" sz="1200" dirty="0" err="1" smtClean="0">
                <a:latin typeface="Times New Roman" panose="02020603050405020304" pitchFamily="18" charset="0"/>
                <a:cs typeface="Times New Roman" panose="02020603050405020304" pitchFamily="18" charset="0"/>
              </a:rPr>
              <a:t>Voronoi</a:t>
            </a:r>
            <a:r>
              <a:rPr kumimoji="1" lang="en-US" altLang="zh-TW" sz="1200" dirty="0" smtClean="0">
                <a:latin typeface="Times New Roman" panose="02020603050405020304" pitchFamily="18" charset="0"/>
                <a:cs typeface="Times New Roman" panose="02020603050405020304" pitchFamily="18" charset="0"/>
              </a:rPr>
              <a:t> Diagram</a:t>
            </a:r>
            <a:endParaRPr lang="zh-TW" altLang="en-US" dirty="0"/>
          </a:p>
        </p:txBody>
      </p:sp>
      <p:sp>
        <p:nvSpPr>
          <p:cNvPr id="4" name="投影片編號版面配置區 3"/>
          <p:cNvSpPr>
            <a:spLocks noGrp="1"/>
          </p:cNvSpPr>
          <p:nvPr>
            <p:ph type="sldNum" sz="quarter" idx="10"/>
          </p:nvPr>
        </p:nvSpPr>
        <p:spPr/>
        <p:txBody>
          <a:bodyPr/>
          <a:lstStyle/>
          <a:p>
            <a:fld id="{6CBBCF65-18E4-404A-9CC7-11855E64B910}" type="slidenum">
              <a:rPr lang="zh-TW" altLang="en-US" smtClean="0"/>
              <a:pPr/>
              <a:t>2</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一空間上有</a:t>
            </a:r>
            <a:r>
              <a:rPr lang="en-US" altLang="zh-TW" dirty="0"/>
              <a:t>N</a:t>
            </a:r>
            <a:r>
              <a:rPr lang="zh-TW" altLang="en-US" dirty="0"/>
              <a:t>個點</a:t>
            </a:r>
            <a:r>
              <a:rPr lang="en-US" altLang="zh-TW" dirty="0"/>
              <a:t>(seeds</a:t>
            </a:r>
            <a:r>
              <a:rPr lang="zh-TW" altLang="en-US" dirty="0"/>
              <a:t>、</a:t>
            </a:r>
            <a:r>
              <a:rPr lang="en-US" altLang="zh-TW" b="0" i="0" dirty="0">
                <a:solidFill>
                  <a:srgbClr val="202122"/>
                </a:solidFill>
                <a:effectLst/>
                <a:latin typeface="Arial" panose="020B0604020202020204" pitchFamily="34" charset="0"/>
              </a:rPr>
              <a:t>sites</a:t>
            </a:r>
            <a:r>
              <a:rPr lang="zh-TW" altLang="en-US" b="0" i="0" dirty="0">
                <a:solidFill>
                  <a:srgbClr val="202122"/>
                </a:solidFill>
                <a:effectLst/>
                <a:latin typeface="Arial" panose="020B0604020202020204" pitchFamily="34" charset="0"/>
              </a:rPr>
              <a:t>、</a:t>
            </a:r>
            <a:r>
              <a:rPr lang="en-US" altLang="zh-TW" b="0" i="0" dirty="0">
                <a:solidFill>
                  <a:srgbClr val="202122"/>
                </a:solidFill>
                <a:effectLst/>
                <a:latin typeface="Arial" panose="020B0604020202020204" pitchFamily="34" charset="0"/>
              </a:rPr>
              <a:t>generators</a:t>
            </a:r>
            <a:r>
              <a:rPr lang="en-US" altLang="zh-TW" dirty="0"/>
              <a:t>)</a:t>
            </a:r>
            <a:r>
              <a:rPr lang="zh-TW" altLang="en-US" dirty="0"/>
              <a:t>，</a:t>
            </a:r>
            <a:r>
              <a:rPr lang="en-US" altLang="zh-TW" dirty="0"/>
              <a:t>N</a:t>
            </a:r>
            <a:r>
              <a:rPr lang="zh-TW" altLang="en-US" dirty="0"/>
              <a:t>個點各自會有對應到一個區域</a:t>
            </a:r>
            <a:r>
              <a:rPr lang="zh-TW" altLang="en-US" dirty="0" smtClean="0"/>
              <a:t>，像是藍色會應到</a:t>
            </a:r>
            <a:r>
              <a:rPr lang="en-US" altLang="zh-TW" dirty="0" smtClean="0"/>
              <a:t>…</a:t>
            </a:r>
            <a:r>
              <a:rPr lang="zh-TW" altLang="en-US" dirty="0" smtClean="0"/>
              <a:t> 綠色會對應到，</a:t>
            </a:r>
            <a:endParaRPr lang="en-US" altLang="zh-TW" dirty="0" smtClean="0"/>
          </a:p>
          <a:p>
            <a:r>
              <a:rPr lang="zh-TW" altLang="en-US" dirty="0" smtClean="0"/>
              <a:t>藍色區域裡的任意點都是距離這個點最近</a:t>
            </a:r>
            <a:endParaRPr lang="en-US" altLang="zh-TW" dirty="0" smtClean="0"/>
          </a:p>
          <a:p>
            <a:r>
              <a:rPr lang="zh-TW" altLang="en-US" dirty="0" smtClean="0"/>
              <a:t>那這篇論文就是在講說如何找些空間</a:t>
            </a:r>
            <a:endParaRPr lang="en-US" altLang="zh-TW" dirty="0"/>
          </a:p>
          <a:p>
            <a:endParaRPr lang="zh-TW" altLang="en-US" dirty="0"/>
          </a:p>
        </p:txBody>
      </p:sp>
      <p:sp>
        <p:nvSpPr>
          <p:cNvPr id="4" name="投影片編號版面配置區 3"/>
          <p:cNvSpPr>
            <a:spLocks noGrp="1"/>
          </p:cNvSpPr>
          <p:nvPr>
            <p:ph type="sldNum" sz="quarter" idx="5"/>
          </p:nvPr>
        </p:nvSpPr>
        <p:spPr/>
        <p:txBody>
          <a:bodyPr/>
          <a:lstStyle/>
          <a:p>
            <a:fld id="{6CBBCF65-18E4-404A-9CC7-11855E64B910}" type="slidenum">
              <a:rPr lang="zh-TW" altLang="en-US" smtClean="0"/>
              <a:pPr/>
              <a:t>3</a:t>
            </a:fld>
            <a:endParaRPr lang="zh-TW" altLang="en-US"/>
          </a:p>
        </p:txBody>
      </p:sp>
    </p:spTree>
    <p:extLst>
      <p:ext uri="{BB962C8B-B14F-4D97-AF65-F5344CB8AC3E}">
        <p14:creationId xmlns:p14="http://schemas.microsoft.com/office/powerpoint/2010/main" xmlns="" val="1551808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步驟</a:t>
            </a:r>
            <a:r>
              <a:rPr lang="en-US" altLang="zh-TW" dirty="0"/>
              <a:t>1:</a:t>
            </a:r>
            <a:r>
              <a:rPr lang="zh-TW" altLang="en-US" dirty="0"/>
              <a:t>假設計算圖表的平面是矩形，找到矩形每個角落，計算到所有</a:t>
            </a:r>
            <a:r>
              <a:rPr lang="en-US" altLang="zh-TW" dirty="0"/>
              <a:t>seed</a:t>
            </a:r>
            <a:r>
              <a:rPr lang="zh-TW" altLang="en-US" dirty="0"/>
              <a:t>到其角落的距離然後就可以找到距離這些角落最近的</a:t>
            </a:r>
            <a:r>
              <a:rPr lang="en-US" altLang="zh-TW" dirty="0"/>
              <a:t>seed</a:t>
            </a:r>
          </a:p>
          <a:p>
            <a:r>
              <a:rPr lang="zh-TW" altLang="en-US" dirty="0"/>
              <a:t>步驟</a:t>
            </a:r>
            <a:r>
              <a:rPr lang="en-US" altLang="zh-TW" dirty="0"/>
              <a:t>2:</a:t>
            </a:r>
            <a:r>
              <a:rPr lang="zh-TW" altLang="en-US" dirty="0"/>
              <a:t>如果所有角落最接近的</a:t>
            </a:r>
            <a:r>
              <a:rPr lang="en-US" altLang="zh-TW" dirty="0"/>
              <a:t>seed</a:t>
            </a:r>
            <a:r>
              <a:rPr lang="zh-TW" altLang="en-US" dirty="0"/>
              <a:t>都一樣，然後四個角落以內也就是矩形的範圍，把最接近的</a:t>
            </a:r>
            <a:r>
              <a:rPr lang="en-US" altLang="zh-TW" dirty="0"/>
              <a:t>seed</a:t>
            </a:r>
            <a:r>
              <a:rPr lang="zh-TW" altLang="en-US" dirty="0"/>
              <a:t>也設為該</a:t>
            </a:r>
            <a:r>
              <a:rPr lang="en-US" altLang="zh-TW" dirty="0"/>
              <a:t>seed</a:t>
            </a:r>
            <a:r>
              <a:rPr lang="zh-TW" altLang="en-US" dirty="0"/>
              <a:t>。</a:t>
            </a:r>
          </a:p>
        </p:txBody>
      </p:sp>
      <p:sp>
        <p:nvSpPr>
          <p:cNvPr id="4" name="投影片編號版面配置區 3"/>
          <p:cNvSpPr>
            <a:spLocks noGrp="1"/>
          </p:cNvSpPr>
          <p:nvPr>
            <p:ph type="sldNum" sz="quarter" idx="5"/>
          </p:nvPr>
        </p:nvSpPr>
        <p:spPr/>
        <p:txBody>
          <a:bodyPr/>
          <a:lstStyle/>
          <a:p>
            <a:fld id="{6CBBCF65-18E4-404A-9CC7-11855E64B910}" type="slidenum">
              <a:rPr lang="zh-TW" altLang="en-US" smtClean="0"/>
              <a:pPr/>
              <a:t>4</a:t>
            </a:fld>
            <a:endParaRPr lang="zh-TW" altLang="en-US"/>
          </a:p>
        </p:txBody>
      </p:sp>
    </p:spTree>
    <p:extLst>
      <p:ext uri="{BB962C8B-B14F-4D97-AF65-F5344CB8AC3E}">
        <p14:creationId xmlns:p14="http://schemas.microsoft.com/office/powerpoint/2010/main" xmlns="" val="3279019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如果所有角落不是最接近同一個</a:t>
            </a:r>
            <a:r>
              <a:rPr lang="en-US" altLang="zh-TW" dirty="0"/>
              <a:t>seed</a:t>
            </a:r>
            <a:r>
              <a:rPr lang="zh-TW" altLang="en-US" dirty="0"/>
              <a:t>，</a:t>
            </a:r>
            <a:endParaRPr lang="en-US" altLang="zh-TW" dirty="0"/>
          </a:p>
          <a:p>
            <a:r>
              <a:rPr lang="zh-TW" altLang="en-US" dirty="0"/>
              <a:t>則將四個角落包圍的矩形細分為四個較小的矩形片段，</a:t>
            </a:r>
            <a:endParaRPr lang="en-US" altLang="zh-TW" dirty="0"/>
          </a:p>
          <a:p>
            <a:r>
              <a:rPr lang="zh-TW" altLang="en-US" dirty="0"/>
              <a:t>由左上角、右上角、左下角和右下角子矩形組成 原來的平面。 然後通過步驟 </a:t>
            </a:r>
            <a:r>
              <a:rPr lang="en-US" altLang="zh-TW" dirty="0"/>
              <a:t>1</a:t>
            </a:r>
            <a:r>
              <a:rPr lang="zh-TW" altLang="en-US" dirty="0"/>
              <a:t>：計算點遞歸處理原始矩形的這 </a:t>
            </a:r>
            <a:r>
              <a:rPr lang="en-US" altLang="zh-TW" dirty="0"/>
              <a:t>4 </a:t>
            </a:r>
            <a:r>
              <a:rPr lang="zh-TW" altLang="en-US" dirty="0"/>
              <a:t>個片段中的每一個</a:t>
            </a:r>
          </a:p>
        </p:txBody>
      </p:sp>
      <p:sp>
        <p:nvSpPr>
          <p:cNvPr id="4" name="投影片編號版面配置區 3"/>
          <p:cNvSpPr>
            <a:spLocks noGrp="1"/>
          </p:cNvSpPr>
          <p:nvPr>
            <p:ph type="sldNum" sz="quarter" idx="5"/>
          </p:nvPr>
        </p:nvSpPr>
        <p:spPr/>
        <p:txBody>
          <a:bodyPr/>
          <a:lstStyle/>
          <a:p>
            <a:fld id="{6CBBCF65-18E4-404A-9CC7-11855E64B910}" type="slidenum">
              <a:rPr lang="zh-TW" altLang="en-US" smtClean="0"/>
              <a:pPr/>
              <a:t>5</a:t>
            </a:fld>
            <a:endParaRPr lang="zh-TW" altLang="en-US"/>
          </a:p>
        </p:txBody>
      </p:sp>
    </p:spTree>
    <p:extLst>
      <p:ext uri="{BB962C8B-B14F-4D97-AF65-F5344CB8AC3E}">
        <p14:creationId xmlns:p14="http://schemas.microsoft.com/office/powerpoint/2010/main" xmlns="" val="3657047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1</a:t>
            </a:r>
            <a:r>
              <a:rPr lang="zh-TW" altLang="en-US" dirty="0"/>
              <a:t>、</a:t>
            </a:r>
            <a:r>
              <a:rPr lang="en-US" altLang="zh-TW" dirty="0"/>
              <a:t>2</a:t>
            </a:r>
            <a:r>
              <a:rPr lang="zh-TW" altLang="en-US" dirty="0"/>
              <a:t>、</a:t>
            </a:r>
            <a:r>
              <a:rPr lang="en-US" altLang="zh-TW" dirty="0"/>
              <a:t>3</a:t>
            </a:r>
            <a:r>
              <a:rPr lang="zh-TW" altLang="en-US" dirty="0"/>
              <a:t>為</a:t>
            </a:r>
            <a:r>
              <a:rPr lang="en-US" altLang="zh-TW" dirty="0"/>
              <a:t>seed</a:t>
            </a:r>
          </a:p>
          <a:p>
            <a:r>
              <a:rPr lang="zh-TW" altLang="en-US" dirty="0"/>
              <a:t>首先會先計算四個角落 左上角最靠近</a:t>
            </a:r>
            <a:r>
              <a:rPr lang="en-US" altLang="zh-TW" dirty="0"/>
              <a:t> </a:t>
            </a:r>
            <a:r>
              <a:rPr lang="en-US" altLang="zh-TW" dirty="0" smtClean="0"/>
              <a:t>1</a:t>
            </a:r>
            <a:r>
              <a:rPr lang="zh-TW" altLang="en-US" dirty="0" smtClean="0"/>
              <a:t>      右上</a:t>
            </a:r>
            <a:r>
              <a:rPr lang="en-US" altLang="zh-TW" dirty="0"/>
              <a:t>1</a:t>
            </a:r>
            <a:r>
              <a:rPr lang="zh-TW" altLang="en-US" dirty="0"/>
              <a:t>、</a:t>
            </a:r>
            <a:r>
              <a:rPr lang="en-US" altLang="zh-TW" dirty="0" smtClean="0"/>
              <a:t>3</a:t>
            </a:r>
            <a:r>
              <a:rPr lang="zh-TW" altLang="en-US" dirty="0" smtClean="0"/>
              <a:t>        </a:t>
            </a:r>
            <a:r>
              <a:rPr lang="zh-TW" altLang="en-US" dirty="0"/>
              <a:t>左下角 </a:t>
            </a:r>
            <a:r>
              <a:rPr lang="en-US" altLang="zh-TW" dirty="0"/>
              <a:t>2</a:t>
            </a:r>
            <a:r>
              <a:rPr lang="zh-TW" altLang="en-US"/>
              <a:t> </a:t>
            </a:r>
            <a:r>
              <a:rPr lang="zh-TW" altLang="en-US" smtClean="0"/>
              <a:t>    右下 </a:t>
            </a:r>
            <a:r>
              <a:rPr lang="en-US" altLang="zh-TW" dirty="0"/>
              <a:t>3</a:t>
            </a:r>
            <a:r>
              <a:rPr lang="zh-TW" altLang="en-US" dirty="0"/>
              <a:t>，發現都不一樣然後就會切割為</a:t>
            </a:r>
            <a:r>
              <a:rPr lang="en-US" altLang="zh-TW" dirty="0"/>
              <a:t>4</a:t>
            </a:r>
            <a:r>
              <a:rPr lang="zh-TW" altLang="en-US" dirty="0"/>
              <a:t>塊 各自在遞回去做</a:t>
            </a:r>
          </a:p>
        </p:txBody>
      </p:sp>
      <p:sp>
        <p:nvSpPr>
          <p:cNvPr id="4" name="投影片編號版面配置區 3"/>
          <p:cNvSpPr>
            <a:spLocks noGrp="1"/>
          </p:cNvSpPr>
          <p:nvPr>
            <p:ph type="sldNum" sz="quarter" idx="5"/>
          </p:nvPr>
        </p:nvSpPr>
        <p:spPr/>
        <p:txBody>
          <a:bodyPr/>
          <a:lstStyle/>
          <a:p>
            <a:fld id="{6CBBCF65-18E4-404A-9CC7-11855E64B910}" type="slidenum">
              <a:rPr lang="zh-TW" altLang="en-US" smtClean="0"/>
              <a:pPr/>
              <a:t>6</a:t>
            </a:fld>
            <a:endParaRPr lang="zh-TW" altLang="en-US"/>
          </a:p>
        </p:txBody>
      </p:sp>
    </p:spTree>
    <p:extLst>
      <p:ext uri="{BB962C8B-B14F-4D97-AF65-F5344CB8AC3E}">
        <p14:creationId xmlns:p14="http://schemas.microsoft.com/office/powerpoint/2010/main" xmlns="" val="785731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CBBCF65-18E4-404A-9CC7-11855E64B910}" type="slidenum">
              <a:rPr lang="zh-TW" altLang="en-US" smtClean="0"/>
              <a:pPr/>
              <a:t>7</a:t>
            </a:fld>
            <a:endParaRPr lang="zh-TW" altLang="en-US"/>
          </a:p>
        </p:txBody>
      </p:sp>
    </p:spTree>
    <p:extLst>
      <p:ext uri="{BB962C8B-B14F-4D97-AF65-F5344CB8AC3E}">
        <p14:creationId xmlns:p14="http://schemas.microsoft.com/office/powerpoint/2010/main" xmlns="" val="3297314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圖</a:t>
            </a:r>
            <a:r>
              <a:rPr lang="en-US" altLang="zh-TW" dirty="0"/>
              <a:t>6</a:t>
            </a:r>
            <a:r>
              <a:rPr lang="zh-TW" altLang="en-US" dirty="0"/>
              <a:t>、</a:t>
            </a:r>
            <a:r>
              <a:rPr lang="en-US" altLang="zh-TW" dirty="0"/>
              <a:t>7</a:t>
            </a:r>
            <a:r>
              <a:rPr lang="zh-TW" altLang="en-US" dirty="0"/>
              <a:t>是作者做的實驗結果</a:t>
            </a:r>
            <a:endParaRPr lang="en-US" altLang="zh-TW" dirty="0"/>
          </a:p>
          <a:p>
            <a:r>
              <a:rPr lang="zh-TW" altLang="en-US" dirty="0"/>
              <a:t>圖</a:t>
            </a:r>
            <a:r>
              <a:rPr lang="en-US" altLang="zh-TW" dirty="0"/>
              <a:t>6</a:t>
            </a:r>
            <a:r>
              <a:rPr lang="zh-TW" altLang="en-US" dirty="0"/>
              <a:t>是在</a:t>
            </a:r>
            <a:r>
              <a:rPr lang="en-US" altLang="zh-TW" dirty="0"/>
              <a:t>50seed</a:t>
            </a:r>
            <a:r>
              <a:rPr lang="zh-TW" altLang="en-US" dirty="0"/>
              <a:t>情況下，隨著</a:t>
            </a:r>
            <a:r>
              <a:rPr lang="en-US" altLang="zh-TW" dirty="0"/>
              <a:t>grid</a:t>
            </a:r>
            <a:r>
              <a:rPr lang="zh-TW" altLang="en-US" dirty="0"/>
              <a:t>範圍的增加，他與</a:t>
            </a:r>
            <a:r>
              <a:rPr lang="en-US" altLang="zh-TW" dirty="0"/>
              <a:t>naive</a:t>
            </a:r>
            <a:r>
              <a:rPr lang="zh-TW" altLang="en-US" dirty="0"/>
              <a:t>算法會越來越明顯。</a:t>
            </a:r>
            <a:endParaRPr lang="en-US" altLang="zh-TW" dirty="0"/>
          </a:p>
          <a:p>
            <a:r>
              <a:rPr lang="zh-TW" altLang="en-US" dirty="0"/>
              <a:t>圖</a:t>
            </a:r>
            <a:r>
              <a:rPr lang="en-US" altLang="zh-TW" dirty="0"/>
              <a:t>7</a:t>
            </a:r>
            <a:r>
              <a:rPr lang="zh-TW" altLang="en-US" dirty="0"/>
              <a:t>是固定</a:t>
            </a:r>
            <a:r>
              <a:rPr lang="en-US" altLang="zh-TW" dirty="0"/>
              <a:t>2048</a:t>
            </a:r>
            <a:r>
              <a:rPr lang="zh-TW" altLang="en-US" dirty="0"/>
              <a:t>*</a:t>
            </a:r>
            <a:r>
              <a:rPr lang="en-US" altLang="zh-TW" dirty="0"/>
              <a:t>2048</a:t>
            </a:r>
            <a:r>
              <a:rPr lang="zh-TW" altLang="en-US" dirty="0"/>
              <a:t>的情況下，</a:t>
            </a:r>
            <a:r>
              <a:rPr lang="en-US" altLang="zh-TW" dirty="0"/>
              <a:t>seed</a:t>
            </a:r>
            <a:r>
              <a:rPr lang="zh-TW" altLang="en-US" dirty="0"/>
              <a:t>數增加，時間也會縮短。</a:t>
            </a:r>
            <a:endParaRPr lang="en-US" altLang="zh-TW" dirty="0"/>
          </a:p>
          <a:p>
            <a:endParaRPr lang="en-US" altLang="zh-TW" dirty="0"/>
          </a:p>
          <a:p>
            <a:r>
              <a:rPr lang="en-US" altLang="zh-TW" dirty="0"/>
              <a:t>nm^2</a:t>
            </a:r>
          </a:p>
          <a:p>
            <a:r>
              <a:rPr lang="en-US" altLang="zh-TW" dirty="0"/>
              <a:t>N</a:t>
            </a:r>
            <a:r>
              <a:rPr lang="zh-TW" altLang="en-US" dirty="0"/>
              <a:t>是</a:t>
            </a:r>
            <a:r>
              <a:rPr lang="en-US" altLang="zh-TW" dirty="0"/>
              <a:t>seed</a:t>
            </a:r>
            <a:r>
              <a:rPr lang="zh-TW" altLang="en-US" dirty="0"/>
              <a:t>數 </a:t>
            </a:r>
            <a:r>
              <a:rPr lang="en-US" altLang="zh-TW" dirty="0"/>
              <a:t>m</a:t>
            </a:r>
            <a:r>
              <a:rPr lang="zh-TW" altLang="en-US" dirty="0"/>
              <a:t>是</a:t>
            </a:r>
            <a:r>
              <a:rPr lang="en-US" altLang="zh-TW" dirty="0"/>
              <a:t>grid</a:t>
            </a:r>
            <a:r>
              <a:rPr lang="zh-TW" altLang="en-US" dirty="0"/>
              <a:t>大小</a:t>
            </a:r>
            <a:endParaRPr lang="en-US" altLang="zh-TW" dirty="0"/>
          </a:p>
        </p:txBody>
      </p:sp>
      <p:sp>
        <p:nvSpPr>
          <p:cNvPr id="4" name="投影片編號版面配置區 3"/>
          <p:cNvSpPr>
            <a:spLocks noGrp="1"/>
          </p:cNvSpPr>
          <p:nvPr>
            <p:ph type="sldNum" sz="quarter" idx="5"/>
          </p:nvPr>
        </p:nvSpPr>
        <p:spPr/>
        <p:txBody>
          <a:bodyPr/>
          <a:lstStyle/>
          <a:p>
            <a:fld id="{6CBBCF65-18E4-404A-9CC7-11855E64B910}" type="slidenum">
              <a:rPr lang="zh-TW" altLang="en-US" smtClean="0"/>
              <a:pPr/>
              <a:t>8</a:t>
            </a:fld>
            <a:endParaRPr lang="zh-TW" altLang="en-US"/>
          </a:p>
        </p:txBody>
      </p:sp>
    </p:spTree>
    <p:extLst>
      <p:ext uri="{BB962C8B-B14F-4D97-AF65-F5344CB8AC3E}">
        <p14:creationId xmlns:p14="http://schemas.microsoft.com/office/powerpoint/2010/main" xmlns="" val="3981993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0FFE9CA9-2D2F-4F32-AF24-15E7BAFAD219}"/>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xmlns="" id="{320C05A1-6B4C-43DC-B2A7-0971AA29F1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xmlns="" id="{2C3FA422-B303-40CB-9601-EA4B6EEFF25F}"/>
              </a:ext>
            </a:extLst>
          </p:cNvPr>
          <p:cNvSpPr>
            <a:spLocks noGrp="1"/>
          </p:cNvSpPr>
          <p:nvPr>
            <p:ph type="dt" sz="half" idx="10"/>
          </p:nvPr>
        </p:nvSpPr>
        <p:spPr/>
        <p:txBody>
          <a:bodyPr/>
          <a:lstStyle/>
          <a:p>
            <a:fld id="{4B7D3FF7-98C8-45EF-858E-1D7577A201E8}" type="datetimeFigureOut">
              <a:rPr lang="zh-TW" altLang="en-US" smtClean="0"/>
              <a:pPr/>
              <a:t>2021/11/30</a:t>
            </a:fld>
            <a:endParaRPr lang="zh-TW" altLang="en-US"/>
          </a:p>
        </p:txBody>
      </p:sp>
      <p:sp>
        <p:nvSpPr>
          <p:cNvPr id="5" name="頁尾版面配置區 4">
            <a:extLst>
              <a:ext uri="{FF2B5EF4-FFF2-40B4-BE49-F238E27FC236}">
                <a16:creationId xmlns:a16="http://schemas.microsoft.com/office/drawing/2014/main" xmlns="" id="{2E28DE39-D10A-451A-8D55-E836A0D25EB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xmlns="" id="{45B9EC4E-D49C-4C4D-939B-8406C8424EF9}"/>
              </a:ext>
            </a:extLst>
          </p:cNvPr>
          <p:cNvSpPr>
            <a:spLocks noGrp="1"/>
          </p:cNvSpPr>
          <p:nvPr>
            <p:ph type="sldNum" sz="quarter" idx="12"/>
          </p:nvPr>
        </p:nvSpPr>
        <p:spPr/>
        <p:txBody>
          <a:bodyPr/>
          <a:lstStyle/>
          <a:p>
            <a:fld id="{48559D5E-1BBD-45D2-9B47-71D7163E307A}" type="slidenum">
              <a:rPr lang="zh-TW" altLang="en-US" smtClean="0"/>
              <a:pPr/>
              <a:t>‹#›</a:t>
            </a:fld>
            <a:endParaRPr lang="zh-TW" altLang="en-US"/>
          </a:p>
        </p:txBody>
      </p:sp>
    </p:spTree>
    <p:extLst>
      <p:ext uri="{BB962C8B-B14F-4D97-AF65-F5344CB8AC3E}">
        <p14:creationId xmlns:p14="http://schemas.microsoft.com/office/powerpoint/2010/main" xmlns="" val="2725689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E751673E-E078-41F4-9B04-EF8788D0B8B5}"/>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xmlns="" id="{481C24D8-830F-4171-B40D-266811B4EE0D}"/>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C9C06C65-EF81-4067-A327-AF2A5D4A72E5}"/>
              </a:ext>
            </a:extLst>
          </p:cNvPr>
          <p:cNvSpPr>
            <a:spLocks noGrp="1"/>
          </p:cNvSpPr>
          <p:nvPr>
            <p:ph type="dt" sz="half" idx="10"/>
          </p:nvPr>
        </p:nvSpPr>
        <p:spPr/>
        <p:txBody>
          <a:bodyPr/>
          <a:lstStyle/>
          <a:p>
            <a:fld id="{4B7D3FF7-98C8-45EF-858E-1D7577A201E8}" type="datetimeFigureOut">
              <a:rPr lang="zh-TW" altLang="en-US" smtClean="0"/>
              <a:pPr/>
              <a:t>2021/11/30</a:t>
            </a:fld>
            <a:endParaRPr lang="zh-TW" altLang="en-US"/>
          </a:p>
        </p:txBody>
      </p:sp>
      <p:sp>
        <p:nvSpPr>
          <p:cNvPr id="5" name="頁尾版面配置區 4">
            <a:extLst>
              <a:ext uri="{FF2B5EF4-FFF2-40B4-BE49-F238E27FC236}">
                <a16:creationId xmlns:a16="http://schemas.microsoft.com/office/drawing/2014/main" xmlns="" id="{A8097134-82EA-4D9B-8AD3-E449645EDCD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xmlns="" id="{3BFB2585-37E6-433B-92EE-183EC1FB1BDB}"/>
              </a:ext>
            </a:extLst>
          </p:cNvPr>
          <p:cNvSpPr>
            <a:spLocks noGrp="1"/>
          </p:cNvSpPr>
          <p:nvPr>
            <p:ph type="sldNum" sz="quarter" idx="12"/>
          </p:nvPr>
        </p:nvSpPr>
        <p:spPr/>
        <p:txBody>
          <a:bodyPr/>
          <a:lstStyle/>
          <a:p>
            <a:fld id="{48559D5E-1BBD-45D2-9B47-71D7163E307A}" type="slidenum">
              <a:rPr lang="zh-TW" altLang="en-US" smtClean="0"/>
              <a:pPr/>
              <a:t>‹#›</a:t>
            </a:fld>
            <a:endParaRPr lang="zh-TW" altLang="en-US"/>
          </a:p>
        </p:txBody>
      </p:sp>
    </p:spTree>
    <p:extLst>
      <p:ext uri="{BB962C8B-B14F-4D97-AF65-F5344CB8AC3E}">
        <p14:creationId xmlns:p14="http://schemas.microsoft.com/office/powerpoint/2010/main" xmlns="" val="1055955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xmlns="" id="{02C54575-CCE5-42FE-8067-956C08F860B8}"/>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xmlns="" id="{40C5C734-65C0-47EF-B0E4-6013D96765AC}"/>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B6191F23-1945-4719-987E-90C734F7D54D}"/>
              </a:ext>
            </a:extLst>
          </p:cNvPr>
          <p:cNvSpPr>
            <a:spLocks noGrp="1"/>
          </p:cNvSpPr>
          <p:nvPr>
            <p:ph type="dt" sz="half" idx="10"/>
          </p:nvPr>
        </p:nvSpPr>
        <p:spPr/>
        <p:txBody>
          <a:bodyPr/>
          <a:lstStyle/>
          <a:p>
            <a:fld id="{4B7D3FF7-98C8-45EF-858E-1D7577A201E8}" type="datetimeFigureOut">
              <a:rPr lang="zh-TW" altLang="en-US" smtClean="0"/>
              <a:pPr/>
              <a:t>2021/11/30</a:t>
            </a:fld>
            <a:endParaRPr lang="zh-TW" altLang="en-US"/>
          </a:p>
        </p:txBody>
      </p:sp>
      <p:sp>
        <p:nvSpPr>
          <p:cNvPr id="5" name="頁尾版面配置區 4">
            <a:extLst>
              <a:ext uri="{FF2B5EF4-FFF2-40B4-BE49-F238E27FC236}">
                <a16:creationId xmlns:a16="http://schemas.microsoft.com/office/drawing/2014/main" xmlns="" id="{A7EA65D5-41A8-4EF5-9FBF-89C7EE6C580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xmlns="" id="{1BE3F4A5-A4D8-48F9-B4D1-2CA330F1BE6F}"/>
              </a:ext>
            </a:extLst>
          </p:cNvPr>
          <p:cNvSpPr>
            <a:spLocks noGrp="1"/>
          </p:cNvSpPr>
          <p:nvPr>
            <p:ph type="sldNum" sz="quarter" idx="12"/>
          </p:nvPr>
        </p:nvSpPr>
        <p:spPr/>
        <p:txBody>
          <a:bodyPr/>
          <a:lstStyle/>
          <a:p>
            <a:fld id="{48559D5E-1BBD-45D2-9B47-71D7163E307A}" type="slidenum">
              <a:rPr lang="zh-TW" altLang="en-US" smtClean="0"/>
              <a:pPr/>
              <a:t>‹#›</a:t>
            </a:fld>
            <a:endParaRPr lang="zh-TW" altLang="en-US"/>
          </a:p>
        </p:txBody>
      </p:sp>
    </p:spTree>
    <p:extLst>
      <p:ext uri="{BB962C8B-B14F-4D97-AF65-F5344CB8AC3E}">
        <p14:creationId xmlns:p14="http://schemas.microsoft.com/office/powerpoint/2010/main" xmlns="" val="2811988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EF7F1D7-8411-4E11-AF8C-2B420A243E4C}"/>
              </a:ext>
            </a:extLst>
          </p:cNvPr>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zh-TW" altLang="en-US" dirty="0"/>
              <a:t>按一下以編輯母片標題樣式</a:t>
            </a:r>
          </a:p>
        </p:txBody>
      </p:sp>
      <p:sp>
        <p:nvSpPr>
          <p:cNvPr id="3" name="內容版面配置區 2">
            <a:extLst>
              <a:ext uri="{FF2B5EF4-FFF2-40B4-BE49-F238E27FC236}">
                <a16:creationId xmlns:a16="http://schemas.microsoft.com/office/drawing/2014/main" xmlns="" id="{4DF67058-DC92-4082-B2C6-4D129AB8E9CE}"/>
              </a:ext>
            </a:extLst>
          </p:cNvPr>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a:extLst>
              <a:ext uri="{FF2B5EF4-FFF2-40B4-BE49-F238E27FC236}">
                <a16:creationId xmlns:a16="http://schemas.microsoft.com/office/drawing/2014/main" xmlns="" id="{D285A2B6-A6FF-4586-9C72-9A768CCC5C8F}"/>
              </a:ext>
            </a:extLst>
          </p:cNvPr>
          <p:cNvSpPr>
            <a:spLocks noGrp="1"/>
          </p:cNvSpPr>
          <p:nvPr>
            <p:ph type="dt" sz="half" idx="10"/>
          </p:nvPr>
        </p:nvSpPr>
        <p:spPr/>
        <p:txBody>
          <a:bodyPr/>
          <a:lstStyle/>
          <a:p>
            <a:fld id="{4B7D3FF7-98C8-45EF-858E-1D7577A201E8}" type="datetimeFigureOut">
              <a:rPr lang="zh-TW" altLang="en-US" smtClean="0"/>
              <a:pPr/>
              <a:t>2021/11/30</a:t>
            </a:fld>
            <a:endParaRPr lang="zh-TW" altLang="en-US"/>
          </a:p>
        </p:txBody>
      </p:sp>
      <p:sp>
        <p:nvSpPr>
          <p:cNvPr id="5" name="頁尾版面配置區 4">
            <a:extLst>
              <a:ext uri="{FF2B5EF4-FFF2-40B4-BE49-F238E27FC236}">
                <a16:creationId xmlns:a16="http://schemas.microsoft.com/office/drawing/2014/main" xmlns="" id="{16890196-ACF8-41CE-B82F-5358EB1FF29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xmlns="" id="{AA19A0D5-9B73-4B68-AD00-407EEA9D5EF6}"/>
              </a:ext>
            </a:extLst>
          </p:cNvPr>
          <p:cNvSpPr>
            <a:spLocks noGrp="1"/>
          </p:cNvSpPr>
          <p:nvPr>
            <p:ph type="sldNum" sz="quarter" idx="12"/>
          </p:nvPr>
        </p:nvSpPr>
        <p:spPr/>
        <p:txBody>
          <a:bodyPr/>
          <a:lstStyle/>
          <a:p>
            <a:fld id="{48559D5E-1BBD-45D2-9B47-71D7163E307A}" type="slidenum">
              <a:rPr lang="zh-TW" altLang="en-US" smtClean="0"/>
              <a:pPr/>
              <a:t>‹#›</a:t>
            </a:fld>
            <a:endParaRPr lang="zh-TW" altLang="en-US"/>
          </a:p>
        </p:txBody>
      </p:sp>
    </p:spTree>
    <p:extLst>
      <p:ext uri="{BB962C8B-B14F-4D97-AF65-F5344CB8AC3E}">
        <p14:creationId xmlns:p14="http://schemas.microsoft.com/office/powerpoint/2010/main" xmlns="" val="112583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6988F12C-EC56-4DFB-A515-B36E8F690046}"/>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xmlns="" id="{CB75A81F-8844-4974-A3EE-619D3083E1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xmlns="" id="{D57FCC78-122C-49B5-B518-46166828F66B}"/>
              </a:ext>
            </a:extLst>
          </p:cNvPr>
          <p:cNvSpPr>
            <a:spLocks noGrp="1"/>
          </p:cNvSpPr>
          <p:nvPr>
            <p:ph type="dt" sz="half" idx="10"/>
          </p:nvPr>
        </p:nvSpPr>
        <p:spPr/>
        <p:txBody>
          <a:bodyPr/>
          <a:lstStyle/>
          <a:p>
            <a:fld id="{4B7D3FF7-98C8-45EF-858E-1D7577A201E8}" type="datetimeFigureOut">
              <a:rPr lang="zh-TW" altLang="en-US" smtClean="0"/>
              <a:pPr/>
              <a:t>2021/11/30</a:t>
            </a:fld>
            <a:endParaRPr lang="zh-TW" altLang="en-US"/>
          </a:p>
        </p:txBody>
      </p:sp>
      <p:sp>
        <p:nvSpPr>
          <p:cNvPr id="5" name="頁尾版面配置區 4">
            <a:extLst>
              <a:ext uri="{FF2B5EF4-FFF2-40B4-BE49-F238E27FC236}">
                <a16:creationId xmlns:a16="http://schemas.microsoft.com/office/drawing/2014/main" xmlns="" id="{C4B29CD4-F9A7-4EDB-9F7E-6E60B1A8EE4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xmlns="" id="{4AF45F51-5F17-4A75-907B-E3612675D172}"/>
              </a:ext>
            </a:extLst>
          </p:cNvPr>
          <p:cNvSpPr>
            <a:spLocks noGrp="1"/>
          </p:cNvSpPr>
          <p:nvPr>
            <p:ph type="sldNum" sz="quarter" idx="12"/>
          </p:nvPr>
        </p:nvSpPr>
        <p:spPr/>
        <p:txBody>
          <a:bodyPr/>
          <a:lstStyle/>
          <a:p>
            <a:fld id="{48559D5E-1BBD-45D2-9B47-71D7163E307A}" type="slidenum">
              <a:rPr lang="zh-TW" altLang="en-US" smtClean="0"/>
              <a:pPr/>
              <a:t>‹#›</a:t>
            </a:fld>
            <a:endParaRPr lang="zh-TW" altLang="en-US"/>
          </a:p>
        </p:txBody>
      </p:sp>
    </p:spTree>
    <p:extLst>
      <p:ext uri="{BB962C8B-B14F-4D97-AF65-F5344CB8AC3E}">
        <p14:creationId xmlns:p14="http://schemas.microsoft.com/office/powerpoint/2010/main" xmlns="" val="2974795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F12D844B-B729-4E25-A1CA-535C68C63D14}"/>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xmlns="" id="{E73FCB8A-BE36-4651-98A5-75961A98844D}"/>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xmlns="" id="{A0EF4232-CB03-48C5-9EB5-1A596A7F8C1E}"/>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xmlns="" id="{32D15D8A-D91D-44C1-AEA7-80712A484C2E}"/>
              </a:ext>
            </a:extLst>
          </p:cNvPr>
          <p:cNvSpPr>
            <a:spLocks noGrp="1"/>
          </p:cNvSpPr>
          <p:nvPr>
            <p:ph type="dt" sz="half" idx="10"/>
          </p:nvPr>
        </p:nvSpPr>
        <p:spPr/>
        <p:txBody>
          <a:bodyPr/>
          <a:lstStyle/>
          <a:p>
            <a:fld id="{4B7D3FF7-98C8-45EF-858E-1D7577A201E8}" type="datetimeFigureOut">
              <a:rPr lang="zh-TW" altLang="en-US" smtClean="0"/>
              <a:pPr/>
              <a:t>2021/11/30</a:t>
            </a:fld>
            <a:endParaRPr lang="zh-TW" altLang="en-US"/>
          </a:p>
        </p:txBody>
      </p:sp>
      <p:sp>
        <p:nvSpPr>
          <p:cNvPr id="6" name="頁尾版面配置區 5">
            <a:extLst>
              <a:ext uri="{FF2B5EF4-FFF2-40B4-BE49-F238E27FC236}">
                <a16:creationId xmlns:a16="http://schemas.microsoft.com/office/drawing/2014/main" xmlns="" id="{085F2E0F-9BE6-4E57-A5CE-83E94CCE6D96}"/>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xmlns="" id="{464674A4-E2AD-492B-AAEF-423BB79A3119}"/>
              </a:ext>
            </a:extLst>
          </p:cNvPr>
          <p:cNvSpPr>
            <a:spLocks noGrp="1"/>
          </p:cNvSpPr>
          <p:nvPr>
            <p:ph type="sldNum" sz="quarter" idx="12"/>
          </p:nvPr>
        </p:nvSpPr>
        <p:spPr/>
        <p:txBody>
          <a:bodyPr/>
          <a:lstStyle/>
          <a:p>
            <a:fld id="{48559D5E-1BBD-45D2-9B47-71D7163E307A}" type="slidenum">
              <a:rPr lang="zh-TW" altLang="en-US" smtClean="0"/>
              <a:pPr/>
              <a:t>‹#›</a:t>
            </a:fld>
            <a:endParaRPr lang="zh-TW" altLang="en-US"/>
          </a:p>
        </p:txBody>
      </p:sp>
    </p:spTree>
    <p:extLst>
      <p:ext uri="{BB962C8B-B14F-4D97-AF65-F5344CB8AC3E}">
        <p14:creationId xmlns:p14="http://schemas.microsoft.com/office/powerpoint/2010/main" xmlns="" val="1073809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EBFF5937-DC0A-4941-A312-316A5FE8377C}"/>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xmlns="" id="{3C40587A-7C8A-4674-9AAE-08E9CFAEE6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xmlns="" id="{9E957552-3ACD-48DE-A028-6B42D147E779}"/>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xmlns="" id="{2E3115B1-BF88-4BF2-8BF9-A0ED8BA34B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xmlns="" id="{FD328C5D-5F7C-4F1F-B551-7EA04A89596A}"/>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xmlns="" id="{8D1CB5C1-815A-4F4C-BFD6-4DD758ACD24A}"/>
              </a:ext>
            </a:extLst>
          </p:cNvPr>
          <p:cNvSpPr>
            <a:spLocks noGrp="1"/>
          </p:cNvSpPr>
          <p:nvPr>
            <p:ph type="dt" sz="half" idx="10"/>
          </p:nvPr>
        </p:nvSpPr>
        <p:spPr/>
        <p:txBody>
          <a:bodyPr/>
          <a:lstStyle/>
          <a:p>
            <a:fld id="{4B7D3FF7-98C8-45EF-858E-1D7577A201E8}" type="datetimeFigureOut">
              <a:rPr lang="zh-TW" altLang="en-US" smtClean="0"/>
              <a:pPr/>
              <a:t>2021/11/30</a:t>
            </a:fld>
            <a:endParaRPr lang="zh-TW" altLang="en-US"/>
          </a:p>
        </p:txBody>
      </p:sp>
      <p:sp>
        <p:nvSpPr>
          <p:cNvPr id="8" name="頁尾版面配置區 7">
            <a:extLst>
              <a:ext uri="{FF2B5EF4-FFF2-40B4-BE49-F238E27FC236}">
                <a16:creationId xmlns:a16="http://schemas.microsoft.com/office/drawing/2014/main" xmlns="" id="{A12580DB-1B47-4F36-B256-B07EE3B076F5}"/>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xmlns="" id="{D4AEB7D4-1178-4E72-8BCD-1BDF9FE5152A}"/>
              </a:ext>
            </a:extLst>
          </p:cNvPr>
          <p:cNvSpPr>
            <a:spLocks noGrp="1"/>
          </p:cNvSpPr>
          <p:nvPr>
            <p:ph type="sldNum" sz="quarter" idx="12"/>
          </p:nvPr>
        </p:nvSpPr>
        <p:spPr/>
        <p:txBody>
          <a:bodyPr/>
          <a:lstStyle/>
          <a:p>
            <a:fld id="{48559D5E-1BBD-45D2-9B47-71D7163E307A}" type="slidenum">
              <a:rPr lang="zh-TW" altLang="en-US" smtClean="0"/>
              <a:pPr/>
              <a:t>‹#›</a:t>
            </a:fld>
            <a:endParaRPr lang="zh-TW" altLang="en-US"/>
          </a:p>
        </p:txBody>
      </p:sp>
    </p:spTree>
    <p:extLst>
      <p:ext uri="{BB962C8B-B14F-4D97-AF65-F5344CB8AC3E}">
        <p14:creationId xmlns:p14="http://schemas.microsoft.com/office/powerpoint/2010/main" xmlns="" val="2896827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109992E3-79C6-4551-8A91-566CBEE53550}"/>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xmlns="" id="{B68B05B7-D88A-436D-8890-877E1E165C9E}"/>
              </a:ext>
            </a:extLst>
          </p:cNvPr>
          <p:cNvSpPr>
            <a:spLocks noGrp="1"/>
          </p:cNvSpPr>
          <p:nvPr>
            <p:ph type="dt" sz="half" idx="10"/>
          </p:nvPr>
        </p:nvSpPr>
        <p:spPr/>
        <p:txBody>
          <a:bodyPr/>
          <a:lstStyle/>
          <a:p>
            <a:fld id="{4B7D3FF7-98C8-45EF-858E-1D7577A201E8}" type="datetimeFigureOut">
              <a:rPr lang="zh-TW" altLang="en-US" smtClean="0"/>
              <a:pPr/>
              <a:t>2021/11/30</a:t>
            </a:fld>
            <a:endParaRPr lang="zh-TW" altLang="en-US"/>
          </a:p>
        </p:txBody>
      </p:sp>
      <p:sp>
        <p:nvSpPr>
          <p:cNvPr id="4" name="頁尾版面配置區 3">
            <a:extLst>
              <a:ext uri="{FF2B5EF4-FFF2-40B4-BE49-F238E27FC236}">
                <a16:creationId xmlns:a16="http://schemas.microsoft.com/office/drawing/2014/main" xmlns="" id="{AFC63F8D-6A3D-4FEB-BC0A-C80CE8E55389}"/>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xmlns="" id="{B9C39441-1078-46F5-948C-E34A790A77F7}"/>
              </a:ext>
            </a:extLst>
          </p:cNvPr>
          <p:cNvSpPr>
            <a:spLocks noGrp="1"/>
          </p:cNvSpPr>
          <p:nvPr>
            <p:ph type="sldNum" sz="quarter" idx="12"/>
          </p:nvPr>
        </p:nvSpPr>
        <p:spPr/>
        <p:txBody>
          <a:bodyPr/>
          <a:lstStyle/>
          <a:p>
            <a:fld id="{48559D5E-1BBD-45D2-9B47-71D7163E307A}" type="slidenum">
              <a:rPr lang="zh-TW" altLang="en-US" smtClean="0"/>
              <a:pPr/>
              <a:t>‹#›</a:t>
            </a:fld>
            <a:endParaRPr lang="zh-TW" altLang="en-US"/>
          </a:p>
        </p:txBody>
      </p:sp>
    </p:spTree>
    <p:extLst>
      <p:ext uri="{BB962C8B-B14F-4D97-AF65-F5344CB8AC3E}">
        <p14:creationId xmlns:p14="http://schemas.microsoft.com/office/powerpoint/2010/main" xmlns="" val="1204634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xmlns="" id="{5E69727E-491C-4915-BFF8-620880DD2113}"/>
              </a:ext>
            </a:extLst>
          </p:cNvPr>
          <p:cNvSpPr>
            <a:spLocks noGrp="1"/>
          </p:cNvSpPr>
          <p:nvPr>
            <p:ph type="dt" sz="half" idx="10"/>
          </p:nvPr>
        </p:nvSpPr>
        <p:spPr/>
        <p:txBody>
          <a:bodyPr/>
          <a:lstStyle/>
          <a:p>
            <a:fld id="{4B7D3FF7-98C8-45EF-858E-1D7577A201E8}" type="datetimeFigureOut">
              <a:rPr lang="zh-TW" altLang="en-US" smtClean="0"/>
              <a:pPr/>
              <a:t>2021/11/30</a:t>
            </a:fld>
            <a:endParaRPr lang="zh-TW" altLang="en-US"/>
          </a:p>
        </p:txBody>
      </p:sp>
      <p:sp>
        <p:nvSpPr>
          <p:cNvPr id="3" name="頁尾版面配置區 2">
            <a:extLst>
              <a:ext uri="{FF2B5EF4-FFF2-40B4-BE49-F238E27FC236}">
                <a16:creationId xmlns:a16="http://schemas.microsoft.com/office/drawing/2014/main" xmlns="" id="{00FE5364-20F2-413F-8048-FFCFCBC2B848}"/>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xmlns="" id="{F384A7BF-5767-4465-837F-3C118AD2819A}"/>
              </a:ext>
            </a:extLst>
          </p:cNvPr>
          <p:cNvSpPr>
            <a:spLocks noGrp="1"/>
          </p:cNvSpPr>
          <p:nvPr>
            <p:ph type="sldNum" sz="quarter" idx="12"/>
          </p:nvPr>
        </p:nvSpPr>
        <p:spPr/>
        <p:txBody>
          <a:bodyPr/>
          <a:lstStyle/>
          <a:p>
            <a:fld id="{48559D5E-1BBD-45D2-9B47-71D7163E307A}" type="slidenum">
              <a:rPr lang="zh-TW" altLang="en-US" smtClean="0"/>
              <a:pPr/>
              <a:t>‹#›</a:t>
            </a:fld>
            <a:endParaRPr lang="zh-TW" altLang="en-US"/>
          </a:p>
        </p:txBody>
      </p:sp>
    </p:spTree>
    <p:extLst>
      <p:ext uri="{BB962C8B-B14F-4D97-AF65-F5344CB8AC3E}">
        <p14:creationId xmlns:p14="http://schemas.microsoft.com/office/powerpoint/2010/main" xmlns="" val="1870455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718CDE37-F35C-4478-A2E4-5432BDF0741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xmlns="" id="{44760404-E270-40DF-BA81-96F08FC4B1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xmlns="" id="{253545B4-D143-456A-8178-04592C865A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xmlns="" id="{64AD798C-3D43-42B5-AF0C-3060871F44D6}"/>
              </a:ext>
            </a:extLst>
          </p:cNvPr>
          <p:cNvSpPr>
            <a:spLocks noGrp="1"/>
          </p:cNvSpPr>
          <p:nvPr>
            <p:ph type="dt" sz="half" idx="10"/>
          </p:nvPr>
        </p:nvSpPr>
        <p:spPr/>
        <p:txBody>
          <a:bodyPr/>
          <a:lstStyle/>
          <a:p>
            <a:fld id="{4B7D3FF7-98C8-45EF-858E-1D7577A201E8}" type="datetimeFigureOut">
              <a:rPr lang="zh-TW" altLang="en-US" smtClean="0"/>
              <a:pPr/>
              <a:t>2021/11/30</a:t>
            </a:fld>
            <a:endParaRPr lang="zh-TW" altLang="en-US"/>
          </a:p>
        </p:txBody>
      </p:sp>
      <p:sp>
        <p:nvSpPr>
          <p:cNvPr id="6" name="頁尾版面配置區 5">
            <a:extLst>
              <a:ext uri="{FF2B5EF4-FFF2-40B4-BE49-F238E27FC236}">
                <a16:creationId xmlns:a16="http://schemas.microsoft.com/office/drawing/2014/main" xmlns="" id="{F54F6F2E-0FE9-4920-8BCA-34B0A11AE764}"/>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xmlns="" id="{445DC602-804F-4F43-81A2-FAE2A9A30916}"/>
              </a:ext>
            </a:extLst>
          </p:cNvPr>
          <p:cNvSpPr>
            <a:spLocks noGrp="1"/>
          </p:cNvSpPr>
          <p:nvPr>
            <p:ph type="sldNum" sz="quarter" idx="12"/>
          </p:nvPr>
        </p:nvSpPr>
        <p:spPr/>
        <p:txBody>
          <a:bodyPr/>
          <a:lstStyle/>
          <a:p>
            <a:fld id="{48559D5E-1BBD-45D2-9B47-71D7163E307A}" type="slidenum">
              <a:rPr lang="zh-TW" altLang="en-US" smtClean="0"/>
              <a:pPr/>
              <a:t>‹#›</a:t>
            </a:fld>
            <a:endParaRPr lang="zh-TW" altLang="en-US"/>
          </a:p>
        </p:txBody>
      </p:sp>
    </p:spTree>
    <p:extLst>
      <p:ext uri="{BB962C8B-B14F-4D97-AF65-F5344CB8AC3E}">
        <p14:creationId xmlns:p14="http://schemas.microsoft.com/office/powerpoint/2010/main" xmlns="" val="580152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EE6EE344-0B98-4B2C-BFBA-BA2D69D321FE}"/>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xmlns="" id="{4CAC1682-7C9E-452E-BD7D-F893AE7FDC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xmlns="" id="{BF9614B5-D1BC-40A7-BC37-F1C8AD2075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xmlns="" id="{E954F840-3657-4543-997E-94E73C47E69E}"/>
              </a:ext>
            </a:extLst>
          </p:cNvPr>
          <p:cNvSpPr>
            <a:spLocks noGrp="1"/>
          </p:cNvSpPr>
          <p:nvPr>
            <p:ph type="dt" sz="half" idx="10"/>
          </p:nvPr>
        </p:nvSpPr>
        <p:spPr/>
        <p:txBody>
          <a:bodyPr/>
          <a:lstStyle/>
          <a:p>
            <a:fld id="{4B7D3FF7-98C8-45EF-858E-1D7577A201E8}" type="datetimeFigureOut">
              <a:rPr lang="zh-TW" altLang="en-US" smtClean="0"/>
              <a:pPr/>
              <a:t>2021/11/30</a:t>
            </a:fld>
            <a:endParaRPr lang="zh-TW" altLang="en-US"/>
          </a:p>
        </p:txBody>
      </p:sp>
      <p:sp>
        <p:nvSpPr>
          <p:cNvPr id="6" name="頁尾版面配置區 5">
            <a:extLst>
              <a:ext uri="{FF2B5EF4-FFF2-40B4-BE49-F238E27FC236}">
                <a16:creationId xmlns:a16="http://schemas.microsoft.com/office/drawing/2014/main" xmlns="" id="{E77FE89D-3350-4401-896A-C7AC5865DA8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xmlns="" id="{7FDD5D27-3C12-4209-83F0-98A84BDA36F0}"/>
              </a:ext>
            </a:extLst>
          </p:cNvPr>
          <p:cNvSpPr>
            <a:spLocks noGrp="1"/>
          </p:cNvSpPr>
          <p:nvPr>
            <p:ph type="sldNum" sz="quarter" idx="12"/>
          </p:nvPr>
        </p:nvSpPr>
        <p:spPr/>
        <p:txBody>
          <a:bodyPr/>
          <a:lstStyle/>
          <a:p>
            <a:fld id="{48559D5E-1BBD-45D2-9B47-71D7163E307A}" type="slidenum">
              <a:rPr lang="zh-TW" altLang="en-US" smtClean="0"/>
              <a:pPr/>
              <a:t>‹#›</a:t>
            </a:fld>
            <a:endParaRPr lang="zh-TW" altLang="en-US"/>
          </a:p>
        </p:txBody>
      </p:sp>
    </p:spTree>
    <p:extLst>
      <p:ext uri="{BB962C8B-B14F-4D97-AF65-F5344CB8AC3E}">
        <p14:creationId xmlns:p14="http://schemas.microsoft.com/office/powerpoint/2010/main" xmlns="" val="324777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xmlns="" id="{D1953057-BF49-4C53-A322-005CE9BAD8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xmlns="" id="{CF6A7BF1-2E90-4F1D-91B8-FA2A73EFA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9E59B46F-1170-4F97-A73B-6DFF1134D9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7D3FF7-98C8-45EF-858E-1D7577A201E8}" type="datetimeFigureOut">
              <a:rPr lang="zh-TW" altLang="en-US" smtClean="0"/>
              <a:pPr/>
              <a:t>2021/11/30</a:t>
            </a:fld>
            <a:endParaRPr lang="zh-TW" altLang="en-US"/>
          </a:p>
        </p:txBody>
      </p:sp>
      <p:sp>
        <p:nvSpPr>
          <p:cNvPr id="5" name="頁尾版面配置區 4">
            <a:extLst>
              <a:ext uri="{FF2B5EF4-FFF2-40B4-BE49-F238E27FC236}">
                <a16:creationId xmlns:a16="http://schemas.microsoft.com/office/drawing/2014/main" xmlns="" id="{5B5B657E-8859-474C-983C-06D3135909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xmlns="" id="{9DF9E802-D8E1-4A13-A359-01E620FBA5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559D5E-1BBD-45D2-9B47-71D7163E307A}" type="slidenum">
              <a:rPr lang="zh-TW" altLang="en-US" smtClean="0"/>
              <a:pPr/>
              <a:t>‹#›</a:t>
            </a:fld>
            <a:endParaRPr lang="zh-TW" altLang="en-US"/>
          </a:p>
        </p:txBody>
      </p:sp>
    </p:spTree>
    <p:extLst>
      <p:ext uri="{BB962C8B-B14F-4D97-AF65-F5344CB8AC3E}">
        <p14:creationId xmlns:p14="http://schemas.microsoft.com/office/powerpoint/2010/main" xmlns="" val="3089015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D0B8ACEC-085F-41D9-AD77-378373AAA3CC}"/>
              </a:ext>
            </a:extLst>
          </p:cNvPr>
          <p:cNvSpPr>
            <a:spLocks noGrp="1"/>
          </p:cNvSpPr>
          <p:nvPr>
            <p:ph type="ctrTitle"/>
          </p:nvPr>
        </p:nvSpPr>
        <p:spPr>
          <a:xfrm>
            <a:off x="1524000" y="83676"/>
            <a:ext cx="9144000" cy="2387600"/>
          </a:xfrm>
        </p:spPr>
        <p:txBody>
          <a:bodyPr>
            <a:normAutofit/>
          </a:bodyPr>
          <a:lstStyle/>
          <a:p>
            <a:pPr>
              <a:lnSpc>
                <a:spcPct val="100000"/>
              </a:lnSpc>
            </a:pPr>
            <a:r>
              <a:rPr kumimoji="1" lang="en-US" altLang="zh-TW" sz="4800" dirty="0">
                <a:latin typeface="Times New Roman" panose="02020603050405020304" pitchFamily="18" charset="0"/>
                <a:cs typeface="Times New Roman" panose="02020603050405020304" pitchFamily="18" charset="0"/>
              </a:rPr>
              <a:t>A Divide-and-Conquer Algorithm for Computing Voronoi Diagrams</a:t>
            </a:r>
            <a:endParaRPr kumimoji="1" lang="zh-TW" altLang="en-US" sz="4800"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xmlns="" id="{9196214E-1103-4E26-A6F4-0594CD93DACE}"/>
              </a:ext>
            </a:extLst>
          </p:cNvPr>
          <p:cNvSpPr>
            <a:spLocks noGrp="1"/>
          </p:cNvSpPr>
          <p:nvPr>
            <p:ph type="subTitle" idx="1"/>
          </p:nvPr>
        </p:nvSpPr>
        <p:spPr>
          <a:xfrm>
            <a:off x="1524000" y="3558844"/>
            <a:ext cx="9144000" cy="1655762"/>
          </a:xfrm>
        </p:spPr>
        <p:txBody>
          <a:bodyPr>
            <a:normAutofit/>
          </a:bodyPr>
          <a:lstStyle/>
          <a:p>
            <a:r>
              <a:rPr lang="en-US" altLang="zh-TW" dirty="0"/>
              <a:t>Elijah Smith, Christian </a:t>
            </a:r>
            <a:r>
              <a:rPr lang="en-US" altLang="zh-TW" dirty="0" err="1"/>
              <a:t>Trefftz</a:t>
            </a:r>
            <a:r>
              <a:rPr lang="en-US" altLang="zh-TW" dirty="0"/>
              <a:t>, Byron DeVries </a:t>
            </a:r>
          </a:p>
          <a:p>
            <a:r>
              <a:rPr lang="en-US" altLang="zh-TW" dirty="0"/>
              <a:t>2020 IEEE International Conference Electro Information Technology (EIT)</a:t>
            </a:r>
          </a:p>
          <a:p>
            <a:r>
              <a:rPr lang="en-US" altLang="zh-TW" dirty="0"/>
              <a:t>31 July-1 Aug. 2020</a:t>
            </a:r>
            <a:r>
              <a:rPr lang="zh-TW" altLang="en-US" dirty="0"/>
              <a:t> </a:t>
            </a:r>
            <a:r>
              <a:rPr lang="en-US" altLang="zh-TW" dirty="0"/>
              <a:t> Chicago, IL, USA</a:t>
            </a:r>
          </a:p>
        </p:txBody>
      </p:sp>
      <p:sp>
        <p:nvSpPr>
          <p:cNvPr id="4" name="文字方塊 3">
            <a:extLst>
              <a:ext uri="{FF2B5EF4-FFF2-40B4-BE49-F238E27FC236}">
                <a16:creationId xmlns:a16="http://schemas.microsoft.com/office/drawing/2014/main" xmlns="" id="{9DBD8C01-2A31-4E2E-94C0-392C9FF4B1C9}"/>
              </a:ext>
            </a:extLst>
          </p:cNvPr>
          <p:cNvSpPr txBox="1"/>
          <p:nvPr/>
        </p:nvSpPr>
        <p:spPr>
          <a:xfrm>
            <a:off x="9372600" y="6206066"/>
            <a:ext cx="2819400" cy="646331"/>
          </a:xfrm>
          <a:prstGeom prst="rect">
            <a:avLst/>
          </a:prstGeom>
          <a:noFill/>
        </p:spPr>
        <p:txBody>
          <a:bodyPr wrap="square" rtlCol="0">
            <a:spAutoFit/>
          </a:bodyPr>
          <a:lstStyle/>
          <a:p>
            <a:r>
              <a:rPr lang="en-US" altLang="zh-TW" dirty="0" err="1"/>
              <a:t>Presenter:Chien-Ting</a:t>
            </a:r>
            <a:r>
              <a:rPr lang="en-US" altLang="zh-TW" dirty="0"/>
              <a:t> LEE</a:t>
            </a:r>
          </a:p>
          <a:p>
            <a:r>
              <a:rPr lang="en-US" altLang="zh-TW"/>
              <a:t>Date:Nov</a:t>
            </a:r>
            <a:r>
              <a:rPr lang="en-US" altLang="zh-TW" sz="1800" b="0" strike="noStrike" spc="-1">
                <a:solidFill>
                  <a:srgbClr val="000000"/>
                </a:solidFill>
                <a:latin typeface="Times New Roman"/>
              </a:rPr>
              <a:t>. </a:t>
            </a:r>
            <a:r>
              <a:rPr lang="en-US" altLang="zh-TW" spc="-1" dirty="0">
                <a:solidFill>
                  <a:srgbClr val="000000"/>
                </a:solidFill>
                <a:latin typeface="Times New Roman"/>
              </a:rPr>
              <a:t>30</a:t>
            </a:r>
            <a:r>
              <a:rPr lang="en-US" altLang="zh-TW" sz="1800" b="0" strike="noStrike" spc="-1" dirty="0">
                <a:solidFill>
                  <a:srgbClr val="000000"/>
                </a:solidFill>
                <a:latin typeface="Times New Roman"/>
              </a:rPr>
              <a:t>, 2021</a:t>
            </a:r>
            <a:endParaRPr lang="zh-TW" altLang="en-US" dirty="0"/>
          </a:p>
        </p:txBody>
      </p:sp>
    </p:spTree>
    <p:extLst>
      <p:ext uri="{BB962C8B-B14F-4D97-AF65-F5344CB8AC3E}">
        <p14:creationId xmlns:p14="http://schemas.microsoft.com/office/powerpoint/2010/main" xmlns="" val="38300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5888F872-8A2B-43CF-9785-41DC22DFCF45}"/>
              </a:ext>
            </a:extLst>
          </p:cNvPr>
          <p:cNvSpPr>
            <a:spLocks noGrp="1"/>
          </p:cNvSpPr>
          <p:nvPr>
            <p:ph type="title"/>
          </p:nvPr>
        </p:nvSpPr>
        <p:spPr>
          <a:xfrm>
            <a:off x="556846" y="0"/>
            <a:ext cx="10515600" cy="1325563"/>
          </a:xfrm>
        </p:spPr>
        <p:txBody>
          <a:bodyPr/>
          <a:lstStyle/>
          <a:p>
            <a:r>
              <a:rPr lang="en-US" altLang="zh-TW" dirty="0">
                <a:latin typeface="Times New Roman" panose="02020603050405020304" pitchFamily="18" charset="0"/>
                <a:cs typeface="Times New Roman" panose="02020603050405020304" pitchFamily="18" charset="0"/>
              </a:rPr>
              <a:t>Abstract</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xmlns="" id="{662447DF-886A-4310-808F-E71F7D8B37EC}"/>
              </a:ext>
            </a:extLst>
          </p:cNvPr>
          <p:cNvSpPr>
            <a:spLocks noGrp="1"/>
          </p:cNvSpPr>
          <p:nvPr>
            <p:ph idx="1"/>
          </p:nvPr>
        </p:nvSpPr>
        <p:spPr>
          <a:xfrm>
            <a:off x="838200" y="1076960"/>
            <a:ext cx="11109960" cy="5435600"/>
          </a:xfrm>
        </p:spPr>
        <p:txBody>
          <a:bodyPr>
            <a:noAutofit/>
          </a:bodyPr>
          <a:lstStyle/>
          <a:p>
            <a:pPr marL="0" lvl="1" indent="0" algn="just">
              <a:lnSpc>
                <a:spcPct val="110000"/>
              </a:lnSpc>
              <a:buFont typeface="Arial" panose="020B0604020202020204" pitchFamily="34" charset="0"/>
              <a:buNone/>
            </a:pPr>
            <a:r>
              <a:rPr lang="en-US" altLang="zh-TW" dirty="0"/>
              <a:t>Identifying the closest of a set of locations typically requires computing the distance to each of these locations, given a current position. However, Voronoi Diagrams precompute the geometric areas that each of these locations is closest to in order to ameliorate the cost of computing distances later on. Problematically, the initial computations required to generate a Voronoi Diagram can be computationally expensive. Naive approaches to generating discretized Voronoi Diagrams require every discretized position to be analyzed with the set of locations. This paper introduces a new algorithm to compute discretized Voronoi Diagrams using a divide-and-conquer approach. Rather than calculate every position, our approach calculates the positions at the four corners of a quadrant. If the corners belong to the same region, there is no need to subdivide this quadrant anymore; but if they are different than the original quadrant is subdivided into smaller quadrants. The process is repeated recursively until the entire diagram has been calculated appropriately. </a:t>
            </a:r>
            <a:endParaRPr lang="zh-TW" altLang="en-US" dirty="0"/>
          </a:p>
        </p:txBody>
      </p:sp>
    </p:spTree>
    <p:extLst>
      <p:ext uri="{BB962C8B-B14F-4D97-AF65-F5344CB8AC3E}">
        <p14:creationId xmlns:p14="http://schemas.microsoft.com/office/powerpoint/2010/main" xmlns="" val="2496806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53FE75AE-9BE8-43F2-8FBE-30770EAAB51B}"/>
              </a:ext>
            </a:extLst>
          </p:cNvPr>
          <p:cNvSpPr>
            <a:spLocks noGrp="1"/>
          </p:cNvSpPr>
          <p:nvPr>
            <p:ph type="title"/>
          </p:nvPr>
        </p:nvSpPr>
        <p:spPr>
          <a:xfrm>
            <a:off x="808055" y="194303"/>
            <a:ext cx="10515600" cy="1325563"/>
          </a:xfrm>
        </p:spPr>
        <p:txBody>
          <a:bodyPr/>
          <a:lstStyle/>
          <a:p>
            <a:r>
              <a:rPr kumimoji="1" lang="en-US" altLang="zh-TW" sz="4400" dirty="0">
                <a:latin typeface="Times New Roman" panose="02020603050405020304" pitchFamily="18" charset="0"/>
                <a:cs typeface="Times New Roman" panose="02020603050405020304" pitchFamily="18" charset="0"/>
              </a:rPr>
              <a:t>Voronoi Diagram</a:t>
            </a:r>
            <a:endParaRPr lang="zh-TW" altLang="en-US" dirty="0"/>
          </a:p>
        </p:txBody>
      </p:sp>
      <p:pic>
        <p:nvPicPr>
          <p:cNvPr id="5" name="內容版面配置區 4">
            <a:extLst>
              <a:ext uri="{FF2B5EF4-FFF2-40B4-BE49-F238E27FC236}">
                <a16:creationId xmlns:a16="http://schemas.microsoft.com/office/drawing/2014/main" xmlns="" id="{6C8EED7D-2B88-4899-85C7-5EF22E9726D8}"/>
              </a:ext>
            </a:extLst>
          </p:cNvPr>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3625691" y="1690688"/>
            <a:ext cx="4583812" cy="4583812"/>
          </a:xfrm>
        </p:spPr>
      </p:pic>
    </p:spTree>
    <p:extLst>
      <p:ext uri="{BB962C8B-B14F-4D97-AF65-F5344CB8AC3E}">
        <p14:creationId xmlns:p14="http://schemas.microsoft.com/office/powerpoint/2010/main" xmlns="" val="3082588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E13FC337-BADB-408C-81AA-DD7C6423B043}"/>
              </a:ext>
            </a:extLst>
          </p:cNvPr>
          <p:cNvSpPr>
            <a:spLocks noGrp="1"/>
          </p:cNvSpPr>
          <p:nvPr>
            <p:ph type="title"/>
          </p:nvPr>
        </p:nvSpPr>
        <p:spPr>
          <a:xfrm>
            <a:off x="686460" y="281353"/>
            <a:ext cx="10515600" cy="1325563"/>
          </a:xfrm>
        </p:spPr>
        <p:txBody>
          <a:bodyPr/>
          <a:lstStyle/>
          <a:p>
            <a:r>
              <a:rPr lang="en-US" altLang="zh-TW" dirty="0"/>
              <a:t>Approach(1)</a:t>
            </a:r>
            <a:endParaRPr lang="zh-TW" altLang="en-US" dirty="0"/>
          </a:p>
        </p:txBody>
      </p:sp>
      <p:sp>
        <p:nvSpPr>
          <p:cNvPr id="6" name="內容版面配置區 2">
            <a:extLst>
              <a:ext uri="{FF2B5EF4-FFF2-40B4-BE49-F238E27FC236}">
                <a16:creationId xmlns:a16="http://schemas.microsoft.com/office/drawing/2014/main" xmlns="" id="{ADBC4536-1536-4713-8F7C-B045C40F2558}"/>
              </a:ext>
            </a:extLst>
          </p:cNvPr>
          <p:cNvSpPr txBox="1">
            <a:spLocks/>
          </p:cNvSpPr>
          <p:nvPr/>
        </p:nvSpPr>
        <p:spPr>
          <a:xfrm>
            <a:off x="2783719" y="783151"/>
            <a:ext cx="10515600" cy="10848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TW" dirty="0"/>
              <a:t> </a:t>
            </a:r>
          </a:p>
        </p:txBody>
      </p:sp>
      <p:sp>
        <p:nvSpPr>
          <p:cNvPr id="4" name="內容版面配置區 3">
            <a:extLst>
              <a:ext uri="{FF2B5EF4-FFF2-40B4-BE49-F238E27FC236}">
                <a16:creationId xmlns:a16="http://schemas.microsoft.com/office/drawing/2014/main" xmlns="" id="{C900CF5E-C5F8-4467-9A9A-88E9DEEE1BEF}"/>
              </a:ext>
            </a:extLst>
          </p:cNvPr>
          <p:cNvSpPr>
            <a:spLocks noGrp="1"/>
          </p:cNvSpPr>
          <p:nvPr>
            <p:ph idx="1"/>
          </p:nvPr>
        </p:nvSpPr>
        <p:spPr>
          <a:xfrm>
            <a:off x="868680" y="1867975"/>
            <a:ext cx="10957560" cy="4351338"/>
          </a:xfrm>
        </p:spPr>
        <p:txBody>
          <a:bodyPr/>
          <a:lstStyle/>
          <a:p>
            <a:pPr algn="just"/>
            <a:r>
              <a:rPr lang="en-US" altLang="zh-TW" dirty="0"/>
              <a:t>Step 1: Calculate Points: Assuming that the plane on which</a:t>
            </a:r>
            <a:r>
              <a:rPr lang="zh-TW" altLang="en-US" dirty="0"/>
              <a:t> </a:t>
            </a:r>
            <a:r>
              <a:rPr lang="en-US" altLang="zh-TW" dirty="0"/>
              <a:t>the diagram will be computed is rectangular, find the seeds</a:t>
            </a:r>
            <a:r>
              <a:rPr lang="zh-TW" altLang="en-US" dirty="0"/>
              <a:t> </a:t>
            </a:r>
            <a:r>
              <a:rPr lang="en-US" altLang="zh-TW" dirty="0"/>
              <a:t>closest to each of the four corners of that rectangle using</a:t>
            </a:r>
            <a:r>
              <a:rPr lang="zh-TW" altLang="en-US" dirty="0"/>
              <a:t> </a:t>
            </a:r>
            <a:r>
              <a:rPr lang="en-US" altLang="zh-TW" dirty="0"/>
              <a:t>Euclidean distance. In other words, for every one of the corner</a:t>
            </a:r>
            <a:r>
              <a:rPr lang="zh-TW" altLang="en-US" dirty="0"/>
              <a:t> </a:t>
            </a:r>
            <a:r>
              <a:rPr lang="en-US" altLang="zh-TW" dirty="0"/>
              <a:t>points, calculate the distance to all seeds and select the closest</a:t>
            </a:r>
            <a:r>
              <a:rPr lang="zh-TW" altLang="en-US" dirty="0"/>
              <a:t> </a:t>
            </a:r>
            <a:r>
              <a:rPr lang="en-US" altLang="zh-TW" dirty="0"/>
              <a:t>seed to each of those corner points</a:t>
            </a:r>
          </a:p>
          <a:p>
            <a:pPr algn="just"/>
            <a:r>
              <a:rPr lang="en-US" altLang="zh-TW" dirty="0"/>
              <a:t>Step 2: Base Case: If all the corner points are closest to</a:t>
            </a:r>
            <a:r>
              <a:rPr lang="zh-TW" altLang="en-US" dirty="0"/>
              <a:t> </a:t>
            </a:r>
            <a:r>
              <a:rPr lang="en-US" altLang="zh-TW" dirty="0"/>
              <a:t>the same seed, then assign all points within the rectangle</a:t>
            </a:r>
            <a:r>
              <a:rPr lang="zh-TW" altLang="en-US" dirty="0"/>
              <a:t> </a:t>
            </a:r>
            <a:r>
              <a:rPr lang="en-US" altLang="zh-TW" dirty="0"/>
              <a:t>bounded by the four corner points to the region associated</a:t>
            </a:r>
            <a:r>
              <a:rPr lang="zh-TW" altLang="en-US" dirty="0"/>
              <a:t> </a:t>
            </a:r>
            <a:r>
              <a:rPr lang="en-US" altLang="zh-TW" dirty="0"/>
              <a:t>with the corners’ closest seed.</a:t>
            </a:r>
            <a:endParaRPr lang="zh-TW" altLang="en-US" dirty="0"/>
          </a:p>
        </p:txBody>
      </p:sp>
    </p:spTree>
    <p:extLst>
      <p:ext uri="{BB962C8B-B14F-4D97-AF65-F5344CB8AC3E}">
        <p14:creationId xmlns:p14="http://schemas.microsoft.com/office/powerpoint/2010/main" xmlns="" val="1903526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8D3FF340-9497-4B87-BE24-E868C634E31D}"/>
              </a:ext>
            </a:extLst>
          </p:cNvPr>
          <p:cNvSpPr>
            <a:spLocks noGrp="1"/>
          </p:cNvSpPr>
          <p:nvPr>
            <p:ph type="title"/>
          </p:nvPr>
        </p:nvSpPr>
        <p:spPr>
          <a:xfrm>
            <a:off x="727668" y="264642"/>
            <a:ext cx="10515600" cy="1325563"/>
          </a:xfrm>
        </p:spPr>
        <p:txBody>
          <a:bodyPr/>
          <a:lstStyle/>
          <a:p>
            <a:r>
              <a:rPr lang="en-US" altLang="zh-TW" dirty="0"/>
              <a:t>Approach(2)</a:t>
            </a:r>
            <a:endParaRPr lang="zh-TW" altLang="en-US" dirty="0"/>
          </a:p>
        </p:txBody>
      </p:sp>
      <p:sp>
        <p:nvSpPr>
          <p:cNvPr id="3" name="內容版面配置區 2">
            <a:extLst>
              <a:ext uri="{FF2B5EF4-FFF2-40B4-BE49-F238E27FC236}">
                <a16:creationId xmlns:a16="http://schemas.microsoft.com/office/drawing/2014/main" xmlns="" id="{1A90C8B3-118D-49AB-9502-AEE8653486A5}"/>
              </a:ext>
            </a:extLst>
          </p:cNvPr>
          <p:cNvSpPr>
            <a:spLocks noGrp="1"/>
          </p:cNvSpPr>
          <p:nvPr>
            <p:ph idx="1"/>
          </p:nvPr>
        </p:nvSpPr>
        <p:spPr/>
        <p:txBody>
          <a:bodyPr/>
          <a:lstStyle/>
          <a:p>
            <a:r>
              <a:rPr lang="en-US" altLang="zh-TW" dirty="0"/>
              <a:t>Step 3: Subdivide Case: If all the corner points are not closest to the same seed, subdivide the rectangle enclosed by the four corner points into four smaller rectangular fragments consisting of the top-left, top-right, bottom-left, and </a:t>
            </a:r>
            <a:r>
              <a:rPr lang="en-US" altLang="zh-TW" dirty="0" err="1"/>
              <a:t>bottomright</a:t>
            </a:r>
            <a:r>
              <a:rPr lang="en-US" altLang="zh-TW" dirty="0"/>
              <a:t> sub-rectangles of the original plane. Each of these 4 fragments of the original rectangle is then recursively processed by Step 1: Calculate Points</a:t>
            </a:r>
            <a:endParaRPr lang="zh-TW" altLang="en-US" dirty="0"/>
          </a:p>
        </p:txBody>
      </p:sp>
    </p:spTree>
    <p:extLst>
      <p:ext uri="{BB962C8B-B14F-4D97-AF65-F5344CB8AC3E}">
        <p14:creationId xmlns:p14="http://schemas.microsoft.com/office/powerpoint/2010/main" xmlns="" val="1605486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xmlns="" id="{A0F1E943-A65C-4174-A726-FC0617AC501A}"/>
              </a:ext>
            </a:extLst>
          </p:cNvPr>
          <p:cNvPicPr>
            <a:picLocks noChangeAspect="1"/>
          </p:cNvPicPr>
          <p:nvPr/>
        </p:nvPicPr>
        <p:blipFill>
          <a:blip r:embed="rId3"/>
          <a:stretch>
            <a:fillRect/>
          </a:stretch>
        </p:blipFill>
        <p:spPr>
          <a:xfrm>
            <a:off x="993557" y="1629848"/>
            <a:ext cx="4551204" cy="4634866"/>
          </a:xfrm>
          <a:prstGeom prst="rect">
            <a:avLst/>
          </a:prstGeom>
        </p:spPr>
      </p:pic>
      <p:sp>
        <p:nvSpPr>
          <p:cNvPr id="2" name="標題 1">
            <a:extLst>
              <a:ext uri="{FF2B5EF4-FFF2-40B4-BE49-F238E27FC236}">
                <a16:creationId xmlns:a16="http://schemas.microsoft.com/office/drawing/2014/main" xmlns="" id="{E13FC337-BADB-408C-81AA-DD7C6423B043}"/>
              </a:ext>
            </a:extLst>
          </p:cNvPr>
          <p:cNvSpPr>
            <a:spLocks noGrp="1"/>
          </p:cNvSpPr>
          <p:nvPr>
            <p:ph type="title"/>
          </p:nvPr>
        </p:nvSpPr>
        <p:spPr>
          <a:xfrm>
            <a:off x="555828" y="211017"/>
            <a:ext cx="10515600" cy="1325563"/>
          </a:xfrm>
        </p:spPr>
        <p:txBody>
          <a:bodyPr/>
          <a:lstStyle/>
          <a:p>
            <a:r>
              <a:rPr lang="en-US" altLang="zh-TW" dirty="0"/>
              <a:t>Example</a:t>
            </a:r>
            <a:endParaRPr lang="zh-TW" altLang="en-US" dirty="0"/>
          </a:p>
        </p:txBody>
      </p:sp>
      <p:pic>
        <p:nvPicPr>
          <p:cNvPr id="8" name="圖片 7">
            <a:extLst>
              <a:ext uri="{FF2B5EF4-FFF2-40B4-BE49-F238E27FC236}">
                <a16:creationId xmlns:a16="http://schemas.microsoft.com/office/drawing/2014/main" xmlns="" id="{D4016917-654E-4DD7-9413-29D3E3426716}"/>
              </a:ext>
            </a:extLst>
          </p:cNvPr>
          <p:cNvPicPr>
            <a:picLocks noChangeAspect="1"/>
          </p:cNvPicPr>
          <p:nvPr/>
        </p:nvPicPr>
        <p:blipFill>
          <a:blip r:embed="rId4"/>
          <a:stretch>
            <a:fillRect/>
          </a:stretch>
        </p:blipFill>
        <p:spPr>
          <a:xfrm>
            <a:off x="6075903" y="1557165"/>
            <a:ext cx="4664392" cy="4949113"/>
          </a:xfrm>
          <a:prstGeom prst="rect">
            <a:avLst/>
          </a:prstGeom>
        </p:spPr>
      </p:pic>
      <p:sp>
        <p:nvSpPr>
          <p:cNvPr id="10" name="矩形: 圓角 9">
            <a:extLst>
              <a:ext uri="{FF2B5EF4-FFF2-40B4-BE49-F238E27FC236}">
                <a16:creationId xmlns:a16="http://schemas.microsoft.com/office/drawing/2014/main" xmlns="" id="{573EFAFB-3FB6-4C1A-A568-607DE57D52DA}"/>
              </a:ext>
            </a:extLst>
          </p:cNvPr>
          <p:cNvSpPr/>
          <p:nvPr/>
        </p:nvSpPr>
        <p:spPr>
          <a:xfrm>
            <a:off x="2001520" y="1512570"/>
            <a:ext cx="812800" cy="269557"/>
          </a:xfrm>
          <a:prstGeom prst="roundRect">
            <a:avLst/>
          </a:prstGeom>
          <a:no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a:extLst>
              <a:ext uri="{FF2B5EF4-FFF2-40B4-BE49-F238E27FC236}">
                <a16:creationId xmlns:a16="http://schemas.microsoft.com/office/drawing/2014/main" xmlns="" id="{E1952D7F-400C-4F3E-9AF3-5B4091EC4E11}"/>
              </a:ext>
            </a:extLst>
          </p:cNvPr>
          <p:cNvSpPr/>
          <p:nvPr/>
        </p:nvSpPr>
        <p:spPr>
          <a:xfrm>
            <a:off x="1195472" y="5405789"/>
            <a:ext cx="487680" cy="47752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xmlns="" id="{CE397552-7E40-4C86-9C7B-43C7C171E966}"/>
              </a:ext>
            </a:extLst>
          </p:cNvPr>
          <p:cNvSpPr/>
          <p:nvPr/>
        </p:nvSpPr>
        <p:spPr>
          <a:xfrm>
            <a:off x="4722503" y="1825670"/>
            <a:ext cx="487680" cy="47752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a:extLst>
              <a:ext uri="{FF2B5EF4-FFF2-40B4-BE49-F238E27FC236}">
                <a16:creationId xmlns:a16="http://schemas.microsoft.com/office/drawing/2014/main" xmlns="" id="{AFD6184D-C26E-4948-9C77-F2E679213609}"/>
              </a:ext>
            </a:extLst>
          </p:cNvPr>
          <p:cNvSpPr/>
          <p:nvPr/>
        </p:nvSpPr>
        <p:spPr>
          <a:xfrm>
            <a:off x="4772744" y="5411088"/>
            <a:ext cx="487680" cy="47752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a:extLst>
              <a:ext uri="{FF2B5EF4-FFF2-40B4-BE49-F238E27FC236}">
                <a16:creationId xmlns:a16="http://schemas.microsoft.com/office/drawing/2014/main" xmlns="" id="{AA28FB79-CCB0-49D5-8DC5-9A84BB9A930F}"/>
              </a:ext>
            </a:extLst>
          </p:cNvPr>
          <p:cNvSpPr/>
          <p:nvPr/>
        </p:nvSpPr>
        <p:spPr>
          <a:xfrm>
            <a:off x="1165327" y="1823000"/>
            <a:ext cx="487680" cy="47752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xmlns="" val="1960901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xmlns="" id="{E9D0CCF4-8BAF-4858-9640-54D9922ECFEC}"/>
              </a:ext>
            </a:extLst>
          </p:cNvPr>
          <p:cNvPicPr>
            <a:picLocks noChangeAspect="1"/>
          </p:cNvPicPr>
          <p:nvPr/>
        </p:nvPicPr>
        <p:blipFill>
          <a:blip r:embed="rId3"/>
          <a:stretch>
            <a:fillRect/>
          </a:stretch>
        </p:blipFill>
        <p:spPr>
          <a:xfrm>
            <a:off x="532925" y="1674337"/>
            <a:ext cx="5210175" cy="4860809"/>
          </a:xfrm>
          <a:prstGeom prst="rect">
            <a:avLst/>
          </a:prstGeom>
        </p:spPr>
      </p:pic>
      <p:sp>
        <p:nvSpPr>
          <p:cNvPr id="2" name="標題 1">
            <a:extLst>
              <a:ext uri="{FF2B5EF4-FFF2-40B4-BE49-F238E27FC236}">
                <a16:creationId xmlns:a16="http://schemas.microsoft.com/office/drawing/2014/main" xmlns="" id="{E13FC337-BADB-408C-81AA-DD7C6423B043}"/>
              </a:ext>
            </a:extLst>
          </p:cNvPr>
          <p:cNvSpPr>
            <a:spLocks noGrp="1"/>
          </p:cNvSpPr>
          <p:nvPr>
            <p:ph type="title"/>
          </p:nvPr>
        </p:nvSpPr>
        <p:spPr>
          <a:xfrm>
            <a:off x="565878" y="160774"/>
            <a:ext cx="10515600" cy="1325563"/>
          </a:xfrm>
        </p:spPr>
        <p:txBody>
          <a:bodyPr/>
          <a:lstStyle/>
          <a:p>
            <a:r>
              <a:rPr lang="en-US" altLang="zh-TW" dirty="0"/>
              <a:t>Example</a:t>
            </a:r>
            <a:endParaRPr lang="zh-TW" altLang="en-US" dirty="0"/>
          </a:p>
        </p:txBody>
      </p:sp>
      <p:sp>
        <p:nvSpPr>
          <p:cNvPr id="10" name="矩形: 圓角 9">
            <a:extLst>
              <a:ext uri="{FF2B5EF4-FFF2-40B4-BE49-F238E27FC236}">
                <a16:creationId xmlns:a16="http://schemas.microsoft.com/office/drawing/2014/main" xmlns="" id="{573EFAFB-3FB6-4C1A-A568-607DE57D52DA}"/>
              </a:ext>
            </a:extLst>
          </p:cNvPr>
          <p:cNvSpPr/>
          <p:nvPr/>
        </p:nvSpPr>
        <p:spPr>
          <a:xfrm>
            <a:off x="2001520" y="1512570"/>
            <a:ext cx="812800" cy="269557"/>
          </a:xfrm>
          <a:prstGeom prst="roundRect">
            <a:avLst/>
          </a:prstGeom>
          <a:no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a:extLst>
              <a:ext uri="{FF2B5EF4-FFF2-40B4-BE49-F238E27FC236}">
                <a16:creationId xmlns:a16="http://schemas.microsoft.com/office/drawing/2014/main" xmlns="" id="{E1952D7F-400C-4F3E-9AF3-5B4091EC4E11}"/>
              </a:ext>
            </a:extLst>
          </p:cNvPr>
          <p:cNvSpPr/>
          <p:nvPr/>
        </p:nvSpPr>
        <p:spPr>
          <a:xfrm>
            <a:off x="834590" y="1871980"/>
            <a:ext cx="516690" cy="48514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a:extLst>
              <a:ext uri="{FF2B5EF4-FFF2-40B4-BE49-F238E27FC236}">
                <a16:creationId xmlns:a16="http://schemas.microsoft.com/office/drawing/2014/main" xmlns="" id="{13C9C8F2-C3BC-4D00-8456-E8913D6446F0}"/>
              </a:ext>
            </a:extLst>
          </p:cNvPr>
          <p:cNvSpPr/>
          <p:nvPr/>
        </p:nvSpPr>
        <p:spPr>
          <a:xfrm>
            <a:off x="2590842" y="3458687"/>
            <a:ext cx="1134980" cy="105584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矩形 22">
            <a:extLst>
              <a:ext uri="{FF2B5EF4-FFF2-40B4-BE49-F238E27FC236}">
                <a16:creationId xmlns:a16="http://schemas.microsoft.com/office/drawing/2014/main" xmlns="" id="{1E7B4EDC-2EEB-4A4B-9A11-2B3EE97E852F}"/>
              </a:ext>
            </a:extLst>
          </p:cNvPr>
          <p:cNvSpPr/>
          <p:nvPr/>
        </p:nvSpPr>
        <p:spPr>
          <a:xfrm>
            <a:off x="4878270" y="3458687"/>
            <a:ext cx="587810" cy="101475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矩形 23">
            <a:extLst>
              <a:ext uri="{FF2B5EF4-FFF2-40B4-BE49-F238E27FC236}">
                <a16:creationId xmlns:a16="http://schemas.microsoft.com/office/drawing/2014/main" xmlns="" id="{6A7249AD-0BB0-4A8D-8CB6-DCF2C792043F}"/>
              </a:ext>
            </a:extLst>
          </p:cNvPr>
          <p:cNvSpPr/>
          <p:nvPr/>
        </p:nvSpPr>
        <p:spPr>
          <a:xfrm>
            <a:off x="4913830" y="5570220"/>
            <a:ext cx="516690" cy="52741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矩形 25">
            <a:extLst>
              <a:ext uri="{FF2B5EF4-FFF2-40B4-BE49-F238E27FC236}">
                <a16:creationId xmlns:a16="http://schemas.microsoft.com/office/drawing/2014/main" xmlns="" id="{F100C8BC-39A6-4B30-88B2-479BFF2D01A1}"/>
              </a:ext>
            </a:extLst>
          </p:cNvPr>
          <p:cNvSpPr/>
          <p:nvPr/>
        </p:nvSpPr>
        <p:spPr>
          <a:xfrm>
            <a:off x="844750" y="3458687"/>
            <a:ext cx="516690" cy="104219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7" name="矩形 26">
            <a:extLst>
              <a:ext uri="{FF2B5EF4-FFF2-40B4-BE49-F238E27FC236}">
                <a16:creationId xmlns:a16="http://schemas.microsoft.com/office/drawing/2014/main" xmlns="" id="{CFC71F1E-A6D7-4326-9CC3-08D9BDCA7DE9}"/>
              </a:ext>
            </a:extLst>
          </p:cNvPr>
          <p:cNvSpPr/>
          <p:nvPr/>
        </p:nvSpPr>
        <p:spPr>
          <a:xfrm>
            <a:off x="844750" y="5569426"/>
            <a:ext cx="516690" cy="52741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9" name="矩形 28">
            <a:extLst>
              <a:ext uri="{FF2B5EF4-FFF2-40B4-BE49-F238E27FC236}">
                <a16:creationId xmlns:a16="http://schemas.microsoft.com/office/drawing/2014/main" xmlns="" id="{C715A5E8-B190-4CA2-B176-7620A4269644}"/>
              </a:ext>
            </a:extLst>
          </p:cNvPr>
          <p:cNvSpPr/>
          <p:nvPr/>
        </p:nvSpPr>
        <p:spPr>
          <a:xfrm>
            <a:off x="2590842" y="5612496"/>
            <a:ext cx="1114660" cy="48514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2" name="矩形 31">
            <a:extLst>
              <a:ext uri="{FF2B5EF4-FFF2-40B4-BE49-F238E27FC236}">
                <a16:creationId xmlns:a16="http://schemas.microsoft.com/office/drawing/2014/main" xmlns="" id="{9B10E6F3-352C-480F-9EE6-0F7720F4E300}"/>
              </a:ext>
            </a:extLst>
          </p:cNvPr>
          <p:cNvSpPr/>
          <p:nvPr/>
        </p:nvSpPr>
        <p:spPr>
          <a:xfrm>
            <a:off x="4907104" y="1871980"/>
            <a:ext cx="558976" cy="539411"/>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4" name="矩形 33">
            <a:extLst>
              <a:ext uri="{FF2B5EF4-FFF2-40B4-BE49-F238E27FC236}">
                <a16:creationId xmlns:a16="http://schemas.microsoft.com/office/drawing/2014/main" xmlns="" id="{24A52140-6859-4D5B-A2D2-3884D671E8AB}"/>
              </a:ext>
            </a:extLst>
          </p:cNvPr>
          <p:cNvSpPr/>
          <p:nvPr/>
        </p:nvSpPr>
        <p:spPr>
          <a:xfrm>
            <a:off x="2570522" y="1892697"/>
            <a:ext cx="1134980" cy="48514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2" name="圖片 11">
            <a:extLst>
              <a:ext uri="{FF2B5EF4-FFF2-40B4-BE49-F238E27FC236}">
                <a16:creationId xmlns:a16="http://schemas.microsoft.com/office/drawing/2014/main" xmlns="" id="{BCD1676B-09C6-4C8C-8881-4E141EFE3122}"/>
              </a:ext>
            </a:extLst>
          </p:cNvPr>
          <p:cNvPicPr>
            <a:picLocks noChangeAspect="1"/>
          </p:cNvPicPr>
          <p:nvPr/>
        </p:nvPicPr>
        <p:blipFill>
          <a:blip r:embed="rId4"/>
          <a:stretch>
            <a:fillRect/>
          </a:stretch>
        </p:blipFill>
        <p:spPr>
          <a:xfrm>
            <a:off x="6238240" y="1674337"/>
            <a:ext cx="5286375" cy="4970303"/>
          </a:xfrm>
          <a:prstGeom prst="rect">
            <a:avLst/>
          </a:prstGeom>
        </p:spPr>
      </p:pic>
    </p:spTree>
    <p:extLst>
      <p:ext uri="{BB962C8B-B14F-4D97-AF65-F5344CB8AC3E}">
        <p14:creationId xmlns:p14="http://schemas.microsoft.com/office/powerpoint/2010/main" xmlns="" val="3290345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145FE060-60D4-4374-A3BD-43A51D54F5E7}"/>
              </a:ext>
            </a:extLst>
          </p:cNvPr>
          <p:cNvSpPr>
            <a:spLocks noGrp="1"/>
          </p:cNvSpPr>
          <p:nvPr>
            <p:ph type="title"/>
          </p:nvPr>
        </p:nvSpPr>
        <p:spPr/>
        <p:txBody>
          <a:bodyPr/>
          <a:lstStyle/>
          <a:p>
            <a:r>
              <a:rPr lang="en-US" altLang="zh-TW" dirty="0"/>
              <a:t>Result</a:t>
            </a:r>
            <a:endParaRPr lang="zh-TW" altLang="en-US" dirty="0"/>
          </a:p>
        </p:txBody>
      </p:sp>
      <p:pic>
        <p:nvPicPr>
          <p:cNvPr id="7" name="內容版面配置區 6">
            <a:extLst>
              <a:ext uri="{FF2B5EF4-FFF2-40B4-BE49-F238E27FC236}">
                <a16:creationId xmlns:a16="http://schemas.microsoft.com/office/drawing/2014/main" xmlns="" id="{551A8A65-A78F-4508-861D-B9DDC9DC6C20}"/>
              </a:ext>
            </a:extLst>
          </p:cNvPr>
          <p:cNvPicPr>
            <a:picLocks noGrp="1" noChangeAspect="1"/>
          </p:cNvPicPr>
          <p:nvPr>
            <p:ph idx="1"/>
          </p:nvPr>
        </p:nvPicPr>
        <p:blipFill>
          <a:blip r:embed="rId3"/>
          <a:stretch>
            <a:fillRect/>
          </a:stretch>
        </p:blipFill>
        <p:spPr>
          <a:xfrm>
            <a:off x="6278880" y="1728567"/>
            <a:ext cx="5513185" cy="3618473"/>
          </a:xfrm>
        </p:spPr>
      </p:pic>
      <p:pic>
        <p:nvPicPr>
          <p:cNvPr id="9" name="圖片 8">
            <a:extLst>
              <a:ext uri="{FF2B5EF4-FFF2-40B4-BE49-F238E27FC236}">
                <a16:creationId xmlns:a16="http://schemas.microsoft.com/office/drawing/2014/main" xmlns="" id="{3F30B120-0DF0-4DB4-92A1-70A043D7C7E1}"/>
              </a:ext>
            </a:extLst>
          </p:cNvPr>
          <p:cNvPicPr>
            <a:picLocks noChangeAspect="1"/>
          </p:cNvPicPr>
          <p:nvPr/>
        </p:nvPicPr>
        <p:blipFill>
          <a:blip r:embed="rId4"/>
          <a:stretch>
            <a:fillRect/>
          </a:stretch>
        </p:blipFill>
        <p:spPr>
          <a:xfrm>
            <a:off x="464109" y="1770332"/>
            <a:ext cx="5814771" cy="3614587"/>
          </a:xfrm>
          <a:prstGeom prst="rect">
            <a:avLst/>
          </a:prstGeom>
        </p:spPr>
      </p:pic>
    </p:spTree>
    <p:extLst>
      <p:ext uri="{BB962C8B-B14F-4D97-AF65-F5344CB8AC3E}">
        <p14:creationId xmlns:p14="http://schemas.microsoft.com/office/powerpoint/2010/main" xmlns="" val="238271584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2258</TotalTime>
  <Words>721</Words>
  <Application>Microsoft Office PowerPoint</Application>
  <PresentationFormat>自訂</PresentationFormat>
  <Paragraphs>44</Paragraphs>
  <Slides>8</Slides>
  <Notes>8</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Office 佈景主題</vt:lpstr>
      <vt:lpstr>A Divide-and-Conquer Algorithm for Computing Voronoi Diagrams</vt:lpstr>
      <vt:lpstr>Abstract</vt:lpstr>
      <vt:lpstr>Voronoi Diagram</vt:lpstr>
      <vt:lpstr>Approach(1)</vt:lpstr>
      <vt:lpstr>Approach(2)</vt:lpstr>
      <vt:lpstr>Example</vt:lpstr>
      <vt:lpstr>Example</vt:lpstr>
      <vt:lpstr>Result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Computing a Near-Maximum Independent Set in Linear Time by Reducing-Peeling</dc:title>
  <dc:creator>Ting B</dc:creator>
  <cp:lastModifiedBy>李健廷</cp:lastModifiedBy>
  <cp:revision>39</cp:revision>
  <dcterms:created xsi:type="dcterms:W3CDTF">2021-10-09T07:23:00Z</dcterms:created>
  <dcterms:modified xsi:type="dcterms:W3CDTF">2021-11-30T11:03:30Z</dcterms:modified>
</cp:coreProperties>
</file>