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3" r:id="rId4"/>
    <p:sldId id="266" r:id="rId5"/>
    <p:sldId id="263" r:id="rId6"/>
    <p:sldId id="267" r:id="rId7"/>
    <p:sldId id="272" r:id="rId8"/>
    <p:sldId id="276" r:id="rId9"/>
    <p:sldId id="280" r:id="rId10"/>
    <p:sldId id="281" r:id="rId11"/>
    <p:sldId id="282" r:id="rId12"/>
    <p:sldId id="278" r:id="rId13"/>
    <p:sldId id="277" r:id="rId14"/>
    <p:sldId id="261" r:id="rId15"/>
    <p:sldId id="264" r:id="rId16"/>
    <p:sldId id="262" r:id="rId17"/>
    <p:sldId id="265" r:id="rId18"/>
    <p:sldId id="269" r:id="rId19"/>
    <p:sldId id="273" r:id="rId20"/>
    <p:sldId id="274" r:id="rId21"/>
    <p:sldId id="275" r:id="rId22"/>
    <p:sldId id="279" r:id="rId23"/>
    <p:sldId id="284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8F4F201-E73D-F54D-8BBB-C0F11CA80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3A02BB7-3ECA-C441-9D53-3F84498197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DBBD1-BE48-5641-A0AD-DB72244A72CE}" type="datetimeFigureOut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C4E5F14-A8E4-8C4B-8B3E-EC2B28CFDE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4D93454-78ED-814F-9521-B35A09B08F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D336D-20ED-AB4E-89FE-8C5C45EA5D7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800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559-0BFE-4344-9B65-AF2AA4340070}" type="datetimeFigureOut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3E2FF-3FFC-0943-9A0D-A0B13F46FEC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2107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3E2FF-3FFC-0943-9A0D-A0B13F46FECA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3160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3E2FF-3FFC-0943-9A0D-A0B13F46FECA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8155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9CACA6-C67C-E541-892B-44D0091E4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1CC1734-2905-E64F-A631-54B441416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2928DA-44E4-074F-8536-26603EBD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4305-8CA1-9449-A556-67D5085A7FA1}" type="datetime1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CB0FA4-ABBE-BA4C-8404-566B691D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6B4FD5-66AB-9441-90B5-4BBD6021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97BE9F3-88C3-BF4C-BA25-663967A5E207}"/>
              </a:ext>
            </a:extLst>
          </p:cNvPr>
          <p:cNvSpPr/>
          <p:nvPr userDrawn="1"/>
        </p:nvSpPr>
        <p:spPr>
          <a:xfrm>
            <a:off x="123497" y="6281409"/>
            <a:ext cx="515006" cy="515006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23CEB08-E4DF-3D4B-B89B-F86CF049892B}"/>
              </a:ext>
            </a:extLst>
          </p:cNvPr>
          <p:cNvSpPr txBox="1"/>
          <p:nvPr userDrawn="1"/>
        </p:nvSpPr>
        <p:spPr>
          <a:xfrm>
            <a:off x="619445" y="6345840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NSYSU CSE</a:t>
            </a:r>
            <a:endParaRPr kumimoji="1" lang="zh-TW" alt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0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AAEEB8-BF61-0D4B-91E0-B11EF6EA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92FAE11-B217-A441-BF40-6E86BC489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718463-BF67-834B-B2DE-31F68E45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978-9282-A443-81EE-087251DCE16D}" type="datetime1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94982C-896E-4149-99DD-209F8E8C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03828-B8BB-9B4D-B2DF-DD10F4CA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6493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35947D6-AA8E-8847-82ED-F06115AA2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F700A80-132C-4840-9A7C-C78D2A240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617639-2B7B-124E-964F-8866AB883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8DF5-4A34-8D4B-8D26-525AA81604B2}" type="datetime1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38D0C4-A114-014D-8492-65B3EEDD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8114EB-9F4C-BE4F-9F99-D7A2DEEC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83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70AF28-EC81-FE4B-89D9-F2E8D07F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8F01FE-63E4-B148-8F63-BA8CC19DF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DDCB10-D67B-2F49-9257-3F53E655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9C4-18F5-3B4F-9726-B61210AF53BB}" type="datetime1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383F78-9598-D74D-9292-89EFE69D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D1EF3F-2214-5B47-9FDA-094F6F6F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5AB94F7-1CE9-3B41-8002-0A2CB67662D8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9D379A-219F-DB4D-87EB-2205E7673679}"/>
              </a:ext>
            </a:extLst>
          </p:cNvPr>
          <p:cNvSpPr/>
          <p:nvPr userDrawn="1"/>
        </p:nvSpPr>
        <p:spPr>
          <a:xfrm>
            <a:off x="123497" y="6281409"/>
            <a:ext cx="515006" cy="515006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201CF01-3F56-AB42-A5C7-235BB64B549C}"/>
              </a:ext>
            </a:extLst>
          </p:cNvPr>
          <p:cNvSpPr txBox="1"/>
          <p:nvPr userDrawn="1"/>
        </p:nvSpPr>
        <p:spPr>
          <a:xfrm>
            <a:off x="619445" y="6345840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NSYSU CSE</a:t>
            </a:r>
            <a:endParaRPr kumimoji="1" lang="zh-TW" alt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8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0EA4F2-2540-1244-B139-F15C25B7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C54D3C-13C8-6242-8D0C-509D67681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742759-9CB6-6844-818C-D784DC9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A6B9-6F66-C749-9323-08ACCB0475DF}" type="datetime1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F6B2C8-E956-014A-989F-C4986EEC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FE7166-F2BC-6E41-A489-D4F1F176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9802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5B0B7-A085-074E-8B77-3B759476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DE2419-98D0-C748-9D81-FD99D10E8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E7429AE-8C31-D64A-9CAF-84EF9D9F8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54F1935-3D64-C547-BE1F-E5DF5E3E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61A4-81BF-334B-8D80-CA36701FDA35}" type="datetime1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12AB15C-9B5B-D44D-B16C-11EF813D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CFBA30-686E-724D-9244-E9E64406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58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2BDD6-FE7A-F545-960D-362C66F4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F6F60D-37BA-C242-9A1E-32FEB8CCC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9BCDA43-0B87-A645-8BE0-2EA0C0A6B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5D48957-078C-7444-A985-ACC5552F2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FEF868D-291B-394E-9BE2-D02FA1CD3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EA16361-4974-3C4E-9136-7688A755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22A-5F93-5C4C-B16C-BEC73CEE6E54}" type="datetime1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56ED032-8661-E941-88E1-00C96942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B13C977-9E60-0840-8F60-2746A680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7983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53D1F-CD49-4A47-8161-81E7049E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7BAD2FC-9DAA-7243-A022-A4F61BF1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25CB-9510-9341-9576-9B12ECEC775E}" type="datetime1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B08567B-6FC5-FE42-99C1-56DE3E0E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F5BEE7-69BC-3243-92F7-9D56CF1E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45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72B68F-CE5E-8E42-845E-216799E9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E8D-F82D-A84C-87DC-2C4A6AB68E2E}" type="datetime1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AE25D5B-72BF-8541-BB27-109E74F6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4D9627B-7493-DE49-BED1-D957B96B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528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33F3F-E533-ED46-B706-B8230FBE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23F0ED-E028-4D48-ACE1-92415A0E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259B9D-B493-EE4A-8F83-9E517D43A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47DBB5-D8D1-9C4B-958E-74CA3C35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0FAD-89C5-7F43-A773-FAE777B2C9F1}" type="datetime1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DD9DD0B-97B7-7C48-9FAF-367CEFEA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04DAF6-0748-E746-B095-EDD0BFA0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3448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B7AA03-AD9D-9B4F-BF9A-0D182E13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0629E92-D1EC-7541-B377-00C9F825B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365C22-4E8D-5446-A436-EA77B69D7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B89063B-A0C5-524B-897E-9D14FAA1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B9B9-8EF2-A94F-98A1-225287ED6E40}" type="datetime1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CC9C8F-50DB-0448-BAE3-DCD747D6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E76F315-F817-7046-B413-386F6717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673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3116FCC-9057-794F-A6BD-9239D686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71D68C-1C2E-1C49-B4D5-25F62E8AE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CE1990-52AC-F546-8798-90353A039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140CC-F999-A946-9373-08EAE304F3C9}" type="datetime1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B22EAC-653F-C544-A1B0-BE186C178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6F20A4-E6B9-D241-B29C-161E27408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74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A1336C-440D-2E43-904F-AABB45E64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479" y="1127047"/>
            <a:ext cx="9789042" cy="2393544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/>
              <a:t>Algorithms for the Constrained Longest Common Subsequence Problems with t-length Substrings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D611AA7-209A-4449-AB65-A25622930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890"/>
            <a:ext cx="9144000" cy="2393544"/>
          </a:xfrm>
        </p:spPr>
        <p:txBody>
          <a:bodyPr>
            <a:normAutofit/>
          </a:bodyPr>
          <a:lstStyle/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Authors: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-Xin Zhu (</a:t>
            </a:r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朱可欣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Chang-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Biau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(</a:t>
            </a:r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楊昌彪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Kuo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-Tsung Tseng (</a:t>
            </a:r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曾國尊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Tsung-Lin Lu (</a:t>
            </a:r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呂宗霖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國立中山大學資訊工程學系</a:t>
            </a:r>
            <a:endParaRPr kumimoji="1"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December 11, 2021</a:t>
            </a:r>
          </a:p>
        </p:txBody>
      </p:sp>
    </p:spTree>
    <p:extLst>
      <p:ext uri="{BB962C8B-B14F-4D97-AF65-F5344CB8AC3E}">
        <p14:creationId xmlns:p14="http://schemas.microsoft.com/office/powerpoint/2010/main" val="328523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Diagonal Algorithm for </a:t>
            </a:r>
            <a:r>
              <a:rPr kumimoji="1" lang="en-US" altLang="zh-TW" dirty="0" err="1"/>
              <a:t>CLCS</a:t>
            </a:r>
            <a:r>
              <a:rPr kumimoji="1" lang="en-US" altLang="zh-TW" baseline="-25000" dirty="0" err="1"/>
              <a:t>t</a:t>
            </a:r>
            <a:r>
              <a:rPr kumimoji="1" lang="en-US" altLang="zh-TW" dirty="0"/>
              <a:t> (4/5)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aactccacta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aacccactcta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3: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9</a:t>
            </a:fld>
            <a:endParaRPr kumimoji="1" lang="zh-TW" altLang="en-US"/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id="{53F9C4D8-59D8-464E-8415-831E801C7E3B}"/>
              </a:ext>
            </a:extLst>
          </p:cNvPr>
          <p:cNvGrpSpPr/>
          <p:nvPr/>
        </p:nvGrpSpPr>
        <p:grpSpPr>
          <a:xfrm>
            <a:off x="5868607" y="2587404"/>
            <a:ext cx="4224536" cy="3520447"/>
            <a:chOff x="4301108" y="2564904"/>
            <a:chExt cx="4224536" cy="3520447"/>
          </a:xfrm>
        </p:grpSpPr>
        <p:pic>
          <p:nvPicPr>
            <p:cNvPr id="7" name="图片 13">
              <a:extLst>
                <a:ext uri="{FF2B5EF4-FFF2-40B4-BE49-F238E27FC236}">
                  <a16:creationId xmlns:a16="http://schemas.microsoft.com/office/drawing/2014/main" id="{4FB69A91-A723-BD4F-8A85-7E901FB58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1108" y="2564904"/>
              <a:ext cx="4224536" cy="3520447"/>
            </a:xfrm>
            <a:prstGeom prst="rect">
              <a:avLst/>
            </a:prstGeom>
          </p:spPr>
        </p:pic>
        <p:sp>
          <p:nvSpPr>
            <p:cNvPr id="8" name="椭圆 18">
              <a:extLst>
                <a:ext uri="{FF2B5EF4-FFF2-40B4-BE49-F238E27FC236}">
                  <a16:creationId xmlns:a16="http://schemas.microsoft.com/office/drawing/2014/main" id="{F7007113-9D2A-634E-A7D9-7ED49317F820}"/>
                </a:ext>
              </a:extLst>
            </p:cNvPr>
            <p:cNvSpPr/>
            <p:nvPr/>
          </p:nvSpPr>
          <p:spPr>
            <a:xfrm>
              <a:off x="5843966" y="4729455"/>
              <a:ext cx="214266" cy="212408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19">
              <a:extLst>
                <a:ext uri="{FF2B5EF4-FFF2-40B4-BE49-F238E27FC236}">
                  <a16:creationId xmlns:a16="http://schemas.microsoft.com/office/drawing/2014/main" id="{7FF59C7C-08EB-D842-985B-1BF381F1306E}"/>
                </a:ext>
              </a:extLst>
            </p:cNvPr>
            <p:cNvSpPr/>
            <p:nvPr/>
          </p:nvSpPr>
          <p:spPr>
            <a:xfrm>
              <a:off x="7257010" y="5501767"/>
              <a:ext cx="214266" cy="212408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22">
              <a:extLst>
                <a:ext uri="{FF2B5EF4-FFF2-40B4-BE49-F238E27FC236}">
                  <a16:creationId xmlns:a16="http://schemas.microsoft.com/office/drawing/2014/main" id="{68B479F9-120C-7642-940C-549978EE4398}"/>
                </a:ext>
              </a:extLst>
            </p:cNvPr>
            <p:cNvCxnSpPr>
              <a:cxnSpLocks/>
              <a:stCxn id="8" idx="5"/>
              <a:endCxn id="9" idx="1"/>
            </p:cNvCxnSpPr>
            <p:nvPr/>
          </p:nvCxnSpPr>
          <p:spPr>
            <a:xfrm>
              <a:off x="6026853" y="4910757"/>
              <a:ext cx="1261536" cy="622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1" name="图片 33">
            <a:extLst>
              <a:ext uri="{FF2B5EF4-FFF2-40B4-BE49-F238E27FC236}">
                <a16:creationId xmlns:a16="http://schemas.microsoft.com/office/drawing/2014/main" id="{A8890876-29F2-5B4B-89E6-AECA73CDD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856" y="2907627"/>
            <a:ext cx="3794595" cy="288000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8B02AB75-436E-A544-A992-DDE95AEF6857}"/>
              </a:ext>
            </a:extLst>
          </p:cNvPr>
          <p:cNvSpPr txBox="1"/>
          <p:nvPr/>
        </p:nvSpPr>
        <p:spPr>
          <a:xfrm>
            <a:off x="9982200" y="567489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0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E6E7C2C-76BA-7746-8945-EFC45D3ABAC9}"/>
              </a:ext>
            </a:extLst>
          </p:cNvPr>
          <p:cNvSpPr/>
          <p:nvPr/>
        </p:nvSpPr>
        <p:spPr>
          <a:xfrm>
            <a:off x="6048942" y="3971105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CA94759-2DF3-D645-8D1B-14B2C821D6DB}"/>
              </a:ext>
            </a:extLst>
          </p:cNvPr>
          <p:cNvSpPr/>
          <p:nvPr/>
        </p:nvSpPr>
        <p:spPr>
          <a:xfrm>
            <a:off x="6048942" y="4743543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23E09A9-D0AE-DD48-BF9F-0876FC313F1A}"/>
              </a:ext>
            </a:extLst>
          </p:cNvPr>
          <p:cNvSpPr/>
          <p:nvPr/>
        </p:nvSpPr>
        <p:spPr>
          <a:xfrm>
            <a:off x="6048942" y="5515981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5317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Diagonal Algorithm for </a:t>
            </a:r>
            <a:r>
              <a:rPr kumimoji="1" lang="en-US" altLang="zh-TW" dirty="0" err="1"/>
              <a:t>CLCS</a:t>
            </a:r>
            <a:r>
              <a:rPr kumimoji="1" lang="en-US" altLang="zh-TW" baseline="-25000" dirty="0" err="1"/>
              <a:t>t</a:t>
            </a:r>
            <a:r>
              <a:rPr kumimoji="1" lang="en-US" altLang="zh-TW" dirty="0"/>
              <a:t> (5/5)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aactccacta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aacccactcta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3: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10</a:t>
            </a:fld>
            <a:endParaRPr kumimoji="1" lang="zh-TW" altLang="en-US"/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id="{C1710636-5A48-3C42-97AC-92C522C19E68}"/>
              </a:ext>
            </a:extLst>
          </p:cNvPr>
          <p:cNvGrpSpPr/>
          <p:nvPr/>
        </p:nvGrpSpPr>
        <p:grpSpPr>
          <a:xfrm>
            <a:off x="5868607" y="2587404"/>
            <a:ext cx="4224536" cy="3520447"/>
            <a:chOff x="4301108" y="2564904"/>
            <a:chExt cx="4224536" cy="3520447"/>
          </a:xfrm>
        </p:grpSpPr>
        <p:pic>
          <p:nvPicPr>
            <p:cNvPr id="7" name="图片 13">
              <a:extLst>
                <a:ext uri="{FF2B5EF4-FFF2-40B4-BE49-F238E27FC236}">
                  <a16:creationId xmlns:a16="http://schemas.microsoft.com/office/drawing/2014/main" id="{12FE5309-FB4F-654A-9643-72CA08A0A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1108" y="2564904"/>
              <a:ext cx="4224536" cy="3520447"/>
            </a:xfrm>
            <a:prstGeom prst="rect">
              <a:avLst/>
            </a:prstGeom>
          </p:spPr>
        </p:pic>
        <p:cxnSp>
          <p:nvCxnSpPr>
            <p:cNvPr id="8" name="直接箭头连接符 14">
              <a:extLst>
                <a:ext uri="{FF2B5EF4-FFF2-40B4-BE49-F238E27FC236}">
                  <a16:creationId xmlns:a16="http://schemas.microsoft.com/office/drawing/2014/main" id="{E232BB33-A825-5444-A376-F86496E6B9F9}"/>
                </a:ext>
              </a:extLst>
            </p:cNvPr>
            <p:cNvCxnSpPr>
              <a:cxnSpLocks/>
              <a:stCxn id="9" idx="5"/>
              <a:endCxn id="10" idx="1"/>
            </p:cNvCxnSpPr>
            <p:nvPr/>
          </p:nvCxnSpPr>
          <p:spPr>
            <a:xfrm>
              <a:off x="5159494" y="4409292"/>
              <a:ext cx="698096" cy="599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椭圆 15">
              <a:extLst>
                <a:ext uri="{FF2B5EF4-FFF2-40B4-BE49-F238E27FC236}">
                  <a16:creationId xmlns:a16="http://schemas.microsoft.com/office/drawing/2014/main" id="{769C605D-8DB9-274E-B5AE-5371BF24797E}"/>
                </a:ext>
              </a:extLst>
            </p:cNvPr>
            <p:cNvSpPr/>
            <p:nvPr/>
          </p:nvSpPr>
          <p:spPr>
            <a:xfrm>
              <a:off x="4976607" y="4227990"/>
              <a:ext cx="214266" cy="212408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18">
              <a:extLst>
                <a:ext uri="{FF2B5EF4-FFF2-40B4-BE49-F238E27FC236}">
                  <a16:creationId xmlns:a16="http://schemas.microsoft.com/office/drawing/2014/main" id="{128EDE3F-BB3A-D44E-BF19-7BEF72FF1A65}"/>
                </a:ext>
              </a:extLst>
            </p:cNvPr>
            <p:cNvSpPr/>
            <p:nvPr/>
          </p:nvSpPr>
          <p:spPr>
            <a:xfrm>
              <a:off x="5826211" y="4978029"/>
              <a:ext cx="214266" cy="212408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21">
              <a:extLst>
                <a:ext uri="{FF2B5EF4-FFF2-40B4-BE49-F238E27FC236}">
                  <a16:creationId xmlns:a16="http://schemas.microsoft.com/office/drawing/2014/main" id="{02EAF08E-EFA7-5E41-98E8-8C5334FB53ED}"/>
                </a:ext>
              </a:extLst>
            </p:cNvPr>
            <p:cNvSpPr/>
            <p:nvPr/>
          </p:nvSpPr>
          <p:spPr>
            <a:xfrm>
              <a:off x="8144762" y="5763005"/>
              <a:ext cx="214266" cy="212408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箭头连接符 23">
              <a:extLst>
                <a:ext uri="{FF2B5EF4-FFF2-40B4-BE49-F238E27FC236}">
                  <a16:creationId xmlns:a16="http://schemas.microsoft.com/office/drawing/2014/main" id="{2400B7CA-CF79-FD4C-A9E1-55C946FFAD46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6040477" y="5084233"/>
              <a:ext cx="2104285" cy="7849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0BF5786-439A-DE4E-9F3A-0A775E0AD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755" y="2907627"/>
            <a:ext cx="3759463" cy="288000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26183524-5164-0F48-9271-2506B42414E0}"/>
              </a:ext>
            </a:extLst>
          </p:cNvPr>
          <p:cNvSpPr txBox="1"/>
          <p:nvPr/>
        </p:nvSpPr>
        <p:spPr>
          <a:xfrm>
            <a:off x="9982200" y="567489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0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69787E3-AB9F-BD47-A916-54E6C6459119}"/>
              </a:ext>
            </a:extLst>
          </p:cNvPr>
          <p:cNvSpPr/>
          <p:nvPr/>
        </p:nvSpPr>
        <p:spPr>
          <a:xfrm>
            <a:off x="6048942" y="4236922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C8B129-2EA1-F746-B1CA-701D587DD8E3}"/>
              </a:ext>
            </a:extLst>
          </p:cNvPr>
          <p:cNvSpPr/>
          <p:nvPr/>
        </p:nvSpPr>
        <p:spPr>
          <a:xfrm>
            <a:off x="6048942" y="5009360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EB09FD5-A590-FC46-AD76-71DC5F0F3B7C}"/>
              </a:ext>
            </a:extLst>
          </p:cNvPr>
          <p:cNvSpPr/>
          <p:nvPr/>
        </p:nvSpPr>
        <p:spPr>
          <a:xfrm>
            <a:off x="6048942" y="5781798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3641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Results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11</a:t>
            </a:fld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9E03C6B-AA74-C548-8F4F-94138604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60" y="1300715"/>
            <a:ext cx="5760000" cy="446286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56A7139-CEEB-B64D-AF4D-8BB7D7F8A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261" y="1300715"/>
            <a:ext cx="5447414" cy="439220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6CCA962-6E2D-1445-8DB5-7D62FA876040}"/>
              </a:ext>
            </a:extLst>
          </p:cNvPr>
          <p:cNvSpPr/>
          <p:nvPr/>
        </p:nvSpPr>
        <p:spPr>
          <a:xfrm>
            <a:off x="1197934" y="5736801"/>
            <a:ext cx="516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The average execution time for |</a:t>
            </a:r>
            <a:r>
              <a:rPr lang="en-US" altLang="zh-TW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500, |</a:t>
            </a:r>
            <a:r>
              <a:rPr lang="en-US" altLang="zh-TW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|=500, |</a:t>
            </a:r>
            <a:r>
              <a:rPr lang="en-US" altLang="zh-TW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25, </a:t>
            </a:r>
            <a:r>
              <a:rPr lang="en-US" altLang="zh-TW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and |∑| = 4.</a:t>
            </a:r>
            <a:endParaRPr lang="en-US" altLang="zh-TW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3EB189E-3739-A240-9085-CF6B2E86CDCA}"/>
              </a:ext>
            </a:extLst>
          </p:cNvPr>
          <p:cNvSpPr/>
          <p:nvPr/>
        </p:nvSpPr>
        <p:spPr>
          <a:xfrm>
            <a:off x="6645348" y="5736801"/>
            <a:ext cx="516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The average execution time for |</a:t>
            </a:r>
            <a:r>
              <a:rPr lang="en-US" altLang="zh-TW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500, |</a:t>
            </a:r>
            <a:r>
              <a:rPr lang="en-US" altLang="zh-TW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|=500, |</a:t>
            </a:r>
            <a:r>
              <a:rPr lang="en-US" altLang="zh-TW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25, </a:t>
            </a:r>
            <a:r>
              <a:rPr lang="en-US" altLang="zh-TW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and |∑| = 20.</a:t>
            </a:r>
            <a:endParaRPr lang="en-US" altLang="zh-TW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7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379" y="2766219"/>
            <a:ext cx="9103242" cy="1325563"/>
          </a:xfrm>
        </p:spPr>
        <p:txBody>
          <a:bodyPr>
            <a:noAutofit/>
          </a:bodyPr>
          <a:lstStyle/>
          <a:p>
            <a:r>
              <a:rPr lang="en-US" altLang="zh-TW" sz="6600" dirty="0"/>
              <a:t>Thanks for your listening.</a:t>
            </a:r>
            <a:endParaRPr kumimoji="1" lang="zh-TW" altLang="en-US" sz="66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098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Abstract (1/2)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7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longest common subsequence (LCS) problem and its variants, such as the constrained LCS (CLCS) problem, and the LCS with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-length substrings (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LCS</a:t>
            </a:r>
            <a:r>
              <a:rPr kumimoji="1" lang="en-US" altLang="zh-TW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problem, are well-studied problems as the similarity measurement for strings or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biosequences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this paper, we first define the new variant, which is the constrained longest common subsequence with t-length substrings (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CLCS</a:t>
            </a:r>
            <a:r>
              <a:rPr kumimoji="1" lang="en-US" altLang="zh-TW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problem. </a:t>
            </a:r>
          </a:p>
          <a:p>
            <a:pPr marL="0" indent="0" algn="just">
              <a:buNone/>
            </a:pP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we propose three algorithms for solving the problem. The time complexity of the dynamic programming algorithm is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mnr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where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lengths of the two target sequences and the constraint sequence, respectively. 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6024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Abstract (2/2)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row-wise algorithm is our second method, with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*</a:t>
            </a:r>
            <a:r>
              <a:rPr lang="en-US" altLang="zh-TW" dirty="0"/>
              <a:t>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min{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kumimoji="1"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+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time, where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denotes the answer length, and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denotes the number of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-match pairs between the two target sequences. Our third method is the diagonal algorithm with O(</a:t>
            </a:r>
            <a:r>
              <a:rPr kumimoji="1"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time. As experimental results show, the diagonal algorithm is the most efficient.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7259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Longest Common Subsequence (LCS)</a:t>
            </a:r>
          </a:p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Constrained LCS (CLCS)</a:t>
            </a:r>
          </a:p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LCS with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-length Substrings (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LCS</a:t>
            </a:r>
            <a:r>
              <a:rPr kumimoji="1" lang="en-US" altLang="zh-TW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Constrained LCS with t-length Substrings (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CLCS</a:t>
            </a:r>
            <a:r>
              <a:rPr kumimoji="1" lang="en-US" altLang="zh-TW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kumimoji="1"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Programming </a:t>
            </a:r>
          </a:p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Row-Wise Algorithm</a:t>
            </a:r>
          </a:p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Diagonal Algorithm</a:t>
            </a:r>
          </a:p>
          <a:p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8341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Row-Wise Algorithm for </a:t>
            </a:r>
            <a:r>
              <a:rPr lang="en-US" altLang="zh-TW" dirty="0" err="1"/>
              <a:t>CLCS</a:t>
            </a:r>
            <a:r>
              <a:rPr lang="en-US" altLang="zh-TW" baseline="-25000" dirty="0" err="1"/>
              <a:t>t</a:t>
            </a:r>
            <a:r>
              <a:rPr lang="en-US" altLang="zh-TW" dirty="0"/>
              <a:t> (1/5)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*</a:t>
            </a:r>
            <a:r>
              <a:rPr lang="en-US" altLang="zh-TW" dirty="0"/>
              <a:t>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min{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kumimoji="1"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+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time </a:t>
            </a:r>
          </a:p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in space </a:t>
            </a:r>
          </a:p>
          <a:p>
            <a:endParaRPr kumimoji="1"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16</a:t>
            </a:fld>
            <a:endParaRPr kumimoji="1" lang="zh-TW" alt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02E402E2-DF52-D147-86ED-A4E44EE12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78"/>
          <a:stretch/>
        </p:blipFill>
        <p:spPr>
          <a:xfrm>
            <a:off x="838200" y="2934605"/>
            <a:ext cx="7669052" cy="2945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CE4C805-A9A4-B342-AF65-2BFE63299CEC}"/>
              </a:ext>
            </a:extLst>
          </p:cNvPr>
          <p:cNvSpPr/>
          <p:nvPr/>
        </p:nvSpPr>
        <p:spPr>
          <a:xfrm>
            <a:off x="8377626" y="3318762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</a:t>
            </a:r>
            <a:endParaRPr lang="en-US" altLang="zh-TW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1FCA31D-78F6-AC45-B215-786032E41DCA}"/>
              </a:ext>
            </a:extLst>
          </p:cNvPr>
          <p:cNvSpPr/>
          <p:nvPr/>
        </p:nvSpPr>
        <p:spPr>
          <a:xfrm>
            <a:off x="8377626" y="3844549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</a:t>
            </a:r>
            <a:endParaRPr lang="en-US" altLang="zh-TW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FD59039-D8A9-A743-8DC5-62E8ABA3E057}"/>
              </a:ext>
            </a:extLst>
          </p:cNvPr>
          <p:cNvSpPr/>
          <p:nvPr/>
        </p:nvSpPr>
        <p:spPr>
          <a:xfrm>
            <a:off x="8377626" y="4370336"/>
            <a:ext cx="155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match</a:t>
            </a:r>
            <a:endParaRPr lang="en-US" altLang="zh-TW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B5766EE-9107-B345-AE6C-CB1456AEF07E}"/>
              </a:ext>
            </a:extLst>
          </p:cNvPr>
          <p:cNvSpPr/>
          <p:nvPr/>
        </p:nvSpPr>
        <p:spPr>
          <a:xfrm>
            <a:off x="8377626" y="4896123"/>
            <a:ext cx="1259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match</a:t>
            </a:r>
          </a:p>
        </p:txBody>
      </p:sp>
    </p:spTree>
    <p:extLst>
      <p:ext uri="{BB962C8B-B14F-4D97-AF65-F5344CB8AC3E}">
        <p14:creationId xmlns:p14="http://schemas.microsoft.com/office/powerpoint/2010/main" val="83072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Row-Wise Algorithm for </a:t>
            </a:r>
            <a:r>
              <a:rPr lang="en-US" altLang="zh-TW" dirty="0" err="1"/>
              <a:t>CLCS</a:t>
            </a:r>
            <a:r>
              <a:rPr lang="en-US" altLang="zh-TW" baseline="-25000" dirty="0" err="1"/>
              <a:t>t</a:t>
            </a:r>
            <a:r>
              <a:rPr lang="en-US" altLang="zh-TW" dirty="0"/>
              <a:t> (2/5)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aactccacta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aacccactcta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3: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17</a:t>
            </a:fld>
            <a:endParaRPr kumimoji="1" lang="zh-TW" altLang="en-US"/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CB85FB61-0927-F843-8F2A-00B447919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40" y="2338253"/>
            <a:ext cx="4639022" cy="3828004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7D2D83E3-B26D-A24B-8281-490494E304BA}"/>
              </a:ext>
            </a:extLst>
          </p:cNvPr>
          <p:cNvGrpSpPr/>
          <p:nvPr/>
        </p:nvGrpSpPr>
        <p:grpSpPr>
          <a:xfrm>
            <a:off x="6854899" y="2405856"/>
            <a:ext cx="3286523" cy="4087019"/>
            <a:chOff x="6982495" y="2405856"/>
            <a:chExt cx="3286523" cy="4087019"/>
          </a:xfrm>
        </p:grpSpPr>
        <p:pic>
          <p:nvPicPr>
            <p:cNvPr id="7" name="图片 7">
              <a:extLst>
                <a:ext uri="{FF2B5EF4-FFF2-40B4-BE49-F238E27FC236}">
                  <a16:creationId xmlns:a16="http://schemas.microsoft.com/office/drawing/2014/main" id="{241C4641-A300-9140-91D5-F750506B3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434"/>
            <a:stretch/>
          </p:blipFill>
          <p:spPr>
            <a:xfrm>
              <a:off x="6982495" y="2405856"/>
              <a:ext cx="3286523" cy="4087019"/>
            </a:xfrm>
            <a:prstGeom prst="rect">
              <a:avLst/>
            </a:prstGeom>
          </p:spPr>
        </p:pic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C34DB1E-63DE-B943-B1AB-85D7625C5920}"/>
                </a:ext>
              </a:extLst>
            </p:cNvPr>
            <p:cNvSpPr/>
            <p:nvPr/>
          </p:nvSpPr>
          <p:spPr>
            <a:xfrm>
              <a:off x="8643402" y="3851530"/>
              <a:ext cx="243253" cy="24114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3826211-EA14-794E-B919-8EF2A7CAFAD7}"/>
                </a:ext>
              </a:extLst>
            </p:cNvPr>
            <p:cNvSpPr/>
            <p:nvPr/>
          </p:nvSpPr>
          <p:spPr>
            <a:xfrm>
              <a:off x="8935684" y="4990419"/>
              <a:ext cx="243253" cy="24114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827757A-0A8A-E949-9FFC-81A51CCE70FA}"/>
                </a:ext>
              </a:extLst>
            </p:cNvPr>
            <p:cNvSpPr/>
            <p:nvPr/>
          </p:nvSpPr>
          <p:spPr>
            <a:xfrm>
              <a:off x="9268280" y="5847106"/>
              <a:ext cx="243253" cy="24114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587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Row-Wise Algorithm for </a:t>
            </a:r>
            <a:r>
              <a:rPr lang="en-US" altLang="zh-TW" dirty="0" err="1"/>
              <a:t>CLCS</a:t>
            </a:r>
            <a:r>
              <a:rPr lang="en-US" altLang="zh-TW" baseline="-25000" dirty="0" err="1"/>
              <a:t>t</a:t>
            </a:r>
            <a:r>
              <a:rPr lang="en-US" altLang="zh-TW" dirty="0"/>
              <a:t> (3/5)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aactccacta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aacccactcta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3: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18</a:t>
            </a:fld>
            <a:endParaRPr kumimoji="1" lang="zh-TW" altLang="en-US"/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04007F54-30D1-004A-B603-310817764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339" y="2326851"/>
            <a:ext cx="4572472" cy="3830400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9D74FAB2-4A91-6048-8F83-34C2D35CF7D0}"/>
              </a:ext>
            </a:extLst>
          </p:cNvPr>
          <p:cNvGrpSpPr>
            <a:grpSpLocks noChangeAspect="1"/>
          </p:cNvGrpSpPr>
          <p:nvPr/>
        </p:nvGrpSpPr>
        <p:grpSpPr>
          <a:xfrm>
            <a:off x="6896042" y="2395446"/>
            <a:ext cx="3179814" cy="4086000"/>
            <a:chOff x="5152401" y="2545684"/>
            <a:chExt cx="2801598" cy="3600000"/>
          </a:xfrm>
        </p:grpSpPr>
        <p:pic>
          <p:nvPicPr>
            <p:cNvPr id="11" name="图片 7">
              <a:extLst>
                <a:ext uri="{FF2B5EF4-FFF2-40B4-BE49-F238E27FC236}">
                  <a16:creationId xmlns:a16="http://schemas.microsoft.com/office/drawing/2014/main" id="{36F07FCC-10E9-DE43-89C5-B480B3397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032" r="-1"/>
            <a:stretch/>
          </p:blipFill>
          <p:spPr>
            <a:xfrm>
              <a:off x="5152401" y="2545684"/>
              <a:ext cx="2801598" cy="3600000"/>
            </a:xfrm>
            <a:prstGeom prst="rect">
              <a:avLst/>
            </a:prstGeom>
          </p:spPr>
        </p:pic>
        <p:sp>
          <p:nvSpPr>
            <p:cNvPr id="12" name="椭圆 8">
              <a:extLst>
                <a:ext uri="{FF2B5EF4-FFF2-40B4-BE49-F238E27FC236}">
                  <a16:creationId xmlns:a16="http://schemas.microsoft.com/office/drawing/2014/main" id="{1F463C98-569C-934E-B352-6D4687C84A0E}"/>
                </a:ext>
              </a:extLst>
            </p:cNvPr>
            <p:cNvSpPr/>
            <p:nvPr/>
          </p:nvSpPr>
          <p:spPr>
            <a:xfrm>
              <a:off x="6560751" y="3847936"/>
              <a:ext cx="214266" cy="21240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9">
              <a:extLst>
                <a:ext uri="{FF2B5EF4-FFF2-40B4-BE49-F238E27FC236}">
                  <a16:creationId xmlns:a16="http://schemas.microsoft.com/office/drawing/2014/main" id="{675C317F-4084-1540-BAE0-A394A8B9325E}"/>
                </a:ext>
              </a:extLst>
            </p:cNvPr>
            <p:cNvSpPr/>
            <p:nvPr/>
          </p:nvSpPr>
          <p:spPr>
            <a:xfrm>
              <a:off x="6835959" y="4842235"/>
              <a:ext cx="214266" cy="21240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0">
              <a:extLst>
                <a:ext uri="{FF2B5EF4-FFF2-40B4-BE49-F238E27FC236}">
                  <a16:creationId xmlns:a16="http://schemas.microsoft.com/office/drawing/2014/main" id="{41E96870-1B95-984D-9F9E-F100CB463B4E}"/>
                </a:ext>
              </a:extLst>
            </p:cNvPr>
            <p:cNvSpPr/>
            <p:nvPr/>
          </p:nvSpPr>
          <p:spPr>
            <a:xfrm>
              <a:off x="7111167" y="5596837"/>
              <a:ext cx="214266" cy="21240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224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Longest Common Subsequence (LCS)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91" y="1825625"/>
            <a:ext cx="10515600" cy="4895850"/>
          </a:xfrm>
        </p:spPr>
        <p:txBody>
          <a:bodyPr>
            <a:normAutofit/>
          </a:bodyPr>
          <a:lstStyle/>
          <a:p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aactccacta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aacccact</a:t>
            </a:r>
            <a:r>
              <a:rPr lang="en-US" altLang="da-DK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ta,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ctt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da-DK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LCS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aac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cca</a:t>
            </a:r>
            <a:r>
              <a:rPr lang="en-US" altLang="da-D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aaccca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ct</a:t>
            </a:r>
            <a:r>
              <a:rPr lang="en-US" altLang="da-D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</a:t>
            </a:r>
          </a:p>
          <a:p>
            <a:pPr marL="0" indent="0">
              <a:buNone/>
            </a:pPr>
            <a:endParaRPr lang="da-DK" altLang="zh-TW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Constrained LCS (CLCS)</a:t>
            </a:r>
            <a:endParaRPr lang="da-DK" altLang="zh-TW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da-DK" altLang="zh-TW" u="dbl" dirty="0" err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cca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a-DK" altLang="zh-TW" u="dbl" dirty="0" err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da-DK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da-DK" altLang="zh-TW" u="dbl" dirty="0" err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ccac</a:t>
            </a:r>
            <a:r>
              <a:rPr lang="da-DK" altLang="zh-TW" u="dbl" dirty="0" err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a-DK" altLang="zh-TW" u="dbl" dirty="0" err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da-DK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da-D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u="dbl" dirty="0"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ctt</a:t>
            </a:r>
            <a:endParaRPr lang="en-US" alt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1</a:t>
            </a:fld>
            <a:endParaRPr kumimoji="1" lang="zh-TW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A24A6B-7F28-D34B-8518-BFFF8E90D2F6}"/>
              </a:ext>
            </a:extLst>
          </p:cNvPr>
          <p:cNvSpPr txBox="1"/>
          <p:nvPr/>
        </p:nvSpPr>
        <p:spPr>
          <a:xfrm>
            <a:off x="2948748" y="3335814"/>
            <a:ext cx="2942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zh-TW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⟹  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LCS(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a-DK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aaccca</a:t>
            </a:r>
            <a:r>
              <a:rPr lang="en-US" altLang="da-D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</a:t>
            </a:r>
            <a:endParaRPr lang="da-DK" altLang="zh-TW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BD5D82C-2B1B-2F4E-8D32-4C34D80BF6B2}"/>
              </a:ext>
            </a:extLst>
          </p:cNvPr>
          <p:cNvSpPr/>
          <p:nvPr/>
        </p:nvSpPr>
        <p:spPr>
          <a:xfrm>
            <a:off x="2948748" y="5402744"/>
            <a:ext cx="2856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⟹ 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da-D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</a:t>
            </a:r>
            <a:r>
              <a:rPr lang="da-DK" altLang="zh-TW" u="dbl" dirty="0" err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ct</a:t>
            </a:r>
            <a:r>
              <a:rPr lang="en-US" altLang="da-D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u="dbl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da-DK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da-DK" altLang="zh-TW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E631FE02-A49C-A74B-A3E3-70F54BD7F03E}"/>
              </a:ext>
            </a:extLst>
          </p:cNvPr>
          <p:cNvSpPr txBox="1">
            <a:spLocks/>
          </p:cNvSpPr>
          <p:nvPr/>
        </p:nvSpPr>
        <p:spPr>
          <a:xfrm>
            <a:off x="5839044" y="1740561"/>
            <a:ext cx="6058786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LCS with </a:t>
            </a:r>
            <a:r>
              <a:rPr lang="da-DK" altLang="zh-TW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a-DK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a-DK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da-DK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Substrings</a:t>
            </a:r>
            <a:r>
              <a:rPr lang="da-DK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a-DK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LCSt</a:t>
            </a:r>
            <a:r>
              <a:rPr lang="da-DK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aac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da-DK" altLang="zh-TW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cca</a:t>
            </a:r>
            <a:r>
              <a:rPr lang="en-US" altLang="da-D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</a:t>
            </a:r>
            <a:endParaRPr lang="da-DK" altLang="zh-TW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aac</a:t>
            </a:r>
            <a:r>
              <a:rPr lang="da-DK" altLang="zh-TW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cca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ct</a:t>
            </a:r>
            <a:r>
              <a:rPr lang="en-US" altLang="da-D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</a:t>
            </a:r>
            <a:endParaRPr lang="da-DK" altLang="zh-TW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altLang="zh-TW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CLCS</a:t>
            </a:r>
            <a:r>
              <a:rPr lang="en-US" altLang="zh-CN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da-DK" altLang="zh-TW" u="dbl" dirty="0" err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ct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cca</a:t>
            </a:r>
            <a:r>
              <a:rPr lang="da-DK" altLang="zh-TW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u="dbl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da-DK" altLang="zh-TW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da-DK" altLang="zh-TW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aaccc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da-DK" altLang="zh-TW" u="dbl" dirty="0" err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ct</a:t>
            </a:r>
            <a:r>
              <a:rPr lang="da-DK" altLang="zh-TW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u="dbl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da-DK" altLang="zh-TW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da-DK" altLang="zh-TW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</a:t>
            </a:r>
            <a:r>
              <a:rPr lang="da-DK" altLang="zh-TW" u="dbl" dirty="0"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ctt</a:t>
            </a:r>
            <a:endParaRPr lang="da-DK" altLang="zh-TW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143974-2CDC-8A4C-BC1C-FA5CFBF527D8}"/>
              </a:ext>
            </a:extLst>
          </p:cNvPr>
          <p:cNvSpPr/>
          <p:nvPr/>
        </p:nvSpPr>
        <p:spPr>
          <a:xfrm>
            <a:off x="8422733" y="3335814"/>
            <a:ext cx="298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⟹ 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LCS</a:t>
            </a:r>
            <a:r>
              <a:rPr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aac</a:t>
            </a:r>
            <a:r>
              <a:rPr lang="da-DK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a-DK" altLang="zh-TW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cca</a:t>
            </a:r>
            <a:r>
              <a:rPr lang="da-DK" altLang="zh-TW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da-D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</a:t>
            </a:r>
            <a:r>
              <a:rPr lang="da-DK" altLang="zh-TW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A878A4D-0D2A-A24D-94CB-1C1CA660A8E3}"/>
              </a:ext>
            </a:extLst>
          </p:cNvPr>
          <p:cNvSpPr/>
          <p:nvPr/>
        </p:nvSpPr>
        <p:spPr>
          <a:xfrm>
            <a:off x="8422733" y="5402744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⟹ 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CLCS</a:t>
            </a:r>
            <a:r>
              <a:rPr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da-D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da-DK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da-DK" altLang="zh-TW" u="dbl" dirty="0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ct</a:t>
            </a:r>
            <a:r>
              <a:rPr lang="da-DK" altLang="zh-TW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da-DK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u="db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da-DK" altLang="zh-TW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669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Row-Wise Algorithm for </a:t>
            </a:r>
            <a:r>
              <a:rPr lang="en-US" altLang="zh-TW" dirty="0" err="1"/>
              <a:t>CLCS</a:t>
            </a:r>
            <a:r>
              <a:rPr lang="en-US" altLang="zh-TW" baseline="-25000" dirty="0" err="1"/>
              <a:t>t</a:t>
            </a:r>
            <a:r>
              <a:rPr lang="en-US" altLang="zh-TW" dirty="0"/>
              <a:t> (4/5)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aactccacta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aacccactcta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3: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19</a:t>
            </a:fld>
            <a:endParaRPr kumimoji="1" lang="zh-TW" altLang="en-US"/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AD663179-46F4-C647-A04F-335030D2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659"/>
          <a:stretch/>
        </p:blipFill>
        <p:spPr>
          <a:xfrm>
            <a:off x="6911901" y="2544133"/>
            <a:ext cx="3112101" cy="3948742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3EF1814C-704E-5D42-A7B3-0BA2797FF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05" y="2355724"/>
            <a:ext cx="4546565" cy="3830400"/>
          </a:xfrm>
          <a:prstGeom prst="rect">
            <a:avLst/>
          </a:prstGeom>
        </p:spPr>
      </p:pic>
      <p:sp>
        <p:nvSpPr>
          <p:cNvPr id="9" name="椭圆 9">
            <a:extLst>
              <a:ext uri="{FF2B5EF4-FFF2-40B4-BE49-F238E27FC236}">
                <a16:creationId xmlns:a16="http://schemas.microsoft.com/office/drawing/2014/main" id="{AE2E1117-9E1C-AB41-A8BC-5CD39E853B97}"/>
              </a:ext>
            </a:extLst>
          </p:cNvPr>
          <p:cNvSpPr/>
          <p:nvPr/>
        </p:nvSpPr>
        <p:spPr>
          <a:xfrm>
            <a:off x="8465049" y="4180770"/>
            <a:ext cx="234788" cy="232752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10">
            <a:extLst>
              <a:ext uri="{FF2B5EF4-FFF2-40B4-BE49-F238E27FC236}">
                <a16:creationId xmlns:a16="http://schemas.microsoft.com/office/drawing/2014/main" id="{92A2E336-C33A-A242-B80E-3BBE5280DA51}"/>
              </a:ext>
            </a:extLst>
          </p:cNvPr>
          <p:cNvSpPr/>
          <p:nvPr/>
        </p:nvSpPr>
        <p:spPr>
          <a:xfrm>
            <a:off x="8766615" y="5562138"/>
            <a:ext cx="234788" cy="232752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1">
            <a:extLst>
              <a:ext uri="{FF2B5EF4-FFF2-40B4-BE49-F238E27FC236}">
                <a16:creationId xmlns:a16="http://schemas.microsoft.com/office/drawing/2014/main" id="{E8448B8F-635A-9649-B6F0-D50A836D3D06}"/>
              </a:ext>
            </a:extLst>
          </p:cNvPr>
          <p:cNvSpPr/>
          <p:nvPr/>
        </p:nvSpPr>
        <p:spPr>
          <a:xfrm>
            <a:off x="9058453" y="5834520"/>
            <a:ext cx="234788" cy="232752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84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Row-Wise Algorithm for </a:t>
            </a:r>
            <a:r>
              <a:rPr lang="en-US" altLang="zh-TW" dirty="0" err="1"/>
              <a:t>CLCS</a:t>
            </a:r>
            <a:r>
              <a:rPr lang="en-US" altLang="zh-TW" baseline="-25000" dirty="0" err="1"/>
              <a:t>t</a:t>
            </a:r>
            <a:r>
              <a:rPr lang="en-US" altLang="zh-TW" dirty="0"/>
              <a:t> (5/5)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aactccacta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aacccactcta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3: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20</a:t>
            </a:fld>
            <a:endParaRPr kumimoji="1" lang="zh-TW" altLang="en-US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411C102F-6CE8-AB4D-A6EF-9380FB7AD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376" y="2213074"/>
            <a:ext cx="4570909" cy="3960000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8F0E90B5-ED12-484C-B742-B45E92FC0D4E}"/>
              </a:ext>
            </a:extLst>
          </p:cNvPr>
          <p:cNvGrpSpPr/>
          <p:nvPr/>
        </p:nvGrpSpPr>
        <p:grpSpPr>
          <a:xfrm>
            <a:off x="6936144" y="2544133"/>
            <a:ext cx="3088749" cy="3948742"/>
            <a:chOff x="5508105" y="2420888"/>
            <a:chExt cx="2815960" cy="3600000"/>
          </a:xfrm>
        </p:grpSpPr>
        <p:pic>
          <p:nvPicPr>
            <p:cNvPr id="10" name="图片 5">
              <a:extLst>
                <a:ext uri="{FF2B5EF4-FFF2-40B4-BE49-F238E27FC236}">
                  <a16:creationId xmlns:a16="http://schemas.microsoft.com/office/drawing/2014/main" id="{EBF05F4D-E5DD-244E-ADB4-EEA41EBFF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022"/>
            <a:stretch/>
          </p:blipFill>
          <p:spPr>
            <a:xfrm>
              <a:off x="5508105" y="2420888"/>
              <a:ext cx="2815960" cy="3600000"/>
            </a:xfrm>
            <a:prstGeom prst="rect">
              <a:avLst/>
            </a:prstGeom>
          </p:spPr>
        </p:pic>
        <p:sp>
          <p:nvSpPr>
            <p:cNvPr id="11" name="椭圆 7">
              <a:extLst>
                <a:ext uri="{FF2B5EF4-FFF2-40B4-BE49-F238E27FC236}">
                  <a16:creationId xmlns:a16="http://schemas.microsoft.com/office/drawing/2014/main" id="{B92844B0-A661-8B4D-9E18-56B4F430A8D2}"/>
                </a:ext>
              </a:extLst>
            </p:cNvPr>
            <p:cNvSpPr/>
            <p:nvPr/>
          </p:nvSpPr>
          <p:spPr>
            <a:xfrm>
              <a:off x="7208821" y="5428162"/>
              <a:ext cx="214266" cy="21240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709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F8E7272-8C6E-D248-85C0-D3152F89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300715"/>
            <a:ext cx="5515974" cy="43856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Results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21</a:t>
            </a:fld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D50BFF-CFCF-484B-AE90-69EE933AF52B}"/>
              </a:ext>
            </a:extLst>
          </p:cNvPr>
          <p:cNvSpPr/>
          <p:nvPr/>
        </p:nvSpPr>
        <p:spPr>
          <a:xfrm>
            <a:off x="1196826" y="5736801"/>
            <a:ext cx="516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The average execution time for |</a:t>
            </a:r>
            <a:r>
              <a:rPr lang="en-US" altLang="zh-TW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500, |</a:t>
            </a:r>
            <a:r>
              <a:rPr lang="en-US" altLang="zh-TW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|=500, |</a:t>
            </a:r>
            <a:r>
              <a:rPr lang="en-US" altLang="zh-TW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25, </a:t>
            </a:r>
            <a:r>
              <a:rPr lang="en-US" altLang="zh-TW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and |∑| = 4.</a:t>
            </a:r>
            <a:endParaRPr lang="en-US" altLang="zh-TW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5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Abstract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257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suf</a:t>
            </a:r>
            <a:r>
              <a:rPr kumimoji="1" lang="en-US" altLang="zh-TW" dirty="0"/>
              <a:t>() &amp; </a:t>
            </a:r>
            <a:r>
              <a:rPr kumimoji="1" lang="en-US" altLang="zh-TW" dirty="0" err="1"/>
              <a:t>NextMatch</a:t>
            </a:r>
            <a:r>
              <a:rPr kumimoji="1" lang="en-US" altLang="zh-TW" dirty="0"/>
              <a:t>()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</a:t>
            </a:r>
            <a:r>
              <a:rPr kumimoji="1" lang="en-US" altLang="zh-TW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denote the length of the maximum suffix of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1..k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 in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i-t+1..i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subsequence.</a:t>
            </a:r>
          </a:p>
          <a:p>
            <a:pPr lvl="1"/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aact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ccacta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aacccact</a:t>
            </a:r>
            <a:r>
              <a:rPr lang="en-US" altLang="da-DK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ta,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</a:t>
            </a:r>
            <a:r>
              <a:rPr lang="da-DK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ctt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1"/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3, then suf</a:t>
            </a:r>
            <a:r>
              <a:rPr kumimoji="1"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(4, 3) = 1.</a:t>
            </a:r>
          </a:p>
          <a:p>
            <a:endParaRPr kumimoji="1"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NextMatch</a:t>
            </a:r>
            <a:r>
              <a:rPr kumimoji="1" lang="en-US" altLang="zh-TW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denotes the smallest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such that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i-t+1..i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j'-t+1..j'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If there is no such j', then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NextMatch</a:t>
            </a:r>
            <a:r>
              <a:rPr kumimoji="1" lang="en-US" altLang="zh-TW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∞.</a:t>
            </a:r>
          </a:p>
          <a:p>
            <a:pPr lvl="1"/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aac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tccacta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aa</a:t>
            </a:r>
            <a:r>
              <a:rPr lang="da-DK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ccact</a:t>
            </a:r>
            <a:r>
              <a:rPr lang="en-US" altLang="da-DK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ta,</a:t>
            </a:r>
            <a:r>
              <a:rPr lang="da-DK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ctt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1"/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NextMatch</a:t>
            </a:r>
            <a:r>
              <a:rPr kumimoji="1"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 0) = 3</a:t>
            </a:r>
            <a:endParaRPr lang="en-US" alt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0274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BE3678B4-22AC-7445-B1CF-3447CB2D1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1" r="14983"/>
          <a:stretch/>
        </p:blipFill>
        <p:spPr>
          <a:xfrm>
            <a:off x="838200" y="2339163"/>
            <a:ext cx="8404128" cy="397658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Dynamic Programming for </a:t>
            </a:r>
            <a:r>
              <a:rPr lang="en-US" altLang="zh-TW" dirty="0" err="1">
                <a:sym typeface="+mn-ea"/>
              </a:rPr>
              <a:t>CLCS</a:t>
            </a:r>
            <a:r>
              <a:rPr lang="en-US" altLang="zh-TW" baseline="-25000" dirty="0" err="1">
                <a:sym typeface="+mn-ea"/>
              </a:rPr>
              <a:t>t</a:t>
            </a:r>
            <a:r>
              <a:rPr lang="en-US" altLang="zh-TW" dirty="0">
                <a:sym typeface="+mn-ea"/>
              </a:rPr>
              <a:t> (1/3)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3</a:t>
            </a:fld>
            <a:endParaRPr kumimoji="1"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6007D80-4B1B-DD4F-B3DE-C2D9D6CEE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O(</a:t>
            </a:r>
            <a:r>
              <a:rPr lang="da-DK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mnr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time and 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O(</a:t>
            </a:r>
            <a:r>
              <a:rPr lang="da-DK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mnr</a:t>
            </a:r>
            <a:r>
              <a:rPr lang="da-DK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space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219F72-D067-B04E-AF58-26DCD3C3BACA}"/>
              </a:ext>
            </a:extLst>
          </p:cNvPr>
          <p:cNvSpPr/>
          <p:nvPr/>
        </p:nvSpPr>
        <p:spPr>
          <a:xfrm>
            <a:off x="9038895" y="2457525"/>
            <a:ext cx="178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direction</a:t>
            </a:r>
            <a:endParaRPr lang="en-US" altLang="zh-TW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A540C53-B2F6-AF4D-80F0-7299B94DC35B}"/>
              </a:ext>
            </a:extLst>
          </p:cNvPr>
          <p:cNvSpPr/>
          <p:nvPr/>
        </p:nvSpPr>
        <p:spPr>
          <a:xfrm>
            <a:off x="9038895" y="2897845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 direction</a:t>
            </a:r>
            <a:endParaRPr lang="en-US" altLang="zh-TW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361B3E9-77B7-104D-8DCF-0D0FB58B56AC}"/>
              </a:ext>
            </a:extLst>
          </p:cNvPr>
          <p:cNvSpPr/>
          <p:nvPr/>
        </p:nvSpPr>
        <p:spPr>
          <a:xfrm>
            <a:off x="9038895" y="3338164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Diagonal  direction</a:t>
            </a:r>
            <a:endParaRPr lang="en-US" altLang="zh-TW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Dynamic Programming for </a:t>
            </a:r>
            <a:r>
              <a:rPr lang="en-US" altLang="zh-TW" dirty="0" err="1">
                <a:sym typeface="+mn-ea"/>
              </a:rPr>
              <a:t>CLCS</a:t>
            </a:r>
            <a:r>
              <a:rPr lang="en-US" altLang="zh-TW" baseline="-25000" dirty="0" err="1">
                <a:sym typeface="+mn-ea"/>
              </a:rPr>
              <a:t>t</a:t>
            </a:r>
            <a:r>
              <a:rPr lang="en-US" altLang="zh-TW" dirty="0">
                <a:sym typeface="+mn-ea"/>
              </a:rPr>
              <a:t> (2/3)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4</a:t>
            </a:fld>
            <a:endParaRPr kumimoji="1" lang="zh-TW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6FC36C1-CEE7-D64A-AD92-01B915F855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94"/>
          <a:stretch/>
        </p:blipFill>
        <p:spPr>
          <a:xfrm>
            <a:off x="957924" y="2034726"/>
            <a:ext cx="9844755" cy="3961308"/>
          </a:xfrm>
          <a:prstGeom prst="rect">
            <a:avLst/>
          </a:prstGeom>
        </p:spPr>
      </p:pic>
      <p:sp>
        <p:nvSpPr>
          <p:cNvPr id="9" name="椭圆 5">
            <a:extLst>
              <a:ext uri="{FF2B5EF4-FFF2-40B4-BE49-F238E27FC236}">
                <a16:creationId xmlns:a16="http://schemas.microsoft.com/office/drawing/2014/main" id="{80336853-2933-004C-B556-5B684063C7E3}"/>
              </a:ext>
            </a:extLst>
          </p:cNvPr>
          <p:cNvSpPr/>
          <p:nvPr/>
        </p:nvSpPr>
        <p:spPr>
          <a:xfrm>
            <a:off x="2885221" y="3751936"/>
            <a:ext cx="200880" cy="20668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6">
            <a:extLst>
              <a:ext uri="{FF2B5EF4-FFF2-40B4-BE49-F238E27FC236}">
                <a16:creationId xmlns:a16="http://schemas.microsoft.com/office/drawing/2014/main" id="{8911ED21-F830-1F40-969D-F1FCAE711ABA}"/>
              </a:ext>
            </a:extLst>
          </p:cNvPr>
          <p:cNvSpPr/>
          <p:nvPr/>
        </p:nvSpPr>
        <p:spPr>
          <a:xfrm>
            <a:off x="3783180" y="4845999"/>
            <a:ext cx="200880" cy="20668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8">
            <a:extLst>
              <a:ext uri="{FF2B5EF4-FFF2-40B4-BE49-F238E27FC236}">
                <a16:creationId xmlns:a16="http://schemas.microsoft.com/office/drawing/2014/main" id="{11D438EF-C033-4243-A5DC-16A98039880A}"/>
              </a:ext>
            </a:extLst>
          </p:cNvPr>
          <p:cNvSpPr/>
          <p:nvPr/>
        </p:nvSpPr>
        <p:spPr>
          <a:xfrm>
            <a:off x="5300420" y="5692353"/>
            <a:ext cx="200880" cy="20668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09CA77-C18B-0E42-9EEE-A97CFA9CD823}"/>
              </a:ext>
            </a:extLst>
          </p:cNvPr>
          <p:cNvSpPr/>
          <p:nvPr/>
        </p:nvSpPr>
        <p:spPr>
          <a:xfrm>
            <a:off x="2274629" y="2672347"/>
            <a:ext cx="753462" cy="2087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03C2301-65FD-5E46-8FEC-70B1DD096F50}"/>
              </a:ext>
            </a:extLst>
          </p:cNvPr>
          <p:cNvSpPr/>
          <p:nvPr/>
        </p:nvSpPr>
        <p:spPr>
          <a:xfrm>
            <a:off x="1968339" y="2917626"/>
            <a:ext cx="200880" cy="20668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FE0142E-D7C6-4543-98C9-9B1B637D40EA}"/>
              </a:ext>
            </a:extLst>
          </p:cNvPr>
          <p:cNvSpPr/>
          <p:nvPr/>
        </p:nvSpPr>
        <p:spPr>
          <a:xfrm>
            <a:off x="1692048" y="3212141"/>
            <a:ext cx="179317" cy="750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78E42D5-827B-4C44-862D-48BACCC8A289}"/>
              </a:ext>
            </a:extLst>
          </p:cNvPr>
          <p:cNvSpPr/>
          <p:nvPr/>
        </p:nvSpPr>
        <p:spPr>
          <a:xfrm>
            <a:off x="3194952" y="2663746"/>
            <a:ext cx="753462" cy="2087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D11FAA8-A75B-AD49-89E9-EB89FF0805AB}"/>
              </a:ext>
            </a:extLst>
          </p:cNvPr>
          <p:cNvSpPr/>
          <p:nvPr/>
        </p:nvSpPr>
        <p:spPr>
          <a:xfrm>
            <a:off x="4722514" y="2663746"/>
            <a:ext cx="753462" cy="2087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87C53B2-29E7-C843-9483-52FF4DCB35DD}"/>
              </a:ext>
            </a:extLst>
          </p:cNvPr>
          <p:cNvSpPr/>
          <p:nvPr/>
        </p:nvSpPr>
        <p:spPr>
          <a:xfrm>
            <a:off x="1693768" y="4287283"/>
            <a:ext cx="179317" cy="750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3B5633D-D27C-F44F-AC69-94B84D3335C1}"/>
              </a:ext>
            </a:extLst>
          </p:cNvPr>
          <p:cNvSpPr/>
          <p:nvPr/>
        </p:nvSpPr>
        <p:spPr>
          <a:xfrm>
            <a:off x="1693769" y="5123315"/>
            <a:ext cx="179317" cy="750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B170FDD-4A6C-6642-86FA-BBD06679805D}"/>
              </a:ext>
            </a:extLst>
          </p:cNvPr>
          <p:cNvSpPr/>
          <p:nvPr/>
        </p:nvSpPr>
        <p:spPr>
          <a:xfrm>
            <a:off x="7232236" y="3763977"/>
            <a:ext cx="200880" cy="20668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B1CD6B0B-139C-3144-B010-8EC76E225BC6}"/>
              </a:ext>
            </a:extLst>
          </p:cNvPr>
          <p:cNvSpPr/>
          <p:nvPr/>
        </p:nvSpPr>
        <p:spPr>
          <a:xfrm>
            <a:off x="8140515" y="4858042"/>
            <a:ext cx="200880" cy="20668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7E48560-94F5-CE4E-9222-F2DD0D7FA1D6}"/>
              </a:ext>
            </a:extLst>
          </p:cNvPr>
          <p:cNvSpPr/>
          <p:nvPr/>
        </p:nvSpPr>
        <p:spPr>
          <a:xfrm>
            <a:off x="9647436" y="5683752"/>
            <a:ext cx="200880" cy="20668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74F8896-76FF-1641-BD54-1D606E71C45F}"/>
              </a:ext>
            </a:extLst>
          </p:cNvPr>
          <p:cNvSpPr txBox="1"/>
          <p:nvPr/>
        </p:nvSpPr>
        <p:spPr>
          <a:xfrm>
            <a:off x="2943027" y="6010256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kumimoji="1"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kumimoji="1"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E752805-7C50-F944-9ECF-C5385816139D}"/>
              </a:ext>
            </a:extLst>
          </p:cNvPr>
          <p:cNvSpPr txBox="1"/>
          <p:nvPr/>
        </p:nvSpPr>
        <p:spPr>
          <a:xfrm>
            <a:off x="7260525" y="5996034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kumimoji="1"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(c)</a:t>
            </a:r>
            <a:endParaRPr kumimoji="1"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aactccacta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aacccactcta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3:</a:t>
            </a:r>
          </a:p>
        </p:txBody>
      </p:sp>
    </p:spTree>
    <p:extLst>
      <p:ext uri="{BB962C8B-B14F-4D97-AF65-F5344CB8AC3E}">
        <p14:creationId xmlns:p14="http://schemas.microsoft.com/office/powerpoint/2010/main" val="186708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9">
            <a:extLst>
              <a:ext uri="{FF2B5EF4-FFF2-40B4-BE49-F238E27FC236}">
                <a16:creationId xmlns:a16="http://schemas.microsoft.com/office/drawing/2014/main" id="{857523B0-3CCB-5C47-A8C4-F6CA1645722C}"/>
              </a:ext>
            </a:extLst>
          </p:cNvPr>
          <p:cNvGrpSpPr/>
          <p:nvPr/>
        </p:nvGrpSpPr>
        <p:grpSpPr>
          <a:xfrm>
            <a:off x="1375307" y="2272951"/>
            <a:ext cx="9002070" cy="3737305"/>
            <a:chOff x="827584" y="2276872"/>
            <a:chExt cx="7734300" cy="3210977"/>
          </a:xfrm>
        </p:grpSpPr>
        <p:grpSp>
          <p:nvGrpSpPr>
            <p:cNvPr id="24" name="组合 4">
              <a:extLst>
                <a:ext uri="{FF2B5EF4-FFF2-40B4-BE49-F238E27FC236}">
                  <a16:creationId xmlns:a16="http://schemas.microsoft.com/office/drawing/2014/main" id="{74D4A84E-2189-3748-A604-01F5ACD5C253}"/>
                </a:ext>
              </a:extLst>
            </p:cNvPr>
            <p:cNvGrpSpPr/>
            <p:nvPr/>
          </p:nvGrpSpPr>
          <p:grpSpPr>
            <a:xfrm>
              <a:off x="827584" y="2276872"/>
              <a:ext cx="7734300" cy="3210977"/>
              <a:chOff x="827584" y="2276872"/>
              <a:chExt cx="7734300" cy="3210977"/>
            </a:xfrm>
          </p:grpSpPr>
          <p:pic>
            <p:nvPicPr>
              <p:cNvPr id="30" name="图片 5">
                <a:extLst>
                  <a:ext uri="{FF2B5EF4-FFF2-40B4-BE49-F238E27FC236}">
                    <a16:creationId xmlns:a16="http://schemas.microsoft.com/office/drawing/2014/main" id="{40184B59-98CD-0148-B5FA-37A29927CC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3116"/>
              <a:stretch/>
            </p:blipFill>
            <p:spPr>
              <a:xfrm>
                <a:off x="827584" y="2276872"/>
                <a:ext cx="7734300" cy="3210977"/>
              </a:xfrm>
              <a:prstGeom prst="rect">
                <a:avLst/>
              </a:prstGeom>
            </p:spPr>
          </p:pic>
          <p:sp>
            <p:nvSpPr>
              <p:cNvPr id="31" name="椭圆 6">
                <a:extLst>
                  <a:ext uri="{FF2B5EF4-FFF2-40B4-BE49-F238E27FC236}">
                    <a16:creationId xmlns:a16="http://schemas.microsoft.com/office/drawing/2014/main" id="{B5A86C5E-6DEA-AC40-8542-A3E8D22608FB}"/>
                  </a:ext>
                </a:extLst>
              </p:cNvPr>
              <p:cNvSpPr/>
              <p:nvPr/>
            </p:nvSpPr>
            <p:spPr>
              <a:xfrm>
                <a:off x="3385645" y="3771149"/>
                <a:ext cx="172782" cy="177777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7">
                <a:extLst>
                  <a:ext uri="{FF2B5EF4-FFF2-40B4-BE49-F238E27FC236}">
                    <a16:creationId xmlns:a16="http://schemas.microsoft.com/office/drawing/2014/main" id="{EF1E2599-4ED5-1D46-ADB8-1BAF272A97E5}"/>
                  </a:ext>
                </a:extLst>
              </p:cNvPr>
              <p:cNvSpPr/>
              <p:nvPr/>
            </p:nvSpPr>
            <p:spPr>
              <a:xfrm>
                <a:off x="3385645" y="4941168"/>
                <a:ext cx="172782" cy="177777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8">
                <a:extLst>
                  <a:ext uri="{FF2B5EF4-FFF2-40B4-BE49-F238E27FC236}">
                    <a16:creationId xmlns:a16="http://schemas.microsoft.com/office/drawing/2014/main" id="{9DB85455-D1D4-2F49-9EC6-955596A3C34D}"/>
                  </a:ext>
                </a:extLst>
              </p:cNvPr>
              <p:cNvSpPr/>
              <p:nvPr/>
            </p:nvSpPr>
            <p:spPr>
              <a:xfrm>
                <a:off x="4168360" y="5191222"/>
                <a:ext cx="172782" cy="177777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143BE7A-B5D0-7D43-9A48-1DD8BE697573}"/>
                  </a:ext>
                </a:extLst>
              </p:cNvPr>
              <p:cNvSpPr/>
              <p:nvPr/>
            </p:nvSpPr>
            <p:spPr>
              <a:xfrm>
                <a:off x="2876994" y="2601391"/>
                <a:ext cx="648072" cy="17956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B7A56461-EB5A-8E48-BB44-3D335C4B5C38}"/>
                  </a:ext>
                </a:extLst>
              </p:cNvPr>
              <p:cNvSpPr/>
              <p:nvPr/>
            </p:nvSpPr>
            <p:spPr>
              <a:xfrm>
                <a:off x="1062006" y="3314257"/>
                <a:ext cx="154235" cy="64541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E170739-B256-1A4D-9AEB-3685B87872C0}"/>
                </a:ext>
              </a:extLst>
            </p:cNvPr>
            <p:cNvSpPr/>
            <p:nvPr/>
          </p:nvSpPr>
          <p:spPr>
            <a:xfrm>
              <a:off x="4800985" y="4718409"/>
              <a:ext cx="154235" cy="6454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BA6D138-33B2-1443-8272-8BA83FD75DFE}"/>
                </a:ext>
              </a:extLst>
            </p:cNvPr>
            <p:cNvSpPr/>
            <p:nvPr/>
          </p:nvSpPr>
          <p:spPr>
            <a:xfrm>
              <a:off x="4809862" y="3315737"/>
              <a:ext cx="154235" cy="6454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BC59233-462C-1249-8E7A-4E30A697AF3A}"/>
                </a:ext>
              </a:extLst>
            </p:cNvPr>
            <p:cNvSpPr/>
            <p:nvPr/>
          </p:nvSpPr>
          <p:spPr>
            <a:xfrm>
              <a:off x="6615972" y="2602871"/>
              <a:ext cx="648072" cy="1795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30F5EC5-30C6-D547-B7C1-2B733E29485B}"/>
                </a:ext>
              </a:extLst>
            </p:cNvPr>
            <p:cNvSpPr/>
            <p:nvPr/>
          </p:nvSpPr>
          <p:spPr>
            <a:xfrm>
              <a:off x="7414963" y="2611748"/>
              <a:ext cx="648072" cy="1795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椭圆 18">
              <a:extLst>
                <a:ext uri="{FF2B5EF4-FFF2-40B4-BE49-F238E27FC236}">
                  <a16:creationId xmlns:a16="http://schemas.microsoft.com/office/drawing/2014/main" id="{F122C587-BD16-4346-8582-9A77BBE811B3}"/>
                </a:ext>
              </a:extLst>
            </p:cNvPr>
            <p:cNvSpPr/>
            <p:nvPr/>
          </p:nvSpPr>
          <p:spPr>
            <a:xfrm>
              <a:off x="7914736" y="5193056"/>
              <a:ext cx="172782" cy="177777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Dynamic Programming for </a:t>
            </a:r>
            <a:r>
              <a:rPr lang="en-US" altLang="zh-TW" dirty="0" err="1">
                <a:sym typeface="+mn-ea"/>
              </a:rPr>
              <a:t>CLCS</a:t>
            </a:r>
            <a:r>
              <a:rPr lang="en-US" altLang="zh-TW" baseline="-25000" dirty="0" err="1">
                <a:sym typeface="+mn-ea"/>
              </a:rPr>
              <a:t>t</a:t>
            </a:r>
            <a:r>
              <a:rPr lang="en-US" altLang="zh-TW" dirty="0">
                <a:sym typeface="+mn-ea"/>
              </a:rPr>
              <a:t> (3/3)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5</a:t>
            </a:fld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74F8896-76FF-1641-BD54-1D606E71C45F}"/>
              </a:ext>
            </a:extLst>
          </p:cNvPr>
          <p:cNvSpPr txBox="1"/>
          <p:nvPr/>
        </p:nvSpPr>
        <p:spPr>
          <a:xfrm>
            <a:off x="2741001" y="601025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kumimoji="1"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(</a:t>
            </a:r>
            <a:r>
              <a:rPr kumimoji="1"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E752805-7C50-F944-9ECF-C5385816139D}"/>
              </a:ext>
            </a:extLst>
          </p:cNvPr>
          <p:cNvSpPr txBox="1"/>
          <p:nvPr/>
        </p:nvSpPr>
        <p:spPr>
          <a:xfrm>
            <a:off x="7196728" y="5996034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kumimoji="1"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 (</a:t>
            </a:r>
            <a:r>
              <a:rPr kumimoji="1"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ctt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aactccacta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aacccactcta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3:</a:t>
            </a:r>
          </a:p>
        </p:txBody>
      </p:sp>
    </p:spTree>
    <p:extLst>
      <p:ext uri="{BB962C8B-B14F-4D97-AF65-F5344CB8AC3E}">
        <p14:creationId xmlns:p14="http://schemas.microsoft.com/office/powerpoint/2010/main" val="58626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Diagonal Algorithm for </a:t>
            </a:r>
            <a:r>
              <a:rPr kumimoji="1" lang="en-US" altLang="zh-TW" dirty="0" err="1"/>
              <a:t>CLCS</a:t>
            </a:r>
            <a:r>
              <a:rPr kumimoji="1" lang="en-US" altLang="zh-TW" baseline="-25000" dirty="0" err="1"/>
              <a:t>t</a:t>
            </a:r>
            <a:r>
              <a:rPr kumimoji="1" lang="en-US" altLang="zh-TW" dirty="0"/>
              <a:t> (1/5)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time</a:t>
            </a:r>
          </a:p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space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6</a:t>
            </a:fld>
            <a:endParaRPr kumimoji="1" lang="zh-TW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DEF24D-AFAC-914F-B88F-781D58317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34"/>
          <a:stretch/>
        </p:blipFill>
        <p:spPr>
          <a:xfrm>
            <a:off x="838201" y="2999177"/>
            <a:ext cx="8529084" cy="200875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A80CA6A-1287-2141-9FC1-D976B5F209EA}"/>
              </a:ext>
            </a:extLst>
          </p:cNvPr>
          <p:cNvSpPr/>
          <p:nvPr/>
        </p:nvSpPr>
        <p:spPr>
          <a:xfrm>
            <a:off x="9367285" y="3156939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</a:t>
            </a:r>
            <a:endParaRPr lang="en-US" altLang="zh-TW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84F0FC-0EBD-914C-9767-D9C6DCA3D600}"/>
              </a:ext>
            </a:extLst>
          </p:cNvPr>
          <p:cNvSpPr/>
          <p:nvPr/>
        </p:nvSpPr>
        <p:spPr>
          <a:xfrm>
            <a:off x="9367285" y="3622472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</a:t>
            </a:r>
            <a:endParaRPr lang="en-US" altLang="zh-TW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53FD9C0-BF90-044E-AEE0-600218FDB019}"/>
              </a:ext>
            </a:extLst>
          </p:cNvPr>
          <p:cNvSpPr/>
          <p:nvPr/>
        </p:nvSpPr>
        <p:spPr>
          <a:xfrm>
            <a:off x="9367285" y="4088005"/>
            <a:ext cx="155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match</a:t>
            </a:r>
            <a:endParaRPr lang="en-US" altLang="zh-TW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43BF28D-E962-AE4E-B6F6-445132674813}"/>
              </a:ext>
            </a:extLst>
          </p:cNvPr>
          <p:cNvSpPr/>
          <p:nvPr/>
        </p:nvSpPr>
        <p:spPr>
          <a:xfrm>
            <a:off x="9367285" y="4553539"/>
            <a:ext cx="1259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match</a:t>
            </a:r>
          </a:p>
        </p:txBody>
      </p:sp>
    </p:spTree>
    <p:extLst>
      <p:ext uri="{BB962C8B-B14F-4D97-AF65-F5344CB8AC3E}">
        <p14:creationId xmlns:p14="http://schemas.microsoft.com/office/powerpoint/2010/main" val="357948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Diagonal Algorithm for </a:t>
            </a:r>
            <a:r>
              <a:rPr kumimoji="1" lang="en-US" altLang="zh-TW" dirty="0" err="1"/>
              <a:t>CLCS</a:t>
            </a:r>
            <a:r>
              <a:rPr kumimoji="1" lang="en-US" altLang="zh-TW" baseline="-25000" dirty="0" err="1"/>
              <a:t>t</a:t>
            </a:r>
            <a:r>
              <a:rPr kumimoji="1" lang="en-US" altLang="zh-TW" dirty="0"/>
              <a:t> (2/5)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aactccacta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aacccactcta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3: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7</a:t>
            </a:fld>
            <a:endParaRPr kumimoji="1" lang="zh-TW" altLang="en-US"/>
          </a:p>
        </p:txBody>
      </p:sp>
      <p:grpSp>
        <p:nvGrpSpPr>
          <p:cNvPr id="5" name="组合 25">
            <a:extLst>
              <a:ext uri="{FF2B5EF4-FFF2-40B4-BE49-F238E27FC236}">
                <a16:creationId xmlns:a16="http://schemas.microsoft.com/office/drawing/2014/main" id="{E079CFE2-9A8F-7148-917B-B2BB8974021F}"/>
              </a:ext>
            </a:extLst>
          </p:cNvPr>
          <p:cNvGrpSpPr/>
          <p:nvPr/>
        </p:nvGrpSpPr>
        <p:grpSpPr>
          <a:xfrm>
            <a:off x="5868607" y="2587404"/>
            <a:ext cx="4224536" cy="3520447"/>
            <a:chOff x="4301108" y="2564904"/>
            <a:chExt cx="4224536" cy="3520447"/>
          </a:xfrm>
        </p:grpSpPr>
        <p:pic>
          <p:nvPicPr>
            <p:cNvPr id="7" name="图片 20">
              <a:extLst>
                <a:ext uri="{FF2B5EF4-FFF2-40B4-BE49-F238E27FC236}">
                  <a16:creationId xmlns:a16="http://schemas.microsoft.com/office/drawing/2014/main" id="{B8503A87-C48B-7540-A505-F35941091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1108" y="2564904"/>
              <a:ext cx="4224536" cy="3520447"/>
            </a:xfrm>
            <a:prstGeom prst="rect">
              <a:avLst/>
            </a:prstGeom>
          </p:spPr>
        </p:pic>
        <p:cxnSp>
          <p:nvCxnSpPr>
            <p:cNvPr id="8" name="直接箭头连接符 21">
              <a:extLst>
                <a:ext uri="{FF2B5EF4-FFF2-40B4-BE49-F238E27FC236}">
                  <a16:creationId xmlns:a16="http://schemas.microsoft.com/office/drawing/2014/main" id="{E25B79F5-824D-5B44-8410-141CAA50B397}"/>
                </a:ext>
              </a:extLst>
            </p:cNvPr>
            <p:cNvCxnSpPr>
              <a:cxnSpLocks/>
              <a:stCxn id="9" idx="5"/>
            </p:cNvCxnSpPr>
            <p:nvPr/>
          </p:nvCxnSpPr>
          <p:spPr>
            <a:xfrm>
              <a:off x="5164240" y="3357946"/>
              <a:ext cx="737739" cy="65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椭圆 22">
              <a:extLst>
                <a:ext uri="{FF2B5EF4-FFF2-40B4-BE49-F238E27FC236}">
                  <a16:creationId xmlns:a16="http://schemas.microsoft.com/office/drawing/2014/main" id="{DDAFAE23-3CBA-3846-AA31-3919F5D1BB55}"/>
                </a:ext>
              </a:extLst>
            </p:cNvPr>
            <p:cNvSpPr/>
            <p:nvPr/>
          </p:nvSpPr>
          <p:spPr>
            <a:xfrm>
              <a:off x="4981353" y="3176644"/>
              <a:ext cx="214266" cy="212408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24">
              <a:extLst>
                <a:ext uri="{FF2B5EF4-FFF2-40B4-BE49-F238E27FC236}">
                  <a16:creationId xmlns:a16="http://schemas.microsoft.com/office/drawing/2014/main" id="{4A54BDAA-A4B7-444C-B153-339074743C6F}"/>
                </a:ext>
              </a:extLst>
            </p:cNvPr>
            <p:cNvSpPr/>
            <p:nvPr/>
          </p:nvSpPr>
          <p:spPr>
            <a:xfrm>
              <a:off x="5852844" y="3959359"/>
              <a:ext cx="214266" cy="212408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29">
            <a:extLst>
              <a:ext uri="{FF2B5EF4-FFF2-40B4-BE49-F238E27FC236}">
                <a16:creationId xmlns:a16="http://schemas.microsoft.com/office/drawing/2014/main" id="{FD8FB217-081D-CF4C-925A-EC81DD5DC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856" y="2943627"/>
            <a:ext cx="3776958" cy="28080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F7420A56-2EB9-0E4D-8132-B4ED0B58AC2F}"/>
              </a:ext>
            </a:extLst>
          </p:cNvPr>
          <p:cNvSpPr txBox="1"/>
          <p:nvPr/>
        </p:nvSpPr>
        <p:spPr>
          <a:xfrm>
            <a:off x="9982200" y="567489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0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8EA62C7-6685-EB4E-BA6C-583D55C96438}"/>
              </a:ext>
            </a:extLst>
          </p:cNvPr>
          <p:cNvSpPr/>
          <p:nvPr/>
        </p:nvSpPr>
        <p:spPr>
          <a:xfrm>
            <a:off x="6048942" y="3173663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32740F1-E9A5-754A-92FB-FD1006645781}"/>
              </a:ext>
            </a:extLst>
          </p:cNvPr>
          <p:cNvSpPr/>
          <p:nvPr/>
        </p:nvSpPr>
        <p:spPr>
          <a:xfrm>
            <a:off x="6048942" y="3946101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2C740D4-85AE-4B48-895B-25454362B4CC}"/>
              </a:ext>
            </a:extLst>
          </p:cNvPr>
          <p:cNvSpPr/>
          <p:nvPr/>
        </p:nvSpPr>
        <p:spPr>
          <a:xfrm>
            <a:off x="6048942" y="4718539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93BAF84-A01B-CB4E-80A4-0D648412A2C7}"/>
              </a:ext>
            </a:extLst>
          </p:cNvPr>
          <p:cNvSpPr/>
          <p:nvPr/>
        </p:nvSpPr>
        <p:spPr>
          <a:xfrm>
            <a:off x="6048942" y="5490978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8898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Diagonal Algorithm for </a:t>
            </a:r>
            <a:r>
              <a:rPr kumimoji="1" lang="en-US" altLang="zh-TW" dirty="0" err="1"/>
              <a:t>CLCS</a:t>
            </a:r>
            <a:r>
              <a:rPr kumimoji="1" lang="en-US" altLang="zh-TW" baseline="-25000" dirty="0" err="1"/>
              <a:t>t</a:t>
            </a:r>
            <a:r>
              <a:rPr kumimoji="1" lang="en-US" altLang="zh-TW" dirty="0"/>
              <a:t> (3/5)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395C6-3EBC-4D47-9C22-52A1E36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aactccacta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aacccactcta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3: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8</a:t>
            </a:fld>
            <a:endParaRPr kumimoji="1" lang="zh-TW" altLang="en-US"/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id="{4DB01885-D2C1-5748-8829-FB5874D9522F}"/>
              </a:ext>
            </a:extLst>
          </p:cNvPr>
          <p:cNvGrpSpPr/>
          <p:nvPr/>
        </p:nvGrpSpPr>
        <p:grpSpPr>
          <a:xfrm>
            <a:off x="5868607" y="2587404"/>
            <a:ext cx="4224536" cy="3520447"/>
            <a:chOff x="4301108" y="2564904"/>
            <a:chExt cx="4224536" cy="3520447"/>
          </a:xfrm>
        </p:grpSpPr>
        <p:pic>
          <p:nvPicPr>
            <p:cNvPr id="7" name="图片 13">
              <a:extLst>
                <a:ext uri="{FF2B5EF4-FFF2-40B4-BE49-F238E27FC236}">
                  <a16:creationId xmlns:a16="http://schemas.microsoft.com/office/drawing/2014/main" id="{8681FFD0-1443-514C-B1BD-D2C7B5AB1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1108" y="2564904"/>
              <a:ext cx="4224536" cy="3520447"/>
            </a:xfrm>
            <a:prstGeom prst="rect">
              <a:avLst/>
            </a:prstGeom>
          </p:spPr>
        </p:pic>
        <p:cxnSp>
          <p:nvCxnSpPr>
            <p:cNvPr id="8" name="直接箭头连接符 14">
              <a:extLst>
                <a:ext uri="{FF2B5EF4-FFF2-40B4-BE49-F238E27FC236}">
                  <a16:creationId xmlns:a16="http://schemas.microsoft.com/office/drawing/2014/main" id="{FB42E24F-A900-064E-BA48-8D5DF518ADC8}"/>
                </a:ext>
              </a:extLst>
            </p:cNvPr>
            <p:cNvCxnSpPr>
              <a:cxnSpLocks/>
              <a:stCxn id="9" idx="5"/>
            </p:cNvCxnSpPr>
            <p:nvPr/>
          </p:nvCxnSpPr>
          <p:spPr>
            <a:xfrm>
              <a:off x="5123983" y="3610302"/>
              <a:ext cx="737739" cy="650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椭圆 15">
              <a:extLst>
                <a:ext uri="{FF2B5EF4-FFF2-40B4-BE49-F238E27FC236}">
                  <a16:creationId xmlns:a16="http://schemas.microsoft.com/office/drawing/2014/main" id="{DCD07A3A-8FC5-C74D-97F3-F8FB453539F0}"/>
                </a:ext>
              </a:extLst>
            </p:cNvPr>
            <p:cNvSpPr/>
            <p:nvPr/>
          </p:nvSpPr>
          <p:spPr>
            <a:xfrm>
              <a:off x="4941096" y="3429000"/>
              <a:ext cx="214266" cy="212408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18">
              <a:extLst>
                <a:ext uri="{FF2B5EF4-FFF2-40B4-BE49-F238E27FC236}">
                  <a16:creationId xmlns:a16="http://schemas.microsoft.com/office/drawing/2014/main" id="{EC368E67-07B6-3545-AD8B-C60B6275A52A}"/>
                </a:ext>
              </a:extLst>
            </p:cNvPr>
            <p:cNvSpPr/>
            <p:nvPr/>
          </p:nvSpPr>
          <p:spPr>
            <a:xfrm>
              <a:off x="5861722" y="4223428"/>
              <a:ext cx="214266" cy="212408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9">
              <a:extLst>
                <a:ext uri="{FF2B5EF4-FFF2-40B4-BE49-F238E27FC236}">
                  <a16:creationId xmlns:a16="http://schemas.microsoft.com/office/drawing/2014/main" id="{53FB8E76-9068-4748-8004-C9B319EBFF7C}"/>
                </a:ext>
              </a:extLst>
            </p:cNvPr>
            <p:cNvSpPr/>
            <p:nvPr/>
          </p:nvSpPr>
          <p:spPr>
            <a:xfrm>
              <a:off x="6706594" y="4986861"/>
              <a:ext cx="214266" cy="212408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21">
              <a:extLst>
                <a:ext uri="{FF2B5EF4-FFF2-40B4-BE49-F238E27FC236}">
                  <a16:creationId xmlns:a16="http://schemas.microsoft.com/office/drawing/2014/main" id="{07E8C170-E595-3F41-89EB-3839EAFFB8C0}"/>
                </a:ext>
              </a:extLst>
            </p:cNvPr>
            <p:cNvSpPr/>
            <p:nvPr/>
          </p:nvSpPr>
          <p:spPr>
            <a:xfrm>
              <a:off x="8144762" y="5763005"/>
              <a:ext cx="214266" cy="212408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22">
              <a:extLst>
                <a:ext uri="{FF2B5EF4-FFF2-40B4-BE49-F238E27FC236}">
                  <a16:creationId xmlns:a16="http://schemas.microsoft.com/office/drawing/2014/main" id="{AD3C8591-A09A-154C-A44B-456BF01B4D26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6050235" y="4426220"/>
              <a:ext cx="687738" cy="591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接箭头连接符 23">
              <a:extLst>
                <a:ext uri="{FF2B5EF4-FFF2-40B4-BE49-F238E27FC236}">
                  <a16:creationId xmlns:a16="http://schemas.microsoft.com/office/drawing/2014/main" id="{F31A3389-89DC-3244-A243-650E6DF27447}"/>
                </a:ext>
              </a:extLst>
            </p:cNvPr>
            <p:cNvCxnSpPr>
              <a:cxnSpLocks/>
              <a:stCxn id="11" idx="5"/>
              <a:endCxn id="12" idx="2"/>
            </p:cNvCxnSpPr>
            <p:nvPr/>
          </p:nvCxnSpPr>
          <p:spPr>
            <a:xfrm>
              <a:off x="6889481" y="5168163"/>
              <a:ext cx="1255281" cy="7010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5" name="图片 38">
            <a:extLst>
              <a:ext uri="{FF2B5EF4-FFF2-40B4-BE49-F238E27FC236}">
                <a16:creationId xmlns:a16="http://schemas.microsoft.com/office/drawing/2014/main" id="{749C8165-CFDA-5D45-8EEF-F7F42CCF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23" y="2955851"/>
            <a:ext cx="3779014" cy="2844000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53970723-1B45-414E-B9E7-F6164499EFC7}"/>
              </a:ext>
            </a:extLst>
          </p:cNvPr>
          <p:cNvSpPr txBox="1"/>
          <p:nvPr/>
        </p:nvSpPr>
        <p:spPr>
          <a:xfrm>
            <a:off x="9982200" y="567489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0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5CFD63B-92E1-904F-B66E-40F50E493F7F}"/>
              </a:ext>
            </a:extLst>
          </p:cNvPr>
          <p:cNvSpPr/>
          <p:nvPr/>
        </p:nvSpPr>
        <p:spPr>
          <a:xfrm>
            <a:off x="6048942" y="3450113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EF0BA92-AE3C-274B-8811-F9A32A2B3905}"/>
              </a:ext>
            </a:extLst>
          </p:cNvPr>
          <p:cNvSpPr/>
          <p:nvPr/>
        </p:nvSpPr>
        <p:spPr>
          <a:xfrm>
            <a:off x="6048942" y="4222551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31BCDBC-97FF-1341-8BB6-90AB81EFA641}"/>
              </a:ext>
            </a:extLst>
          </p:cNvPr>
          <p:cNvSpPr/>
          <p:nvPr/>
        </p:nvSpPr>
        <p:spPr>
          <a:xfrm>
            <a:off x="6048942" y="4994989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7611203-3C57-7B4A-A55C-02038D81D4A9}"/>
              </a:ext>
            </a:extLst>
          </p:cNvPr>
          <p:cNvSpPr/>
          <p:nvPr/>
        </p:nvSpPr>
        <p:spPr>
          <a:xfrm>
            <a:off x="6048942" y="5767428"/>
            <a:ext cx="415653" cy="2553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0282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1079</Words>
  <Application>Microsoft Office PowerPoint</Application>
  <PresentationFormat>寬螢幕</PresentationFormat>
  <Paragraphs>130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Arial</vt:lpstr>
      <vt:lpstr>Calibri</vt:lpstr>
      <vt:lpstr>Rockwell</vt:lpstr>
      <vt:lpstr>Times New Roman</vt:lpstr>
      <vt:lpstr>Office 佈景主題</vt:lpstr>
      <vt:lpstr>Algorithms for the Constrained Longest Common Subsequence Problems with t-length Substrings</vt:lpstr>
      <vt:lpstr>Longest Common Subsequence (LCS)</vt:lpstr>
      <vt:lpstr>suf() &amp; NextMatch()</vt:lpstr>
      <vt:lpstr>Dynamic Programming for CLCSt (1/3)</vt:lpstr>
      <vt:lpstr>Dynamic Programming for CLCSt (2/3)</vt:lpstr>
      <vt:lpstr>Dynamic Programming for CLCSt (3/3)</vt:lpstr>
      <vt:lpstr>Diagonal Algorithm for CLCSt (1/5)</vt:lpstr>
      <vt:lpstr>Diagonal Algorithm for CLCSt (2/5)</vt:lpstr>
      <vt:lpstr>Diagonal Algorithm for CLCSt (3/5)</vt:lpstr>
      <vt:lpstr>Diagonal Algorithm for CLCSt (4/5)</vt:lpstr>
      <vt:lpstr>Diagonal Algorithm for CLCSt (5/5)</vt:lpstr>
      <vt:lpstr>Results</vt:lpstr>
      <vt:lpstr>Thanks for your listening.</vt:lpstr>
      <vt:lpstr>Abstract (1/2)</vt:lpstr>
      <vt:lpstr>Abstract (2/2)</vt:lpstr>
      <vt:lpstr>Outline</vt:lpstr>
      <vt:lpstr>Row-Wise Algorithm for CLCSt (1/5)</vt:lpstr>
      <vt:lpstr>Row-Wise Algorithm for CLCSt (2/5)</vt:lpstr>
      <vt:lpstr>Row-Wise Algorithm for CLCSt (3/5)</vt:lpstr>
      <vt:lpstr>Row-Wise Algorithm for CLCSt (4/5)</vt:lpstr>
      <vt:lpstr>Row-Wise Algorithm for CLCSt (5/5)</vt:lpstr>
      <vt:lpstr>Results</vt:lpstr>
      <vt:lpstr>Abstract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Improved Algorithm for The Longest Common Subsequence Problem</dc:title>
  <dc:creator>宗霖 呂</dc:creator>
  <cp:lastModifiedBy>pplab</cp:lastModifiedBy>
  <cp:revision>50</cp:revision>
  <dcterms:created xsi:type="dcterms:W3CDTF">2021-03-28T03:57:23Z</dcterms:created>
  <dcterms:modified xsi:type="dcterms:W3CDTF">2021-11-30T11:03:51Z</dcterms:modified>
</cp:coreProperties>
</file>