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260" r:id="rId4"/>
    <p:sldId id="257" r:id="rId5"/>
    <p:sldId id="258" r:id="rId6"/>
    <p:sldId id="264" r:id="rId7"/>
    <p:sldId id="265" r:id="rId8"/>
    <p:sldId id="259" r:id="rId9"/>
    <p:sldId id="266" r:id="rId10"/>
    <p:sldId id="267" r:id="rId11"/>
    <p:sldId id="262" r:id="rId12"/>
    <p:sldId id="268" r:id="rId13"/>
    <p:sldId id="269" r:id="rId14"/>
    <p:sldId id="270" r:id="rId15"/>
    <p:sldId id="271" r:id="rId16"/>
    <p:sldId id="272" r:id="rId17"/>
    <p:sldId id="284" r:id="rId18"/>
    <p:sldId id="274" r:id="rId19"/>
    <p:sldId id="275" r:id="rId20"/>
    <p:sldId id="277" r:id="rId21"/>
    <p:sldId id="276" r:id="rId22"/>
    <p:sldId id="278" r:id="rId23"/>
    <p:sldId id="279" r:id="rId24"/>
    <p:sldId id="280" r:id="rId25"/>
    <p:sldId id="282" r:id="rId2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20" autoAdjust="0"/>
  </p:normalViewPr>
  <p:slideViewPr>
    <p:cSldViewPr snapToGrid="0">
      <p:cViewPr varScale="1">
        <p:scale>
          <a:sx n="83" d="100"/>
          <a:sy n="83" d="100"/>
        </p:scale>
        <p:origin x="101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B7AB9-3715-4DD3-89D2-F24F1CAA2802}" type="datetimeFigureOut">
              <a:rPr lang="zh-TW" altLang="en-US" smtClean="0"/>
              <a:t>2021/12/22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A0B28-40EA-43E8-9397-8BF2AA4F5C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2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0D5DF-B2A2-41B1-A94F-55B40B4E12BA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0240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DD3CC-7343-481E-A744-2F043A041743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3080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DD3CC-7343-481E-A744-2F043A041743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9826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A0B28-40EA-43E8-9397-8BF2AA4F5C3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4105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F290-497F-4AB8-81C7-C3705FE089C4}" type="datetimeFigureOut">
              <a:rPr lang="zh-TW" altLang="en-US" smtClean="0"/>
              <a:t>2021/12/22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ACDD-2FBD-4AD6-B7E6-8DBC09EA50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743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F290-497F-4AB8-81C7-C3705FE089C4}" type="datetimeFigureOut">
              <a:rPr lang="zh-TW" altLang="en-US" smtClean="0"/>
              <a:t>2021/12/22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ACDD-2FBD-4AD6-B7E6-8DBC09EA50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4668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F290-497F-4AB8-81C7-C3705FE089C4}" type="datetimeFigureOut">
              <a:rPr lang="zh-TW" altLang="en-US" smtClean="0"/>
              <a:t>2021/12/22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ACDD-2FBD-4AD6-B7E6-8DBC09EA50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1719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F290-497F-4AB8-81C7-C3705FE089C4}" type="datetimeFigureOut">
              <a:rPr lang="zh-TW" altLang="en-US" smtClean="0"/>
              <a:t>2021/12/22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ACDD-2FBD-4AD6-B7E6-8DBC09EA50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69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F290-497F-4AB8-81C7-C3705FE089C4}" type="datetimeFigureOut">
              <a:rPr lang="zh-TW" altLang="en-US" smtClean="0"/>
              <a:t>2021/12/22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ACDD-2FBD-4AD6-B7E6-8DBC09EA50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6059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F290-497F-4AB8-81C7-C3705FE089C4}" type="datetimeFigureOut">
              <a:rPr lang="zh-TW" altLang="en-US" smtClean="0"/>
              <a:t>2021/12/22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ACDD-2FBD-4AD6-B7E6-8DBC09EA50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401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F290-497F-4AB8-81C7-C3705FE089C4}" type="datetimeFigureOut">
              <a:rPr lang="zh-TW" altLang="en-US" smtClean="0"/>
              <a:t>2021/12/22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ACDD-2FBD-4AD6-B7E6-8DBC09EA50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043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F290-497F-4AB8-81C7-C3705FE089C4}" type="datetimeFigureOut">
              <a:rPr lang="zh-TW" altLang="en-US" smtClean="0"/>
              <a:t>2021/12/22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ACDD-2FBD-4AD6-B7E6-8DBC09EA50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6973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F290-497F-4AB8-81C7-C3705FE089C4}" type="datetimeFigureOut">
              <a:rPr lang="zh-TW" altLang="en-US" smtClean="0"/>
              <a:t>2021/12/22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ACDD-2FBD-4AD6-B7E6-8DBC09EA50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265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F290-497F-4AB8-81C7-C3705FE089C4}" type="datetimeFigureOut">
              <a:rPr lang="zh-TW" altLang="en-US" smtClean="0"/>
              <a:t>2021/12/22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ACDD-2FBD-4AD6-B7E6-8DBC09EA50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556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F290-497F-4AB8-81C7-C3705FE089C4}" type="datetimeFigureOut">
              <a:rPr lang="zh-TW" altLang="en-US" smtClean="0"/>
              <a:t>2021/12/22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ACDD-2FBD-4AD6-B7E6-8DBC09EA50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90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1F290-497F-4AB8-81C7-C3705FE089C4}" type="datetimeFigureOut">
              <a:rPr lang="zh-TW" altLang="en-US" smtClean="0"/>
              <a:t>2021/12/22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3ACDD-2FBD-4AD6-B7E6-8DBC09EA50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950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0536" y="1019919"/>
            <a:ext cx="11053009" cy="1496976"/>
          </a:xfrm>
        </p:spPr>
        <p:txBody>
          <a:bodyPr>
            <a:noAutofit/>
          </a:bodyPr>
          <a:lstStyle/>
          <a:p>
            <a:r>
              <a:rPr lang="en-US" altLang="zh-TW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Efficient Algorithm for Solving the Longest Common Square Subsequence Problem</a:t>
            </a:r>
            <a:endParaRPr lang="zh-TW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090340" y="2516895"/>
            <a:ext cx="8353402" cy="3573055"/>
          </a:xfrm>
        </p:spPr>
        <p:txBody>
          <a:bodyPr>
            <a:noAutofit/>
          </a:bodyPr>
          <a:lstStyle/>
          <a:p>
            <a:endParaRPr lang="en-US" altLang="zh-TW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en-US" altLang="zh-TW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學生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：李紹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瑄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指導教授：楊昌彪 教授</a:t>
            </a:r>
          </a:p>
          <a:p>
            <a:endParaRPr lang="en-US" altLang="zh-TW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US" altLang="zh-TW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Department of Computer Science and Engineering</a:t>
            </a:r>
          </a:p>
          <a:p>
            <a:r>
              <a:rPr lang="en-US" altLang="zh-TW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National Sun </a:t>
            </a:r>
            <a:r>
              <a:rPr lang="en-US" altLang="zh-TW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Yat-sen</a:t>
            </a:r>
            <a:r>
              <a:rPr lang="en-US" altLang="zh-TW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University</a:t>
            </a:r>
          </a:p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December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US" altLang="zh-TW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044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236" y="1418477"/>
            <a:ext cx="4673853" cy="4947809"/>
          </a:xfrm>
          <a:prstGeom prst="rect">
            <a:avLst/>
          </a:prstGeom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535283" y="49778"/>
            <a:ext cx="12125826" cy="1325563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S-table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10011" y="424728"/>
            <a:ext cx="3834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cgga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a-DK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tcgtagttg</a:t>
            </a:r>
            <a:endParaRPr lang="da-DK" altLang="zh-TW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016" y="1077289"/>
            <a:ext cx="3037783" cy="5288997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2363" y="6366286"/>
            <a:ext cx="421728" cy="421728"/>
          </a:xfrm>
          <a:prstGeom prst="rect">
            <a:avLst/>
          </a:prstGeom>
        </p:spPr>
      </p:pic>
      <p:sp>
        <p:nvSpPr>
          <p:cNvPr id="10" name="橢圓 9"/>
          <p:cNvSpPr/>
          <p:nvPr/>
        </p:nvSpPr>
        <p:spPr>
          <a:xfrm>
            <a:off x="9363692" y="4127247"/>
            <a:ext cx="415637" cy="40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9363692" y="1609666"/>
            <a:ext cx="342900" cy="363079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6068274" y="4341093"/>
            <a:ext cx="342900" cy="385108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6068274" y="1972745"/>
            <a:ext cx="415637" cy="40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8007927" y="1077289"/>
            <a:ext cx="529530" cy="4374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8072582" y="1145309"/>
            <a:ext cx="378691" cy="387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1158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507574" y="225269"/>
            <a:ext cx="121258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linear-space S-table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989" y="1081710"/>
            <a:ext cx="3458058" cy="554432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978401" y="1708727"/>
            <a:ext cx="203200" cy="366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049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946" y="1771404"/>
            <a:ext cx="3179494" cy="509770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172341" y="1348684"/>
            <a:ext cx="3834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cgga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a-DK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tcgtagttg</a:t>
            </a:r>
            <a:endParaRPr lang="da-DK" altLang="zh-TW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34650" y="1348684"/>
            <a:ext cx="4019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cgga</a:t>
            </a:r>
            <a:r>
              <a:rPr lang="da-DK" altLang="zh-TW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a-DK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tcgtagttg</a:t>
            </a:r>
            <a:endParaRPr lang="da-DK" altLang="zh-TW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259" y="1779256"/>
            <a:ext cx="3347830" cy="5089849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405974" y="29104"/>
            <a:ext cx="9052986" cy="1093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linear-space S-table of Aα and B</a:t>
            </a:r>
          </a:p>
        </p:txBody>
      </p:sp>
    </p:spTree>
    <p:extLst>
      <p:ext uri="{BB962C8B-B14F-4D97-AF65-F5344CB8AC3E}">
        <p14:creationId xmlns:p14="http://schemas.microsoft.com/office/powerpoint/2010/main" val="3472831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405974" y="29104"/>
            <a:ext cx="9052986" cy="1093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linear-space S-table of Aα and B</a:t>
            </a:r>
          </a:p>
        </p:txBody>
      </p:sp>
      <p:sp>
        <p:nvSpPr>
          <p:cNvPr id="6" name="矩形 5"/>
          <p:cNvSpPr/>
          <p:nvPr/>
        </p:nvSpPr>
        <p:spPr>
          <a:xfrm>
            <a:off x="5460422" y="1268132"/>
            <a:ext cx="4019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cgga</a:t>
            </a:r>
            <a:r>
              <a:rPr lang="da-DK" altLang="zh-TW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a-DK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tcgtagttg</a:t>
            </a:r>
            <a:endParaRPr lang="da-DK" altLang="zh-TW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732130" y="1845738"/>
            <a:ext cx="347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Matching point = 1, 4, 7, 8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860929"/>
              </p:ext>
            </p:extLst>
          </p:nvPr>
        </p:nvGraphicFramePr>
        <p:xfrm>
          <a:off x="4564861" y="2768386"/>
          <a:ext cx="6231260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3126">
                  <a:extLst>
                    <a:ext uri="{9D8B030D-6E8A-4147-A177-3AD203B41FA5}">
                      <a16:colId xmlns:a16="http://schemas.microsoft.com/office/drawing/2014/main" val="3120179553"/>
                    </a:ext>
                  </a:extLst>
                </a:gridCol>
                <a:gridCol w="623126">
                  <a:extLst>
                    <a:ext uri="{9D8B030D-6E8A-4147-A177-3AD203B41FA5}">
                      <a16:colId xmlns:a16="http://schemas.microsoft.com/office/drawing/2014/main" val="3955311253"/>
                    </a:ext>
                  </a:extLst>
                </a:gridCol>
                <a:gridCol w="623126">
                  <a:extLst>
                    <a:ext uri="{9D8B030D-6E8A-4147-A177-3AD203B41FA5}">
                      <a16:colId xmlns:a16="http://schemas.microsoft.com/office/drawing/2014/main" val="4216709598"/>
                    </a:ext>
                  </a:extLst>
                </a:gridCol>
                <a:gridCol w="623126">
                  <a:extLst>
                    <a:ext uri="{9D8B030D-6E8A-4147-A177-3AD203B41FA5}">
                      <a16:colId xmlns:a16="http://schemas.microsoft.com/office/drawing/2014/main" val="355029911"/>
                    </a:ext>
                  </a:extLst>
                </a:gridCol>
                <a:gridCol w="623126">
                  <a:extLst>
                    <a:ext uri="{9D8B030D-6E8A-4147-A177-3AD203B41FA5}">
                      <a16:colId xmlns:a16="http://schemas.microsoft.com/office/drawing/2014/main" val="3398286580"/>
                    </a:ext>
                  </a:extLst>
                </a:gridCol>
                <a:gridCol w="623126">
                  <a:extLst>
                    <a:ext uri="{9D8B030D-6E8A-4147-A177-3AD203B41FA5}">
                      <a16:colId xmlns:a16="http://schemas.microsoft.com/office/drawing/2014/main" val="1939891689"/>
                    </a:ext>
                  </a:extLst>
                </a:gridCol>
                <a:gridCol w="623126">
                  <a:extLst>
                    <a:ext uri="{9D8B030D-6E8A-4147-A177-3AD203B41FA5}">
                      <a16:colId xmlns:a16="http://schemas.microsoft.com/office/drawing/2014/main" val="3149078594"/>
                    </a:ext>
                  </a:extLst>
                </a:gridCol>
                <a:gridCol w="623126">
                  <a:extLst>
                    <a:ext uri="{9D8B030D-6E8A-4147-A177-3AD203B41FA5}">
                      <a16:colId xmlns:a16="http://schemas.microsoft.com/office/drawing/2014/main" val="2925753206"/>
                    </a:ext>
                  </a:extLst>
                </a:gridCol>
                <a:gridCol w="623126">
                  <a:extLst>
                    <a:ext uri="{9D8B030D-6E8A-4147-A177-3AD203B41FA5}">
                      <a16:colId xmlns:a16="http://schemas.microsoft.com/office/drawing/2014/main" val="639764761"/>
                    </a:ext>
                  </a:extLst>
                </a:gridCol>
                <a:gridCol w="623126">
                  <a:extLst>
                    <a:ext uri="{9D8B030D-6E8A-4147-A177-3AD203B41FA5}">
                      <a16:colId xmlns:a16="http://schemas.microsoft.com/office/drawing/2014/main" val="2683335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529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1526240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843586"/>
              </p:ext>
            </p:extLst>
          </p:nvPr>
        </p:nvGraphicFramePr>
        <p:xfrm>
          <a:off x="3479057" y="2494950"/>
          <a:ext cx="619760" cy="36023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9760">
                  <a:extLst>
                    <a:ext uri="{9D8B030D-6E8A-4147-A177-3AD203B41FA5}">
                      <a16:colId xmlns:a16="http://schemas.microsoft.com/office/drawing/2014/main" val="4197188628"/>
                    </a:ext>
                  </a:extLst>
                </a:gridCol>
              </a:tblGrid>
              <a:tr h="4002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041635"/>
                  </a:ext>
                </a:extLst>
              </a:tr>
              <a:tr h="4002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∞</a:t>
                      </a:r>
                      <a:endParaRPr lang="zh-TW" alt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963122"/>
                  </a:ext>
                </a:extLst>
              </a:tr>
              <a:tr h="4002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153777"/>
                  </a:ext>
                </a:extLst>
              </a:tr>
              <a:tr h="4002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808426"/>
                  </a:ext>
                </a:extLst>
              </a:tr>
              <a:tr h="4002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576569"/>
                  </a:ext>
                </a:extLst>
              </a:tr>
              <a:tr h="4002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∞</a:t>
                      </a:r>
                      <a:endParaRPr lang="zh-TW" alt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535205"/>
                  </a:ext>
                </a:extLst>
              </a:tr>
              <a:tr h="4002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088087"/>
                  </a:ext>
                </a:extLst>
              </a:tr>
              <a:tr h="4002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728757"/>
                  </a:ext>
                </a:extLst>
              </a:tr>
              <a:tr h="4002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478590"/>
                  </a:ext>
                </a:extLst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3610457" y="1957502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zh-TW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657864"/>
              </p:ext>
            </p:extLst>
          </p:nvPr>
        </p:nvGraphicFramePr>
        <p:xfrm>
          <a:off x="11247231" y="2517108"/>
          <a:ext cx="619760" cy="36023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9760">
                  <a:extLst>
                    <a:ext uri="{9D8B030D-6E8A-4147-A177-3AD203B41FA5}">
                      <a16:colId xmlns:a16="http://schemas.microsoft.com/office/drawing/2014/main" val="4197188628"/>
                    </a:ext>
                  </a:extLst>
                </a:gridCol>
              </a:tblGrid>
              <a:tr h="400262"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041635"/>
                  </a:ext>
                </a:extLst>
              </a:tr>
              <a:tr h="4002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963122"/>
                  </a:ext>
                </a:extLst>
              </a:tr>
              <a:tr h="4002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153777"/>
                  </a:ext>
                </a:extLst>
              </a:tr>
              <a:tr h="400262"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808426"/>
                  </a:ext>
                </a:extLst>
              </a:tr>
              <a:tr h="400262"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576569"/>
                  </a:ext>
                </a:extLst>
              </a:tr>
              <a:tr h="4002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535205"/>
                  </a:ext>
                </a:extLst>
              </a:tr>
              <a:tr h="400262"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088087"/>
                  </a:ext>
                </a:extLst>
              </a:tr>
              <a:tr h="400262"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728757"/>
                  </a:ext>
                </a:extLst>
              </a:tr>
              <a:tr h="4002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dirty="0" smtClean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478590"/>
                  </a:ext>
                </a:extLst>
              </a:tr>
            </a:tbl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11386231" y="2025959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V’</a:t>
            </a:r>
            <a:endParaRPr lang="zh-TW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138910"/>
              </p:ext>
            </p:extLst>
          </p:nvPr>
        </p:nvGraphicFramePr>
        <p:xfrm>
          <a:off x="6550620" y="4716079"/>
          <a:ext cx="2244808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1202">
                  <a:extLst>
                    <a:ext uri="{9D8B030D-6E8A-4147-A177-3AD203B41FA5}">
                      <a16:colId xmlns:a16="http://schemas.microsoft.com/office/drawing/2014/main" val="1799828964"/>
                    </a:ext>
                  </a:extLst>
                </a:gridCol>
                <a:gridCol w="561202">
                  <a:extLst>
                    <a:ext uri="{9D8B030D-6E8A-4147-A177-3AD203B41FA5}">
                      <a16:colId xmlns:a16="http://schemas.microsoft.com/office/drawing/2014/main" val="3565662755"/>
                    </a:ext>
                  </a:extLst>
                </a:gridCol>
                <a:gridCol w="561202">
                  <a:extLst>
                    <a:ext uri="{9D8B030D-6E8A-4147-A177-3AD203B41FA5}">
                      <a16:colId xmlns:a16="http://schemas.microsoft.com/office/drawing/2014/main" val="3954535527"/>
                    </a:ext>
                  </a:extLst>
                </a:gridCol>
                <a:gridCol w="561202">
                  <a:extLst>
                    <a:ext uri="{9D8B030D-6E8A-4147-A177-3AD203B41FA5}">
                      <a16:colId xmlns:a16="http://schemas.microsoft.com/office/drawing/2014/main" val="21017688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673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∞</a:t>
                      </a:r>
                      <a:endParaRPr lang="zh-TW" alt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257058"/>
                  </a:ext>
                </a:extLst>
              </a:tr>
            </a:tbl>
          </a:graphicData>
        </a:graphic>
      </p:graphicFrame>
      <p:pic>
        <p:nvPicPr>
          <p:cNvPr id="14" name="圖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9" y="1363510"/>
            <a:ext cx="3179494" cy="509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9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405974" y="29104"/>
            <a:ext cx="9256186" cy="1093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linear-space S-table of Aα and B </a:t>
            </a:r>
          </a:p>
        </p:txBody>
      </p:sp>
      <p:sp>
        <p:nvSpPr>
          <p:cNvPr id="6" name="矩形 5"/>
          <p:cNvSpPr/>
          <p:nvPr/>
        </p:nvSpPr>
        <p:spPr>
          <a:xfrm>
            <a:off x="7891603" y="1399274"/>
            <a:ext cx="4019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cgga</a:t>
            </a:r>
            <a:r>
              <a:rPr lang="da-DK" altLang="zh-TW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a-DK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tcgtagttg</a:t>
            </a:r>
            <a:endParaRPr lang="da-DK" altLang="zh-TW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163311" y="2031073"/>
            <a:ext cx="347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Matching point = 1, 4, 7, 8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632467"/>
              </p:ext>
            </p:extLst>
          </p:nvPr>
        </p:nvGraphicFramePr>
        <p:xfrm>
          <a:off x="1754760" y="1122568"/>
          <a:ext cx="5664780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2065">
                  <a:extLst>
                    <a:ext uri="{9D8B030D-6E8A-4147-A177-3AD203B41FA5}">
                      <a16:colId xmlns:a16="http://schemas.microsoft.com/office/drawing/2014/main" val="2172269455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3120179553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3955311253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4216709598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355029911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3398286580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1939891689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3149078594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2925753206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639764761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2683335902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1039916524"/>
                    </a:ext>
                  </a:extLst>
                </a:gridCol>
              </a:tblGrid>
              <a:tr h="436681"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529026"/>
                  </a:ext>
                </a:extLst>
              </a:tr>
              <a:tr h="4366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zh-TW" alt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V’</a:t>
                      </a:r>
                      <a:endParaRPr lang="zh-TW" altLang="en-US" sz="24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1526240"/>
                  </a:ext>
                </a:extLst>
              </a:tr>
              <a:tr h="4366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1144174"/>
                  </a:ext>
                </a:extLst>
              </a:tr>
              <a:tr h="4366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∞</a:t>
                      </a:r>
                      <a:endParaRPr lang="zh-TW" alt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3325918"/>
                  </a:ext>
                </a:extLst>
              </a:tr>
              <a:tr h="4366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9145160"/>
                  </a:ext>
                </a:extLst>
              </a:tr>
              <a:tr h="4366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2914581"/>
                  </a:ext>
                </a:extLst>
              </a:tr>
              <a:tr h="4366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6987473"/>
                  </a:ext>
                </a:extLst>
              </a:tr>
              <a:tr h="4366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∞</a:t>
                      </a:r>
                      <a:endParaRPr lang="zh-TW" alt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9886349"/>
                  </a:ext>
                </a:extLst>
              </a:tr>
              <a:tr h="4366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3352273"/>
                  </a:ext>
                </a:extLst>
              </a:tr>
              <a:tr h="4366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245390"/>
                  </a:ext>
                </a:extLst>
              </a:tr>
              <a:tr h="4366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∞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0325661"/>
                  </a:ext>
                </a:extLst>
              </a:tr>
              <a:tr h="4366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8504329"/>
                  </a:ext>
                </a:extLst>
              </a:tr>
            </a:tbl>
          </a:graphicData>
        </a:graphic>
      </p:graphicFrame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392425"/>
              </p:ext>
            </p:extLst>
          </p:nvPr>
        </p:nvGraphicFramePr>
        <p:xfrm>
          <a:off x="2226825" y="2031073"/>
          <a:ext cx="5192715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2065">
                  <a:extLst>
                    <a:ext uri="{9D8B030D-6E8A-4147-A177-3AD203B41FA5}">
                      <a16:colId xmlns:a16="http://schemas.microsoft.com/office/drawing/2014/main" val="1753731061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1386377553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434333889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4185288766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391595239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180395084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511086085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4050015043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4259977495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2188771361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1228748233"/>
                    </a:ext>
                  </a:extLst>
                </a:gridCol>
              </a:tblGrid>
              <a:tr h="4366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0343705"/>
                  </a:ext>
                </a:extLst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153099"/>
              </p:ext>
            </p:extLst>
          </p:nvPr>
        </p:nvGraphicFramePr>
        <p:xfrm>
          <a:off x="2226824" y="2488273"/>
          <a:ext cx="5192715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2065">
                  <a:extLst>
                    <a:ext uri="{9D8B030D-6E8A-4147-A177-3AD203B41FA5}">
                      <a16:colId xmlns:a16="http://schemas.microsoft.com/office/drawing/2014/main" val="1753731061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1386377553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434333889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4185288766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391595239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180395084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511086085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4050015043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4259977495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2188771361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1228748233"/>
                    </a:ext>
                  </a:extLst>
                </a:gridCol>
              </a:tblGrid>
              <a:tr h="4366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 smtClean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∞</a:t>
                      </a:r>
                      <a:endParaRPr lang="zh-TW" altLang="en-US" sz="2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0343705"/>
                  </a:ext>
                </a:extLst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056220"/>
              </p:ext>
            </p:extLst>
          </p:nvPr>
        </p:nvGraphicFramePr>
        <p:xfrm>
          <a:off x="2226824" y="2939578"/>
          <a:ext cx="5192715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2065">
                  <a:extLst>
                    <a:ext uri="{9D8B030D-6E8A-4147-A177-3AD203B41FA5}">
                      <a16:colId xmlns:a16="http://schemas.microsoft.com/office/drawing/2014/main" val="1753731061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1386377553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434333889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4185288766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391595239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180395084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511086085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4050015043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4259977495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2188771361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1228748233"/>
                    </a:ext>
                  </a:extLst>
                </a:gridCol>
              </a:tblGrid>
              <a:tr h="4366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∞</a:t>
                      </a:r>
                      <a:endParaRPr lang="zh-TW" alt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0343705"/>
                  </a:ext>
                </a:extLst>
              </a:tr>
            </a:tbl>
          </a:graphicData>
        </a:graphic>
      </p:graphicFrame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846560"/>
              </p:ext>
            </p:extLst>
          </p:nvPr>
        </p:nvGraphicFramePr>
        <p:xfrm>
          <a:off x="2226824" y="3408568"/>
          <a:ext cx="5192715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2065">
                  <a:extLst>
                    <a:ext uri="{9D8B030D-6E8A-4147-A177-3AD203B41FA5}">
                      <a16:colId xmlns:a16="http://schemas.microsoft.com/office/drawing/2014/main" val="1753731061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1386377553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434333889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4185288766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391595239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180395084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511086085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4050015043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4259977495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2188771361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1228748233"/>
                    </a:ext>
                  </a:extLst>
                </a:gridCol>
              </a:tblGrid>
              <a:tr h="4366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0343705"/>
                  </a:ext>
                </a:extLst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912722"/>
              </p:ext>
            </p:extLst>
          </p:nvPr>
        </p:nvGraphicFramePr>
        <p:xfrm>
          <a:off x="2226824" y="3877558"/>
          <a:ext cx="5192715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2065">
                  <a:extLst>
                    <a:ext uri="{9D8B030D-6E8A-4147-A177-3AD203B41FA5}">
                      <a16:colId xmlns:a16="http://schemas.microsoft.com/office/drawing/2014/main" val="1753731061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1386377553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434333889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4185288766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391595239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180395084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511086085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4050015043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4259977495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2188771361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1228748233"/>
                    </a:ext>
                  </a:extLst>
                </a:gridCol>
              </a:tblGrid>
              <a:tr h="4366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0343705"/>
                  </a:ext>
                </a:extLst>
              </a:tr>
            </a:tbl>
          </a:graphicData>
        </a:graphic>
      </p:graphicFrame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920531"/>
              </p:ext>
            </p:extLst>
          </p:nvPr>
        </p:nvGraphicFramePr>
        <p:xfrm>
          <a:off x="2226819" y="4348909"/>
          <a:ext cx="5192715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2065">
                  <a:extLst>
                    <a:ext uri="{9D8B030D-6E8A-4147-A177-3AD203B41FA5}">
                      <a16:colId xmlns:a16="http://schemas.microsoft.com/office/drawing/2014/main" val="1753731061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1386377553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434333889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4185288766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391595239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180395084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511086085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4050015043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4259977495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2188771361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1228748233"/>
                    </a:ext>
                  </a:extLst>
                </a:gridCol>
              </a:tblGrid>
              <a:tr h="4366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∞</a:t>
                      </a:r>
                      <a:endParaRPr lang="zh-TW" alt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0343705"/>
                  </a:ext>
                </a:extLst>
              </a:tr>
            </a:tbl>
          </a:graphicData>
        </a:graphic>
      </p:graphicFrame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551031"/>
              </p:ext>
            </p:extLst>
          </p:nvPr>
        </p:nvGraphicFramePr>
        <p:xfrm>
          <a:off x="2226819" y="4800801"/>
          <a:ext cx="5192715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2065">
                  <a:extLst>
                    <a:ext uri="{9D8B030D-6E8A-4147-A177-3AD203B41FA5}">
                      <a16:colId xmlns:a16="http://schemas.microsoft.com/office/drawing/2014/main" val="1753731061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1386377553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434333889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4185288766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391595239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180395084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511086085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4050015043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4259977495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2188771361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1228748233"/>
                    </a:ext>
                  </a:extLst>
                </a:gridCol>
              </a:tblGrid>
              <a:tr h="4366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endParaRPr kumimoji="0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0343705"/>
                  </a:ext>
                </a:extLst>
              </a:tr>
            </a:tbl>
          </a:graphicData>
        </a:graphic>
      </p:graphicFrame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170077"/>
              </p:ext>
            </p:extLst>
          </p:nvPr>
        </p:nvGraphicFramePr>
        <p:xfrm>
          <a:off x="2226819" y="5240602"/>
          <a:ext cx="5192715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2065">
                  <a:extLst>
                    <a:ext uri="{9D8B030D-6E8A-4147-A177-3AD203B41FA5}">
                      <a16:colId xmlns:a16="http://schemas.microsoft.com/office/drawing/2014/main" val="1753731061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1386377553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434333889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4185288766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391595239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180395084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511086085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4050015043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4259977495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2188771361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1228748233"/>
                    </a:ext>
                  </a:extLst>
                </a:gridCol>
              </a:tblGrid>
              <a:tr h="4366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O</a:t>
                      </a:r>
                      <a:endParaRPr kumimoji="0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O</a:t>
                      </a:r>
                      <a:endParaRPr kumimoji="0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0343705"/>
                  </a:ext>
                </a:extLst>
              </a:tr>
            </a:tbl>
          </a:graphicData>
        </a:graphic>
      </p:graphicFrame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691187"/>
              </p:ext>
            </p:extLst>
          </p:nvPr>
        </p:nvGraphicFramePr>
        <p:xfrm>
          <a:off x="2226820" y="5680402"/>
          <a:ext cx="5192715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2065">
                  <a:extLst>
                    <a:ext uri="{9D8B030D-6E8A-4147-A177-3AD203B41FA5}">
                      <a16:colId xmlns:a16="http://schemas.microsoft.com/office/drawing/2014/main" val="1753731061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1386377553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434333889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4185288766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391595239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180395084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511086085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4050015043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4259977495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2188771361"/>
                    </a:ext>
                  </a:extLst>
                </a:gridCol>
                <a:gridCol w="472065">
                  <a:extLst>
                    <a:ext uri="{9D8B030D-6E8A-4147-A177-3AD203B41FA5}">
                      <a16:colId xmlns:a16="http://schemas.microsoft.com/office/drawing/2014/main" val="1228748233"/>
                    </a:ext>
                  </a:extLst>
                </a:gridCol>
              </a:tblGrid>
              <a:tr h="4366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20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∞</a:t>
                      </a:r>
                      <a:endParaRPr lang="zh-TW" alt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0343705"/>
                  </a:ext>
                </a:extLst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8041848" y="4054289"/>
            <a:ext cx="3249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complexity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O(n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041848" y="4976643"/>
            <a:ext cx="37795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B.-S. Lin, The Algorithms for the Linear Space S-table on the Longest Common Subsequence Problem. Master’s Thesis, National Sun 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Yat-sen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University, Kaohsiung, Taiwan, 2017. 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452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644940" y="-46269"/>
            <a:ext cx="9256186" cy="1093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linear-space S-table of Aα and B</a:t>
            </a:r>
          </a:p>
        </p:txBody>
      </p:sp>
      <p:sp>
        <p:nvSpPr>
          <p:cNvPr id="6" name="矩形 5"/>
          <p:cNvSpPr/>
          <p:nvPr/>
        </p:nvSpPr>
        <p:spPr>
          <a:xfrm>
            <a:off x="7891603" y="1399274"/>
            <a:ext cx="4019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cgga</a:t>
            </a:r>
            <a:r>
              <a:rPr lang="da-DK" altLang="zh-TW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a-DK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tcgtagttg</a:t>
            </a:r>
            <a:endParaRPr lang="da-DK" altLang="zh-TW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489" y="1047195"/>
            <a:ext cx="4435191" cy="556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08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4416" y="1297147"/>
            <a:ext cx="8259328" cy="2981741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358660" y="159777"/>
            <a:ext cx="9256186" cy="1093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Algorithm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455161" y="1542151"/>
            <a:ext cx="490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24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4455160" y="1542151"/>
            <a:ext cx="490953" cy="46166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564121" y="1542150"/>
            <a:ext cx="490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24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7564120" y="1542150"/>
            <a:ext cx="490953" cy="46166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3964208" y="3817223"/>
            <a:ext cx="490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TW" altLang="en-US" sz="24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3964207" y="3817223"/>
            <a:ext cx="490953" cy="46166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6913881" y="3817223"/>
            <a:ext cx="490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TW" altLang="en-US" sz="24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6913880" y="3817223"/>
            <a:ext cx="490953" cy="46166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045982" y="4839854"/>
            <a:ext cx="1802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LCS( 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847161" y="4839854"/>
            <a:ext cx="1802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LCS( </a:t>
            </a:r>
            <a:r>
              <a:rPr lang="en-US" altLang="zh-TW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zh-TW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243886" y="5469774"/>
            <a:ext cx="1802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LCS( </a:t>
            </a:r>
            <a:r>
              <a:rPr lang="en-US" altLang="zh-TW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zh-TW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045065" y="5425868"/>
            <a:ext cx="1802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LCS( 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TW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243886" y="4839854"/>
            <a:ext cx="1802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LCS( </a:t>
            </a:r>
            <a:r>
              <a:rPr lang="en-US" altLang="zh-TW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846244" y="5447821"/>
            <a:ext cx="1802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LCS( </a:t>
            </a:r>
            <a:r>
              <a:rPr lang="en-US" altLang="zh-TW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TW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zh-TW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8173928" y="5382658"/>
                <a:ext cx="34505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complexity</a:t>
                </a: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TW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928" y="5382658"/>
                <a:ext cx="3450560" cy="523220"/>
              </a:xfrm>
              <a:prstGeom prst="rect">
                <a:avLst/>
              </a:prstGeom>
              <a:blipFill>
                <a:blip r:embed="rId3"/>
                <a:stretch>
                  <a:fillRect l="-2827" t="-12791" r="-883" b="-313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144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643022" y="210068"/>
            <a:ext cx="3522578" cy="909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Algorithm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511610" y="1832228"/>
            <a:ext cx="490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24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3511609" y="1832228"/>
            <a:ext cx="490953" cy="46166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597143" y="1832228"/>
            <a:ext cx="490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24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4597142" y="1832228"/>
            <a:ext cx="490953" cy="46166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6149400" y="1828982"/>
            <a:ext cx="490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TW" alt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6119835" y="1859760"/>
            <a:ext cx="490953" cy="46166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13" name="文字方塊 12"/>
          <p:cNvSpPr txBox="1"/>
          <p:nvPr/>
        </p:nvSpPr>
        <p:spPr>
          <a:xfrm>
            <a:off x="7434054" y="1817233"/>
            <a:ext cx="490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TW" alt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7426616" y="1867757"/>
            <a:ext cx="490953" cy="46166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22" name="矩形 21"/>
          <p:cNvSpPr/>
          <p:nvPr/>
        </p:nvSpPr>
        <p:spPr>
          <a:xfrm>
            <a:off x="2349182" y="2348497"/>
            <a:ext cx="5942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altLang="zh-TW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a-DK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a-DK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cggat tgat</a:t>
            </a:r>
            <a:r>
              <a:rPr lang="da-DK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a-DK" altLang="zh-TW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a-DK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a-DK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tcgt agttg</a:t>
            </a:r>
            <a:endParaRPr lang="da-DK" altLang="zh-TW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4" name="直線接點 23"/>
          <p:cNvCxnSpPr/>
          <p:nvPr/>
        </p:nvCxnSpPr>
        <p:spPr>
          <a:xfrm>
            <a:off x="4218008" y="2408192"/>
            <a:ext cx="5080" cy="48260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6937851" y="2437584"/>
            <a:ext cx="5080" cy="48260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2272683" y="3955534"/>
            <a:ext cx="2363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LCS( 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TW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42018" y="3955533"/>
            <a:ext cx="2363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LCS( 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TW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065376" y="3955533"/>
            <a:ext cx="2363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LCS( 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304298" y="4691231"/>
            <a:ext cx="2363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LCS( 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TW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667445" y="4691231"/>
            <a:ext cx="2363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LCS( 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TW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065376" y="4691231"/>
            <a:ext cx="2452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LCS( 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70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358660" y="159777"/>
            <a:ext cx="9256186" cy="1093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Algorithm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9992" y="2234945"/>
            <a:ext cx="5792008" cy="367716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6" y="1141481"/>
            <a:ext cx="6605208" cy="5394509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6917781" y="560458"/>
            <a:ext cx="4756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altLang="zh-TW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a-DK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a-DK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cggattgat</a:t>
            </a:r>
            <a:r>
              <a:rPr lang="da-DK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a-DK" altLang="zh-TW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a-DK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a-DK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tcgtagttg</a:t>
            </a:r>
          </a:p>
        </p:txBody>
      </p:sp>
      <p:sp>
        <p:nvSpPr>
          <p:cNvPr id="2" name="橢圓 1"/>
          <p:cNvSpPr/>
          <p:nvPr/>
        </p:nvSpPr>
        <p:spPr>
          <a:xfrm>
            <a:off x="8341360" y="3804286"/>
            <a:ext cx="508000" cy="5035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3395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358660" y="159777"/>
            <a:ext cx="9256186" cy="1093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552237" y="1231194"/>
            <a:ext cx="5942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altLang="zh-TW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a-DK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a-DK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cggat tgat</a:t>
            </a:r>
            <a:r>
              <a:rPr lang="da-DK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a-DK" altLang="zh-TW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a-DK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a-DK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tcgt agttg</a:t>
            </a:r>
            <a:endParaRPr lang="da-DK" altLang="zh-TW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" name="直線接點 8"/>
          <p:cNvCxnSpPr/>
          <p:nvPr/>
        </p:nvCxnSpPr>
        <p:spPr>
          <a:xfrm>
            <a:off x="10156058" y="1308662"/>
            <a:ext cx="5080" cy="48260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7438096" y="1293187"/>
            <a:ext cx="5080" cy="48260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08" y="1497838"/>
            <a:ext cx="4123985" cy="141784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728" y="2913718"/>
            <a:ext cx="3991958" cy="876846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728" y="3790564"/>
            <a:ext cx="4006023" cy="1272028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383" y="5062592"/>
            <a:ext cx="4011336" cy="956727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6081575" y="1791262"/>
            <a:ext cx="240642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0 1 2 3 4 5     6 7 8 9</a:t>
            </a:r>
            <a:endParaRPr lang="zh-TW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002839" y="1791262"/>
            <a:ext cx="247375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0 1 2 3 4 </a:t>
            </a:r>
            <a:r>
              <a:rPr lang="zh-TW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TW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6 7 8 9</a:t>
            </a:r>
            <a:endParaRPr lang="zh-TW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直線單箭頭接點 19"/>
          <p:cNvCxnSpPr/>
          <p:nvPr/>
        </p:nvCxnSpPr>
        <p:spPr>
          <a:xfrm>
            <a:off x="2817006" y="3699708"/>
            <a:ext cx="277886" cy="7268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3094892" y="4970193"/>
            <a:ext cx="0" cy="5707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>
            <a:off x="3871319" y="4511282"/>
            <a:ext cx="234689" cy="10296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>
            <a:off x="2908051" y="2625271"/>
            <a:ext cx="277886" cy="7268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5800625" y="4195745"/>
                <a:ext cx="58333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complexity</a:t>
                </a: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O(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𝑚𝑛</m:t>
                    </m:r>
                  </m:oMath>
                </a14:m>
                <a:r>
                  <a:rPr lang="pt-BR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/|∑|</m:t>
                    </m:r>
                  </m:oMath>
                </a14:m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TW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625" y="4195745"/>
                <a:ext cx="5833328" cy="461665"/>
              </a:xfrm>
              <a:prstGeom prst="rect">
                <a:avLst/>
              </a:prstGeom>
              <a:blipFill>
                <a:blip r:embed="rId6"/>
                <a:stretch>
                  <a:fillRect l="-1674" t="-10526" r="-732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矩形 35"/>
          <p:cNvSpPr/>
          <p:nvPr/>
        </p:nvSpPr>
        <p:spPr>
          <a:xfrm>
            <a:off x="5800625" y="5062592"/>
            <a:ext cx="58833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T.-W. Liang, C.-B. Yang, and K.-S. Huang, “A fast algorithm for the longest common palindromic subsequence problem,” Proceedings of The 37th Workshop on Combinatorial Mathematics and Computation Theory, 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Taipe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Taiwan, 2019.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100236" y="2554065"/>
            <a:ext cx="2779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altLang="zh-TW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LCSqS</a:t>
            </a:r>
            <a:r>
              <a:rPr lang="da-DK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a-DK" altLang="zh-TW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B</a:t>
            </a:r>
            <a:r>
              <a:rPr lang="da-DK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TW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da-DK" altLang="zh-TW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da-DK" altLang="zh-TW" sz="2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endParaRPr lang="da-DK" altLang="zh-TW" sz="2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427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5694" y="274637"/>
            <a:ext cx="11209421" cy="1325563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Longest Common Subsequence (LCS) Problem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07432" y="1738313"/>
            <a:ext cx="8229600" cy="49831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cggattgat</a:t>
            </a:r>
            <a:r>
              <a:rPr lang="da-DK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a-DK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tcgtagttg</a:t>
            </a:r>
            <a:endParaRPr lang="da-DK" altLang="zh-TW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da-DK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Subsequence </a:t>
            </a:r>
            <a:r>
              <a:rPr lang="da-DK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da-DK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da-DK" altLang="zh-TW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cg</a:t>
            </a:r>
            <a:r>
              <a:rPr lang="da-DK" altLang="zh-TW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da-DK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</a:t>
            </a:r>
            <a:r>
              <a:rPr lang="da-DK" altLang="zh-TW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da-DK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</a:t>
            </a:r>
            <a:r>
              <a:rPr lang="da-DK" altLang="zh-TW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da-DK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⟹ </a:t>
            </a:r>
            <a:r>
              <a:rPr lang="da-DK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A’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gtt</a:t>
            </a:r>
            <a:endParaRPr lang="da-DK" altLang="zh-TW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subsequence of </a:t>
            </a:r>
            <a:r>
              <a:rPr lang="da-DK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a-DK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da-DK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gga</a:t>
            </a:r>
            <a:r>
              <a:rPr lang="da-DK" altLang="zh-TW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da-DK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tg</a:t>
            </a:r>
            <a:r>
              <a:rPr lang="da-DK" altLang="zh-TW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</a:t>
            </a:r>
            <a:r>
              <a:rPr lang="da-DK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da-DK" altLang="zh-TW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a-DK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da-DK" altLang="zh-TW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da-DK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da-DK" altLang="zh-TW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</a:t>
            </a:r>
            <a:r>
              <a:rPr lang="da-DK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da-DK" altLang="zh-TW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da-DK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tg</a:t>
            </a:r>
            <a:endParaRPr lang="da-DK" altLang="zh-TW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a-DK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a-DK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B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da-DK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a-DK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ctat</a:t>
            </a:r>
            <a:endParaRPr lang="da-DK" altLang="zh-TW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Longest common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subsequence of </a:t>
            </a:r>
            <a:r>
              <a:rPr lang="da-DK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a-DK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cg</a:t>
            </a:r>
            <a:r>
              <a:rPr lang="da-DK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da-DK" altLang="zh-TW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attg</a:t>
            </a:r>
            <a:r>
              <a:rPr lang="da-DK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</a:t>
            </a:r>
            <a:endParaRPr lang="en-US" altLang="zh-TW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a-DK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da-DK" altLang="zh-TW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cg</a:t>
            </a:r>
            <a:r>
              <a:rPr lang="da-DK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da-DK" altLang="zh-TW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da-DK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da-DK" altLang="zh-TW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ttg</a:t>
            </a:r>
            <a:r>
              <a:rPr lang="da-DK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a-DK" altLang="zh-TW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a-DK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LCS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a-DK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B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da-DK" altLang="zh-TW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cgattg</a:t>
            </a:r>
            <a:endParaRPr lang="da-DK" altLang="zh-TW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4D6A-2E29-441A-A244-9F1014899F6D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422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58660" y="159777"/>
            <a:ext cx="9256186" cy="1093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0788"/>
            <a:ext cx="4070838" cy="352548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085" y="2043377"/>
            <a:ext cx="4053254" cy="3491363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585" y="1951892"/>
            <a:ext cx="4223182" cy="361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04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58660" y="159777"/>
            <a:ext cx="9256186" cy="1093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89" y="2154114"/>
            <a:ext cx="3937357" cy="332214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246" y="2154114"/>
            <a:ext cx="3979028" cy="326565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842" y="2233246"/>
            <a:ext cx="3953590" cy="324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42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58660" y="159777"/>
            <a:ext cx="9256186" cy="1093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02" y="1676810"/>
            <a:ext cx="5620534" cy="462979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936" y="1743494"/>
            <a:ext cx="5449060" cy="44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84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58660" y="159777"/>
            <a:ext cx="9256186" cy="1093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105" y="2084093"/>
            <a:ext cx="4139458" cy="334451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5563" y="2034104"/>
            <a:ext cx="4116548" cy="335690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777" y="2084093"/>
            <a:ext cx="3939121" cy="330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9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58660" y="159777"/>
            <a:ext cx="9256186" cy="1093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3061" y="1253241"/>
            <a:ext cx="1143293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experimental results, we observe that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algorithm is more efficient when the |Σ| is low or the similarity is high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while the Inoue algorithm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efficient when the |Σ| is high or the similarity is low. We can use more efficient algorithms in different input situations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algorithm might be improved in the execution of the diagonal algorithm. If this improvement can be developed, the time complexity of the </a:t>
            </a:r>
            <a:r>
              <a:rPr lang="en-US" altLang="zh-TW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LCSqS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problem may be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reduced.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0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9C2D-894D-47F0-B1EC-428D28A16A0D}" type="slidenum">
              <a:rPr lang="zh-TW" altLang="en-US" smtClean="0"/>
              <a:pPr/>
              <a:t>25</a:t>
            </a:fld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8794" y="260252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listening</a:t>
            </a:r>
            <a:endParaRPr lang="zh-TW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650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4720" y="424782"/>
            <a:ext cx="12125826" cy="1325563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Longest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 Square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Subsequence (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LCSqS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90010" y="2226219"/>
                <a:ext cx="10400373" cy="449525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a-DK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Square:  </a:t>
                </a:r>
                <a:r>
                  <a:rPr lang="en-US" altLang="zh-TW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 smtClean="0"/>
                  <a:t>· </a:t>
                </a:r>
                <a:r>
                  <a:rPr lang="en-US" altLang="zh-TW" dirty="0"/>
                  <a:t>· 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· · 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altLang="zh-TW" dirty="0"/>
                  <a:t> · · 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dirty="0"/>
                  <a:t>,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en-US" altLang="zh-TW" dirty="0"/>
                  <a:t> </a:t>
                </a:r>
                <a:r>
                  <a:rPr lang="en-US" altLang="zh-TW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TW" dirty="0"/>
                  <a:t>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altLang="zh-TW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zh-TW" dirty="0"/>
                  <a:t> </a:t>
                </a:r>
                <a:r>
                  <a:rPr lang="en-US" altLang="zh-TW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ac</a:t>
                </a:r>
                <a:r>
                  <a:rPr lang="en-US" altLang="zh-TW" dirty="0" err="1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ac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zh-TW" dirty="0"/>
                  <a:t> </a:t>
                </a:r>
                <a:r>
                  <a:rPr lang="en-US" altLang="zh-TW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aat</a:t>
                </a:r>
                <a:r>
                  <a:rPr lang="en-US" altLang="zh-TW" dirty="0" err="1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aat</a:t>
                </a:r>
                <a:r>
                  <a:rPr lang="en-US" altLang="zh-TW" dirty="0"/>
                  <a:t>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altLang="zh-TW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agca</a:t>
                </a:r>
                <a:r>
                  <a:rPr lang="en-US" altLang="zh-TW" dirty="0" err="1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agca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squares.</a:t>
                </a:r>
                <a:endParaRPr lang="da-DK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da-DK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da-DK" altLang="zh-TW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da-DK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da-DK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a-DK" altLang="zh-TW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cggattgat</a:t>
                </a:r>
                <a:r>
                  <a:rPr lang="da-DK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da-DK" altLang="zh-TW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da-DK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da-DK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a-DK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tcgtagttg</a:t>
                </a:r>
                <a:endParaRPr lang="da-DK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da-DK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Longest common square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subsequence of </a:t>
                </a:r>
                <a:r>
                  <a:rPr lang="da-DK" altLang="zh-TW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da-DK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da-DK" altLang="zh-TW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da-DK" altLang="zh-TW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da-DK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da-DK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a-DK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  <a:r>
                  <a:rPr lang="da-DK" altLang="zh-TW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da-DK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ga</a:t>
                </a:r>
                <a:r>
                  <a:rPr lang="da-DK" altLang="zh-TW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da-DK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da-DK" altLang="zh-TW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da-DK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da-DK" altLang="zh-TW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endParaRPr lang="en-US" altLang="zh-TW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da-DK" altLang="zh-TW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da-DK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da-DK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a-DK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tc</a:t>
                </a:r>
                <a:r>
                  <a:rPr lang="da-DK" altLang="zh-TW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gt</a:t>
                </a:r>
                <a:r>
                  <a:rPr lang="da-DK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da-DK" altLang="zh-TW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gt</a:t>
                </a:r>
                <a:r>
                  <a:rPr lang="da-DK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tg</a:t>
                </a:r>
                <a:r>
                  <a:rPr lang="da-DK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da-DK" altLang="zh-TW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da-DK" altLang="zh-TW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LCSqS</a:t>
                </a:r>
                <a:r>
                  <a:rPr lang="da-DK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da-DK" altLang="zh-TW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da-DK" altLang="zh-TW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</a:t>
                </a:r>
                <a:r>
                  <a:rPr lang="da-DK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TW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da-DK" altLang="zh-TW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gt</a:t>
                </a:r>
                <a:r>
                  <a:rPr lang="da-DK" altLang="zh-TW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gt</a:t>
                </a:r>
                <a:endParaRPr lang="da-DK" altLang="zh-TW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0010" y="2226219"/>
                <a:ext cx="10400373" cy="4495256"/>
              </a:xfrm>
              <a:blipFill>
                <a:blip r:embed="rId3"/>
                <a:stretch>
                  <a:fillRect l="-1231" t="-12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4D6A-2E29-441A-A244-9F1014899F6D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8932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1077" cy="1325563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Longest Common Square Subsequence (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LCSqS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Problem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544" y="1692082"/>
            <a:ext cx="5444686" cy="516591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095392" y="5176382"/>
            <a:ext cx="47038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Inoue, S.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Inenaga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Hyyr¨o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Bannai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M. Takeda, “Computing longest common square subsequences,” Proceedings of 9th Annual Symposium on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Combinatorial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Pattern Matching, Vol. 15, Qingdao, China, pp. 1–13, 2018.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7095392" y="4164191"/>
                <a:ext cx="45841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complexity</a:t>
                </a: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O(</a:t>
                </a:r>
                <a14:m>
                  <m:oMath xmlns:m="http://schemas.openxmlformats.org/officeDocument/2006/math">
                    <m:r>
                      <a:rPr lang="en-US" altLang="zh-TW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∑|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TW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392" y="4164191"/>
                <a:ext cx="4584140" cy="461665"/>
              </a:xfrm>
              <a:prstGeom prst="rect">
                <a:avLst/>
              </a:prstGeom>
              <a:blipFill>
                <a:blip r:embed="rId3"/>
                <a:stretch>
                  <a:fillRect l="-2128" t="-10526" r="-532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352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13610" y="108808"/>
            <a:ext cx="12125826" cy="1325563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Grid Directed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cyclic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raph (GDAG)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20" y="1720622"/>
            <a:ext cx="5346163" cy="443479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123" y="1720622"/>
            <a:ext cx="4584963" cy="485370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853252" y="1258957"/>
            <a:ext cx="3834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cgga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a-DK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tcgtagttg</a:t>
            </a:r>
            <a:endParaRPr lang="da-DK" altLang="zh-TW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699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13610" y="108808"/>
            <a:ext cx="12125826" cy="1325563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Grid Directed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cyclic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raph (GDAG)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505" y="1609840"/>
            <a:ext cx="4584963" cy="485370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916635" y="1148175"/>
            <a:ext cx="3834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cgga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a-DK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tcgtagttg</a:t>
            </a:r>
            <a:endParaRPr lang="da-DK" altLang="zh-TW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橢圓 1"/>
          <p:cNvSpPr/>
          <p:nvPr/>
        </p:nvSpPr>
        <p:spPr>
          <a:xfrm>
            <a:off x="9261183" y="2929428"/>
            <a:ext cx="415637" cy="40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圓角矩形 3"/>
          <p:cNvSpPr/>
          <p:nvPr/>
        </p:nvSpPr>
        <p:spPr>
          <a:xfrm>
            <a:off x="6858445" y="2918745"/>
            <a:ext cx="843412" cy="40640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9297551" y="2199982"/>
            <a:ext cx="342900" cy="275463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760637" y="2441448"/>
            <a:ext cx="5260525" cy="4503772"/>
            <a:chOff x="515435" y="1535008"/>
            <a:chExt cx="5260525" cy="4503772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5435" y="1720622"/>
              <a:ext cx="5205558" cy="4318158"/>
            </a:xfrm>
            <a:prstGeom prst="rect">
              <a:avLst/>
            </a:prstGeom>
          </p:spPr>
        </p:pic>
        <p:grpSp>
          <p:nvGrpSpPr>
            <p:cNvPr id="9" name="群組 8"/>
            <p:cNvGrpSpPr/>
            <p:nvPr/>
          </p:nvGrpSpPr>
          <p:grpSpPr>
            <a:xfrm>
              <a:off x="711200" y="1535008"/>
              <a:ext cx="5064760" cy="4503772"/>
              <a:chOff x="711200" y="1535008"/>
              <a:chExt cx="5064760" cy="4503772"/>
            </a:xfrm>
          </p:grpSpPr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1E19217A-EF57-4CD2-BAD5-DF30A15D9A90}"/>
                  </a:ext>
                </a:extLst>
              </p:cNvPr>
              <p:cNvSpPr txBox="1"/>
              <p:nvPr/>
            </p:nvSpPr>
            <p:spPr>
              <a:xfrm>
                <a:off x="846654" y="1535008"/>
                <a:ext cx="4456669" cy="407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5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0    1     2     3     4     5     6     7     </a:t>
                </a:r>
                <a:r>
                  <a:rPr lang="en-US" altLang="zh-TW" sz="2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:r>
                  <a:rPr lang="en-US" altLang="zh-TW" sz="205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9 </a:t>
                </a:r>
                <a:endParaRPr lang="zh-TW" altLang="en-US" sz="20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711200" y="3909060"/>
                <a:ext cx="5064760" cy="2129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790700" y="2441448"/>
            <a:ext cx="2014682" cy="2526792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單箭頭接點 19"/>
          <p:cNvCxnSpPr/>
          <p:nvPr/>
        </p:nvCxnSpPr>
        <p:spPr>
          <a:xfrm>
            <a:off x="1892300" y="3257455"/>
            <a:ext cx="426027" cy="3653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>
            <a:off x="2366010" y="3670651"/>
            <a:ext cx="388620" cy="3069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3275768" y="4416009"/>
            <a:ext cx="419932" cy="3439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 flipV="1">
            <a:off x="2832168" y="4015213"/>
            <a:ext cx="424828" cy="26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>
            <a:off x="3256996" y="4036695"/>
            <a:ext cx="0" cy="3585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圖片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9309" y="6410524"/>
            <a:ext cx="401756" cy="40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29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13610" y="108808"/>
            <a:ext cx="12125826" cy="1325563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Grid Directed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cyclic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raph (GDAG)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720" y="1658038"/>
            <a:ext cx="4584963" cy="485370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853252" y="1258957"/>
            <a:ext cx="3834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cgga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a-DK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tcgtagttg</a:t>
            </a:r>
            <a:endParaRPr lang="da-DK" altLang="zh-TW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橢圓 1"/>
          <p:cNvSpPr/>
          <p:nvPr/>
        </p:nvSpPr>
        <p:spPr>
          <a:xfrm>
            <a:off x="10480137" y="3723360"/>
            <a:ext cx="415637" cy="40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圓角矩形 3"/>
          <p:cNvSpPr/>
          <p:nvPr/>
        </p:nvSpPr>
        <p:spPr>
          <a:xfrm>
            <a:off x="6858899" y="3709784"/>
            <a:ext cx="843412" cy="40640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10516506" y="2269522"/>
            <a:ext cx="342900" cy="275463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760637" y="2441448"/>
            <a:ext cx="5260525" cy="4503772"/>
            <a:chOff x="515435" y="1535008"/>
            <a:chExt cx="5260525" cy="4503772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5435" y="1720622"/>
              <a:ext cx="5205558" cy="4318158"/>
            </a:xfrm>
            <a:prstGeom prst="rect">
              <a:avLst/>
            </a:prstGeom>
          </p:spPr>
        </p:pic>
        <p:grpSp>
          <p:nvGrpSpPr>
            <p:cNvPr id="9" name="群組 8"/>
            <p:cNvGrpSpPr/>
            <p:nvPr/>
          </p:nvGrpSpPr>
          <p:grpSpPr>
            <a:xfrm>
              <a:off x="711200" y="1535008"/>
              <a:ext cx="5064760" cy="4503772"/>
              <a:chOff x="711200" y="1535008"/>
              <a:chExt cx="5064760" cy="4503772"/>
            </a:xfrm>
          </p:grpSpPr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1E19217A-EF57-4CD2-BAD5-DF30A15D9A90}"/>
                  </a:ext>
                </a:extLst>
              </p:cNvPr>
              <p:cNvSpPr txBox="1"/>
              <p:nvPr/>
            </p:nvSpPr>
            <p:spPr>
              <a:xfrm>
                <a:off x="846654" y="1535008"/>
                <a:ext cx="4456669" cy="407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5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0    1     2     3     4     5     6     7     </a:t>
                </a:r>
                <a:r>
                  <a:rPr lang="en-US" altLang="zh-TW" sz="2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:r>
                  <a:rPr lang="en-US" altLang="zh-TW" sz="205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9 </a:t>
                </a:r>
                <a:endParaRPr lang="zh-TW" altLang="en-US" sz="20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711200" y="3909060"/>
                <a:ext cx="5064760" cy="2129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2692518" y="2407254"/>
            <a:ext cx="3051772" cy="2583845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單箭頭接點 19"/>
          <p:cNvCxnSpPr/>
          <p:nvPr/>
        </p:nvCxnSpPr>
        <p:spPr>
          <a:xfrm>
            <a:off x="3745230" y="3662422"/>
            <a:ext cx="392430" cy="3344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 flipV="1">
            <a:off x="2832168" y="3248213"/>
            <a:ext cx="424828" cy="26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>
            <a:off x="3713956" y="3280410"/>
            <a:ext cx="0" cy="3820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5138928" y="4040329"/>
            <a:ext cx="370332" cy="3335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V="1">
            <a:off x="3289128" y="3248213"/>
            <a:ext cx="424828" cy="26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V="1">
            <a:off x="4198813" y="4015213"/>
            <a:ext cx="444419" cy="38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>
            <a:off x="4643232" y="4015213"/>
            <a:ext cx="448786" cy="38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>
            <a:off x="5548525" y="4415790"/>
            <a:ext cx="0" cy="3997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圖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9309" y="6410524"/>
            <a:ext cx="401756" cy="40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75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236" y="1418477"/>
            <a:ext cx="4673853" cy="4947809"/>
          </a:xfrm>
          <a:prstGeom prst="rect">
            <a:avLst/>
          </a:prstGeom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535283" y="49778"/>
            <a:ext cx="12125826" cy="1325563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S-table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10011" y="424728"/>
            <a:ext cx="3834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cgga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a-DK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tcgtagttg</a:t>
            </a:r>
            <a:endParaRPr lang="da-DK" altLang="zh-TW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296" y="1077289"/>
            <a:ext cx="3037783" cy="5288997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2363" y="6366286"/>
            <a:ext cx="421728" cy="42172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8072582" y="1145309"/>
            <a:ext cx="378691" cy="387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5481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236" y="1418477"/>
            <a:ext cx="4673853" cy="4947809"/>
          </a:xfrm>
          <a:prstGeom prst="rect">
            <a:avLst/>
          </a:prstGeom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535283" y="49778"/>
            <a:ext cx="12125826" cy="1325563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S-table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10011" y="424728"/>
            <a:ext cx="3834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cgga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a-DK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a-D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tcgtagttg</a:t>
            </a:r>
            <a:endParaRPr lang="da-DK" altLang="zh-TW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016" y="1077289"/>
            <a:ext cx="3037783" cy="5288997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2363" y="6366286"/>
            <a:ext cx="421728" cy="421728"/>
          </a:xfrm>
          <a:prstGeom prst="rect">
            <a:avLst/>
          </a:prstGeom>
        </p:spPr>
      </p:pic>
      <p:sp>
        <p:nvSpPr>
          <p:cNvPr id="10" name="橢圓 9"/>
          <p:cNvSpPr/>
          <p:nvPr/>
        </p:nvSpPr>
        <p:spPr>
          <a:xfrm>
            <a:off x="9812001" y="2476194"/>
            <a:ext cx="415637" cy="40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9884738" y="1604405"/>
            <a:ext cx="342900" cy="363079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4839836" y="2803151"/>
            <a:ext cx="342900" cy="385108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4803468" y="1948942"/>
            <a:ext cx="415637" cy="40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8007927" y="1077289"/>
            <a:ext cx="529530" cy="4374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8072582" y="1145309"/>
            <a:ext cx="378691" cy="387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863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855</Words>
  <Application>Microsoft Office PowerPoint</Application>
  <PresentationFormat>寬螢幕</PresentationFormat>
  <Paragraphs>289</Paragraphs>
  <Slides>25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5" baseType="lpstr">
      <vt:lpstr>SimSun</vt:lpstr>
      <vt:lpstr>新細明體</vt:lpstr>
      <vt:lpstr>標楷體</vt:lpstr>
      <vt:lpstr>Arial</vt:lpstr>
      <vt:lpstr>Calibri</vt:lpstr>
      <vt:lpstr>Calibri Light</vt:lpstr>
      <vt:lpstr>Cambria Math</vt:lpstr>
      <vt:lpstr>Courier New</vt:lpstr>
      <vt:lpstr>Times New Roman</vt:lpstr>
      <vt:lpstr>Office 佈景主題</vt:lpstr>
      <vt:lpstr>An Efficient Algorithm for Solving the Longest Common Square Subsequence Problem</vt:lpstr>
      <vt:lpstr>Longest Common Subsequence (LCS) Problem</vt:lpstr>
      <vt:lpstr>Longest Common Square Subsequence (LCSqS) Problem</vt:lpstr>
      <vt:lpstr>Longest Common Square Subsequence (LCSqS) Problem</vt:lpstr>
      <vt:lpstr>Grid Directed Acyclic Graph (GDAG)</vt:lpstr>
      <vt:lpstr>Grid Directed Acyclic Graph (GDAG)</vt:lpstr>
      <vt:lpstr>Grid Directed Acyclic Graph (GDAG)</vt:lpstr>
      <vt:lpstr>The S-table</vt:lpstr>
      <vt:lpstr>The S-table</vt:lpstr>
      <vt:lpstr>The S-table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Efficient Algorithm for Solving the Longest Common Square Subsequence Problem</dc:title>
  <dc:creator>shao</dc:creator>
  <cp:lastModifiedBy>shao</cp:lastModifiedBy>
  <cp:revision>37</cp:revision>
  <dcterms:created xsi:type="dcterms:W3CDTF">2021-12-21T06:03:56Z</dcterms:created>
  <dcterms:modified xsi:type="dcterms:W3CDTF">2021-12-22T06:40:08Z</dcterms:modified>
</cp:coreProperties>
</file>