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36" r:id="rId2"/>
    <p:sldId id="337" r:id="rId3"/>
    <p:sldId id="353" r:id="rId4"/>
    <p:sldId id="362" r:id="rId5"/>
    <p:sldId id="341" r:id="rId6"/>
    <p:sldId id="343" r:id="rId7"/>
    <p:sldId id="325" r:id="rId8"/>
    <p:sldId id="328" r:id="rId9"/>
    <p:sldId id="340" r:id="rId10"/>
    <p:sldId id="331" r:id="rId11"/>
    <p:sldId id="332" r:id="rId12"/>
    <p:sldId id="349" r:id="rId13"/>
    <p:sldId id="348" r:id="rId14"/>
    <p:sldId id="333" r:id="rId15"/>
    <p:sldId id="358" r:id="rId16"/>
    <p:sldId id="359" r:id="rId17"/>
    <p:sldId id="346" r:id="rId18"/>
    <p:sldId id="360" r:id="rId19"/>
    <p:sldId id="357" r:id="rId20"/>
    <p:sldId id="344" r:id="rId21"/>
    <p:sldId id="356" r:id="rId22"/>
    <p:sldId id="354" r:id="rId23"/>
    <p:sldId id="355" r:id="rId24"/>
    <p:sldId id="345" r:id="rId25"/>
    <p:sldId id="361" r:id="rId2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0" autoAdjust="0"/>
    <p:restoredTop sz="82711" autoAdjust="0"/>
  </p:normalViewPr>
  <p:slideViewPr>
    <p:cSldViewPr snapToGrid="0">
      <p:cViewPr varScale="1">
        <p:scale>
          <a:sx n="89" d="100"/>
          <a:sy n="89" d="100"/>
        </p:scale>
        <p:origin x="12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617943-7B8E-4225-8967-50CAA98F3009}" type="datetimeFigureOut">
              <a:rPr lang="zh-TW" altLang="en-US" smtClean="0"/>
              <a:t>2021/12/22</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F7ADD-A0FE-47C2-B565-7EC6D5E2502D}" type="slidenum">
              <a:rPr lang="zh-TW" altLang="en-US" smtClean="0"/>
              <a:t>‹#›</a:t>
            </a:fld>
            <a:endParaRPr lang="zh-TW" altLang="en-US"/>
          </a:p>
        </p:txBody>
      </p:sp>
    </p:spTree>
    <p:extLst>
      <p:ext uri="{BB962C8B-B14F-4D97-AF65-F5344CB8AC3E}">
        <p14:creationId xmlns:p14="http://schemas.microsoft.com/office/powerpoint/2010/main" val="768444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為什麼成本模型的這個小變化會導致所有傳統的預算受限的工作流調度算法失敗？</a:t>
            </a:r>
          </a:p>
          <a:p>
            <a:endParaRPr lang="zh-TW" altLang="en-US" dirty="0"/>
          </a:p>
        </p:txBody>
      </p:sp>
      <p:sp>
        <p:nvSpPr>
          <p:cNvPr id="4" name="投影片編號版面配置區 3"/>
          <p:cNvSpPr>
            <a:spLocks noGrp="1"/>
          </p:cNvSpPr>
          <p:nvPr>
            <p:ph type="sldNum" sz="quarter" idx="5"/>
          </p:nvPr>
        </p:nvSpPr>
        <p:spPr/>
        <p:txBody>
          <a:bodyPr/>
          <a:lstStyle/>
          <a:p>
            <a:fld id="{329F7ADD-A0FE-47C2-B565-7EC6D5E2502D}" type="slidenum">
              <a:rPr lang="zh-TW" altLang="en-US" smtClean="0"/>
              <a:t>4</a:t>
            </a:fld>
            <a:endParaRPr lang="zh-TW" altLang="en-US"/>
          </a:p>
        </p:txBody>
      </p:sp>
    </p:spTree>
    <p:extLst>
      <p:ext uri="{BB962C8B-B14F-4D97-AF65-F5344CB8AC3E}">
        <p14:creationId xmlns:p14="http://schemas.microsoft.com/office/powerpoint/2010/main" val="1090948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什麼型態 要幾個在預算之內</a:t>
            </a:r>
          </a:p>
          <a:p>
            <a:endParaRPr lang="zh-TW" altLang="en-US" dirty="0"/>
          </a:p>
        </p:txBody>
      </p:sp>
      <p:sp>
        <p:nvSpPr>
          <p:cNvPr id="4" name="投影片編號版面配置區 3"/>
          <p:cNvSpPr>
            <a:spLocks noGrp="1"/>
          </p:cNvSpPr>
          <p:nvPr>
            <p:ph type="sldNum" sz="quarter" idx="5"/>
          </p:nvPr>
        </p:nvSpPr>
        <p:spPr/>
        <p:txBody>
          <a:bodyPr/>
          <a:lstStyle/>
          <a:p>
            <a:fld id="{5D52C0FA-E03D-41FD-A19D-CBB1CD73B781}" type="slidenum">
              <a:rPr lang="zh-TW" altLang="en-US" smtClean="0"/>
              <a:t>5</a:t>
            </a:fld>
            <a:endParaRPr lang="zh-TW" altLang="en-US"/>
          </a:p>
        </p:txBody>
      </p:sp>
    </p:spTree>
    <p:extLst>
      <p:ext uri="{BB962C8B-B14F-4D97-AF65-F5344CB8AC3E}">
        <p14:creationId xmlns:p14="http://schemas.microsoft.com/office/powerpoint/2010/main" val="3384743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solidFill>
                  <a:srgbClr val="FF0000"/>
                </a:solidFill>
              </a:rPr>
              <a:t>hourly-based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m1.medium”</a:t>
            </a:r>
            <a:r>
              <a:rPr lang="zh-TW" altLang="en-US" dirty="0"/>
              <a:t>和“</a:t>
            </a:r>
            <a:r>
              <a:rPr lang="en-US" altLang="zh-TW" dirty="0"/>
              <a:t>m1.small”</a:t>
            </a:r>
            <a:r>
              <a:rPr lang="zh-TW" altLang="en-US" dirty="0"/>
              <a:t>都包含單個虛擬 </a:t>
            </a:r>
            <a:r>
              <a:rPr lang="en-US" altLang="zh-TW" dirty="0"/>
              <a:t>CPU</a:t>
            </a:r>
            <a:r>
              <a:rPr lang="zh-TW" altLang="en-US" dirty="0"/>
              <a:t>，而它們的 </a:t>
            </a:r>
            <a:r>
              <a:rPr lang="en-US" altLang="zh-TW" dirty="0"/>
              <a:t>CU </a:t>
            </a:r>
            <a:r>
              <a:rPr lang="zh-TW" altLang="en-US" dirty="0"/>
              <a:t>值分別為 </a:t>
            </a:r>
            <a:r>
              <a:rPr lang="en-US" altLang="zh-TW" dirty="0"/>
              <a:t>3.75 </a:t>
            </a:r>
            <a:r>
              <a:rPr lang="zh-TW" altLang="en-US" dirty="0"/>
              <a:t>和 </a:t>
            </a:r>
            <a:r>
              <a:rPr lang="en-US" altLang="zh-TW" dirty="0"/>
              <a:t>1.7</a:t>
            </a:r>
            <a:r>
              <a:rPr lang="zh-TW" altLang="en-US" dirty="0"/>
              <a:t>，這反映了這些實例類型的不同內存大小。優先考慮速度最快的一個</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329F7ADD-A0FE-47C2-B565-7EC6D5E2502D}" type="slidenum">
              <a:rPr lang="zh-TW" altLang="en-US" smtClean="0"/>
              <a:t>7</a:t>
            </a:fld>
            <a:endParaRPr lang="zh-TW" altLang="en-US"/>
          </a:p>
        </p:txBody>
      </p:sp>
    </p:spTree>
    <p:extLst>
      <p:ext uri="{BB962C8B-B14F-4D97-AF65-F5344CB8AC3E}">
        <p14:creationId xmlns:p14="http://schemas.microsoft.com/office/powerpoint/2010/main" val="2154650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依照效率高到低排序好，</a:t>
            </a:r>
            <a:r>
              <a:rPr lang="en-US" altLang="zh-TW" dirty="0"/>
              <a:t>Greedy Resource Provisioning + modified HEFT</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329F7ADD-A0FE-47C2-B565-7EC6D5E2502D}" type="slidenum">
              <a:rPr lang="zh-TW" altLang="en-US" smtClean="0"/>
              <a:t>9</a:t>
            </a:fld>
            <a:endParaRPr lang="zh-TW" altLang="en-US"/>
          </a:p>
        </p:txBody>
      </p:sp>
    </p:spTree>
    <p:extLst>
      <p:ext uri="{BB962C8B-B14F-4D97-AF65-F5344CB8AC3E}">
        <p14:creationId xmlns:p14="http://schemas.microsoft.com/office/powerpoint/2010/main" val="4000259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由於資源提供方法沒有考慮提供實例的運行時間超過一小時的情況，因此在調度階段可能會違反預算約束。</a:t>
            </a:r>
          </a:p>
        </p:txBody>
      </p:sp>
      <p:sp>
        <p:nvSpPr>
          <p:cNvPr id="4" name="投影片編號版面配置區 3"/>
          <p:cNvSpPr>
            <a:spLocks noGrp="1"/>
          </p:cNvSpPr>
          <p:nvPr>
            <p:ph type="sldNum" sz="quarter" idx="5"/>
          </p:nvPr>
        </p:nvSpPr>
        <p:spPr/>
        <p:txBody>
          <a:bodyPr/>
          <a:lstStyle/>
          <a:p>
            <a:fld id="{5D52C0FA-E03D-41FD-A19D-CBB1CD73B781}" type="slidenum">
              <a:rPr lang="zh-TW" altLang="en-US" smtClean="0"/>
              <a:t>10</a:t>
            </a:fld>
            <a:endParaRPr lang="zh-TW" altLang="en-US"/>
          </a:p>
        </p:txBody>
      </p:sp>
    </p:spTree>
    <p:extLst>
      <p:ext uri="{BB962C8B-B14F-4D97-AF65-F5344CB8AC3E}">
        <p14:creationId xmlns:p14="http://schemas.microsoft.com/office/powerpoint/2010/main" val="4167434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添加任務不會使實例的運行時間增加超過一小時，則運行實例的成本保持不變。</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Heft</a:t>
            </a:r>
            <a:r>
              <a:rPr lang="zh-TW" altLang="en-US" dirty="0"/>
              <a:t>不關心預算</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如果存在大於 </a:t>
            </a:r>
            <a:r>
              <a:rPr lang="en-US" altLang="zh-TW" dirty="0" err="1"/>
              <a:t>ti</a:t>
            </a:r>
            <a:r>
              <a:rPr lang="en-US" altLang="zh-TW" dirty="0"/>
              <a:t> </a:t>
            </a:r>
            <a:r>
              <a:rPr lang="zh-TW" altLang="en-US" dirty="0"/>
              <a:t>執行的任何間隙，則將 </a:t>
            </a:r>
            <a:r>
              <a:rPr lang="en-US" altLang="zh-TW" dirty="0" err="1"/>
              <a:t>ti</a:t>
            </a:r>
            <a:r>
              <a:rPr lang="en-US" altLang="zh-TW" dirty="0"/>
              <a:t> </a:t>
            </a:r>
            <a:r>
              <a:rPr lang="zh-TW" altLang="en-US" dirty="0"/>
              <a:t>放置在第一個可行間隙內</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5D52C0FA-E03D-41FD-A19D-CBB1CD73B781}" type="slidenum">
              <a:rPr lang="zh-TW" altLang="en-US" smtClean="0"/>
              <a:t>11</a:t>
            </a:fld>
            <a:endParaRPr lang="zh-TW" altLang="en-US"/>
          </a:p>
        </p:txBody>
      </p:sp>
    </p:spTree>
    <p:extLst>
      <p:ext uri="{BB962C8B-B14F-4D97-AF65-F5344CB8AC3E}">
        <p14:creationId xmlns:p14="http://schemas.microsoft.com/office/powerpoint/2010/main" val="1660818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78DA2FE-38A9-43C3-AE3E-3D7DC028C2C4}"/>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zh-TW" altLang="en-US" dirty="0"/>
          </a:p>
        </p:txBody>
      </p:sp>
      <p:sp>
        <p:nvSpPr>
          <p:cNvPr id="3" name="副標題 2">
            <a:extLst>
              <a:ext uri="{FF2B5EF4-FFF2-40B4-BE49-F238E27FC236}">
                <a16:creationId xmlns:a16="http://schemas.microsoft.com/office/drawing/2014/main" id="{C28DA793-1ED9-4AC5-ADE6-717C6E4412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496CD283-2E6E-45B0-AE40-0E03201963B9}"/>
              </a:ext>
            </a:extLst>
          </p:cNvPr>
          <p:cNvSpPr>
            <a:spLocks noGrp="1"/>
          </p:cNvSpPr>
          <p:nvPr>
            <p:ph type="dt" sz="half" idx="10"/>
          </p:nvPr>
        </p:nvSpPr>
        <p:spPr/>
        <p:txBody>
          <a:bodyPr/>
          <a:lstStyle/>
          <a:p>
            <a:fld id="{F4A2503F-1177-4A4E-8015-3B0661847685}" type="datetimeFigureOut">
              <a:rPr lang="zh-TW" altLang="en-US" smtClean="0"/>
              <a:t>2021/12/22</a:t>
            </a:fld>
            <a:endParaRPr lang="zh-TW" altLang="en-US"/>
          </a:p>
        </p:txBody>
      </p:sp>
      <p:sp>
        <p:nvSpPr>
          <p:cNvPr id="5" name="頁尾版面配置區 4">
            <a:extLst>
              <a:ext uri="{FF2B5EF4-FFF2-40B4-BE49-F238E27FC236}">
                <a16:creationId xmlns:a16="http://schemas.microsoft.com/office/drawing/2014/main" id="{1CBFBBAF-E448-48D6-9C98-4F7ED65D417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D44C46B-486A-4EEB-AE91-FC848E313F0D}"/>
              </a:ext>
            </a:extLst>
          </p:cNvPr>
          <p:cNvSpPr>
            <a:spLocks noGrp="1"/>
          </p:cNvSpPr>
          <p:nvPr>
            <p:ph type="sldNum" sz="quarter" idx="12"/>
          </p:nvPr>
        </p:nvSpPr>
        <p:spPr/>
        <p:txBody>
          <a:bodyPr/>
          <a:lstStyle/>
          <a:p>
            <a:fld id="{584DD259-B985-4EC1-B93C-0538084A7A33}" type="slidenum">
              <a:rPr lang="zh-TW" altLang="en-US" smtClean="0"/>
              <a:t>‹#›</a:t>
            </a:fld>
            <a:endParaRPr lang="zh-TW" altLang="en-US"/>
          </a:p>
        </p:txBody>
      </p:sp>
    </p:spTree>
    <p:extLst>
      <p:ext uri="{BB962C8B-B14F-4D97-AF65-F5344CB8AC3E}">
        <p14:creationId xmlns:p14="http://schemas.microsoft.com/office/powerpoint/2010/main" val="3518765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E3F87C-0C73-4569-942C-CF6451875A8C}"/>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A25398C3-786C-4DCC-95AE-F79AB1877A28}"/>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EEB9FB1-20EF-4708-BBDB-3E1BCF2CE040}"/>
              </a:ext>
            </a:extLst>
          </p:cNvPr>
          <p:cNvSpPr>
            <a:spLocks noGrp="1"/>
          </p:cNvSpPr>
          <p:nvPr>
            <p:ph type="dt" sz="half" idx="10"/>
          </p:nvPr>
        </p:nvSpPr>
        <p:spPr/>
        <p:txBody>
          <a:bodyPr/>
          <a:lstStyle/>
          <a:p>
            <a:fld id="{F4A2503F-1177-4A4E-8015-3B0661847685}" type="datetimeFigureOut">
              <a:rPr lang="zh-TW" altLang="en-US" smtClean="0"/>
              <a:t>2021/12/22</a:t>
            </a:fld>
            <a:endParaRPr lang="zh-TW" altLang="en-US"/>
          </a:p>
        </p:txBody>
      </p:sp>
      <p:sp>
        <p:nvSpPr>
          <p:cNvPr id="5" name="頁尾版面配置區 4">
            <a:extLst>
              <a:ext uri="{FF2B5EF4-FFF2-40B4-BE49-F238E27FC236}">
                <a16:creationId xmlns:a16="http://schemas.microsoft.com/office/drawing/2014/main" id="{01F7FD53-A757-40F6-9969-6E0434DA469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DE0B9B2-5181-4FAA-87DA-6AD571741D36}"/>
              </a:ext>
            </a:extLst>
          </p:cNvPr>
          <p:cNvSpPr>
            <a:spLocks noGrp="1"/>
          </p:cNvSpPr>
          <p:nvPr>
            <p:ph type="sldNum" sz="quarter" idx="12"/>
          </p:nvPr>
        </p:nvSpPr>
        <p:spPr/>
        <p:txBody>
          <a:bodyPr/>
          <a:lstStyle/>
          <a:p>
            <a:fld id="{584DD259-B985-4EC1-B93C-0538084A7A33}" type="slidenum">
              <a:rPr lang="zh-TW" altLang="en-US" smtClean="0"/>
              <a:t>‹#›</a:t>
            </a:fld>
            <a:endParaRPr lang="zh-TW" altLang="en-US"/>
          </a:p>
        </p:txBody>
      </p:sp>
    </p:spTree>
    <p:extLst>
      <p:ext uri="{BB962C8B-B14F-4D97-AF65-F5344CB8AC3E}">
        <p14:creationId xmlns:p14="http://schemas.microsoft.com/office/powerpoint/2010/main" val="235059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D4302A61-0C02-46CD-8DC8-BF935321287E}"/>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zh-TW" altLang="en-US" dirty="0"/>
          </a:p>
        </p:txBody>
      </p:sp>
      <p:sp>
        <p:nvSpPr>
          <p:cNvPr id="3" name="直排文字版面配置區 2">
            <a:extLst>
              <a:ext uri="{FF2B5EF4-FFF2-40B4-BE49-F238E27FC236}">
                <a16:creationId xmlns:a16="http://schemas.microsoft.com/office/drawing/2014/main" id="{806A379B-846E-46F8-BF6E-611A4DA0A940}"/>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BB5C4E5-BA35-4FF8-99C5-98F1A8682EA8}"/>
              </a:ext>
            </a:extLst>
          </p:cNvPr>
          <p:cNvSpPr>
            <a:spLocks noGrp="1"/>
          </p:cNvSpPr>
          <p:nvPr>
            <p:ph type="dt" sz="half" idx="10"/>
          </p:nvPr>
        </p:nvSpPr>
        <p:spPr/>
        <p:txBody>
          <a:bodyPr/>
          <a:lstStyle/>
          <a:p>
            <a:fld id="{F4A2503F-1177-4A4E-8015-3B0661847685}" type="datetimeFigureOut">
              <a:rPr lang="zh-TW" altLang="en-US" smtClean="0"/>
              <a:t>2021/12/22</a:t>
            </a:fld>
            <a:endParaRPr lang="zh-TW" altLang="en-US"/>
          </a:p>
        </p:txBody>
      </p:sp>
      <p:sp>
        <p:nvSpPr>
          <p:cNvPr id="5" name="頁尾版面配置區 4">
            <a:extLst>
              <a:ext uri="{FF2B5EF4-FFF2-40B4-BE49-F238E27FC236}">
                <a16:creationId xmlns:a16="http://schemas.microsoft.com/office/drawing/2014/main" id="{AB141E24-01B9-40CC-8B56-3E2DDCCD7E2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7F96409-420B-4CDB-9974-E92F79D38DA4}"/>
              </a:ext>
            </a:extLst>
          </p:cNvPr>
          <p:cNvSpPr>
            <a:spLocks noGrp="1"/>
          </p:cNvSpPr>
          <p:nvPr>
            <p:ph type="sldNum" sz="quarter" idx="12"/>
          </p:nvPr>
        </p:nvSpPr>
        <p:spPr/>
        <p:txBody>
          <a:bodyPr/>
          <a:lstStyle/>
          <a:p>
            <a:fld id="{584DD259-B985-4EC1-B93C-0538084A7A33}" type="slidenum">
              <a:rPr lang="zh-TW" altLang="en-US" smtClean="0"/>
              <a:t>‹#›</a:t>
            </a:fld>
            <a:endParaRPr lang="zh-TW" altLang="en-US"/>
          </a:p>
        </p:txBody>
      </p:sp>
    </p:spTree>
    <p:extLst>
      <p:ext uri="{BB962C8B-B14F-4D97-AF65-F5344CB8AC3E}">
        <p14:creationId xmlns:p14="http://schemas.microsoft.com/office/powerpoint/2010/main" val="2442696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B56184D-7BA3-45BD-B790-90F61BE6AA6A}"/>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32E43BFC-2DD2-4C4E-A3DC-B1498A5C7BFE}"/>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E2AF72A-38B9-4AAF-8A61-A362036F1EAA}"/>
              </a:ext>
            </a:extLst>
          </p:cNvPr>
          <p:cNvSpPr>
            <a:spLocks noGrp="1"/>
          </p:cNvSpPr>
          <p:nvPr>
            <p:ph type="dt" sz="half" idx="10"/>
          </p:nvPr>
        </p:nvSpPr>
        <p:spPr/>
        <p:txBody>
          <a:bodyPr/>
          <a:lstStyle/>
          <a:p>
            <a:fld id="{F4A2503F-1177-4A4E-8015-3B0661847685}" type="datetimeFigureOut">
              <a:rPr lang="zh-TW" altLang="en-US" smtClean="0"/>
              <a:t>2021/12/22</a:t>
            </a:fld>
            <a:endParaRPr lang="zh-TW" altLang="en-US"/>
          </a:p>
        </p:txBody>
      </p:sp>
      <p:sp>
        <p:nvSpPr>
          <p:cNvPr id="5" name="頁尾版面配置區 4">
            <a:extLst>
              <a:ext uri="{FF2B5EF4-FFF2-40B4-BE49-F238E27FC236}">
                <a16:creationId xmlns:a16="http://schemas.microsoft.com/office/drawing/2014/main" id="{259927B3-B328-427A-B723-042ACF31DE9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84E6C5C-F026-4D4A-9396-A8E02D240B3A}"/>
              </a:ext>
            </a:extLst>
          </p:cNvPr>
          <p:cNvSpPr>
            <a:spLocks noGrp="1"/>
          </p:cNvSpPr>
          <p:nvPr>
            <p:ph type="sldNum" sz="quarter" idx="12"/>
          </p:nvPr>
        </p:nvSpPr>
        <p:spPr/>
        <p:txBody>
          <a:bodyPr/>
          <a:lstStyle/>
          <a:p>
            <a:fld id="{584DD259-B985-4EC1-B93C-0538084A7A33}" type="slidenum">
              <a:rPr lang="zh-TW" altLang="en-US" smtClean="0"/>
              <a:t>‹#›</a:t>
            </a:fld>
            <a:endParaRPr lang="zh-TW" altLang="en-US"/>
          </a:p>
        </p:txBody>
      </p:sp>
    </p:spTree>
    <p:extLst>
      <p:ext uri="{BB962C8B-B14F-4D97-AF65-F5344CB8AC3E}">
        <p14:creationId xmlns:p14="http://schemas.microsoft.com/office/powerpoint/2010/main" val="3888124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594A83-2AAB-4A5C-A410-587CB4BA1C76}"/>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59E32E77-4D2E-4E74-A383-EA8A4FB5FB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DAA91082-4FBD-4622-B1DF-8A9487D073B0}"/>
              </a:ext>
            </a:extLst>
          </p:cNvPr>
          <p:cNvSpPr>
            <a:spLocks noGrp="1"/>
          </p:cNvSpPr>
          <p:nvPr>
            <p:ph type="dt" sz="half" idx="10"/>
          </p:nvPr>
        </p:nvSpPr>
        <p:spPr/>
        <p:txBody>
          <a:bodyPr/>
          <a:lstStyle/>
          <a:p>
            <a:fld id="{F4A2503F-1177-4A4E-8015-3B0661847685}" type="datetimeFigureOut">
              <a:rPr lang="zh-TW" altLang="en-US" smtClean="0"/>
              <a:t>2021/12/22</a:t>
            </a:fld>
            <a:endParaRPr lang="zh-TW" altLang="en-US"/>
          </a:p>
        </p:txBody>
      </p:sp>
      <p:sp>
        <p:nvSpPr>
          <p:cNvPr id="5" name="頁尾版面配置區 4">
            <a:extLst>
              <a:ext uri="{FF2B5EF4-FFF2-40B4-BE49-F238E27FC236}">
                <a16:creationId xmlns:a16="http://schemas.microsoft.com/office/drawing/2014/main" id="{0F5F8BDE-A8F0-4DAC-99B2-50D2C0076B4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A8DC32A-8949-44F7-81E2-B83CF99B6149}"/>
              </a:ext>
            </a:extLst>
          </p:cNvPr>
          <p:cNvSpPr>
            <a:spLocks noGrp="1"/>
          </p:cNvSpPr>
          <p:nvPr>
            <p:ph type="sldNum" sz="quarter" idx="12"/>
          </p:nvPr>
        </p:nvSpPr>
        <p:spPr/>
        <p:txBody>
          <a:bodyPr/>
          <a:lstStyle/>
          <a:p>
            <a:fld id="{584DD259-B985-4EC1-B93C-0538084A7A33}" type="slidenum">
              <a:rPr lang="zh-TW" altLang="en-US" smtClean="0"/>
              <a:t>‹#›</a:t>
            </a:fld>
            <a:endParaRPr lang="zh-TW" altLang="en-US"/>
          </a:p>
        </p:txBody>
      </p:sp>
    </p:spTree>
    <p:extLst>
      <p:ext uri="{BB962C8B-B14F-4D97-AF65-F5344CB8AC3E}">
        <p14:creationId xmlns:p14="http://schemas.microsoft.com/office/powerpoint/2010/main" val="291996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9106E30-2946-483D-B775-554A96368A81}"/>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BE3A773B-9F35-4E3D-A849-8D0145B8D162}"/>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05B11846-CABE-4EAB-BE62-420CD5D066CE}"/>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49BEC952-B9F4-416C-BB41-8EE327AE64DA}"/>
              </a:ext>
            </a:extLst>
          </p:cNvPr>
          <p:cNvSpPr>
            <a:spLocks noGrp="1"/>
          </p:cNvSpPr>
          <p:nvPr>
            <p:ph type="dt" sz="half" idx="10"/>
          </p:nvPr>
        </p:nvSpPr>
        <p:spPr/>
        <p:txBody>
          <a:bodyPr/>
          <a:lstStyle/>
          <a:p>
            <a:fld id="{F4A2503F-1177-4A4E-8015-3B0661847685}" type="datetimeFigureOut">
              <a:rPr lang="zh-TW" altLang="en-US" smtClean="0"/>
              <a:t>2021/12/22</a:t>
            </a:fld>
            <a:endParaRPr lang="zh-TW" altLang="en-US"/>
          </a:p>
        </p:txBody>
      </p:sp>
      <p:sp>
        <p:nvSpPr>
          <p:cNvPr id="6" name="頁尾版面配置區 5">
            <a:extLst>
              <a:ext uri="{FF2B5EF4-FFF2-40B4-BE49-F238E27FC236}">
                <a16:creationId xmlns:a16="http://schemas.microsoft.com/office/drawing/2014/main" id="{2FE91547-DAC4-4194-9975-1908B4FB91D1}"/>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08D607A5-83F1-4527-B1B7-BDF1CAEE3F0C}"/>
              </a:ext>
            </a:extLst>
          </p:cNvPr>
          <p:cNvSpPr>
            <a:spLocks noGrp="1"/>
          </p:cNvSpPr>
          <p:nvPr>
            <p:ph type="sldNum" sz="quarter" idx="12"/>
          </p:nvPr>
        </p:nvSpPr>
        <p:spPr/>
        <p:txBody>
          <a:bodyPr/>
          <a:lstStyle/>
          <a:p>
            <a:fld id="{584DD259-B985-4EC1-B93C-0538084A7A33}" type="slidenum">
              <a:rPr lang="zh-TW" altLang="en-US" smtClean="0"/>
              <a:t>‹#›</a:t>
            </a:fld>
            <a:endParaRPr lang="zh-TW" altLang="en-US"/>
          </a:p>
        </p:txBody>
      </p:sp>
    </p:spTree>
    <p:extLst>
      <p:ext uri="{BB962C8B-B14F-4D97-AF65-F5344CB8AC3E}">
        <p14:creationId xmlns:p14="http://schemas.microsoft.com/office/powerpoint/2010/main" val="958607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354347C-74DC-4CB0-AED7-83CE1D00D218}"/>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2A4958F8-A4BE-4B24-8356-FDD0A3445D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A0894F9C-30F3-4BB9-B5A6-A3AE00637964}"/>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F35A7371-F775-49D1-9F58-FCB95D2C16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BB1B7DB5-49B1-46D6-BF9E-30B3944E8931}"/>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EA296A5A-46FE-4924-80F3-7CA1E9542C98}"/>
              </a:ext>
            </a:extLst>
          </p:cNvPr>
          <p:cNvSpPr>
            <a:spLocks noGrp="1"/>
          </p:cNvSpPr>
          <p:nvPr>
            <p:ph type="dt" sz="half" idx="10"/>
          </p:nvPr>
        </p:nvSpPr>
        <p:spPr/>
        <p:txBody>
          <a:bodyPr/>
          <a:lstStyle/>
          <a:p>
            <a:fld id="{F4A2503F-1177-4A4E-8015-3B0661847685}" type="datetimeFigureOut">
              <a:rPr lang="zh-TW" altLang="en-US" smtClean="0"/>
              <a:t>2021/12/22</a:t>
            </a:fld>
            <a:endParaRPr lang="zh-TW" altLang="en-US"/>
          </a:p>
        </p:txBody>
      </p:sp>
      <p:sp>
        <p:nvSpPr>
          <p:cNvPr id="8" name="頁尾版面配置區 7">
            <a:extLst>
              <a:ext uri="{FF2B5EF4-FFF2-40B4-BE49-F238E27FC236}">
                <a16:creationId xmlns:a16="http://schemas.microsoft.com/office/drawing/2014/main" id="{F7C630AC-DFE1-4D71-9917-19247C1F85C1}"/>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04B8C931-DB59-4526-8001-0E5FDF164AF8}"/>
              </a:ext>
            </a:extLst>
          </p:cNvPr>
          <p:cNvSpPr>
            <a:spLocks noGrp="1"/>
          </p:cNvSpPr>
          <p:nvPr>
            <p:ph type="sldNum" sz="quarter" idx="12"/>
          </p:nvPr>
        </p:nvSpPr>
        <p:spPr/>
        <p:txBody>
          <a:bodyPr/>
          <a:lstStyle/>
          <a:p>
            <a:fld id="{584DD259-B985-4EC1-B93C-0538084A7A33}" type="slidenum">
              <a:rPr lang="zh-TW" altLang="en-US" smtClean="0"/>
              <a:t>‹#›</a:t>
            </a:fld>
            <a:endParaRPr lang="zh-TW" altLang="en-US"/>
          </a:p>
        </p:txBody>
      </p:sp>
    </p:spTree>
    <p:extLst>
      <p:ext uri="{BB962C8B-B14F-4D97-AF65-F5344CB8AC3E}">
        <p14:creationId xmlns:p14="http://schemas.microsoft.com/office/powerpoint/2010/main" val="199803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F63E41-CEC2-4F37-AAEA-7C0C0248FA39}"/>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FB31E847-1C3E-4C63-AF56-AFC9B011C5D8}"/>
              </a:ext>
            </a:extLst>
          </p:cNvPr>
          <p:cNvSpPr>
            <a:spLocks noGrp="1"/>
          </p:cNvSpPr>
          <p:nvPr>
            <p:ph type="dt" sz="half" idx="10"/>
          </p:nvPr>
        </p:nvSpPr>
        <p:spPr/>
        <p:txBody>
          <a:bodyPr/>
          <a:lstStyle/>
          <a:p>
            <a:fld id="{F4A2503F-1177-4A4E-8015-3B0661847685}" type="datetimeFigureOut">
              <a:rPr lang="zh-TW" altLang="en-US" smtClean="0"/>
              <a:t>2021/12/22</a:t>
            </a:fld>
            <a:endParaRPr lang="zh-TW" altLang="en-US"/>
          </a:p>
        </p:txBody>
      </p:sp>
      <p:sp>
        <p:nvSpPr>
          <p:cNvPr id="4" name="頁尾版面配置區 3">
            <a:extLst>
              <a:ext uri="{FF2B5EF4-FFF2-40B4-BE49-F238E27FC236}">
                <a16:creationId xmlns:a16="http://schemas.microsoft.com/office/drawing/2014/main" id="{75085913-2E3E-4049-A848-946D845AACBE}"/>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02C93600-AC47-4BCE-9D50-108C888DE3FD}"/>
              </a:ext>
            </a:extLst>
          </p:cNvPr>
          <p:cNvSpPr>
            <a:spLocks noGrp="1"/>
          </p:cNvSpPr>
          <p:nvPr>
            <p:ph type="sldNum" sz="quarter" idx="12"/>
          </p:nvPr>
        </p:nvSpPr>
        <p:spPr/>
        <p:txBody>
          <a:bodyPr/>
          <a:lstStyle/>
          <a:p>
            <a:fld id="{584DD259-B985-4EC1-B93C-0538084A7A33}" type="slidenum">
              <a:rPr lang="zh-TW" altLang="en-US" smtClean="0"/>
              <a:t>‹#›</a:t>
            </a:fld>
            <a:endParaRPr lang="zh-TW" altLang="en-US"/>
          </a:p>
        </p:txBody>
      </p:sp>
    </p:spTree>
    <p:extLst>
      <p:ext uri="{BB962C8B-B14F-4D97-AF65-F5344CB8AC3E}">
        <p14:creationId xmlns:p14="http://schemas.microsoft.com/office/powerpoint/2010/main" val="2253514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0E8C1A37-E1DB-4353-B8C2-449B11A093EA}"/>
              </a:ext>
            </a:extLst>
          </p:cNvPr>
          <p:cNvSpPr>
            <a:spLocks noGrp="1"/>
          </p:cNvSpPr>
          <p:nvPr>
            <p:ph type="dt" sz="half" idx="10"/>
          </p:nvPr>
        </p:nvSpPr>
        <p:spPr/>
        <p:txBody>
          <a:bodyPr/>
          <a:lstStyle/>
          <a:p>
            <a:fld id="{F4A2503F-1177-4A4E-8015-3B0661847685}" type="datetimeFigureOut">
              <a:rPr lang="zh-TW" altLang="en-US" smtClean="0"/>
              <a:t>2021/12/22</a:t>
            </a:fld>
            <a:endParaRPr lang="zh-TW" altLang="en-US"/>
          </a:p>
        </p:txBody>
      </p:sp>
      <p:sp>
        <p:nvSpPr>
          <p:cNvPr id="3" name="頁尾版面配置區 2">
            <a:extLst>
              <a:ext uri="{FF2B5EF4-FFF2-40B4-BE49-F238E27FC236}">
                <a16:creationId xmlns:a16="http://schemas.microsoft.com/office/drawing/2014/main" id="{FF3463C6-00AC-42CC-B63E-8629A2782FE6}"/>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965053A4-6DC4-437D-8D38-E158378EE3C2}"/>
              </a:ext>
            </a:extLst>
          </p:cNvPr>
          <p:cNvSpPr>
            <a:spLocks noGrp="1"/>
          </p:cNvSpPr>
          <p:nvPr>
            <p:ph type="sldNum" sz="quarter" idx="12"/>
          </p:nvPr>
        </p:nvSpPr>
        <p:spPr/>
        <p:txBody>
          <a:bodyPr/>
          <a:lstStyle/>
          <a:p>
            <a:fld id="{584DD259-B985-4EC1-B93C-0538084A7A33}" type="slidenum">
              <a:rPr lang="zh-TW" altLang="en-US" smtClean="0"/>
              <a:t>‹#›</a:t>
            </a:fld>
            <a:endParaRPr lang="zh-TW" altLang="en-US"/>
          </a:p>
        </p:txBody>
      </p:sp>
    </p:spTree>
    <p:extLst>
      <p:ext uri="{BB962C8B-B14F-4D97-AF65-F5344CB8AC3E}">
        <p14:creationId xmlns:p14="http://schemas.microsoft.com/office/powerpoint/2010/main" val="172910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D70F7FC-8574-4AD7-9C06-68F6FAE49E63}"/>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1D36714A-AF50-4099-93D9-86186ED92B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26DBC3B7-42ED-430E-B62F-657278DD7A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AEE20C7E-F4DA-42C0-992D-559213079D7E}"/>
              </a:ext>
            </a:extLst>
          </p:cNvPr>
          <p:cNvSpPr>
            <a:spLocks noGrp="1"/>
          </p:cNvSpPr>
          <p:nvPr>
            <p:ph type="dt" sz="half" idx="10"/>
          </p:nvPr>
        </p:nvSpPr>
        <p:spPr/>
        <p:txBody>
          <a:bodyPr/>
          <a:lstStyle/>
          <a:p>
            <a:fld id="{F4A2503F-1177-4A4E-8015-3B0661847685}" type="datetimeFigureOut">
              <a:rPr lang="zh-TW" altLang="en-US" smtClean="0"/>
              <a:t>2021/12/22</a:t>
            </a:fld>
            <a:endParaRPr lang="zh-TW" altLang="en-US"/>
          </a:p>
        </p:txBody>
      </p:sp>
      <p:sp>
        <p:nvSpPr>
          <p:cNvPr id="6" name="頁尾版面配置區 5">
            <a:extLst>
              <a:ext uri="{FF2B5EF4-FFF2-40B4-BE49-F238E27FC236}">
                <a16:creationId xmlns:a16="http://schemas.microsoft.com/office/drawing/2014/main" id="{8143E935-5D8F-4668-9377-D6659857E2C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02B7D27C-5EF8-4572-89F2-8DBEEA27503B}"/>
              </a:ext>
            </a:extLst>
          </p:cNvPr>
          <p:cNvSpPr>
            <a:spLocks noGrp="1"/>
          </p:cNvSpPr>
          <p:nvPr>
            <p:ph type="sldNum" sz="quarter" idx="12"/>
          </p:nvPr>
        </p:nvSpPr>
        <p:spPr/>
        <p:txBody>
          <a:bodyPr/>
          <a:lstStyle/>
          <a:p>
            <a:fld id="{584DD259-B985-4EC1-B93C-0538084A7A33}" type="slidenum">
              <a:rPr lang="zh-TW" altLang="en-US" smtClean="0"/>
              <a:t>‹#›</a:t>
            </a:fld>
            <a:endParaRPr lang="zh-TW" altLang="en-US"/>
          </a:p>
        </p:txBody>
      </p:sp>
    </p:spTree>
    <p:extLst>
      <p:ext uri="{BB962C8B-B14F-4D97-AF65-F5344CB8AC3E}">
        <p14:creationId xmlns:p14="http://schemas.microsoft.com/office/powerpoint/2010/main" val="3732207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A067B3-FF39-49E4-9074-9B95C4A09433}"/>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86DD7DA6-20A5-4C3D-8DFC-2DB5745622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p>
        </p:txBody>
      </p:sp>
      <p:sp>
        <p:nvSpPr>
          <p:cNvPr id="4" name="文字版面配置區 3">
            <a:extLst>
              <a:ext uri="{FF2B5EF4-FFF2-40B4-BE49-F238E27FC236}">
                <a16:creationId xmlns:a16="http://schemas.microsoft.com/office/drawing/2014/main" id="{2986B126-0E5E-4052-A79B-6F1CCAFA1D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5DEA2E1D-5A5F-40CA-A36D-A312BE08442B}"/>
              </a:ext>
            </a:extLst>
          </p:cNvPr>
          <p:cNvSpPr>
            <a:spLocks noGrp="1"/>
          </p:cNvSpPr>
          <p:nvPr>
            <p:ph type="dt" sz="half" idx="10"/>
          </p:nvPr>
        </p:nvSpPr>
        <p:spPr/>
        <p:txBody>
          <a:bodyPr/>
          <a:lstStyle/>
          <a:p>
            <a:fld id="{F4A2503F-1177-4A4E-8015-3B0661847685}" type="datetimeFigureOut">
              <a:rPr lang="zh-TW" altLang="en-US" smtClean="0"/>
              <a:t>2021/12/22</a:t>
            </a:fld>
            <a:endParaRPr lang="zh-TW" altLang="en-US"/>
          </a:p>
        </p:txBody>
      </p:sp>
      <p:sp>
        <p:nvSpPr>
          <p:cNvPr id="6" name="頁尾版面配置區 5">
            <a:extLst>
              <a:ext uri="{FF2B5EF4-FFF2-40B4-BE49-F238E27FC236}">
                <a16:creationId xmlns:a16="http://schemas.microsoft.com/office/drawing/2014/main" id="{EF647EB2-1087-4D45-AAC7-C04A5AEEA5F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BB460F0-2254-479E-BFB4-4D507B459DFB}"/>
              </a:ext>
            </a:extLst>
          </p:cNvPr>
          <p:cNvSpPr>
            <a:spLocks noGrp="1"/>
          </p:cNvSpPr>
          <p:nvPr>
            <p:ph type="sldNum" sz="quarter" idx="12"/>
          </p:nvPr>
        </p:nvSpPr>
        <p:spPr/>
        <p:txBody>
          <a:bodyPr/>
          <a:lstStyle/>
          <a:p>
            <a:fld id="{584DD259-B985-4EC1-B93C-0538084A7A33}" type="slidenum">
              <a:rPr lang="zh-TW" altLang="en-US" smtClean="0"/>
              <a:t>‹#›</a:t>
            </a:fld>
            <a:endParaRPr lang="zh-TW" altLang="en-US"/>
          </a:p>
        </p:txBody>
      </p:sp>
    </p:spTree>
    <p:extLst>
      <p:ext uri="{BB962C8B-B14F-4D97-AF65-F5344CB8AC3E}">
        <p14:creationId xmlns:p14="http://schemas.microsoft.com/office/powerpoint/2010/main" val="88282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DB0A74E0-49D5-4C60-9101-23AECDB087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a:extLst>
              <a:ext uri="{FF2B5EF4-FFF2-40B4-BE49-F238E27FC236}">
                <a16:creationId xmlns:a16="http://schemas.microsoft.com/office/drawing/2014/main" id="{FDEB5E8B-37F4-436E-B651-875A938BCF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a:extLst>
              <a:ext uri="{FF2B5EF4-FFF2-40B4-BE49-F238E27FC236}">
                <a16:creationId xmlns:a16="http://schemas.microsoft.com/office/drawing/2014/main" id="{8A1E7728-55AD-4793-A9C1-1F9019CC35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2503F-1177-4A4E-8015-3B0661847685}" type="datetimeFigureOut">
              <a:rPr lang="zh-TW" altLang="en-US" smtClean="0"/>
              <a:t>2021/12/22</a:t>
            </a:fld>
            <a:endParaRPr lang="zh-TW" altLang="en-US"/>
          </a:p>
        </p:txBody>
      </p:sp>
      <p:sp>
        <p:nvSpPr>
          <p:cNvPr id="5" name="頁尾版面配置區 4">
            <a:extLst>
              <a:ext uri="{FF2B5EF4-FFF2-40B4-BE49-F238E27FC236}">
                <a16:creationId xmlns:a16="http://schemas.microsoft.com/office/drawing/2014/main" id="{05280DE3-C4AF-4CC8-91A4-8EB5E22A51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F20FD4E5-BD8C-43C9-959E-6AA435F715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DD259-B985-4EC1-B93C-0538084A7A33}" type="slidenum">
              <a:rPr lang="zh-TW" altLang="en-US" smtClean="0"/>
              <a:t>‹#›</a:t>
            </a:fld>
            <a:endParaRPr lang="zh-TW" altLang="en-US"/>
          </a:p>
        </p:txBody>
      </p:sp>
    </p:spTree>
    <p:extLst>
      <p:ext uri="{BB962C8B-B14F-4D97-AF65-F5344CB8AC3E}">
        <p14:creationId xmlns:p14="http://schemas.microsoft.com/office/powerpoint/2010/main" val="1069491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標楷體" panose="03000509000000000000" pitchFamily="65" charset="-120"/>
          <a:ea typeface="標楷體" panose="03000509000000000000" pitchFamily="65"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aws.amazon.com/tw/ec2/instance-typ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3D72D4-A3BC-49DA-B97B-D870EF3FD5A1}"/>
              </a:ext>
            </a:extLst>
          </p:cNvPr>
          <p:cNvSpPr>
            <a:spLocks noGrp="1"/>
          </p:cNvSpPr>
          <p:nvPr>
            <p:ph type="ctrTitle"/>
          </p:nvPr>
        </p:nvSpPr>
        <p:spPr>
          <a:xfrm>
            <a:off x="541538" y="660492"/>
            <a:ext cx="11283518" cy="2387600"/>
          </a:xfrm>
        </p:spPr>
        <p:txBody>
          <a:bodyPr>
            <a:noAutofit/>
          </a:bodyPr>
          <a:lstStyle/>
          <a:p>
            <a:r>
              <a:rPr lang="en-US" altLang="zh-TW" sz="3600" dirty="0">
                <a:latin typeface="Times New Roman" panose="02020603050405020304" pitchFamily="18" charset="0"/>
                <a:cs typeface="Times New Roman" panose="02020603050405020304" pitchFamily="18" charset="0"/>
              </a:rPr>
              <a:t>GRP-HEFT: A Budget-Constrained Resource Provisioning Scheme for Workflow Scheduling in IaaS Clouds</a:t>
            </a:r>
            <a:endParaRPr lang="zh-TW" altLang="en-US" sz="3600" dirty="0">
              <a:latin typeface="Times New Roman" panose="02020603050405020304" pitchFamily="18" charset="0"/>
              <a:cs typeface="Times New Roman" panose="02020603050405020304" pitchFamily="18" charset="0"/>
            </a:endParaRPr>
          </a:p>
        </p:txBody>
      </p:sp>
      <p:sp>
        <p:nvSpPr>
          <p:cNvPr id="3" name="副標題 2">
            <a:extLst>
              <a:ext uri="{FF2B5EF4-FFF2-40B4-BE49-F238E27FC236}">
                <a16:creationId xmlns:a16="http://schemas.microsoft.com/office/drawing/2014/main" id="{0637FEE1-9B20-4F26-8771-D791CD3182BB}"/>
              </a:ext>
            </a:extLst>
          </p:cNvPr>
          <p:cNvSpPr>
            <a:spLocks noGrp="1"/>
          </p:cNvSpPr>
          <p:nvPr>
            <p:ph type="subTitle" idx="1"/>
          </p:nvPr>
        </p:nvSpPr>
        <p:spPr/>
        <p:txBody>
          <a:bodyPr/>
          <a:lstStyle/>
          <a:p>
            <a:r>
              <a:rPr lang="en-US" altLang="zh-TW" dirty="0"/>
              <a:t>Hamid Reza </a:t>
            </a:r>
            <a:r>
              <a:rPr lang="en-US" altLang="zh-TW" dirty="0" err="1"/>
              <a:t>Faragardi</a:t>
            </a:r>
            <a:r>
              <a:rPr lang="en-US" altLang="zh-TW" dirty="0"/>
              <a:t> , Mohammad Reza Saleh </a:t>
            </a:r>
            <a:r>
              <a:rPr lang="en-US" altLang="zh-TW" dirty="0" err="1"/>
              <a:t>Sedghpour</a:t>
            </a:r>
            <a:r>
              <a:rPr lang="en-US" altLang="zh-TW" dirty="0"/>
              <a:t> , Saber </a:t>
            </a:r>
            <a:r>
              <a:rPr lang="en-US" altLang="zh-TW" dirty="0" err="1"/>
              <a:t>Fazliahmadi</a:t>
            </a:r>
            <a:r>
              <a:rPr lang="en-US" altLang="zh-TW" dirty="0"/>
              <a:t>, Thomas </a:t>
            </a:r>
            <a:r>
              <a:rPr lang="en-US" altLang="zh-TW" dirty="0" err="1"/>
              <a:t>Fahringer</a:t>
            </a:r>
            <a:r>
              <a:rPr lang="en-US" altLang="zh-TW" dirty="0"/>
              <a:t> , Member, IEEE, and </a:t>
            </a:r>
            <a:r>
              <a:rPr lang="en-US" altLang="zh-TW" dirty="0" err="1"/>
              <a:t>Nayereh</a:t>
            </a:r>
            <a:r>
              <a:rPr lang="en-US" altLang="zh-TW" dirty="0"/>
              <a:t> </a:t>
            </a:r>
            <a:r>
              <a:rPr lang="en-US" altLang="zh-TW" dirty="0" err="1"/>
              <a:t>Rasouli</a:t>
            </a:r>
            <a:endParaRPr lang="zh-TW" altLang="en-US" dirty="0"/>
          </a:p>
        </p:txBody>
      </p:sp>
      <p:sp>
        <p:nvSpPr>
          <p:cNvPr id="4" name="文字方塊 3">
            <a:extLst>
              <a:ext uri="{FF2B5EF4-FFF2-40B4-BE49-F238E27FC236}">
                <a16:creationId xmlns:a16="http://schemas.microsoft.com/office/drawing/2014/main" id="{F7556A3B-30DF-48E3-987E-9B4E81AA24E3}"/>
              </a:ext>
            </a:extLst>
          </p:cNvPr>
          <p:cNvSpPr txBox="1"/>
          <p:nvPr/>
        </p:nvSpPr>
        <p:spPr>
          <a:xfrm>
            <a:off x="1198485" y="4785064"/>
            <a:ext cx="10191565"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IEEE TRANSACTIONS ON PARALLEL AND DISTRIBUTED SYSTEMS, VOL. 31, NO. 6, JUNE 2020</a:t>
            </a:r>
            <a:endParaRPr lang="zh-TW" altLang="en-US" dirty="0">
              <a:latin typeface="Times New Roman" panose="02020603050405020304" pitchFamily="18" charset="0"/>
              <a:cs typeface="Times New Roman" panose="02020603050405020304" pitchFamily="18" charset="0"/>
            </a:endParaRPr>
          </a:p>
        </p:txBody>
      </p:sp>
      <p:sp>
        <p:nvSpPr>
          <p:cNvPr id="5" name="文字方塊 4">
            <a:extLst>
              <a:ext uri="{FF2B5EF4-FFF2-40B4-BE49-F238E27FC236}">
                <a16:creationId xmlns:a16="http://schemas.microsoft.com/office/drawing/2014/main" id="{D6FEF4EA-E710-43ED-88F0-4BEBF965A79B}"/>
              </a:ext>
            </a:extLst>
          </p:cNvPr>
          <p:cNvSpPr txBox="1"/>
          <p:nvPr/>
        </p:nvSpPr>
        <p:spPr>
          <a:xfrm>
            <a:off x="9188388" y="5708342"/>
            <a:ext cx="2636668" cy="646331"/>
          </a:xfrm>
          <a:prstGeom prst="rect">
            <a:avLst/>
          </a:prstGeom>
          <a:noFill/>
        </p:spPr>
        <p:txBody>
          <a:bodyPr wrap="square" rtlCol="0">
            <a:spAutoFit/>
          </a:bodyPr>
          <a:lstStyle/>
          <a:p>
            <a:r>
              <a:rPr lang="en-US" altLang="zh-TW" dirty="0"/>
              <a:t>Date: Dec. 23,2021</a:t>
            </a:r>
          </a:p>
          <a:p>
            <a:r>
              <a:rPr lang="en-US" altLang="zh-TW" dirty="0"/>
              <a:t>Presenter: </a:t>
            </a:r>
            <a:r>
              <a:rPr lang="en-US" altLang="zh-TW" dirty="0" err="1"/>
              <a:t>Jue</a:t>
            </a:r>
            <a:r>
              <a:rPr lang="en-US" altLang="zh-TW" dirty="0"/>
              <a:t>-Jun Wu</a:t>
            </a:r>
            <a:endParaRPr lang="zh-TW" altLang="en-US" dirty="0"/>
          </a:p>
        </p:txBody>
      </p:sp>
    </p:spTree>
    <p:extLst>
      <p:ext uri="{BB962C8B-B14F-4D97-AF65-F5344CB8AC3E}">
        <p14:creationId xmlns:p14="http://schemas.microsoft.com/office/powerpoint/2010/main" val="2747294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156C43-921F-4124-87D0-D60FCD127E03}"/>
              </a:ext>
            </a:extLst>
          </p:cNvPr>
          <p:cNvSpPr>
            <a:spLocks noGrp="1"/>
          </p:cNvSpPr>
          <p:nvPr>
            <p:ph type="title"/>
          </p:nvPr>
        </p:nvSpPr>
        <p:spPr/>
        <p:txBody>
          <a:bodyPr/>
          <a:lstStyle/>
          <a:p>
            <a:r>
              <a:rPr lang="en-US" altLang="zh-TW" dirty="0"/>
              <a:t>difference</a:t>
            </a:r>
            <a:endParaRPr lang="zh-TW" altLang="en-US" dirty="0"/>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FAA6BAFD-7BA4-430C-BF30-5D3700E1BD33}"/>
                  </a:ext>
                </a:extLst>
              </p:cNvPr>
              <p:cNvSpPr>
                <a:spLocks noGrp="1"/>
              </p:cNvSpPr>
              <p:nvPr>
                <p:ph idx="1"/>
              </p:nvPr>
            </p:nvSpPr>
            <p:spPr/>
            <p:txBody>
              <a:bodyPr>
                <a:normAutofit fontScale="85000" lnSpcReduction="20000"/>
              </a:bodyPr>
              <a:lstStyle/>
              <a:p>
                <a:r>
                  <a:rPr lang="en-US" altLang="zh-TW" dirty="0"/>
                  <a:t>once the execution time of an instance goes beyond full-hours, our </a:t>
                </a:r>
                <a:r>
                  <a:rPr lang="en-US" altLang="zh-TW" dirty="0" err="1"/>
                  <a:t>modifiedHEFT</a:t>
                </a:r>
                <a:r>
                  <a:rPr lang="en-US" altLang="zh-TW" dirty="0"/>
                  <a:t> tries to avoid budget violations.</a:t>
                </a:r>
              </a:p>
              <a:p>
                <a14:m>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𝐹𝑜𝑟</m:t>
                        </m:r>
                        <m:r>
                          <a:rPr lang="en-US" altLang="zh-TW" i="1">
                            <a:latin typeface="Cambria Math" panose="02040503050406030204" pitchFamily="18" charset="0"/>
                          </a:rPr>
                          <m:t> </m:t>
                        </m:r>
                        <m:r>
                          <a:rPr lang="en-US" altLang="zh-TW" i="1">
                            <a:latin typeface="Cambria Math" panose="02040503050406030204" pitchFamily="18" charset="0"/>
                          </a:rPr>
                          <m:t>𝑒𝑎𝑐h</m:t>
                        </m:r>
                        <m:r>
                          <a:rPr lang="en-US" altLang="zh-TW" i="1">
                            <a:latin typeface="Cambria Math" panose="02040503050406030204" pitchFamily="18" charset="0"/>
                          </a:rPr>
                          <m:t> </m:t>
                        </m:r>
                        <m:r>
                          <a:rPr lang="en-US" altLang="zh-TW" i="1">
                            <a:latin typeface="Cambria Math" panose="02040503050406030204" pitchFamily="18" charset="0"/>
                          </a:rPr>
                          <m:t>𝑡𝑎𝑠𝑘</m:t>
                        </m:r>
                        <m:r>
                          <a:rPr lang="en-US" altLang="zh-TW" b="0" i="1" smtClean="0">
                            <a:latin typeface="Cambria Math" panose="02040503050406030204" pitchFamily="18" charset="0"/>
                          </a:rPr>
                          <m:t> </m:t>
                        </m:r>
                        <m:r>
                          <a:rPr lang="en-US" altLang="zh-TW" b="0" i="1" smtClean="0">
                            <a:latin typeface="Cambria Math" panose="02040503050406030204" pitchFamily="18" charset="0"/>
                          </a:rPr>
                          <m:t>𝑡</m:t>
                        </m:r>
                      </m:e>
                      <m:sub>
                        <m:r>
                          <a:rPr lang="en-US" altLang="zh-TW" b="0" i="1" smtClean="0">
                            <a:latin typeface="Cambria Math" panose="02040503050406030204" pitchFamily="18" charset="0"/>
                          </a:rPr>
                          <m:t>𝑖</m:t>
                        </m:r>
                      </m:sub>
                    </m:sSub>
                  </m:oMath>
                </a14:m>
                <a:r>
                  <a:rPr lang="zh-TW" altLang="en-US" dirty="0"/>
                  <a:t> </a:t>
                </a:r>
                <a:endParaRPr lang="en-US" altLang="zh-TW" dirty="0"/>
              </a:p>
              <a:p>
                <a:pPr marL="0" indent="0">
                  <a:buNone/>
                </a:pPr>
                <a:r>
                  <a:rPr lang="en-US" altLang="zh-TW" dirty="0"/>
                  <a:t>1.the minimum finish time of the task on all instances</a:t>
                </a:r>
              </a:p>
              <a:p>
                <a:pPr marL="0" indent="0">
                  <a:buNone/>
                </a:pPr>
                <a:r>
                  <a:rPr lang="en-US" altLang="zh-TW" dirty="0"/>
                  <a:t>2. the minimum finish time of the tasks on those instances that assigning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𝑖</m:t>
                        </m:r>
                      </m:sub>
                    </m:sSub>
                  </m:oMath>
                </a14:m>
                <a:r>
                  <a:rPr lang="en-US" altLang="zh-TW" dirty="0"/>
                  <a:t> to them does not change the execution cost of those instances.</a:t>
                </a:r>
              </a:p>
              <a:p>
                <a:pPr marL="0" indent="0">
                  <a:buNone/>
                </a:pPr>
                <a:r>
                  <a:rPr lang="zh-TW" altLang="en-US" dirty="0"/>
                  <a:t>添加任務不會使實例的運行時間增加超過一小時，則運行實例的成本保持不變。</a:t>
                </a:r>
                <a:endParaRPr lang="en-US" altLang="zh-TW" dirty="0"/>
              </a:p>
              <a:p>
                <a:pPr marL="0" indent="0">
                  <a:buNone/>
                </a:pP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𝐼</m:t>
                        </m:r>
                      </m:e>
                      <m:sub>
                        <m:r>
                          <a:rPr lang="en-US" altLang="zh-TW" b="0" i="1" smtClean="0">
                            <a:latin typeface="Cambria Math" panose="02040503050406030204" pitchFamily="18" charset="0"/>
                          </a:rPr>
                          <m:t>𝑚𝑖𝑛</m:t>
                        </m:r>
                      </m:sub>
                      <m:sup>
                        <m:r>
                          <a:rPr lang="en-US" altLang="zh-TW" b="0" i="1" smtClean="0">
                            <a:latin typeface="Cambria Math" panose="02040503050406030204" pitchFamily="18" charset="0"/>
                          </a:rPr>
                          <m:t>∗</m:t>
                        </m:r>
                      </m:sup>
                    </m:sSubSup>
                  </m:oMath>
                </a14:m>
                <a:r>
                  <a:rPr lang="en-US" altLang="zh-TW" dirty="0"/>
                  <a:t> keeps the best instance for which adding the task does not change the instance cost.</a:t>
                </a:r>
              </a:p>
              <a:p>
                <a:r>
                  <a:rPr lang="en-US" altLang="zh-TW" dirty="0"/>
                  <a:t>12-15</a:t>
                </a:r>
              </a:p>
              <a:p>
                <a:pPr marL="0" indent="0">
                  <a:buNone/>
                </a:pPr>
                <a:r>
                  <a:rPr lang="zh-TW" altLang="en-US" dirty="0"/>
                  <a:t>如果存在大於 </a:t>
                </a:r>
                <a:r>
                  <a:rPr lang="en-US" altLang="zh-TW" dirty="0" err="1"/>
                  <a:t>ti</a:t>
                </a:r>
                <a:r>
                  <a:rPr lang="en-US" altLang="zh-TW" dirty="0"/>
                  <a:t> </a:t>
                </a:r>
                <a:r>
                  <a:rPr lang="zh-TW" altLang="en-US" dirty="0"/>
                  <a:t>執行的任何間隙，則將 </a:t>
                </a:r>
                <a:r>
                  <a:rPr lang="en-US" altLang="zh-TW" dirty="0" err="1"/>
                  <a:t>ti</a:t>
                </a:r>
                <a:r>
                  <a:rPr lang="en-US" altLang="zh-TW" dirty="0"/>
                  <a:t> </a:t>
                </a:r>
                <a:r>
                  <a:rPr lang="zh-TW" altLang="en-US" dirty="0"/>
                  <a:t>放置在第一個可行間隙內。如果有足夠的空間來執行任務，則在 </a:t>
                </a:r>
                <a:r>
                  <a:rPr lang="en-US" altLang="zh-TW" dirty="0" err="1"/>
                  <a:t>Ij</a:t>
                </a:r>
                <a:r>
                  <a:rPr lang="en-US" altLang="zh-TW" dirty="0"/>
                  <a:t> </a:t>
                </a:r>
                <a:r>
                  <a:rPr lang="zh-TW" altLang="en-US" dirty="0"/>
                  <a:t>的任務列表的末尾分配 </a:t>
                </a:r>
                <a:r>
                  <a:rPr lang="en-US" altLang="zh-TW" dirty="0" err="1"/>
                  <a:t>ti</a:t>
                </a:r>
                <a:r>
                  <a:rPr lang="zh-TW" altLang="en-US" dirty="0"/>
                  <a:t>。</a:t>
                </a:r>
                <a:endParaRPr lang="en-US" altLang="zh-TW" dirty="0"/>
              </a:p>
              <a:p>
                <a:pPr marL="0" indent="0">
                  <a:buNone/>
                </a:pPr>
                <a:endParaRPr lang="en-US" altLang="zh-TW" dirty="0"/>
              </a:p>
              <a:p>
                <a:pPr marL="0" indent="0">
                  <a:buNone/>
                </a:pPr>
                <a:endParaRPr lang="zh-TW" altLang="en-US" dirty="0"/>
              </a:p>
            </p:txBody>
          </p:sp>
        </mc:Choice>
        <mc:Fallback>
          <p:sp>
            <p:nvSpPr>
              <p:cNvPr id="3" name="內容版面配置區 2">
                <a:extLst>
                  <a:ext uri="{FF2B5EF4-FFF2-40B4-BE49-F238E27FC236}">
                    <a16:creationId xmlns:a16="http://schemas.microsoft.com/office/drawing/2014/main" id="{FAA6BAFD-7BA4-430C-BF30-5D3700E1BD33}"/>
                  </a:ext>
                </a:extLst>
              </p:cNvPr>
              <p:cNvSpPr>
                <a:spLocks noGrp="1" noRot="1" noChangeAspect="1" noMove="1" noResize="1" noEditPoints="1" noAdjustHandles="1" noChangeArrowheads="1" noChangeShapeType="1" noTextEdit="1"/>
              </p:cNvSpPr>
              <p:nvPr>
                <p:ph idx="1"/>
              </p:nvPr>
            </p:nvSpPr>
            <p:spPr>
              <a:blipFill>
                <a:blip r:embed="rId3"/>
                <a:stretch>
                  <a:fillRect l="-928" t="-3361" b="-238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589677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A501CC0-5BE0-4D0F-A62C-EFF30FB4673C}"/>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Difference</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E569876C-ACA2-4520-8CD7-95FC7C03EC2F}"/>
              </a:ext>
            </a:extLst>
          </p:cNvPr>
          <p:cNvSpPr>
            <a:spLocks noGrp="1"/>
          </p:cNvSpPr>
          <p:nvPr>
            <p:ph idx="1"/>
          </p:nvPr>
        </p:nvSpPr>
        <p:spPr/>
        <p:txBody>
          <a:bodyPr/>
          <a:lstStyle/>
          <a:p>
            <a:r>
              <a:rPr lang="en-US" altLang="zh-TW" dirty="0"/>
              <a:t>Modified-HEFT employs a Budget-Violation Avoidance(BVA) mechanism for dealing with such situations.</a:t>
            </a:r>
          </a:p>
          <a:p>
            <a:r>
              <a:rPr lang="en-US" altLang="zh-TW" dirty="0"/>
              <a:t>Once the execution time of an instance goes beyond full-hours, our modified HEFT tries to avoid budget violations.</a:t>
            </a:r>
          </a:p>
          <a:p>
            <a:pPr marL="0" indent="0">
              <a:buNone/>
            </a:pPr>
            <a:endParaRPr lang="en-US" altLang="zh-TW" dirty="0"/>
          </a:p>
          <a:p>
            <a:pPr marL="0" indent="0">
              <a:buNone/>
            </a:pPr>
            <a:endParaRPr lang="en-US" altLang="zh-TW" dirty="0"/>
          </a:p>
          <a:p>
            <a:endParaRPr lang="zh-TW" altLang="en-US" dirty="0"/>
          </a:p>
        </p:txBody>
      </p:sp>
      <p:pic>
        <p:nvPicPr>
          <p:cNvPr id="5" name="圖片 4">
            <a:extLst>
              <a:ext uri="{FF2B5EF4-FFF2-40B4-BE49-F238E27FC236}">
                <a16:creationId xmlns:a16="http://schemas.microsoft.com/office/drawing/2014/main" id="{1675EF9C-834B-4412-BCE0-416F052EC5C4}"/>
              </a:ext>
            </a:extLst>
          </p:cNvPr>
          <p:cNvPicPr>
            <a:picLocks noChangeAspect="1"/>
          </p:cNvPicPr>
          <p:nvPr/>
        </p:nvPicPr>
        <p:blipFill>
          <a:blip r:embed="rId3"/>
          <a:stretch>
            <a:fillRect/>
          </a:stretch>
        </p:blipFill>
        <p:spPr>
          <a:xfrm>
            <a:off x="6498529" y="1825625"/>
            <a:ext cx="5230411" cy="3773182"/>
          </a:xfrm>
          <a:prstGeom prst="rect">
            <a:avLst/>
          </a:prstGeom>
        </p:spPr>
      </p:pic>
      <p:pic>
        <p:nvPicPr>
          <p:cNvPr id="6" name="圖片 5">
            <a:extLst>
              <a:ext uri="{FF2B5EF4-FFF2-40B4-BE49-F238E27FC236}">
                <a16:creationId xmlns:a16="http://schemas.microsoft.com/office/drawing/2014/main" id="{CA9143EB-9881-4A24-B75D-EB94618157CA}"/>
              </a:ext>
            </a:extLst>
          </p:cNvPr>
          <p:cNvPicPr>
            <a:picLocks noChangeAspect="1"/>
          </p:cNvPicPr>
          <p:nvPr/>
        </p:nvPicPr>
        <p:blipFill>
          <a:blip r:embed="rId4"/>
          <a:stretch>
            <a:fillRect/>
          </a:stretch>
        </p:blipFill>
        <p:spPr>
          <a:xfrm>
            <a:off x="559879" y="1205269"/>
            <a:ext cx="5732313" cy="4735025"/>
          </a:xfrm>
          <a:prstGeom prst="rect">
            <a:avLst/>
          </a:prstGeom>
        </p:spPr>
      </p:pic>
    </p:spTree>
    <p:extLst>
      <p:ext uri="{BB962C8B-B14F-4D97-AF65-F5344CB8AC3E}">
        <p14:creationId xmlns:p14="http://schemas.microsoft.com/office/powerpoint/2010/main" val="231894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A501CC0-5BE0-4D0F-A62C-EFF30FB4673C}"/>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Difference</a:t>
            </a:r>
            <a:endParaRPr lang="zh-TW"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E569876C-ACA2-4520-8CD7-95FC7C03EC2F}"/>
                  </a:ext>
                </a:extLst>
              </p:cNvPr>
              <p:cNvSpPr>
                <a:spLocks noGrp="1"/>
              </p:cNvSpPr>
              <p:nvPr>
                <p:ph idx="1"/>
              </p:nvPr>
            </p:nvSpPr>
            <p:spPr/>
            <p:txBody>
              <a:bodyPr/>
              <a:lstStyle/>
              <a:p>
                <a:r>
                  <a:rPr lang="en-US" altLang="zh-TW" dirty="0"/>
                  <a:t>Modified-HEFT employs a Budget-Violation Avoidance(BVA) mechanism for dealing with such situations.</a:t>
                </a:r>
              </a:p>
              <a:p>
                <a:r>
                  <a:rPr lang="en-US" altLang="zh-TW" dirty="0"/>
                  <a:t>Once the execution time of an instance goes beyond full-hours, our </a:t>
                </a:r>
                <a:r>
                  <a:rPr lang="en-US" altLang="zh-TW" dirty="0" err="1"/>
                  <a:t>modifiedHEFT</a:t>
                </a:r>
                <a:r>
                  <a:rPr lang="en-US" altLang="zh-TW" dirty="0"/>
                  <a:t> tries to avoid budget violations.</a:t>
                </a:r>
              </a:p>
              <a:p>
                <a:pPr marL="0" indent="0">
                  <a:buNone/>
                </a:pPr>
                <a:endParaRPr lang="en-US" altLang="zh-TW" dirty="0"/>
              </a:p>
              <a:p>
                <a:pPr marL="0" indent="0">
                  <a:buNone/>
                </a:pPr>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𝐼</m:t>
                        </m:r>
                      </m:e>
                      <m:sub>
                        <m:r>
                          <a:rPr lang="en-US" altLang="zh-TW" i="1">
                            <a:latin typeface="Cambria Math" panose="02040503050406030204" pitchFamily="18" charset="0"/>
                          </a:rPr>
                          <m:t>𝑚𝑖𝑛</m:t>
                        </m:r>
                      </m:sub>
                      <m:sup>
                        <m:r>
                          <a:rPr lang="en-US" altLang="zh-TW" i="1">
                            <a:latin typeface="Cambria Math" panose="02040503050406030204" pitchFamily="18" charset="0"/>
                          </a:rPr>
                          <m:t>∗</m:t>
                        </m:r>
                      </m:sup>
                    </m:sSubSup>
                  </m:oMath>
                </a14:m>
                <a:r>
                  <a:rPr lang="en-US" altLang="zh-TW" dirty="0"/>
                  <a:t> keeps the best instance for which adding the task does not change the instance cost.</a:t>
                </a:r>
              </a:p>
              <a:p>
                <a:pPr marL="0" indent="0">
                  <a:buNone/>
                </a:pPr>
                <a:endParaRPr lang="en-US" altLang="zh-TW" dirty="0"/>
              </a:p>
              <a:p>
                <a:endParaRPr lang="zh-TW" altLang="en-US" dirty="0"/>
              </a:p>
            </p:txBody>
          </p:sp>
        </mc:Choice>
        <mc:Fallback>
          <p:sp>
            <p:nvSpPr>
              <p:cNvPr id="3" name="內容版面配置區 2">
                <a:extLst>
                  <a:ext uri="{FF2B5EF4-FFF2-40B4-BE49-F238E27FC236}">
                    <a16:creationId xmlns:a16="http://schemas.microsoft.com/office/drawing/2014/main" id="{E569876C-ACA2-4520-8CD7-95FC7C03EC2F}"/>
                  </a:ext>
                </a:extLst>
              </p:cNvPr>
              <p:cNvSpPr>
                <a:spLocks noGrp="1" noRot="1" noChangeAspect="1" noMove="1" noResize="1" noEditPoints="1" noAdjustHandles="1" noChangeArrowheads="1" noChangeShapeType="1" noTextEdit="1"/>
              </p:cNvSpPr>
              <p:nvPr>
                <p:ph idx="1"/>
              </p:nvPr>
            </p:nvSpPr>
            <p:spPr>
              <a:blipFill>
                <a:blip r:embed="rId2"/>
                <a:stretch>
                  <a:fillRect l="-1217" t="-2381"/>
                </a:stretch>
              </a:blipFill>
            </p:spPr>
            <p:txBody>
              <a:bodyPr/>
              <a:lstStyle/>
              <a:p>
                <a:r>
                  <a:rPr lang="zh-TW" altLang="en-US">
                    <a:noFill/>
                  </a:rPr>
                  <a:t> </a:t>
                </a:r>
              </a:p>
            </p:txBody>
          </p:sp>
        </mc:Fallback>
      </mc:AlternateContent>
      <p:pic>
        <p:nvPicPr>
          <p:cNvPr id="6" name="圖片 5">
            <a:extLst>
              <a:ext uri="{FF2B5EF4-FFF2-40B4-BE49-F238E27FC236}">
                <a16:creationId xmlns:a16="http://schemas.microsoft.com/office/drawing/2014/main" id="{4ED1F708-438B-49D3-9A5B-02CFC16B335B}"/>
              </a:ext>
            </a:extLst>
          </p:cNvPr>
          <p:cNvPicPr>
            <a:picLocks noChangeAspect="1"/>
          </p:cNvPicPr>
          <p:nvPr/>
        </p:nvPicPr>
        <p:blipFill>
          <a:blip r:embed="rId3"/>
          <a:stretch>
            <a:fillRect/>
          </a:stretch>
        </p:blipFill>
        <p:spPr>
          <a:xfrm>
            <a:off x="3812689" y="-114631"/>
            <a:ext cx="4807998" cy="7087261"/>
          </a:xfrm>
          <a:prstGeom prst="rect">
            <a:avLst/>
          </a:prstGeom>
        </p:spPr>
      </p:pic>
    </p:spTree>
    <p:extLst>
      <p:ext uri="{BB962C8B-B14F-4D97-AF65-F5344CB8AC3E}">
        <p14:creationId xmlns:p14="http://schemas.microsoft.com/office/powerpoint/2010/main" val="386731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7A81EB1-3128-4C2B-8F0B-BC9BF4D8C7D0}"/>
              </a:ext>
            </a:extLst>
          </p:cNvPr>
          <p:cNvSpPr>
            <a:spLocks noGrp="1"/>
          </p:cNvSpPr>
          <p:nvPr>
            <p:ph type="title"/>
          </p:nvPr>
        </p:nvSpPr>
        <p:spPr/>
        <p:txBody>
          <a:bodyPr/>
          <a:lstStyle/>
          <a:p>
            <a:r>
              <a:rPr lang="en-US" altLang="zh-TW" dirty="0"/>
              <a:t>Parameter</a:t>
            </a:r>
            <a:endParaRPr lang="zh-TW" altLang="en-US" dirty="0"/>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F245920D-E6DE-4FB2-BCE8-22E99E9E6622}"/>
                  </a:ext>
                </a:extLst>
              </p:cNvPr>
              <p:cNvSpPr>
                <a:spLocks noGrp="1"/>
              </p:cNvSpPr>
              <p:nvPr>
                <p:ph idx="1"/>
              </p:nvPr>
            </p:nvSpPr>
            <p:spPr>
              <a:xfrm>
                <a:off x="341644" y="1825625"/>
                <a:ext cx="11850356" cy="4351338"/>
              </a:xfrm>
            </p:spPr>
            <p:txBody>
              <a:bodyPr>
                <a:normAutofit lnSpcReduction="10000"/>
              </a:bodyPr>
              <a:lstStyle/>
              <a:p>
                <a:r>
                  <a:rPr lang="en-US" altLang="zh-TW" dirty="0"/>
                  <a:t>Task =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1</m:t>
                        </m:r>
                      </m:sub>
                    </m:sSub>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2</m:t>
                        </m:r>
                      </m:sub>
                    </m:sSub>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𝑛</m:t>
                        </m:r>
                      </m:sub>
                    </m:sSub>
                  </m:oMath>
                </a14:m>
                <a:r>
                  <a:rPr lang="en-US" altLang="zh-TW" dirty="0"/>
                  <a:t>}</a:t>
                </a:r>
              </a:p>
              <a:p>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𝐶𝑅</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𝑗</m:t>
                        </m:r>
                      </m:sub>
                    </m:sSub>
                    <m:r>
                      <a:rPr lang="en-US" altLang="zh-TW" b="0" i="1" smtClean="0">
                        <a:latin typeface="Cambria Math" panose="02040503050406030204" pitchFamily="18" charset="0"/>
                      </a:rPr>
                      <m:t>=</m:t>
                    </m:r>
                    <m:r>
                      <m:rPr>
                        <m:nor/>
                      </m:rPr>
                      <a:rPr lang="en-US" altLang="zh-TW"/>
                      <m:t>The</m:t>
                    </m:r>
                    <m:r>
                      <m:rPr>
                        <m:nor/>
                      </m:rPr>
                      <a:rPr lang="en-US" altLang="zh-TW"/>
                      <m:t> </m:t>
                    </m:r>
                    <m:r>
                      <m:rPr>
                        <m:nor/>
                      </m:rPr>
                      <a:rPr lang="en-US" altLang="zh-TW"/>
                      <m:t>size</m:t>
                    </m:r>
                    <m:r>
                      <m:rPr>
                        <m:nor/>
                      </m:rPr>
                      <a:rPr lang="en-US" altLang="zh-TW"/>
                      <m:t> </m:t>
                    </m:r>
                    <m:r>
                      <m:rPr>
                        <m:nor/>
                      </m:rPr>
                      <a:rPr lang="en-US" altLang="zh-TW"/>
                      <m:t>of</m:t>
                    </m:r>
                    <m:r>
                      <m:rPr>
                        <m:nor/>
                      </m:rPr>
                      <a:rPr lang="en-US" altLang="zh-TW"/>
                      <m:t> </m:t>
                    </m:r>
                    <m:r>
                      <m:rPr>
                        <m:nor/>
                      </m:rPr>
                      <a:rPr lang="en-US" altLang="zh-TW"/>
                      <m:t>data</m:t>
                    </m:r>
                    <m:r>
                      <m:rPr>
                        <m:nor/>
                      </m:rPr>
                      <a:rPr lang="en-US" altLang="zh-TW"/>
                      <m:t> </m:t>
                    </m:r>
                    <m:r>
                      <m:rPr>
                        <m:nor/>
                      </m:rPr>
                      <a:rPr lang="en-US" altLang="zh-TW"/>
                      <m:t>transferred</m:t>
                    </m:r>
                    <m:r>
                      <m:rPr>
                        <m:nor/>
                      </m:rPr>
                      <a:rPr lang="en-US" altLang="zh-TW"/>
                      <m:t> </m:t>
                    </m:r>
                    <m:r>
                      <m:rPr>
                        <m:nor/>
                      </m:rPr>
                      <a:rPr lang="en-US" altLang="zh-TW"/>
                      <m:t>between</m:t>
                    </m:r>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 </m:t>
                        </m:r>
                        <m:r>
                          <a:rPr lang="en-US" altLang="zh-TW" i="1">
                            <a:latin typeface="Cambria Math" panose="02040503050406030204" pitchFamily="18" charset="0"/>
                          </a:rPr>
                          <m:t>𝑡</m:t>
                        </m:r>
                      </m:e>
                      <m:sub>
                        <m:r>
                          <a:rPr lang="en-US" altLang="zh-TW" b="0" i="1" smtClean="0">
                            <a:latin typeface="Cambria Math" panose="02040503050406030204" pitchFamily="18" charset="0"/>
                          </a:rPr>
                          <m:t>𝑖</m:t>
                        </m:r>
                      </m:sub>
                    </m:sSub>
                    <m:r>
                      <a:rPr lang="en-US" altLang="zh-TW" b="0" i="1" smtClean="0">
                        <a:latin typeface="Cambria Math" panose="02040503050406030204" pitchFamily="18" charset="0"/>
                      </a:rPr>
                      <m:t> </m:t>
                    </m:r>
                    <m:r>
                      <m:rPr>
                        <m:nor/>
                      </m:rPr>
                      <a:rPr lang="en-US" altLang="zh-TW"/>
                      <m:t>and</m:t>
                    </m:r>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  </m:t>
                        </m:r>
                        <m:r>
                          <a:rPr lang="en-US" altLang="zh-TW" i="1">
                            <a:latin typeface="Cambria Math" panose="02040503050406030204" pitchFamily="18" charset="0"/>
                          </a:rPr>
                          <m:t>𝑡</m:t>
                        </m:r>
                      </m:e>
                      <m:sub>
                        <m:r>
                          <a:rPr lang="en-US" altLang="zh-TW" b="0" i="1" smtClean="0">
                            <a:latin typeface="Cambria Math" panose="02040503050406030204" pitchFamily="18" charset="0"/>
                          </a:rPr>
                          <m:t>𝑗</m:t>
                        </m:r>
                      </m:sub>
                    </m:sSub>
                  </m:oMath>
                </a14:m>
                <a:endParaRPr lang="en-US" altLang="zh-TW" dirty="0"/>
              </a:p>
              <a:p>
                <a:r>
                  <a:rPr lang="en-US" altLang="zh-TW" dirty="0"/>
                  <a:t>Resource pool =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𝑝</m:t>
                        </m:r>
                      </m:e>
                      <m:sub>
                        <m:r>
                          <a:rPr lang="en-US" altLang="zh-TW" b="0" i="1" smtClean="0">
                            <a:latin typeface="Cambria Math" panose="02040503050406030204" pitchFamily="18" charset="0"/>
                          </a:rPr>
                          <m:t>1</m:t>
                        </m:r>
                      </m:sub>
                    </m:sSub>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𝑝</m:t>
                        </m:r>
                      </m:e>
                      <m:sub>
                        <m:r>
                          <a:rPr lang="en-US" altLang="zh-TW" b="0" i="1" smtClean="0">
                            <a:latin typeface="Cambria Math" panose="02040503050406030204" pitchFamily="18" charset="0"/>
                          </a:rPr>
                          <m:t>2</m:t>
                        </m:r>
                      </m:sub>
                    </m:sSub>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𝑝</m:t>
                        </m:r>
                      </m:e>
                      <m:sub>
                        <m:r>
                          <a:rPr lang="en-US" altLang="zh-TW" b="0" i="1" smtClean="0">
                            <a:latin typeface="Cambria Math" panose="02040503050406030204" pitchFamily="18" charset="0"/>
                          </a:rPr>
                          <m:t>𝑚</m:t>
                        </m:r>
                      </m:sub>
                    </m:sSub>
                  </m:oMath>
                </a14:m>
                <a:r>
                  <a:rPr lang="en-US" altLang="zh-TW" dirty="0"/>
                  <a:t>}</a:t>
                </a:r>
              </a:p>
              <a:p>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𝑃𝑟𝑖𝑐𝑒</m:t>
                        </m:r>
                      </m:e>
                      <m:sub>
                        <m:r>
                          <a:rPr lang="en-US" altLang="zh-TW" b="0" i="1" smtClean="0">
                            <a:latin typeface="Cambria Math" panose="02040503050406030204" pitchFamily="18" charset="0"/>
                          </a:rPr>
                          <m:t>𝑘</m:t>
                        </m:r>
                      </m:sub>
                    </m:sSub>
                  </m:oMath>
                </a14:m>
                <a:r>
                  <a:rPr lang="en-US" altLang="zh-TW" dirty="0"/>
                  <a:t> = the price of each instance type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𝑝</m:t>
                        </m:r>
                      </m:e>
                      <m:sub>
                        <m:r>
                          <a:rPr lang="en-US" altLang="zh-TW" b="0" i="1" smtClean="0">
                            <a:latin typeface="Cambria Math" panose="02040503050406030204" pitchFamily="18" charset="0"/>
                          </a:rPr>
                          <m:t>𝑘</m:t>
                        </m:r>
                      </m:sub>
                    </m:sSub>
                  </m:oMath>
                </a14:m>
                <a:endParaRPr lang="en-US" altLang="zh-TW" dirty="0"/>
              </a:p>
              <a:p>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𝑒</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𝑗</m:t>
                        </m:r>
                      </m:sub>
                    </m:sSub>
                    <m:r>
                      <a:rPr lang="en-US" altLang="zh-TW" b="0" i="1" smtClean="0">
                        <a:latin typeface="Cambria Math" panose="02040503050406030204" pitchFamily="18" charset="0"/>
                      </a:rPr>
                      <m:t> </m:t>
                    </m:r>
                  </m:oMath>
                </a14:m>
                <a:r>
                  <a:rPr lang="en-US" altLang="zh-TW" dirty="0"/>
                  <a:t> = execution time of the </a:t>
                </a:r>
                <a14:m>
                  <m:oMath xmlns:m="http://schemas.openxmlformats.org/officeDocument/2006/math">
                    <m:sPre>
                      <m:sPrePr>
                        <m:ctrlPr>
                          <a:rPr lang="en-US" altLang="zh-TW" b="0" i="1" smtClean="0">
                            <a:latin typeface="Cambria Math" panose="02040503050406030204" pitchFamily="18" charset="0"/>
                          </a:rPr>
                        </m:ctrlPr>
                      </m:sPrePr>
                      <m:sub/>
                      <m:sup/>
                      <m:e>
                        <m:r>
                          <a:rPr lang="en-US" altLang="zh-TW" b="0" i="1" smtClean="0">
                            <a:latin typeface="Cambria Math" panose="02040503050406030204" pitchFamily="18" charset="0"/>
                          </a:rPr>
                          <m:t>𝑖</m:t>
                        </m:r>
                      </m:e>
                    </m:sPre>
                    <m:r>
                      <a:rPr lang="en-US" altLang="zh-TW" b="0" i="1" smtClean="0">
                        <a:latin typeface="Cambria Math" panose="02040503050406030204" pitchFamily="18" charset="0"/>
                      </a:rPr>
                      <m:t>𝑡h</m:t>
                    </m:r>
                  </m:oMath>
                </a14:m>
                <a:r>
                  <a:rPr lang="en-US" altLang="zh-TW" dirty="0"/>
                  <a:t> task on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𝑝</m:t>
                        </m:r>
                      </m:e>
                      <m:sub>
                        <m:r>
                          <a:rPr lang="en-US" altLang="zh-TW" b="0" i="1" smtClean="0">
                            <a:latin typeface="Cambria Math" panose="02040503050406030204" pitchFamily="18" charset="0"/>
                          </a:rPr>
                          <m:t>𝑗</m:t>
                        </m:r>
                      </m:sub>
                    </m:sSub>
                  </m:oMath>
                </a14:m>
                <a:endParaRPr lang="en-US" altLang="zh-TW" dirty="0"/>
              </a:p>
              <a:p>
                <a:r>
                  <a:rPr lang="en-US" altLang="zh-TW" dirty="0"/>
                  <a:t>Compute Unit (CU)=performance of different types of the provided instances. </a:t>
                </a:r>
              </a:p>
              <a:p>
                <a:r>
                  <a:rPr lang="en-US" altLang="zh-TW" dirty="0"/>
                  <a:t> Four different sizes for each workflow, 30, 50, 100, and 1,000 tasks.</a:t>
                </a:r>
              </a:p>
              <a:p>
                <a:r>
                  <a:rPr lang="en-US" altLang="zh-TW" dirty="0"/>
                  <a:t>Standard execution time of tasks on Xeon@2.33 GHz CPUs (CU=8) and 128 GB RAM</a:t>
                </a:r>
              </a:p>
              <a:p>
                <a:endParaRPr lang="zh-TW" altLang="en-US" dirty="0"/>
              </a:p>
            </p:txBody>
          </p:sp>
        </mc:Choice>
        <mc:Fallback>
          <p:sp>
            <p:nvSpPr>
              <p:cNvPr id="3" name="內容版面配置區 2">
                <a:extLst>
                  <a:ext uri="{FF2B5EF4-FFF2-40B4-BE49-F238E27FC236}">
                    <a16:creationId xmlns:a16="http://schemas.microsoft.com/office/drawing/2014/main" id="{F245920D-E6DE-4FB2-BCE8-22E99E9E6622}"/>
                  </a:ext>
                </a:extLst>
              </p:cNvPr>
              <p:cNvSpPr>
                <a:spLocks noGrp="1" noRot="1" noChangeAspect="1" noMove="1" noResize="1" noEditPoints="1" noAdjustHandles="1" noChangeArrowheads="1" noChangeShapeType="1" noTextEdit="1"/>
              </p:cNvSpPr>
              <p:nvPr>
                <p:ph idx="1"/>
              </p:nvPr>
            </p:nvSpPr>
            <p:spPr>
              <a:xfrm>
                <a:off x="341644" y="1825625"/>
                <a:ext cx="11850356" cy="4351338"/>
              </a:xfrm>
              <a:blipFill>
                <a:blip r:embed="rId2"/>
                <a:stretch>
                  <a:fillRect l="-926" t="-3361" b="-28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322239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E004BD-41A0-4A99-BC21-19DC82EBEC8D}"/>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FAC96360-9B45-4B0F-AE0A-D7812399B242}"/>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21DCB878-876D-4DAD-BA69-FAF17DEC7E5F}"/>
              </a:ext>
            </a:extLst>
          </p:cNvPr>
          <p:cNvPicPr>
            <a:picLocks noChangeAspect="1"/>
          </p:cNvPicPr>
          <p:nvPr/>
        </p:nvPicPr>
        <p:blipFill>
          <a:blip r:embed="rId2"/>
          <a:stretch>
            <a:fillRect/>
          </a:stretch>
        </p:blipFill>
        <p:spPr>
          <a:xfrm>
            <a:off x="207580" y="185738"/>
            <a:ext cx="6256282" cy="3744290"/>
          </a:xfrm>
          <a:prstGeom prst="rect">
            <a:avLst/>
          </a:prstGeom>
        </p:spPr>
      </p:pic>
      <p:pic>
        <p:nvPicPr>
          <p:cNvPr id="7" name="圖片 6">
            <a:extLst>
              <a:ext uri="{FF2B5EF4-FFF2-40B4-BE49-F238E27FC236}">
                <a16:creationId xmlns:a16="http://schemas.microsoft.com/office/drawing/2014/main" id="{F8A30C21-8F76-41E5-8C3F-F1427207C4B1}"/>
              </a:ext>
            </a:extLst>
          </p:cNvPr>
          <p:cNvPicPr>
            <a:picLocks noChangeAspect="1"/>
          </p:cNvPicPr>
          <p:nvPr/>
        </p:nvPicPr>
        <p:blipFill>
          <a:blip r:embed="rId3"/>
          <a:stretch>
            <a:fillRect/>
          </a:stretch>
        </p:blipFill>
        <p:spPr>
          <a:xfrm>
            <a:off x="7164770" y="491020"/>
            <a:ext cx="4819650" cy="3133725"/>
          </a:xfrm>
          <a:prstGeom prst="rect">
            <a:avLst/>
          </a:prstGeom>
        </p:spPr>
      </p:pic>
      <p:pic>
        <p:nvPicPr>
          <p:cNvPr id="9" name="圖片 8">
            <a:extLst>
              <a:ext uri="{FF2B5EF4-FFF2-40B4-BE49-F238E27FC236}">
                <a16:creationId xmlns:a16="http://schemas.microsoft.com/office/drawing/2014/main" id="{419B925C-9129-43A2-B564-FBE3B8E311E4}"/>
              </a:ext>
            </a:extLst>
          </p:cNvPr>
          <p:cNvPicPr>
            <a:picLocks noChangeAspect="1"/>
          </p:cNvPicPr>
          <p:nvPr/>
        </p:nvPicPr>
        <p:blipFill>
          <a:blip r:embed="rId4"/>
          <a:stretch>
            <a:fillRect/>
          </a:stretch>
        </p:blipFill>
        <p:spPr>
          <a:xfrm>
            <a:off x="10487025" y="4591050"/>
            <a:ext cx="1704975" cy="2266950"/>
          </a:xfrm>
          <a:prstGeom prst="rect">
            <a:avLst/>
          </a:prstGeom>
        </p:spPr>
      </p:pic>
      <p:pic>
        <p:nvPicPr>
          <p:cNvPr id="11" name="圖片 10">
            <a:extLst>
              <a:ext uri="{FF2B5EF4-FFF2-40B4-BE49-F238E27FC236}">
                <a16:creationId xmlns:a16="http://schemas.microsoft.com/office/drawing/2014/main" id="{AA5FD278-55E1-4A63-A744-378D0061FD9C}"/>
              </a:ext>
            </a:extLst>
          </p:cNvPr>
          <p:cNvPicPr>
            <a:picLocks noChangeAspect="1"/>
          </p:cNvPicPr>
          <p:nvPr/>
        </p:nvPicPr>
        <p:blipFill>
          <a:blip r:embed="rId5"/>
          <a:stretch>
            <a:fillRect/>
          </a:stretch>
        </p:blipFill>
        <p:spPr>
          <a:xfrm>
            <a:off x="3199427" y="5312568"/>
            <a:ext cx="3458547" cy="1204913"/>
          </a:xfrm>
          <a:prstGeom prst="rect">
            <a:avLst/>
          </a:prstGeom>
        </p:spPr>
      </p:pic>
      <p:pic>
        <p:nvPicPr>
          <p:cNvPr id="13" name="圖片 12">
            <a:extLst>
              <a:ext uri="{FF2B5EF4-FFF2-40B4-BE49-F238E27FC236}">
                <a16:creationId xmlns:a16="http://schemas.microsoft.com/office/drawing/2014/main" id="{4BC021D1-B826-4A5B-87DD-4E028B9E3023}"/>
              </a:ext>
            </a:extLst>
          </p:cNvPr>
          <p:cNvPicPr>
            <a:picLocks noChangeAspect="1"/>
          </p:cNvPicPr>
          <p:nvPr/>
        </p:nvPicPr>
        <p:blipFill>
          <a:blip r:embed="rId6"/>
          <a:stretch>
            <a:fillRect/>
          </a:stretch>
        </p:blipFill>
        <p:spPr>
          <a:xfrm>
            <a:off x="838200" y="4233862"/>
            <a:ext cx="1990725" cy="2438400"/>
          </a:xfrm>
          <a:prstGeom prst="rect">
            <a:avLst/>
          </a:prstGeom>
        </p:spPr>
      </p:pic>
      <p:pic>
        <p:nvPicPr>
          <p:cNvPr id="15" name="圖片 14">
            <a:extLst>
              <a:ext uri="{FF2B5EF4-FFF2-40B4-BE49-F238E27FC236}">
                <a16:creationId xmlns:a16="http://schemas.microsoft.com/office/drawing/2014/main" id="{33B89DB0-1364-4C96-BB12-1AFF12EEC5AC}"/>
              </a:ext>
            </a:extLst>
          </p:cNvPr>
          <p:cNvPicPr>
            <a:picLocks noChangeAspect="1"/>
          </p:cNvPicPr>
          <p:nvPr/>
        </p:nvPicPr>
        <p:blipFill>
          <a:blip r:embed="rId7"/>
          <a:stretch>
            <a:fillRect/>
          </a:stretch>
        </p:blipFill>
        <p:spPr>
          <a:xfrm>
            <a:off x="7043068" y="5700713"/>
            <a:ext cx="3381375" cy="952500"/>
          </a:xfrm>
          <a:prstGeom prst="rect">
            <a:avLst/>
          </a:prstGeom>
        </p:spPr>
      </p:pic>
    </p:spTree>
    <p:extLst>
      <p:ext uri="{BB962C8B-B14F-4D97-AF65-F5344CB8AC3E}">
        <p14:creationId xmlns:p14="http://schemas.microsoft.com/office/powerpoint/2010/main" val="2945248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A23656-3FC9-4B9B-BAC4-180A695807B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6510A5BF-D034-4741-9366-6361B0D3ABB7}"/>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E543EA2C-51B0-4AC0-A793-E57575A4D8EB}"/>
              </a:ext>
            </a:extLst>
          </p:cNvPr>
          <p:cNvPicPr>
            <a:picLocks noChangeAspect="1"/>
          </p:cNvPicPr>
          <p:nvPr/>
        </p:nvPicPr>
        <p:blipFill>
          <a:blip r:embed="rId2"/>
          <a:stretch>
            <a:fillRect/>
          </a:stretch>
        </p:blipFill>
        <p:spPr>
          <a:xfrm>
            <a:off x="581025" y="204878"/>
            <a:ext cx="9945565" cy="6653122"/>
          </a:xfrm>
          <a:prstGeom prst="rect">
            <a:avLst/>
          </a:prstGeom>
        </p:spPr>
      </p:pic>
    </p:spTree>
    <p:extLst>
      <p:ext uri="{BB962C8B-B14F-4D97-AF65-F5344CB8AC3E}">
        <p14:creationId xmlns:p14="http://schemas.microsoft.com/office/powerpoint/2010/main" val="4206773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D0CEDB9-8295-4D01-9BBB-8AD6BBE02E1A}"/>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74A6A873-72CF-42E2-8367-C96199DD643E}"/>
              </a:ext>
            </a:extLst>
          </p:cNvPr>
          <p:cNvSpPr>
            <a:spLocks noGrp="1"/>
          </p:cNvSpPr>
          <p:nvPr>
            <p:ph idx="1"/>
          </p:nvPr>
        </p:nvSpPr>
        <p:spPr>
          <a:xfrm>
            <a:off x="985837" y="4454525"/>
            <a:ext cx="10515600" cy="4351338"/>
          </a:xfrm>
        </p:spPr>
        <p:txBody>
          <a:bodyPr/>
          <a:lstStyle/>
          <a:p>
            <a:endParaRPr lang="zh-TW" altLang="en-US" dirty="0"/>
          </a:p>
        </p:txBody>
      </p:sp>
      <p:pic>
        <p:nvPicPr>
          <p:cNvPr id="7" name="圖片 6">
            <a:extLst>
              <a:ext uri="{FF2B5EF4-FFF2-40B4-BE49-F238E27FC236}">
                <a16:creationId xmlns:a16="http://schemas.microsoft.com/office/drawing/2014/main" id="{2B050DEE-5748-41A5-8AFE-51484CA908B7}"/>
              </a:ext>
            </a:extLst>
          </p:cNvPr>
          <p:cNvPicPr>
            <a:picLocks noChangeAspect="1"/>
          </p:cNvPicPr>
          <p:nvPr/>
        </p:nvPicPr>
        <p:blipFill>
          <a:blip r:embed="rId2"/>
          <a:stretch>
            <a:fillRect/>
          </a:stretch>
        </p:blipFill>
        <p:spPr>
          <a:xfrm>
            <a:off x="519112" y="1872456"/>
            <a:ext cx="11153775" cy="3838575"/>
          </a:xfrm>
          <a:prstGeom prst="rect">
            <a:avLst/>
          </a:prstGeom>
        </p:spPr>
      </p:pic>
    </p:spTree>
    <p:extLst>
      <p:ext uri="{BB962C8B-B14F-4D97-AF65-F5344CB8AC3E}">
        <p14:creationId xmlns:p14="http://schemas.microsoft.com/office/powerpoint/2010/main" val="166769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AD5495-221F-47B1-B657-5B73A2BBD9E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DF0D255-B20E-499D-AC89-647F31C61CC2}"/>
              </a:ext>
            </a:extLst>
          </p:cNvPr>
          <p:cNvSpPr>
            <a:spLocks noGrp="1"/>
          </p:cNvSpPr>
          <p:nvPr>
            <p:ph idx="1"/>
          </p:nvPr>
        </p:nvSpPr>
        <p:spPr/>
        <p:txBody>
          <a:bodyPr/>
          <a:lstStyle/>
          <a:p>
            <a:pPr marL="0" indent="0">
              <a:buNone/>
            </a:pPr>
            <a:r>
              <a:rPr lang="en-US" altLang="zh-TW" dirty="0"/>
              <a:t>Thanks for listening.</a:t>
            </a:r>
            <a:endParaRPr lang="zh-TW" altLang="en-US" dirty="0"/>
          </a:p>
        </p:txBody>
      </p:sp>
    </p:spTree>
    <p:extLst>
      <p:ext uri="{BB962C8B-B14F-4D97-AF65-F5344CB8AC3E}">
        <p14:creationId xmlns:p14="http://schemas.microsoft.com/office/powerpoint/2010/main" val="1019501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0B055F-D37B-4E38-874C-DA3916625F3A}"/>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CF579F1-B2D0-45FA-A9D4-0B6F605CD9A0}"/>
              </a:ext>
            </a:extLst>
          </p:cNvPr>
          <p:cNvSpPr>
            <a:spLocks noGrp="1"/>
          </p:cNvSpPr>
          <p:nvPr>
            <p:ph idx="1"/>
          </p:nvPr>
        </p:nvSpPr>
        <p:spPr/>
        <p:txBody>
          <a:bodyPr/>
          <a:lstStyle/>
          <a:p>
            <a:endParaRPr lang="zh-TW" altLang="en-US" dirty="0"/>
          </a:p>
        </p:txBody>
      </p:sp>
    </p:spTree>
    <p:extLst>
      <p:ext uri="{BB962C8B-B14F-4D97-AF65-F5344CB8AC3E}">
        <p14:creationId xmlns:p14="http://schemas.microsoft.com/office/powerpoint/2010/main" val="1485728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ED41B3E-C55F-4912-85E1-A0DED86DF14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C369EFDA-3AC4-4C44-ADA3-94DE363684AF}"/>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2784CDCD-16DA-4284-9624-E20E7ADD1B2A}"/>
              </a:ext>
            </a:extLst>
          </p:cNvPr>
          <p:cNvPicPr>
            <a:picLocks noChangeAspect="1"/>
          </p:cNvPicPr>
          <p:nvPr/>
        </p:nvPicPr>
        <p:blipFill>
          <a:blip r:embed="rId2"/>
          <a:stretch>
            <a:fillRect/>
          </a:stretch>
        </p:blipFill>
        <p:spPr>
          <a:xfrm>
            <a:off x="1900237" y="461962"/>
            <a:ext cx="8391525" cy="5934075"/>
          </a:xfrm>
          <a:prstGeom prst="rect">
            <a:avLst/>
          </a:prstGeom>
        </p:spPr>
      </p:pic>
    </p:spTree>
    <p:extLst>
      <p:ext uri="{BB962C8B-B14F-4D97-AF65-F5344CB8AC3E}">
        <p14:creationId xmlns:p14="http://schemas.microsoft.com/office/powerpoint/2010/main" val="3265590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35605A-E10B-448A-8630-65E491009FF8}"/>
              </a:ext>
            </a:extLst>
          </p:cNvPr>
          <p:cNvSpPr>
            <a:spLocks noGrp="1"/>
          </p:cNvSpPr>
          <p:nvPr>
            <p:ph type="title"/>
          </p:nvPr>
        </p:nvSpPr>
        <p:spPr>
          <a:xfrm>
            <a:off x="838200" y="14504"/>
            <a:ext cx="10515600" cy="1325563"/>
          </a:xfrm>
        </p:spPr>
        <p:txBody>
          <a:bodyPr/>
          <a:lstStyle/>
          <a:p>
            <a:r>
              <a:rPr lang="en-US" altLang="zh-TW" dirty="0"/>
              <a:t>Abstract</a:t>
            </a:r>
            <a:endParaRPr lang="zh-TW" altLang="en-US" dirty="0"/>
          </a:p>
        </p:txBody>
      </p:sp>
      <p:sp>
        <p:nvSpPr>
          <p:cNvPr id="3" name="內容版面配置區 2">
            <a:extLst>
              <a:ext uri="{FF2B5EF4-FFF2-40B4-BE49-F238E27FC236}">
                <a16:creationId xmlns:a16="http://schemas.microsoft.com/office/drawing/2014/main" id="{6FB17CF1-B653-4158-ABD2-773FD59A9031}"/>
              </a:ext>
            </a:extLst>
          </p:cNvPr>
          <p:cNvSpPr>
            <a:spLocks noGrp="1"/>
          </p:cNvSpPr>
          <p:nvPr>
            <p:ph idx="1"/>
          </p:nvPr>
        </p:nvSpPr>
        <p:spPr>
          <a:xfrm>
            <a:off x="149772" y="1104847"/>
            <a:ext cx="11892456" cy="5738649"/>
          </a:xfrm>
        </p:spPr>
        <p:txBody>
          <a:bodyPr>
            <a:normAutofit fontScale="85000" lnSpcReduction="10000"/>
          </a:bodyPr>
          <a:lstStyle/>
          <a:p>
            <a:pPr marL="0" indent="0">
              <a:buNone/>
            </a:pPr>
            <a:r>
              <a:rPr lang="en-US" altLang="zh-TW" dirty="0"/>
              <a:t>	In Infrastructure as a Service (IaaS) Clouds, users are charged to utilize cloud services according to a pay-per-use model. If users intend to run their workflow applications on cloud resources within a specific budget, they have to adjust their demands for cloud resources with respect to this budget. Although several scheduling approaches have introduced solutions to optimize the </a:t>
            </a:r>
            <a:r>
              <a:rPr lang="en-US" altLang="zh-TW" dirty="0" err="1"/>
              <a:t>makespan</a:t>
            </a:r>
            <a:r>
              <a:rPr lang="en-US" altLang="zh-TW" dirty="0"/>
              <a:t> of workflows on a set of heterogeneous IaaS cloud resources within a certain budget, the hourly-based cost model of some well-known cloud providers (e.g., Amazon EC2 Cloud) can easily lead to a higher </a:t>
            </a:r>
            <a:r>
              <a:rPr lang="en-US" altLang="zh-TW" dirty="0" err="1"/>
              <a:t>makespan</a:t>
            </a:r>
            <a:r>
              <a:rPr lang="en-US" altLang="zh-TW" dirty="0"/>
              <a:t> and some schedulers may not find any feasible solution. In this article, we propose a novel resource provisioning mechanism and a workflow scheduling algorithm, named Greedy Resource Provisioning and modified HEFT (GRP-HEFT), for minimizing the </a:t>
            </a:r>
            <a:r>
              <a:rPr lang="en-US" altLang="zh-TW" dirty="0" err="1"/>
              <a:t>makespan</a:t>
            </a:r>
            <a:r>
              <a:rPr lang="en-US" altLang="zh-TW" dirty="0"/>
              <a:t> of a given workflow subject to a budget constraint for the hourly-based cost model of modern IaaS clouds. As a resource provisioning mechanism, we propose a greedy algorithm which lists the instance types according to their efficiency rate. For our scheduler, we modified the HEFT algorithm to consider a budget limit. GRP-HEFT is compared against state-of-the-art workflow scheduling techniques, including MOACS (</a:t>
            </a:r>
            <a:r>
              <a:rPr lang="en-US" altLang="zh-TW" dirty="0" err="1"/>
              <a:t>MultiObjective</a:t>
            </a:r>
            <a:r>
              <a:rPr lang="en-US" altLang="zh-TW" dirty="0"/>
              <a:t> Ant Colony System), PSO (Particle Swarm Optimization), and GA (Genetic Algorithm). The experimental results demonstrate that GRP-HEFT outperforms GA, PSO, and MOACS for several well-known scientific workflow applications for different problem sizes on average by 13.64, 19.77, and 11.69 percent, respectively. Also in terms of time complexity, GRP-HEFT outperforms GA, PSO and MOACS.</a:t>
            </a:r>
            <a:endParaRPr lang="zh-TW" altLang="en-US" dirty="0"/>
          </a:p>
        </p:txBody>
      </p:sp>
    </p:spTree>
    <p:extLst>
      <p:ext uri="{BB962C8B-B14F-4D97-AF65-F5344CB8AC3E}">
        <p14:creationId xmlns:p14="http://schemas.microsoft.com/office/powerpoint/2010/main" val="3402354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2A7CAB-498F-4AC0-A163-F335DD067BD6}"/>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0E04C304-63C1-4EAE-A6B5-D65468DB61E3}"/>
              </a:ext>
            </a:extLst>
          </p:cNvPr>
          <p:cNvSpPr>
            <a:spLocks noGrp="1"/>
          </p:cNvSpPr>
          <p:nvPr>
            <p:ph idx="1"/>
          </p:nvPr>
        </p:nvSpPr>
        <p:spPr/>
        <p:txBody>
          <a:bodyPr/>
          <a:lstStyle/>
          <a:p>
            <a:endParaRPr lang="zh-TW" altLang="en-US"/>
          </a:p>
        </p:txBody>
      </p:sp>
      <p:pic>
        <p:nvPicPr>
          <p:cNvPr id="6" name="圖片 5">
            <a:extLst>
              <a:ext uri="{FF2B5EF4-FFF2-40B4-BE49-F238E27FC236}">
                <a16:creationId xmlns:a16="http://schemas.microsoft.com/office/drawing/2014/main" id="{DBBB401B-ABBE-421C-915B-8C2709C812C7}"/>
              </a:ext>
            </a:extLst>
          </p:cNvPr>
          <p:cNvPicPr>
            <a:picLocks noChangeAspect="1"/>
          </p:cNvPicPr>
          <p:nvPr/>
        </p:nvPicPr>
        <p:blipFill>
          <a:blip r:embed="rId2"/>
          <a:stretch>
            <a:fillRect/>
          </a:stretch>
        </p:blipFill>
        <p:spPr>
          <a:xfrm rot="16200000">
            <a:off x="2080560" y="-1320149"/>
            <a:ext cx="6241954" cy="10041972"/>
          </a:xfrm>
          <a:prstGeom prst="rect">
            <a:avLst/>
          </a:prstGeom>
        </p:spPr>
      </p:pic>
      <p:pic>
        <p:nvPicPr>
          <p:cNvPr id="7" name="圖片 6">
            <a:extLst>
              <a:ext uri="{FF2B5EF4-FFF2-40B4-BE49-F238E27FC236}">
                <a16:creationId xmlns:a16="http://schemas.microsoft.com/office/drawing/2014/main" id="{7FF6D7C6-EE79-4866-A762-7053E84ADB9F}"/>
              </a:ext>
            </a:extLst>
          </p:cNvPr>
          <p:cNvPicPr>
            <a:picLocks noChangeAspect="1"/>
          </p:cNvPicPr>
          <p:nvPr/>
        </p:nvPicPr>
        <p:blipFill>
          <a:blip r:embed="rId3"/>
          <a:stretch>
            <a:fillRect/>
          </a:stretch>
        </p:blipFill>
        <p:spPr>
          <a:xfrm>
            <a:off x="8934875" y="160337"/>
            <a:ext cx="3076575" cy="409575"/>
          </a:xfrm>
          <a:prstGeom prst="rect">
            <a:avLst/>
          </a:prstGeom>
        </p:spPr>
      </p:pic>
    </p:spTree>
    <p:extLst>
      <p:ext uri="{BB962C8B-B14F-4D97-AF65-F5344CB8AC3E}">
        <p14:creationId xmlns:p14="http://schemas.microsoft.com/office/powerpoint/2010/main" val="3651846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0AB789F9-F126-4BD4-BE5D-1F952325A3D0}"/>
              </a:ext>
            </a:extLst>
          </p:cNvPr>
          <p:cNvPicPr>
            <a:picLocks noChangeAspect="1"/>
          </p:cNvPicPr>
          <p:nvPr/>
        </p:nvPicPr>
        <p:blipFill>
          <a:blip r:embed="rId2"/>
          <a:stretch>
            <a:fillRect/>
          </a:stretch>
        </p:blipFill>
        <p:spPr>
          <a:xfrm rot="16200000">
            <a:off x="2467099" y="-1761393"/>
            <a:ext cx="6771293" cy="10380785"/>
          </a:xfrm>
          <a:prstGeom prst="rect">
            <a:avLst/>
          </a:prstGeom>
        </p:spPr>
      </p:pic>
    </p:spTree>
    <p:extLst>
      <p:ext uri="{BB962C8B-B14F-4D97-AF65-F5344CB8AC3E}">
        <p14:creationId xmlns:p14="http://schemas.microsoft.com/office/powerpoint/2010/main" val="155012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8E1F0E9-1995-40DC-8D36-BC5CA3E75D8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4FD485CD-8A07-498E-B152-A180B8B001D5}"/>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50664788-1735-4283-B5C7-E02517DB37C6}"/>
              </a:ext>
            </a:extLst>
          </p:cNvPr>
          <p:cNvPicPr>
            <a:picLocks noChangeAspect="1"/>
          </p:cNvPicPr>
          <p:nvPr/>
        </p:nvPicPr>
        <p:blipFill>
          <a:blip r:embed="rId2"/>
          <a:stretch>
            <a:fillRect/>
          </a:stretch>
        </p:blipFill>
        <p:spPr>
          <a:xfrm rot="16200000">
            <a:off x="2231574" y="-736367"/>
            <a:ext cx="5537106" cy="8675546"/>
          </a:xfrm>
          <a:prstGeom prst="rect">
            <a:avLst/>
          </a:prstGeom>
        </p:spPr>
      </p:pic>
      <p:pic>
        <p:nvPicPr>
          <p:cNvPr id="7" name="圖片 6">
            <a:extLst>
              <a:ext uri="{FF2B5EF4-FFF2-40B4-BE49-F238E27FC236}">
                <a16:creationId xmlns:a16="http://schemas.microsoft.com/office/drawing/2014/main" id="{97A94857-4F64-401B-92D8-9EFEE3A445A4}"/>
              </a:ext>
            </a:extLst>
          </p:cNvPr>
          <p:cNvPicPr>
            <a:picLocks noChangeAspect="1"/>
          </p:cNvPicPr>
          <p:nvPr/>
        </p:nvPicPr>
        <p:blipFill>
          <a:blip r:embed="rId3"/>
          <a:stretch>
            <a:fillRect/>
          </a:stretch>
        </p:blipFill>
        <p:spPr>
          <a:xfrm>
            <a:off x="8277225" y="423278"/>
            <a:ext cx="3076575" cy="409575"/>
          </a:xfrm>
          <a:prstGeom prst="rect">
            <a:avLst/>
          </a:prstGeom>
        </p:spPr>
      </p:pic>
    </p:spTree>
    <p:extLst>
      <p:ext uri="{BB962C8B-B14F-4D97-AF65-F5344CB8AC3E}">
        <p14:creationId xmlns:p14="http://schemas.microsoft.com/office/powerpoint/2010/main" val="3049159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3DCADFF-1896-438D-BB0D-985F5991C3B1}"/>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A6032234-AFB9-4775-A527-F6EF54224BD2}"/>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79B0383F-40E4-48C6-BE85-736F66F79E21}"/>
              </a:ext>
            </a:extLst>
          </p:cNvPr>
          <p:cNvPicPr>
            <a:picLocks noChangeAspect="1"/>
          </p:cNvPicPr>
          <p:nvPr/>
        </p:nvPicPr>
        <p:blipFill>
          <a:blip r:embed="rId2"/>
          <a:stretch>
            <a:fillRect/>
          </a:stretch>
        </p:blipFill>
        <p:spPr>
          <a:xfrm rot="16200000">
            <a:off x="2538692" y="-1700491"/>
            <a:ext cx="6815679" cy="10216662"/>
          </a:xfrm>
          <a:prstGeom prst="rect">
            <a:avLst/>
          </a:prstGeom>
        </p:spPr>
      </p:pic>
    </p:spTree>
    <p:extLst>
      <p:ext uri="{BB962C8B-B14F-4D97-AF65-F5344CB8AC3E}">
        <p14:creationId xmlns:p14="http://schemas.microsoft.com/office/powerpoint/2010/main" val="3132799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09C3D-F30E-4391-83A7-382ADEDC662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B257438-0803-46BD-9E67-6B52084B2103}"/>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297C07B1-8AF1-4324-8D38-5B15515A478D}"/>
              </a:ext>
            </a:extLst>
          </p:cNvPr>
          <p:cNvPicPr>
            <a:picLocks noChangeAspect="1"/>
          </p:cNvPicPr>
          <p:nvPr/>
        </p:nvPicPr>
        <p:blipFill>
          <a:blip r:embed="rId2"/>
          <a:stretch>
            <a:fillRect/>
          </a:stretch>
        </p:blipFill>
        <p:spPr>
          <a:xfrm>
            <a:off x="361949" y="0"/>
            <a:ext cx="10187283" cy="6003594"/>
          </a:xfrm>
          <a:prstGeom prst="rect">
            <a:avLst/>
          </a:prstGeom>
        </p:spPr>
      </p:pic>
      <p:pic>
        <p:nvPicPr>
          <p:cNvPr id="7" name="圖片 6">
            <a:extLst>
              <a:ext uri="{FF2B5EF4-FFF2-40B4-BE49-F238E27FC236}">
                <a16:creationId xmlns:a16="http://schemas.microsoft.com/office/drawing/2014/main" id="{B0963151-8A8F-4E9E-AEDE-974305D66830}"/>
              </a:ext>
            </a:extLst>
          </p:cNvPr>
          <p:cNvPicPr>
            <a:picLocks noChangeAspect="1"/>
          </p:cNvPicPr>
          <p:nvPr/>
        </p:nvPicPr>
        <p:blipFill>
          <a:blip r:embed="rId3"/>
          <a:stretch>
            <a:fillRect/>
          </a:stretch>
        </p:blipFill>
        <p:spPr>
          <a:xfrm>
            <a:off x="386814" y="6311900"/>
            <a:ext cx="2324903" cy="347000"/>
          </a:xfrm>
          <a:prstGeom prst="rect">
            <a:avLst/>
          </a:prstGeom>
        </p:spPr>
      </p:pic>
      <p:pic>
        <p:nvPicPr>
          <p:cNvPr id="6" name="圖片 5">
            <a:extLst>
              <a:ext uri="{FF2B5EF4-FFF2-40B4-BE49-F238E27FC236}">
                <a16:creationId xmlns:a16="http://schemas.microsoft.com/office/drawing/2014/main" id="{08AEAF27-85E4-446A-ADCC-9FE7277E8C85}"/>
              </a:ext>
            </a:extLst>
          </p:cNvPr>
          <p:cNvPicPr>
            <a:picLocks noChangeAspect="1"/>
          </p:cNvPicPr>
          <p:nvPr/>
        </p:nvPicPr>
        <p:blipFill>
          <a:blip r:embed="rId4"/>
          <a:stretch>
            <a:fillRect/>
          </a:stretch>
        </p:blipFill>
        <p:spPr>
          <a:xfrm>
            <a:off x="3594477" y="6176963"/>
            <a:ext cx="4069987" cy="542665"/>
          </a:xfrm>
          <a:prstGeom prst="rect">
            <a:avLst/>
          </a:prstGeom>
        </p:spPr>
      </p:pic>
    </p:spTree>
    <p:extLst>
      <p:ext uri="{BB962C8B-B14F-4D97-AF65-F5344CB8AC3E}">
        <p14:creationId xmlns:p14="http://schemas.microsoft.com/office/powerpoint/2010/main" val="3377904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D912FAB-4873-47FB-ACB0-22422AC66AB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97CA11F-4BA4-42B7-B98A-72471BA76465}"/>
              </a:ext>
            </a:extLst>
          </p:cNvPr>
          <p:cNvSpPr>
            <a:spLocks noGrp="1"/>
          </p:cNvSpPr>
          <p:nvPr>
            <p:ph idx="1"/>
          </p:nvPr>
        </p:nvSpPr>
        <p:spPr/>
        <p:txBody>
          <a:bodyPr/>
          <a:lstStyle/>
          <a:p>
            <a:pPr marL="0" indent="0">
              <a:buNone/>
            </a:pPr>
            <a:r>
              <a:rPr lang="en-US" altLang="zh-TW" dirty="0"/>
              <a:t>For workflows with 100 tasks, the results generated by GRPHEFT improves . The average </a:t>
            </a:r>
            <a:r>
              <a:rPr lang="en-US" altLang="zh-TW" dirty="0" err="1"/>
              <a:t>makespan</a:t>
            </a:r>
            <a:r>
              <a:rPr lang="en-US" altLang="zh-TW" dirty="0"/>
              <a:t> improvement against MOACS, PSO, and GA is 13.64, 31.64, and 19.93 percent, respectively. </a:t>
            </a:r>
            <a:endParaRPr lang="zh-TW" altLang="en-US" dirty="0"/>
          </a:p>
          <a:p>
            <a:endParaRPr lang="zh-TW" altLang="en-US" dirty="0"/>
          </a:p>
          <a:p>
            <a:endParaRPr lang="zh-TW" altLang="en-US" dirty="0"/>
          </a:p>
        </p:txBody>
      </p:sp>
    </p:spTree>
    <p:extLst>
      <p:ext uri="{BB962C8B-B14F-4D97-AF65-F5344CB8AC3E}">
        <p14:creationId xmlns:p14="http://schemas.microsoft.com/office/powerpoint/2010/main" val="3163925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2D55F5-37BC-47B9-B232-1BAB9FDACC3F}"/>
              </a:ext>
            </a:extLst>
          </p:cNvPr>
          <p:cNvSpPr>
            <a:spLocks noGrp="1"/>
          </p:cNvSpPr>
          <p:nvPr>
            <p:ph type="title"/>
          </p:nvPr>
        </p:nvSpPr>
        <p:spPr/>
        <p:txBody>
          <a:bodyPr>
            <a:noAutofit/>
          </a:bodyPr>
          <a:lstStyle/>
          <a:p>
            <a:r>
              <a:rPr lang="en-US" altLang="zh-TW" sz="3200" dirty="0">
                <a:solidFill>
                  <a:srgbClr val="FF0000"/>
                </a:solidFill>
              </a:rPr>
              <a:t>we particularly focus on the hourly-based cost model, since it is widely used by large public cloud providers.</a:t>
            </a:r>
            <a:endParaRPr lang="zh-TW" altLang="en-US" sz="3200" dirty="0">
              <a:solidFill>
                <a:srgbClr val="FF0000"/>
              </a:solidFill>
            </a:endParaRPr>
          </a:p>
        </p:txBody>
      </p:sp>
      <p:sp>
        <p:nvSpPr>
          <p:cNvPr id="3" name="內容版面配置區 2">
            <a:extLst>
              <a:ext uri="{FF2B5EF4-FFF2-40B4-BE49-F238E27FC236}">
                <a16:creationId xmlns:a16="http://schemas.microsoft.com/office/drawing/2014/main" id="{3B9D2BCD-49E4-4BC9-A52D-C59AB7DEF536}"/>
              </a:ext>
            </a:extLst>
          </p:cNvPr>
          <p:cNvSpPr>
            <a:spLocks noGrp="1"/>
          </p:cNvSpPr>
          <p:nvPr>
            <p:ph idx="1"/>
          </p:nvPr>
        </p:nvSpPr>
        <p:spPr/>
        <p:txBody>
          <a:bodyPr>
            <a:normAutofit fontScale="92500" lnSpcReduction="20000"/>
          </a:bodyPr>
          <a:lstStyle/>
          <a:p>
            <a:r>
              <a:rPr lang="zh-TW" altLang="en-US" dirty="0"/>
              <a:t>如果 </a:t>
            </a:r>
            <a:r>
              <a:rPr lang="en-US" altLang="zh-TW" dirty="0" err="1"/>
              <a:t>pA</a:t>
            </a:r>
            <a:r>
              <a:rPr lang="en-US" altLang="zh-TW" dirty="0"/>
              <a:t> </a:t>
            </a:r>
            <a:r>
              <a:rPr lang="zh-TW" altLang="en-US" dirty="0"/>
              <a:t>在比 </a:t>
            </a:r>
            <a:r>
              <a:rPr lang="en-US" altLang="zh-TW" dirty="0" err="1"/>
              <a:t>pB</a:t>
            </a:r>
            <a:r>
              <a:rPr lang="en-US" altLang="zh-TW" dirty="0"/>
              <a:t> </a:t>
            </a:r>
            <a:r>
              <a:rPr lang="zh-TW" altLang="en-US" dirty="0"/>
              <a:t>實例更短的時間內執行任務，則實例類型 </a:t>
            </a:r>
            <a:r>
              <a:rPr lang="en-US" altLang="zh-TW" dirty="0"/>
              <a:t>A </a:t>
            </a:r>
            <a:r>
              <a:rPr lang="zh-TW" altLang="en-US" dirty="0"/>
              <a:t>比實例類型 </a:t>
            </a:r>
            <a:r>
              <a:rPr lang="en-US" altLang="zh-TW" dirty="0"/>
              <a:t>B </a:t>
            </a:r>
            <a:r>
              <a:rPr lang="zh-TW" altLang="en-US" dirty="0"/>
              <a:t>更快。這種加速背後的原因可能是 </a:t>
            </a:r>
            <a:r>
              <a:rPr lang="en-US" altLang="zh-TW" dirty="0"/>
              <a:t>(</a:t>
            </a:r>
            <a:r>
              <a:rPr lang="en-US" altLang="zh-TW" dirty="0" err="1"/>
              <a:t>i</a:t>
            </a:r>
            <a:r>
              <a:rPr lang="en-US" altLang="zh-TW" dirty="0"/>
              <a:t>) </a:t>
            </a:r>
            <a:r>
              <a:rPr lang="zh-TW" altLang="en-US" dirty="0"/>
              <a:t>實例類型的虛擬處理器的 </a:t>
            </a:r>
            <a:r>
              <a:rPr lang="en-US" altLang="zh-TW" dirty="0"/>
              <a:t>MIPS </a:t>
            </a:r>
            <a:r>
              <a:rPr lang="zh-TW" altLang="en-US" dirty="0"/>
              <a:t>速率更高，</a:t>
            </a:r>
            <a:r>
              <a:rPr lang="en-US" altLang="zh-TW" dirty="0"/>
              <a:t>(ii) </a:t>
            </a:r>
            <a:r>
              <a:rPr lang="zh-TW" altLang="en-US" dirty="0"/>
              <a:t>虛擬內核數量更多，</a:t>
            </a:r>
            <a:r>
              <a:rPr lang="en-US" altLang="zh-TW" dirty="0"/>
              <a:t>(iii) </a:t>
            </a:r>
            <a:r>
              <a:rPr lang="zh-TW" altLang="en-US" dirty="0"/>
              <a:t>更大的內存大小和存儲容量，以及更快的存儲訪問時間</a:t>
            </a:r>
            <a:r>
              <a:rPr lang="en-US" altLang="zh-TW" dirty="0"/>
              <a:t>.</a:t>
            </a:r>
            <a:r>
              <a:rPr lang="zh-TW" altLang="en-US" dirty="0"/>
              <a:t>雲提供商使用指標名稱計算單元 </a:t>
            </a:r>
            <a:r>
              <a:rPr lang="en-US" altLang="zh-TW" dirty="0"/>
              <a:t>(CU)</a:t>
            </a:r>
            <a:r>
              <a:rPr lang="zh-TW" altLang="en-US" dirty="0"/>
              <a:t>（例如 </a:t>
            </a:r>
            <a:r>
              <a:rPr lang="en-US" altLang="zh-TW" dirty="0"/>
              <a:t>Amazon EC2 </a:t>
            </a:r>
            <a:r>
              <a:rPr lang="zh-TW" altLang="en-US" dirty="0"/>
              <a:t>使用的 </a:t>
            </a:r>
            <a:r>
              <a:rPr lang="en-US" altLang="zh-TW" dirty="0"/>
              <a:t>ECU</a:t>
            </a:r>
            <a:r>
              <a:rPr lang="zh-TW" altLang="en-US" dirty="0"/>
              <a:t>）或類似概念（例如平均性能 </a:t>
            </a:r>
            <a:r>
              <a:rPr lang="en-US" altLang="zh-TW" dirty="0"/>
              <a:t>[2]</a:t>
            </a:r>
            <a:r>
              <a:rPr lang="zh-TW" altLang="en-US" dirty="0"/>
              <a:t>）指定不同類型所提供實例的處理能力。</a:t>
            </a:r>
            <a:endParaRPr lang="en-US" altLang="zh-TW" dirty="0"/>
          </a:p>
          <a:p>
            <a:endParaRPr lang="en-US" altLang="zh-TW" dirty="0"/>
          </a:p>
          <a:p>
            <a:r>
              <a:rPr lang="en-US" altLang="zh-TW" dirty="0"/>
              <a:t>CU=</a:t>
            </a:r>
            <a:r>
              <a:rPr lang="zh-TW" altLang="en-US" dirty="0"/>
              <a:t>計算單位， </a:t>
            </a:r>
            <a:r>
              <a:rPr lang="en-US" altLang="zh-TW" dirty="0"/>
              <a:t>CU </a:t>
            </a:r>
            <a:r>
              <a:rPr lang="zh-TW" altLang="en-US" dirty="0"/>
              <a:t>值不僅取決於核心數，還取決於其他參數，例如內存大小。在 </a:t>
            </a:r>
            <a:r>
              <a:rPr lang="en-US" altLang="zh-TW" dirty="0"/>
              <a:t>Amazon EC2 </a:t>
            </a:r>
            <a:r>
              <a:rPr lang="zh-TW" altLang="en-US" dirty="0"/>
              <a:t>中，“</a:t>
            </a:r>
            <a:r>
              <a:rPr lang="en-US" altLang="zh-TW" dirty="0"/>
              <a:t>m1.medium”</a:t>
            </a:r>
            <a:r>
              <a:rPr lang="zh-TW" altLang="en-US" dirty="0"/>
              <a:t>和“</a:t>
            </a:r>
            <a:r>
              <a:rPr lang="en-US" altLang="zh-TW" dirty="0"/>
              <a:t>m1.small”</a:t>
            </a:r>
            <a:r>
              <a:rPr lang="zh-TW" altLang="en-US" dirty="0"/>
              <a:t>都包含單個虛擬 </a:t>
            </a:r>
            <a:r>
              <a:rPr lang="en-US" altLang="zh-TW" dirty="0"/>
              <a:t>CPU</a:t>
            </a:r>
            <a:r>
              <a:rPr lang="zh-TW" altLang="en-US" dirty="0"/>
              <a:t>，而它們的 </a:t>
            </a:r>
            <a:r>
              <a:rPr lang="en-US" altLang="zh-TW" dirty="0"/>
              <a:t>CU </a:t>
            </a:r>
            <a:r>
              <a:rPr lang="zh-TW" altLang="en-US" dirty="0"/>
              <a:t>值分別為 </a:t>
            </a:r>
            <a:r>
              <a:rPr lang="en-US" altLang="zh-TW" dirty="0"/>
              <a:t>3.75 </a:t>
            </a:r>
            <a:r>
              <a:rPr lang="zh-TW" altLang="en-US" dirty="0"/>
              <a:t>和 </a:t>
            </a:r>
            <a:r>
              <a:rPr lang="en-US" altLang="zh-TW" dirty="0"/>
              <a:t>1.7</a:t>
            </a:r>
            <a:r>
              <a:rPr lang="zh-TW" altLang="en-US" dirty="0"/>
              <a:t>，這反映了這些實例類型的不同內存大小。</a:t>
            </a:r>
            <a:endParaRPr lang="en-US" altLang="zh-TW" dirty="0"/>
          </a:p>
          <a:p>
            <a:r>
              <a:rPr lang="zh-TW" altLang="en-US" dirty="0"/>
              <a:t>有多個實例類型具有</a:t>
            </a:r>
            <a:r>
              <a:rPr lang="zh-TW" altLang="en-US" dirty="0">
                <a:solidFill>
                  <a:srgbClr val="FF0000"/>
                </a:solidFill>
              </a:rPr>
              <a:t>相同的效率</a:t>
            </a:r>
            <a:r>
              <a:rPr lang="zh-TW" altLang="en-US" dirty="0"/>
              <a:t>，則優先考慮速度最快的一個（即更高的 </a:t>
            </a:r>
            <a:r>
              <a:rPr lang="en-US" altLang="zh-TW" dirty="0"/>
              <a:t>CU</a:t>
            </a:r>
            <a:r>
              <a:rPr lang="zh-TW" altLang="en-US" dirty="0"/>
              <a:t>）</a:t>
            </a:r>
          </a:p>
        </p:txBody>
      </p:sp>
    </p:spTree>
    <p:extLst>
      <p:ext uri="{BB962C8B-B14F-4D97-AF65-F5344CB8AC3E}">
        <p14:creationId xmlns:p14="http://schemas.microsoft.com/office/powerpoint/2010/main" val="3475439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58C33E3-CA7C-4A10-82D1-12DC8597685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CEC69B7E-3BEE-4D31-8305-A315127BFC36}"/>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BBA167C2-CCF7-4623-B25A-28DB6DA9327F}"/>
              </a:ext>
            </a:extLst>
          </p:cNvPr>
          <p:cNvPicPr>
            <a:picLocks noChangeAspect="1"/>
          </p:cNvPicPr>
          <p:nvPr/>
        </p:nvPicPr>
        <p:blipFill>
          <a:blip r:embed="rId3"/>
          <a:stretch>
            <a:fillRect/>
          </a:stretch>
        </p:blipFill>
        <p:spPr>
          <a:xfrm>
            <a:off x="705759" y="1825625"/>
            <a:ext cx="5267325" cy="3810000"/>
          </a:xfrm>
          <a:prstGeom prst="rect">
            <a:avLst/>
          </a:prstGeom>
        </p:spPr>
      </p:pic>
      <p:pic>
        <p:nvPicPr>
          <p:cNvPr id="5" name="圖片 4">
            <a:extLst>
              <a:ext uri="{FF2B5EF4-FFF2-40B4-BE49-F238E27FC236}">
                <a16:creationId xmlns:a16="http://schemas.microsoft.com/office/drawing/2014/main" id="{55A590FA-21A7-4E66-B923-31B4AD600DCE}"/>
              </a:ext>
            </a:extLst>
          </p:cNvPr>
          <p:cNvPicPr>
            <a:picLocks noChangeAspect="1"/>
          </p:cNvPicPr>
          <p:nvPr/>
        </p:nvPicPr>
        <p:blipFill>
          <a:blip r:embed="rId4"/>
          <a:stretch>
            <a:fillRect/>
          </a:stretch>
        </p:blipFill>
        <p:spPr>
          <a:xfrm>
            <a:off x="7103881" y="2052564"/>
            <a:ext cx="4382360" cy="3583061"/>
          </a:xfrm>
          <a:prstGeom prst="rect">
            <a:avLst/>
          </a:prstGeom>
        </p:spPr>
      </p:pic>
    </p:spTree>
    <p:extLst>
      <p:ext uri="{BB962C8B-B14F-4D97-AF65-F5344CB8AC3E}">
        <p14:creationId xmlns:p14="http://schemas.microsoft.com/office/powerpoint/2010/main" val="2375837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DED747A-D09A-434B-A8C0-001B56A8D722}"/>
              </a:ext>
            </a:extLst>
          </p:cNvPr>
          <p:cNvSpPr>
            <a:spLocks noGrp="1"/>
          </p:cNvSpPr>
          <p:nvPr>
            <p:ph type="title"/>
          </p:nvPr>
        </p:nvSpPr>
        <p:spPr>
          <a:xfrm>
            <a:off x="3677593" y="163635"/>
            <a:ext cx="8532779" cy="1021404"/>
          </a:xfrm>
        </p:spPr>
        <p:txBody>
          <a:bodyPr>
            <a:normAutofit/>
          </a:bodyPr>
          <a:lstStyle/>
          <a:p>
            <a:r>
              <a:rPr lang="en-US" altLang="zh-TW" sz="2800" dirty="0">
                <a:hlinkClick r:id="rId3"/>
              </a:rPr>
              <a:t>https://aws.amazon.com/tw/ec2/instance-types/</a:t>
            </a:r>
            <a:br>
              <a:rPr lang="en-US" altLang="zh-TW" sz="2800" dirty="0"/>
            </a:br>
            <a:endParaRPr lang="zh-TW" altLang="en-US" sz="2800" dirty="0"/>
          </a:p>
        </p:txBody>
      </p:sp>
      <p:sp>
        <p:nvSpPr>
          <p:cNvPr id="3" name="內容版面配置區 2">
            <a:extLst>
              <a:ext uri="{FF2B5EF4-FFF2-40B4-BE49-F238E27FC236}">
                <a16:creationId xmlns:a16="http://schemas.microsoft.com/office/drawing/2014/main" id="{425EE3B3-FA19-4852-8D81-0DE065BCEE8A}"/>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B7C6FAF0-2383-4AC4-AC6C-8702D9DDC44F}"/>
              </a:ext>
            </a:extLst>
          </p:cNvPr>
          <p:cNvPicPr>
            <a:picLocks noChangeAspect="1"/>
          </p:cNvPicPr>
          <p:nvPr/>
        </p:nvPicPr>
        <p:blipFill>
          <a:blip r:embed="rId4"/>
          <a:stretch>
            <a:fillRect/>
          </a:stretch>
        </p:blipFill>
        <p:spPr>
          <a:xfrm>
            <a:off x="260779" y="862469"/>
            <a:ext cx="11211374" cy="6003600"/>
          </a:xfrm>
          <a:prstGeom prst="rect">
            <a:avLst/>
          </a:prstGeom>
        </p:spPr>
      </p:pic>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8752E7EA-ABE8-4177-B6D9-493EDF69AE7C}"/>
                  </a:ext>
                </a:extLst>
              </p:cNvPr>
              <p:cNvSpPr txBox="1"/>
              <p:nvPr/>
            </p:nvSpPr>
            <p:spPr>
              <a:xfrm>
                <a:off x="9002412" y="862469"/>
                <a:ext cx="6094324" cy="391646"/>
              </a:xfrm>
              <a:prstGeom prst="rect">
                <a:avLst/>
              </a:prstGeom>
              <a:noFill/>
            </p:spPr>
            <p:txBody>
              <a:bodyPr wrap="square">
                <a:spAutoFit/>
              </a:bodyPr>
              <a:lstStyle/>
              <a:p>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𝑃𝑟𝑖𝑐𝑒</m:t>
                        </m:r>
                      </m:e>
                      <m:sub>
                        <m:r>
                          <a:rPr lang="en-US" altLang="zh-TW" b="0" i="1" smtClean="0">
                            <a:latin typeface="Cambria Math" panose="02040503050406030204" pitchFamily="18" charset="0"/>
                          </a:rPr>
                          <m:t>𝑖</m:t>
                        </m:r>
                      </m:sub>
                    </m:sSub>
                    <m:r>
                      <a:rPr lang="en-US" altLang="zh-TW" i="1" smtClean="0">
                        <a:latin typeface="Cambria Math" panose="02040503050406030204" pitchFamily="18" charset="0"/>
                        <a:ea typeface="Cambria Math" panose="02040503050406030204" pitchFamily="18" charset="0"/>
                      </a:rPr>
                      <m:t>≤</m:t>
                    </m:r>
                    <m:sSub>
                      <m:sSubPr>
                        <m:ctrlPr>
                          <a:rPr lang="en-US" altLang="zh-TW"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𝑃𝑟𝑖𝑐𝑒</m:t>
                        </m:r>
                      </m:e>
                      <m:sub>
                        <m:r>
                          <a:rPr lang="en-US" altLang="zh-TW" b="0" i="1" smtClean="0">
                            <a:latin typeface="Cambria Math" panose="02040503050406030204" pitchFamily="18" charset="0"/>
                            <a:ea typeface="Cambria Math" panose="02040503050406030204" pitchFamily="18" charset="0"/>
                          </a:rPr>
                          <m:t>𝑗</m:t>
                        </m:r>
                      </m:sub>
                    </m:sSub>
                  </m:oMath>
                </a14:m>
                <a:r>
                  <a:rPr lang="en-US" altLang="zh-TW" dirty="0"/>
                  <a:t> &amp;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𝐶𝑈</m:t>
                        </m:r>
                      </m:e>
                      <m:sub>
                        <m:r>
                          <a:rPr lang="en-US" altLang="zh-TW" i="1">
                            <a:latin typeface="Cambria Math" panose="02040503050406030204" pitchFamily="18" charset="0"/>
                          </a:rPr>
                          <m:t>𝑖</m:t>
                        </m:r>
                      </m:sub>
                    </m:sSub>
                    <m:r>
                      <a:rPr lang="en-US" altLang="zh-TW" i="1">
                        <a:latin typeface="Cambria Math" panose="02040503050406030204" pitchFamily="18" charset="0"/>
                        <a:ea typeface="Cambria Math" panose="02040503050406030204" pitchFamily="18" charset="0"/>
                      </a:rPr>
                      <m:t>≥</m:t>
                    </m:r>
                    <m:sSub>
                      <m:sSubPr>
                        <m:ctrlPr>
                          <a:rPr lang="en-US" altLang="zh-TW" i="1">
                            <a:latin typeface="Cambria Math" panose="02040503050406030204" pitchFamily="18" charset="0"/>
                            <a:ea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𝐶𝑈</m:t>
                        </m:r>
                      </m:e>
                      <m:sub>
                        <m:r>
                          <a:rPr lang="en-US" altLang="zh-TW" i="1">
                            <a:latin typeface="Cambria Math" panose="02040503050406030204" pitchFamily="18" charset="0"/>
                            <a:ea typeface="Cambria Math" panose="02040503050406030204" pitchFamily="18" charset="0"/>
                          </a:rPr>
                          <m:t>𝑗</m:t>
                        </m:r>
                      </m:sub>
                    </m:sSub>
                  </m:oMath>
                </a14:m>
                <a:r>
                  <a:rPr lang="en-US" altLang="zh-TW" dirty="0"/>
                  <a:t> </a:t>
                </a:r>
                <a:endParaRPr lang="zh-TW" altLang="en-US" dirty="0"/>
              </a:p>
            </p:txBody>
          </p:sp>
        </mc:Choice>
        <mc:Fallback xmlns="">
          <p:sp>
            <p:nvSpPr>
              <p:cNvPr id="6" name="文字方塊 5">
                <a:extLst>
                  <a:ext uri="{FF2B5EF4-FFF2-40B4-BE49-F238E27FC236}">
                    <a16:creationId xmlns:a16="http://schemas.microsoft.com/office/drawing/2014/main" id="{8752E7EA-ABE8-4177-B6D9-493EDF69AE7C}"/>
                  </a:ext>
                </a:extLst>
              </p:cNvPr>
              <p:cNvSpPr txBox="1">
                <a:spLocks noRot="1" noChangeAspect="1" noMove="1" noResize="1" noEditPoints="1" noAdjustHandles="1" noChangeArrowheads="1" noChangeShapeType="1" noTextEdit="1"/>
              </p:cNvSpPr>
              <p:nvPr/>
            </p:nvSpPr>
            <p:spPr>
              <a:xfrm>
                <a:off x="9002412" y="862469"/>
                <a:ext cx="6094324" cy="391646"/>
              </a:xfrm>
              <a:prstGeom prst="rect">
                <a:avLst/>
              </a:prstGeom>
              <a:blipFill>
                <a:blip r:embed="rId5"/>
                <a:stretch>
                  <a:fillRect t="-6154" b="-18462"/>
                </a:stretch>
              </a:blipFill>
            </p:spPr>
            <p:txBody>
              <a:bodyPr/>
              <a:lstStyle/>
              <a:p>
                <a:r>
                  <a:rPr lang="zh-TW" altLang="en-US">
                    <a:noFill/>
                  </a:rPr>
                  <a:t> </a:t>
                </a:r>
              </a:p>
            </p:txBody>
          </p:sp>
        </mc:Fallback>
      </mc:AlternateContent>
      <p:pic>
        <p:nvPicPr>
          <p:cNvPr id="7" name="圖片 6">
            <a:extLst>
              <a:ext uri="{FF2B5EF4-FFF2-40B4-BE49-F238E27FC236}">
                <a16:creationId xmlns:a16="http://schemas.microsoft.com/office/drawing/2014/main" id="{8E92A549-677C-4E78-9EEC-3DBE42933895}"/>
              </a:ext>
            </a:extLst>
          </p:cNvPr>
          <p:cNvPicPr>
            <a:picLocks noChangeAspect="1"/>
          </p:cNvPicPr>
          <p:nvPr/>
        </p:nvPicPr>
        <p:blipFill>
          <a:blip r:embed="rId6"/>
          <a:stretch>
            <a:fillRect/>
          </a:stretch>
        </p:blipFill>
        <p:spPr>
          <a:xfrm>
            <a:off x="10563674" y="1281898"/>
            <a:ext cx="1485900" cy="571500"/>
          </a:xfrm>
          <a:prstGeom prst="rect">
            <a:avLst/>
          </a:prstGeom>
        </p:spPr>
      </p:pic>
    </p:spTree>
    <p:extLst>
      <p:ext uri="{BB962C8B-B14F-4D97-AF65-F5344CB8AC3E}">
        <p14:creationId xmlns:p14="http://schemas.microsoft.com/office/powerpoint/2010/main" val="856279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C41E5E3-A8CA-471C-AF60-7282BBD7B767}"/>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306D678D-F44F-405D-ADD1-9619B0DA1336}"/>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32A47772-77AA-474D-A5A1-C74C13AE49F2}"/>
              </a:ext>
            </a:extLst>
          </p:cNvPr>
          <p:cNvPicPr>
            <a:picLocks noChangeAspect="1"/>
          </p:cNvPicPr>
          <p:nvPr/>
        </p:nvPicPr>
        <p:blipFill>
          <a:blip r:embed="rId2"/>
          <a:stretch>
            <a:fillRect/>
          </a:stretch>
        </p:blipFill>
        <p:spPr>
          <a:xfrm>
            <a:off x="1162678" y="242887"/>
            <a:ext cx="7696200" cy="6372225"/>
          </a:xfrm>
          <a:prstGeom prst="rect">
            <a:avLst/>
          </a:prstGeom>
        </p:spPr>
      </p:pic>
    </p:spTree>
    <p:extLst>
      <p:ext uri="{BB962C8B-B14F-4D97-AF65-F5344CB8AC3E}">
        <p14:creationId xmlns:p14="http://schemas.microsoft.com/office/powerpoint/2010/main" val="1597483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790ECFBE-41A7-4C81-9413-47C1C4C69DC1}"/>
              </a:ext>
            </a:extLst>
          </p:cNvPr>
          <p:cNvSpPr>
            <a:spLocks noGrp="1"/>
          </p:cNvSpPr>
          <p:nvPr>
            <p:ph idx="1"/>
          </p:nvPr>
        </p:nvSpPr>
        <p:spPr>
          <a:xfrm>
            <a:off x="189040" y="308133"/>
            <a:ext cx="10515600" cy="4351338"/>
          </a:xfrm>
        </p:spPr>
        <p:txBody>
          <a:bodyPr>
            <a:normAutofit/>
          </a:bodyPr>
          <a:lstStyle/>
          <a:p>
            <a:endParaRPr lang="en-US" altLang="zh-TW" dirty="0"/>
          </a:p>
        </p:txBody>
      </p:sp>
      <p:pic>
        <p:nvPicPr>
          <p:cNvPr id="5" name="圖片 4">
            <a:extLst>
              <a:ext uri="{FF2B5EF4-FFF2-40B4-BE49-F238E27FC236}">
                <a16:creationId xmlns:a16="http://schemas.microsoft.com/office/drawing/2014/main" id="{F6E07DD1-4C1D-4E82-8A50-FC20E12F7CBF}"/>
              </a:ext>
            </a:extLst>
          </p:cNvPr>
          <p:cNvPicPr>
            <a:picLocks noChangeAspect="1"/>
          </p:cNvPicPr>
          <p:nvPr/>
        </p:nvPicPr>
        <p:blipFill>
          <a:blip r:embed="rId3"/>
          <a:stretch>
            <a:fillRect/>
          </a:stretch>
        </p:blipFill>
        <p:spPr>
          <a:xfrm>
            <a:off x="372862" y="266053"/>
            <a:ext cx="4879759" cy="3280898"/>
          </a:xfrm>
          <a:prstGeom prst="rect">
            <a:avLst/>
          </a:prstGeom>
        </p:spPr>
      </p:pic>
      <p:pic>
        <p:nvPicPr>
          <p:cNvPr id="7" name="圖片 6">
            <a:extLst>
              <a:ext uri="{FF2B5EF4-FFF2-40B4-BE49-F238E27FC236}">
                <a16:creationId xmlns:a16="http://schemas.microsoft.com/office/drawing/2014/main" id="{1ED0C624-3F39-4419-B4D2-B1F45D05E485}"/>
              </a:ext>
            </a:extLst>
          </p:cNvPr>
          <p:cNvPicPr>
            <a:picLocks noChangeAspect="1"/>
          </p:cNvPicPr>
          <p:nvPr/>
        </p:nvPicPr>
        <p:blipFill>
          <a:blip r:embed="rId4"/>
          <a:stretch>
            <a:fillRect/>
          </a:stretch>
        </p:blipFill>
        <p:spPr>
          <a:xfrm>
            <a:off x="6535590" y="497886"/>
            <a:ext cx="4879759" cy="2452721"/>
          </a:xfrm>
          <a:prstGeom prst="rect">
            <a:avLst/>
          </a:prstGeom>
        </p:spPr>
      </p:pic>
      <p:graphicFrame>
        <p:nvGraphicFramePr>
          <p:cNvPr id="9" name="表格 4">
            <a:extLst>
              <a:ext uri="{FF2B5EF4-FFF2-40B4-BE49-F238E27FC236}">
                <a16:creationId xmlns:a16="http://schemas.microsoft.com/office/drawing/2014/main" id="{CD16F973-037E-45B4-836F-B23F85624618}"/>
              </a:ext>
            </a:extLst>
          </p:cNvPr>
          <p:cNvGraphicFramePr>
            <a:graphicFrameLocks noGrp="1"/>
          </p:cNvGraphicFramePr>
          <p:nvPr/>
        </p:nvGraphicFramePr>
        <p:xfrm>
          <a:off x="269620" y="3907393"/>
          <a:ext cx="8128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937307872"/>
                    </a:ext>
                  </a:extLst>
                </a:gridCol>
                <a:gridCol w="2032000">
                  <a:extLst>
                    <a:ext uri="{9D8B030D-6E8A-4147-A177-3AD203B41FA5}">
                      <a16:colId xmlns:a16="http://schemas.microsoft.com/office/drawing/2014/main" val="1314258235"/>
                    </a:ext>
                  </a:extLst>
                </a:gridCol>
                <a:gridCol w="2032000">
                  <a:extLst>
                    <a:ext uri="{9D8B030D-6E8A-4147-A177-3AD203B41FA5}">
                      <a16:colId xmlns:a16="http://schemas.microsoft.com/office/drawing/2014/main" val="1121706200"/>
                    </a:ext>
                  </a:extLst>
                </a:gridCol>
                <a:gridCol w="2032000">
                  <a:extLst>
                    <a:ext uri="{9D8B030D-6E8A-4147-A177-3AD203B41FA5}">
                      <a16:colId xmlns:a16="http://schemas.microsoft.com/office/drawing/2014/main" val="487864099"/>
                    </a:ext>
                  </a:extLst>
                </a:gridCol>
              </a:tblGrid>
              <a:tr h="370840">
                <a:tc>
                  <a:txBody>
                    <a:bodyPr/>
                    <a:lstStyle/>
                    <a:p>
                      <a:endParaRPr lang="zh-TW" altLang="en-US"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b="0" i="0" dirty="0">
                          <a:solidFill>
                            <a:schemeClr val="tx1"/>
                          </a:solidFill>
                        </a:rPr>
                        <a:t>CPU</a:t>
                      </a:r>
                      <a:endParaRPr lang="zh-TW" altLang="en-US"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b="0" i="0" dirty="0">
                          <a:solidFill>
                            <a:schemeClr val="tx1"/>
                          </a:solidFill>
                        </a:rPr>
                        <a:t>memory</a:t>
                      </a:r>
                      <a:endParaRPr lang="zh-TW" altLang="en-US"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b="0" i="0" dirty="0">
                          <a:solidFill>
                            <a:schemeClr val="tx1"/>
                          </a:solidFill>
                        </a:rPr>
                        <a:t>CU</a:t>
                      </a:r>
                      <a:endParaRPr lang="zh-TW" altLang="en-US"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6647563"/>
                  </a:ext>
                </a:extLst>
              </a:tr>
              <a:tr h="370840">
                <a:tc>
                  <a:txBody>
                    <a:bodyPr/>
                    <a:lstStyle/>
                    <a:p>
                      <a:r>
                        <a:rPr lang="en-US" altLang="zh-TW" dirty="0"/>
                        <a:t>m1.medium</a:t>
                      </a:r>
                      <a:endParaRPr lang="zh-TW" altLang="en-US"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dirty="0"/>
                        <a:t>a single virtual CPU </a:t>
                      </a:r>
                      <a:endParaRPr lang="zh-TW" altLang="en-US"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b="0" i="0" dirty="0">
                          <a:solidFill>
                            <a:schemeClr val="tx1"/>
                          </a:solidFill>
                        </a:rPr>
                        <a:t>Large</a:t>
                      </a:r>
                      <a:endParaRPr lang="zh-TW" altLang="en-US"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b="0" i="0" dirty="0">
                          <a:solidFill>
                            <a:schemeClr val="tx1"/>
                          </a:solidFill>
                        </a:rPr>
                        <a:t>3.75</a:t>
                      </a:r>
                      <a:endParaRPr lang="zh-TW" altLang="en-US"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5109415"/>
                  </a:ext>
                </a:extLst>
              </a:tr>
              <a:tr h="370840">
                <a:tc>
                  <a:txBody>
                    <a:bodyPr/>
                    <a:lstStyle/>
                    <a:p>
                      <a:r>
                        <a:rPr lang="en-US" altLang="zh-TW" dirty="0"/>
                        <a:t>m1.small</a:t>
                      </a:r>
                      <a:endParaRPr lang="zh-TW" altLang="en-US"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dirty="0"/>
                        <a:t>a single virtual CPU </a:t>
                      </a:r>
                      <a:endParaRPr lang="zh-TW" altLang="en-US"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b="0" i="0" dirty="0">
                          <a:solidFill>
                            <a:schemeClr val="tx1"/>
                          </a:solidFill>
                        </a:rPr>
                        <a:t>small</a:t>
                      </a:r>
                      <a:endParaRPr lang="zh-TW" altLang="en-US"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b="0" i="0" dirty="0">
                          <a:solidFill>
                            <a:schemeClr val="tx1"/>
                          </a:solidFill>
                        </a:rPr>
                        <a:t>1.7</a:t>
                      </a:r>
                      <a:endParaRPr lang="zh-TW" altLang="en-US"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7569485"/>
                  </a:ext>
                </a:extLst>
              </a:tr>
            </a:tbl>
          </a:graphicData>
        </a:graphic>
      </p:graphicFrame>
      <p:sp>
        <p:nvSpPr>
          <p:cNvPr id="10" name="內容版面配置區 2">
            <a:extLst>
              <a:ext uri="{FF2B5EF4-FFF2-40B4-BE49-F238E27FC236}">
                <a16:creationId xmlns:a16="http://schemas.microsoft.com/office/drawing/2014/main" id="{DD7CD206-92CA-45EE-8283-F4E7FEBDCCAF}"/>
              </a:ext>
            </a:extLst>
          </p:cNvPr>
          <p:cNvSpPr txBox="1">
            <a:spLocks/>
          </p:cNvSpPr>
          <p:nvPr/>
        </p:nvSpPr>
        <p:spPr>
          <a:xfrm>
            <a:off x="269620" y="5202619"/>
            <a:ext cx="8705850" cy="4026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a:t>Array x: represent the assignment of tasks to instances</a:t>
            </a:r>
          </a:p>
          <a:p>
            <a:r>
              <a:rPr lang="en-US" altLang="zh-TW"/>
              <a:t>Array y: represent the type of each instance</a:t>
            </a:r>
          </a:p>
          <a:p>
            <a:r>
              <a:rPr lang="en-US" altLang="zh-TW"/>
              <a:t>Array z: represent the execution order of tasks</a:t>
            </a:r>
            <a:endParaRPr lang="zh-TW" altLang="en-US" dirty="0"/>
          </a:p>
        </p:txBody>
      </p:sp>
    </p:spTree>
    <p:extLst>
      <p:ext uri="{BB962C8B-B14F-4D97-AF65-F5344CB8AC3E}">
        <p14:creationId xmlns:p14="http://schemas.microsoft.com/office/powerpoint/2010/main" val="922627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EA4F7B-7DEE-4788-935C-DE784875F9D0}"/>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FA768035-E8A0-4B09-A618-77DC2BB51E0A}"/>
              </a:ext>
            </a:extLst>
          </p:cNvPr>
          <p:cNvSpPr>
            <a:spLocks noGrp="1"/>
          </p:cNvSpPr>
          <p:nvPr>
            <p:ph idx="1"/>
          </p:nvPr>
        </p:nvSpPr>
        <p:spPr/>
        <p:txBody>
          <a:bodyPr>
            <a:normAutofit/>
          </a:bodyPr>
          <a:lstStyle/>
          <a:p>
            <a:r>
              <a:rPr lang="en-US" altLang="zh-TW" dirty="0"/>
              <a:t>The generated set of instances Y , is given as an input to a modified version of the well-known HEFT algorithm.</a:t>
            </a:r>
          </a:p>
          <a:p>
            <a:r>
              <a:rPr lang="en-US" altLang="zh-TW" dirty="0"/>
              <a:t>The modified-HEFT completes the assignment x by filling the values of X and Z arrays. </a:t>
            </a:r>
          </a:p>
          <a:p>
            <a:r>
              <a:rPr lang="en-US" altLang="zh-TW" dirty="0"/>
              <a:t>Eventually, the best assignment found across all iterations returns the final solution.</a:t>
            </a:r>
            <a:endParaRPr lang="zh-TW" altLang="en-US" dirty="0"/>
          </a:p>
        </p:txBody>
      </p:sp>
      <p:pic>
        <p:nvPicPr>
          <p:cNvPr id="5" name="圖片 4">
            <a:extLst>
              <a:ext uri="{FF2B5EF4-FFF2-40B4-BE49-F238E27FC236}">
                <a16:creationId xmlns:a16="http://schemas.microsoft.com/office/drawing/2014/main" id="{615AC2AA-4BBB-41AF-A1C9-18145F638EE0}"/>
              </a:ext>
            </a:extLst>
          </p:cNvPr>
          <p:cNvPicPr>
            <a:picLocks noChangeAspect="1"/>
          </p:cNvPicPr>
          <p:nvPr/>
        </p:nvPicPr>
        <p:blipFill>
          <a:blip r:embed="rId2"/>
          <a:stretch>
            <a:fillRect/>
          </a:stretch>
        </p:blipFill>
        <p:spPr>
          <a:xfrm>
            <a:off x="7518621" y="4450949"/>
            <a:ext cx="4169214" cy="5024437"/>
          </a:xfrm>
          <a:prstGeom prst="rect">
            <a:avLst/>
          </a:prstGeom>
        </p:spPr>
      </p:pic>
      <p:pic>
        <p:nvPicPr>
          <p:cNvPr id="6" name="圖片 5">
            <a:extLst>
              <a:ext uri="{FF2B5EF4-FFF2-40B4-BE49-F238E27FC236}">
                <a16:creationId xmlns:a16="http://schemas.microsoft.com/office/drawing/2014/main" id="{C227741F-990E-4A0F-B73E-1A803BB6C230}"/>
              </a:ext>
            </a:extLst>
          </p:cNvPr>
          <p:cNvPicPr>
            <a:picLocks noChangeAspect="1"/>
          </p:cNvPicPr>
          <p:nvPr/>
        </p:nvPicPr>
        <p:blipFill>
          <a:blip r:embed="rId3"/>
          <a:stretch>
            <a:fillRect/>
          </a:stretch>
        </p:blipFill>
        <p:spPr>
          <a:xfrm>
            <a:off x="138465" y="83829"/>
            <a:ext cx="5215244" cy="1606859"/>
          </a:xfrm>
          <a:prstGeom prst="rect">
            <a:avLst/>
          </a:prstGeom>
        </p:spPr>
      </p:pic>
    </p:spTree>
    <p:extLst>
      <p:ext uri="{BB962C8B-B14F-4D97-AF65-F5344CB8AC3E}">
        <p14:creationId xmlns:p14="http://schemas.microsoft.com/office/powerpoint/2010/main" val="174145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25BC5C-6C83-4FF8-8304-AE6C5C859B0F}"/>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1EC5FBB8-F2DB-4A3D-893A-A3D599857234}"/>
              </a:ext>
            </a:extLst>
          </p:cNvPr>
          <p:cNvSpPr>
            <a:spLocks noGrp="1"/>
          </p:cNvSpPr>
          <p:nvPr>
            <p:ph idx="1"/>
          </p:nvPr>
        </p:nvSpPr>
        <p:spPr/>
        <p:txBody>
          <a:bodyPr/>
          <a:lstStyle/>
          <a:p>
            <a:endParaRPr lang="zh-TW" altLang="en-US" dirty="0"/>
          </a:p>
        </p:txBody>
      </p:sp>
      <p:pic>
        <p:nvPicPr>
          <p:cNvPr id="4" name="圖片 3">
            <a:extLst>
              <a:ext uri="{FF2B5EF4-FFF2-40B4-BE49-F238E27FC236}">
                <a16:creationId xmlns:a16="http://schemas.microsoft.com/office/drawing/2014/main" id="{68A40031-86DE-4E11-85C0-C5E7683FD4A0}"/>
              </a:ext>
            </a:extLst>
          </p:cNvPr>
          <p:cNvPicPr>
            <a:picLocks noChangeAspect="1"/>
          </p:cNvPicPr>
          <p:nvPr/>
        </p:nvPicPr>
        <p:blipFill>
          <a:blip r:embed="rId3"/>
          <a:stretch>
            <a:fillRect/>
          </a:stretch>
        </p:blipFill>
        <p:spPr>
          <a:xfrm>
            <a:off x="6740697" y="0"/>
            <a:ext cx="5572125" cy="6715125"/>
          </a:xfrm>
          <a:prstGeom prst="rect">
            <a:avLst/>
          </a:prstGeom>
        </p:spPr>
      </p:pic>
      <p:pic>
        <p:nvPicPr>
          <p:cNvPr id="5" name="圖片 4">
            <a:extLst>
              <a:ext uri="{FF2B5EF4-FFF2-40B4-BE49-F238E27FC236}">
                <a16:creationId xmlns:a16="http://schemas.microsoft.com/office/drawing/2014/main" id="{AED151DA-21F6-4416-BC21-65CF51FEAC68}"/>
              </a:ext>
            </a:extLst>
          </p:cNvPr>
          <p:cNvPicPr>
            <a:picLocks noChangeAspect="1"/>
          </p:cNvPicPr>
          <p:nvPr/>
        </p:nvPicPr>
        <p:blipFill>
          <a:blip r:embed="rId4"/>
          <a:stretch>
            <a:fillRect/>
          </a:stretch>
        </p:blipFill>
        <p:spPr>
          <a:xfrm>
            <a:off x="390721" y="681037"/>
            <a:ext cx="5215244" cy="1606859"/>
          </a:xfrm>
          <a:prstGeom prst="rect">
            <a:avLst/>
          </a:prstGeom>
        </p:spPr>
      </p:pic>
    </p:spTree>
    <p:extLst>
      <p:ext uri="{BB962C8B-B14F-4D97-AF65-F5344CB8AC3E}">
        <p14:creationId xmlns:p14="http://schemas.microsoft.com/office/powerpoint/2010/main" val="321533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報paper範本" id="{69A26A74-F2D4-4C4E-8979-71B91039FD65}" vid="{BF5BF2FF-57E1-4805-99F6-A663F732E577}"/>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報paper範本</Template>
  <TotalTime>1052</TotalTime>
  <Words>1237</Words>
  <Application>Microsoft Office PowerPoint</Application>
  <PresentationFormat>寬螢幕</PresentationFormat>
  <Paragraphs>75</Paragraphs>
  <Slides>25</Slides>
  <Notes>6</Notes>
  <HiddenSlides>4</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25</vt:i4>
      </vt:variant>
    </vt:vector>
  </HeadingPairs>
  <TitlesOfParts>
    <vt:vector size="31" baseType="lpstr">
      <vt:lpstr>標楷體</vt:lpstr>
      <vt:lpstr>Arial</vt:lpstr>
      <vt:lpstr>Calibri</vt:lpstr>
      <vt:lpstr>Cambria Math</vt:lpstr>
      <vt:lpstr>Times New Roman</vt:lpstr>
      <vt:lpstr>Office 佈景主題</vt:lpstr>
      <vt:lpstr>GRP-HEFT: A Budget-Constrained Resource Provisioning Scheme for Workflow Scheduling in IaaS Clouds</vt:lpstr>
      <vt:lpstr>Abstract</vt:lpstr>
      <vt:lpstr>we particularly focus on the hourly-based cost model, since it is widely used by large public cloud providers.</vt:lpstr>
      <vt:lpstr>PowerPoint 簡報</vt:lpstr>
      <vt:lpstr>https://aws.amazon.com/tw/ec2/instance-types/ </vt:lpstr>
      <vt:lpstr>PowerPoint 簡報</vt:lpstr>
      <vt:lpstr>PowerPoint 簡報</vt:lpstr>
      <vt:lpstr>PowerPoint 簡報</vt:lpstr>
      <vt:lpstr>PowerPoint 簡報</vt:lpstr>
      <vt:lpstr>difference</vt:lpstr>
      <vt:lpstr>Difference</vt:lpstr>
      <vt:lpstr>Difference</vt:lpstr>
      <vt:lpstr>Parameter</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GRP-HEFT: A Budget-Constrained Resource Provisioning Scheme for Workflow Scheduling in IaaS Clouds</dc:title>
  <dc:creator>jj wu</dc:creator>
  <cp:lastModifiedBy>jj wu</cp:lastModifiedBy>
  <cp:revision>5</cp:revision>
  <dcterms:created xsi:type="dcterms:W3CDTF">2021-12-21T16:52:21Z</dcterms:created>
  <dcterms:modified xsi:type="dcterms:W3CDTF">2021-12-22T10:24:39Z</dcterms:modified>
</cp:coreProperties>
</file>