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91" r:id="rId3"/>
    <p:sldId id="258" r:id="rId4"/>
    <p:sldId id="294" r:id="rId5"/>
    <p:sldId id="301" r:id="rId6"/>
    <p:sldId id="303" r:id="rId7"/>
    <p:sldId id="304" r:id="rId8"/>
    <p:sldId id="307" r:id="rId9"/>
    <p:sldId id="311" r:id="rId10"/>
    <p:sldId id="312" r:id="rId11"/>
    <p:sldId id="310" r:id="rId12"/>
    <p:sldId id="313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2275" autoAdjust="0"/>
  </p:normalViewPr>
  <p:slideViewPr>
    <p:cSldViewPr snapToGrid="0">
      <p:cViewPr varScale="1">
        <p:scale>
          <a:sx n="67" d="100"/>
          <a:sy n="67" d="100"/>
        </p:scale>
        <p:origin x="8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6E253-0C11-433E-BFC3-9EAF88CE3C90}" type="datetimeFigureOut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2B2AC-1C42-46CA-87D8-F081B65061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6187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FD0D-02DC-45DD-A4EF-5039129EB53C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E62D488F-C669-486C-8259-33525C253B4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535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F21C-D548-46E3-B09B-1E69087335CD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713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679A-4754-4311-8DBE-4115BFACD3C8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802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6968-6609-415E-927D-3FD7D0A68C47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E62D488F-C669-486C-8259-33525C253B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708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A63B-7BC3-4959-B642-6CE61F8529F4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E62D488F-C669-486C-8259-33525C253B4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429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8527-84CC-495C-B6D5-645C3A3C934C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E62D488F-C669-486C-8259-33525C253B4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813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9E45-371D-4261-A34D-66AF68293B71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614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E153-9F2F-4257-9A1F-493FBF55E003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51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89DB-A86B-40E5-BB32-C95188635F17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28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C5C3-6ED1-4188-9C83-0A8422E4EABA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111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B827E-66AD-49B7-9682-07CFB88B8B50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934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BB80C-0DBD-42E8-BF5C-AC5D9847E869}" type="datetime1">
              <a:rPr lang="zh-TW" altLang="en-US" smtClean="0"/>
              <a:t>2022/4/19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D488F-C669-486C-8259-33525C253B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42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92924" y="1101342"/>
            <a:ext cx="10212138" cy="1299561"/>
          </a:xfrm>
        </p:spPr>
        <p:txBody>
          <a:bodyPr>
            <a:normAutofit fontScale="90000"/>
          </a:bodyPr>
          <a:lstStyle/>
          <a:p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Computing a longest common almost-increasing subsequence of two sequences</a:t>
            </a:r>
          </a:p>
        </p:txBody>
      </p:sp>
      <p:sp>
        <p:nvSpPr>
          <p:cNvPr id="4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Toan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Ta, Yi-Kung Shieh, Chin Lung Lu</a:t>
            </a:r>
          </a:p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Computer Science 854 (2021) 44–51</a:t>
            </a:r>
          </a:p>
        </p:txBody>
      </p:sp>
      <p:sp>
        <p:nvSpPr>
          <p:cNvPr id="5" name="矩形 1"/>
          <p:cNvSpPr>
            <a:spLocks noChangeArrowheads="1"/>
          </p:cNvSpPr>
          <p:nvPr/>
        </p:nvSpPr>
        <p:spPr bwMode="auto">
          <a:xfrm>
            <a:off x="8883004" y="5876925"/>
            <a:ext cx="28885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Cheng-Han Ho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Apr. 19, 2022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9A200FF1-1E71-4070-A8EE-BF5840048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505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2225"/>
            <a:ext cx="10927080" cy="1325563"/>
          </a:xfrm>
        </p:spPr>
        <p:txBody>
          <a:bodyPr/>
          <a:lstStyle/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/>
              <a:t> simpliﬁed L(</a:t>
            </a:r>
            <a:r>
              <a:rPr lang="en-US" altLang="zh-TW" spc="-1" dirty="0" err="1"/>
              <a:t>i</a:t>
            </a:r>
            <a:r>
              <a:rPr lang="en-US" altLang="zh-TW" spc="-1" dirty="0"/>
              <a:t>, j)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5910" y="1123950"/>
            <a:ext cx="11187889" cy="5619749"/>
          </a:xfrm>
        </p:spPr>
        <p:txBody>
          <a:bodyPr>
            <a:normAutofit/>
          </a:bodyPr>
          <a:lstStyle/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A = 3, 2, 1, 3, 2</a:t>
            </a:r>
            <a:endParaRPr lang="en-US" altLang="zh-TW" spc="-1" dirty="0">
              <a:solidFill>
                <a:srgbClr val="000000"/>
              </a:solidFill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</a:rPr>
              <a:t>B = 1, 3, 3, 2</a:t>
            </a: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</a:rPr>
              <a:t>c = 2</a:t>
            </a: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zh-TW" altLang="en-US" spc="-1" dirty="0"/>
              <a:t>每種長度的答案只記一個</a:t>
            </a: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</a:endParaRPr>
          </a:p>
          <a:p>
            <a:pPr marL="514710" indent="-514350">
              <a:spcBef>
                <a:spcPts val="56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zh-TW" altLang="en-US" spc="-1" dirty="0">
                <a:solidFill>
                  <a:srgbClr val="000000"/>
                </a:solidFill>
              </a:rPr>
              <a:t>刪掉 </a:t>
            </a:r>
            <a:r>
              <a:rPr lang="en-US" altLang="zh-TW" spc="-1" dirty="0" err="1">
                <a:solidFill>
                  <a:srgbClr val="000000"/>
                </a:solidFill>
              </a:rPr>
              <a:t>domiated</a:t>
            </a:r>
            <a:endParaRPr lang="en-US" altLang="zh-TW" spc="-1" dirty="0">
              <a:solidFill>
                <a:srgbClr val="000000"/>
              </a:solidFill>
            </a:endParaRPr>
          </a:p>
          <a:p>
            <a:pPr marL="514710" indent="-514350">
              <a:spcBef>
                <a:spcPts val="56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zh-TW" altLang="en-US" spc="-1" dirty="0">
                <a:solidFill>
                  <a:srgbClr val="000000"/>
                </a:solidFill>
              </a:rPr>
              <a:t>刪掉 </a:t>
            </a:r>
            <a:r>
              <a:rPr lang="en-US" altLang="zh-TW" spc="-1" dirty="0">
                <a:solidFill>
                  <a:srgbClr val="000000"/>
                </a:solidFill>
              </a:rPr>
              <a:t>redundant</a:t>
            </a:r>
          </a:p>
          <a:p>
            <a:pPr marL="514710" indent="-514350">
              <a:spcBef>
                <a:spcPts val="56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zh-TW" altLang="en-US" spc="-1" dirty="0">
                <a:solidFill>
                  <a:srgbClr val="FF0000"/>
                </a:solidFill>
              </a:rPr>
              <a:t>最後轉換成 </a:t>
            </a:r>
            <a:r>
              <a:rPr lang="en-US" altLang="zh-TW" spc="-1" dirty="0">
                <a:solidFill>
                  <a:srgbClr val="FF0000"/>
                </a:solidFill>
              </a:rPr>
              <a:t>3-tuple value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endParaRPr lang="en-US" altLang="zh-TW" dirty="0">
              <a:latin typeface="Times New Roman" panose="02020603050405020304" pitchFamily="18" charset="0"/>
            </a:endParaRPr>
          </a:p>
        </p:txBody>
      </p:sp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78FAFDF2-C235-42FA-B3F5-F6BB20C89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660" y="573881"/>
            <a:ext cx="7002429" cy="3471862"/>
          </a:xfrm>
          <a:prstGeom prst="rect">
            <a:avLst/>
          </a:prstGeom>
        </p:spPr>
      </p:pic>
      <p:sp>
        <p:nvSpPr>
          <p:cNvPr id="6" name="箭號: 向右 5">
            <a:extLst>
              <a:ext uri="{FF2B5EF4-FFF2-40B4-BE49-F238E27FC236}">
                <a16:creationId xmlns:a16="http://schemas.microsoft.com/office/drawing/2014/main" id="{8F1E45AE-9BC2-4E49-AA59-627C72C3B69B}"/>
              </a:ext>
            </a:extLst>
          </p:cNvPr>
          <p:cNvSpPr/>
          <p:nvPr/>
        </p:nvSpPr>
        <p:spPr>
          <a:xfrm>
            <a:off x="7559041" y="3187303"/>
            <a:ext cx="1213484" cy="24169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C9A553E-7B67-4883-999C-CABC8E76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533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27080" cy="1325563"/>
          </a:xfrm>
        </p:spPr>
        <p:txBody>
          <a:bodyPr/>
          <a:lstStyle/>
          <a:p>
            <a:r>
              <a:rPr lang="en-US" altLang="zh-TW" spc="-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recursive formula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1060"/>
          </a:xfrm>
        </p:spPr>
        <p:txBody>
          <a:bodyPr>
            <a:normAutofit/>
          </a:bodyPr>
          <a:lstStyle/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endParaRPr lang="en-US" altLang="zh-TW" dirty="0">
              <a:latin typeface="Times New Roman" panose="02020603050405020304" pitchFamily="18" charset="0"/>
            </a:endParaRPr>
          </a:p>
        </p:txBody>
      </p:sp>
      <p:pic>
        <p:nvPicPr>
          <p:cNvPr id="11" name="圖片 10" descr="一張含有 文字, 時鐘, 手錶 的圖片&#10;&#10;自動產生的描述">
            <a:extLst>
              <a:ext uri="{FF2B5EF4-FFF2-40B4-BE49-F238E27FC236}">
                <a16:creationId xmlns:a16="http://schemas.microsoft.com/office/drawing/2014/main" id="{6AD365A3-8577-4895-A58F-0538FF44F9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599" y="2730897"/>
            <a:ext cx="8216135" cy="1396206"/>
          </a:xfrm>
          <a:prstGeom prst="rect">
            <a:avLst/>
          </a:prstGeom>
        </p:spPr>
      </p:pic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DB844550-0677-4786-8B48-6D7A0AA8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464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27080" cy="1325563"/>
          </a:xfrm>
        </p:spPr>
        <p:txBody>
          <a:bodyPr/>
          <a:lstStyle/>
          <a:p>
            <a:r>
              <a:rPr lang="en-US" altLang="zh-TW" spc="-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complexity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1060"/>
          </a:xfrm>
        </p:spPr>
        <p:txBody>
          <a:bodyPr>
            <a:normAutofit/>
          </a:bodyPr>
          <a:lstStyle/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zh-TW" altLang="en-US" spc="-1" dirty="0">
                <a:solidFill>
                  <a:srgbClr val="000000"/>
                </a:solidFill>
              </a:rPr>
              <a:t>每個格子最多只會有 𝓁 個答案</a:t>
            </a:r>
            <a:endParaRPr lang="en-US" altLang="zh-TW" spc="-1" dirty="0">
              <a:solidFill>
                <a:srgbClr val="000000"/>
              </a:solidFill>
            </a:endParaRP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endParaRPr lang="en-US" altLang="zh-TW" spc="-1" dirty="0">
              <a:solidFill>
                <a:srgbClr val="000000"/>
              </a:solidFill>
            </a:endParaRP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dirty="0">
                <a:latin typeface="Times New Roman" panose="02020603050405020304" pitchFamily="18" charset="0"/>
              </a:rPr>
              <a:t>O(nm</a:t>
            </a:r>
            <a:r>
              <a:rPr lang="zh-TW" altLang="en-US" spc="-1" dirty="0">
                <a:solidFill>
                  <a:srgbClr val="000000"/>
                </a:solidFill>
              </a:rPr>
              <a:t>𝓁</a:t>
            </a:r>
            <a:r>
              <a:rPr lang="en-US" altLang="zh-TW" dirty="0">
                <a:latin typeface="Times New Roman" panose="02020603050405020304" pitchFamily="18" charset="0"/>
              </a:rPr>
              <a:t>)</a:t>
            </a: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endParaRPr lang="en-US" altLang="zh-TW" dirty="0">
              <a:latin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DCFD835-1857-4C48-86E6-01805FC4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709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ED0E71-14AD-4E62-972C-221C5E865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2395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A93AAD-D6B7-4CD4-AC92-2D3922F8C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3689"/>
            <a:ext cx="10515600" cy="4055592"/>
          </a:xfrm>
        </p:spPr>
        <p:txBody>
          <a:bodyPr>
            <a:normAutofit fontScale="92500"/>
          </a:bodyPr>
          <a:lstStyle/>
          <a:p>
            <a:r>
              <a:rPr lang="en-US" altLang="zh-TW" sz="2400" dirty="0"/>
              <a:t>Given a positive constant c, a sequence S = (s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, s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, . . . , </a:t>
            </a:r>
            <a:r>
              <a:rPr lang="en-US" altLang="zh-TW" sz="2400" dirty="0" err="1"/>
              <a:t>s</a:t>
            </a:r>
            <a:r>
              <a:rPr lang="en-US" altLang="zh-TW" sz="2400" baseline="-25000" dirty="0" err="1"/>
              <a:t>k</a:t>
            </a:r>
            <a:r>
              <a:rPr lang="en-US" altLang="zh-TW" sz="2400" dirty="0"/>
              <a:t>) of k numbers is said to be </a:t>
            </a:r>
          </a:p>
          <a:p>
            <a:pPr marL="0" indent="0">
              <a:buNone/>
            </a:pPr>
            <a:r>
              <a:rPr lang="en-US" altLang="zh-TW" sz="2400" dirty="0"/>
              <a:t>almost increasing if and only if </a:t>
            </a:r>
            <a:r>
              <a:rPr lang="en-US" altLang="zh-TW" sz="2400" dirty="0" err="1"/>
              <a:t>s</a:t>
            </a:r>
            <a:r>
              <a:rPr lang="en-US" altLang="zh-TW" sz="2400" baseline="-25000" dirty="0" err="1"/>
              <a:t>i</a:t>
            </a:r>
            <a:r>
              <a:rPr lang="en-US" altLang="zh-TW" sz="2400" dirty="0"/>
              <a:t> &gt; max</a:t>
            </a:r>
            <a:r>
              <a:rPr lang="en-US" altLang="zh-TW" sz="2400" baseline="-25000" dirty="0"/>
              <a:t>1≤j&lt;</a:t>
            </a:r>
            <a:r>
              <a:rPr lang="en-US" altLang="zh-TW" sz="2400" baseline="-25000" dirty="0" err="1"/>
              <a:t>i</a:t>
            </a:r>
            <a:r>
              <a:rPr lang="zh-TW" altLang="en-US" sz="2400" dirty="0"/>
              <a:t> </a:t>
            </a:r>
            <a:r>
              <a:rPr lang="en-US" altLang="zh-TW" sz="2400" dirty="0" err="1"/>
              <a:t>s</a:t>
            </a:r>
            <a:r>
              <a:rPr lang="en-US" altLang="zh-TW" sz="2400" baseline="-25000" dirty="0" err="1"/>
              <a:t>j</a:t>
            </a:r>
            <a:r>
              <a:rPr lang="en-US" altLang="zh-TW" sz="2400" dirty="0"/>
              <a:t> − c for all 1 &lt; </a:t>
            </a:r>
            <a:r>
              <a:rPr lang="en-US" altLang="zh-TW" sz="2400" dirty="0" err="1"/>
              <a:t>i</a:t>
            </a:r>
            <a:r>
              <a:rPr lang="en-US" altLang="zh-TW" sz="2400" dirty="0"/>
              <a:t> ≤ k. A longest common </a:t>
            </a:r>
          </a:p>
          <a:p>
            <a:pPr marL="0" indent="0">
              <a:buNone/>
            </a:pPr>
            <a:r>
              <a:rPr lang="en-US" altLang="zh-TW" sz="2400" dirty="0"/>
              <a:t>almost-increasing subsequence (</a:t>
            </a:r>
            <a:r>
              <a:rPr lang="en-US" altLang="zh-TW" sz="2400" dirty="0" err="1"/>
              <a:t>LCaIS</a:t>
            </a:r>
            <a:r>
              <a:rPr lang="en-US" altLang="zh-TW" sz="2400" dirty="0"/>
              <a:t>) between two input sequences is a longest common </a:t>
            </a:r>
          </a:p>
          <a:p>
            <a:pPr marL="0" indent="0">
              <a:buNone/>
            </a:pPr>
            <a:r>
              <a:rPr lang="en-US" altLang="zh-TW" sz="2400" dirty="0"/>
              <a:t>subsequence that is also an almost increasing sequence. We found out that the existing </a:t>
            </a:r>
          </a:p>
          <a:p>
            <a:pPr marL="0" indent="0">
              <a:buNone/>
            </a:pPr>
            <a:r>
              <a:rPr lang="en-US" altLang="zh-TW" sz="2400" dirty="0"/>
              <a:t>algorithm proposed by </a:t>
            </a:r>
            <a:r>
              <a:rPr lang="en-US" altLang="zh-TW" sz="2400" dirty="0" err="1"/>
              <a:t>Moosa</a:t>
            </a:r>
            <a:r>
              <a:rPr lang="en-US" altLang="zh-TW" sz="2400" dirty="0"/>
              <a:t> et al. [1] to ﬁnd an </a:t>
            </a:r>
            <a:r>
              <a:rPr lang="en-US" altLang="zh-TW" sz="2400" dirty="0" err="1"/>
              <a:t>LCaIS</a:t>
            </a:r>
            <a:r>
              <a:rPr lang="en-US" altLang="zh-TW" sz="2400" dirty="0"/>
              <a:t> of two sequences without repeated </a:t>
            </a:r>
          </a:p>
          <a:p>
            <a:pPr marL="0" indent="0">
              <a:buNone/>
            </a:pPr>
            <a:r>
              <a:rPr lang="en-US" altLang="zh-TW" sz="2400" dirty="0"/>
              <a:t>elements gives an incorrect result for some instances. In this work, we present a dynamic </a:t>
            </a:r>
          </a:p>
          <a:p>
            <a:pPr marL="0" indent="0">
              <a:buNone/>
            </a:pPr>
            <a:r>
              <a:rPr lang="en-US" altLang="zh-TW" sz="2400" dirty="0"/>
              <a:t>programming algorithm that can correctly compute an </a:t>
            </a:r>
            <a:r>
              <a:rPr lang="en-US" altLang="zh-TW" sz="2400" dirty="0" err="1"/>
              <a:t>LCaIS</a:t>
            </a:r>
            <a:r>
              <a:rPr lang="en-US" altLang="zh-TW" sz="2400" dirty="0"/>
              <a:t> between any two sequences </a:t>
            </a:r>
          </a:p>
          <a:p>
            <a:pPr marL="0" indent="0">
              <a:buNone/>
            </a:pPr>
            <a:r>
              <a:rPr lang="en-US" altLang="zh-TW" sz="2400" dirty="0"/>
              <a:t>with repeated elements in O (</a:t>
            </a:r>
            <a:r>
              <a:rPr lang="en-US" altLang="zh-TW" sz="2400" dirty="0" err="1"/>
              <a:t>nml</a:t>
            </a:r>
            <a:r>
              <a:rPr lang="en-US" altLang="zh-TW" sz="2400" dirty="0"/>
              <a:t>) time and O (nm) space, where n and m are the lengths </a:t>
            </a:r>
          </a:p>
          <a:p>
            <a:pPr marL="0" indent="0">
              <a:buNone/>
            </a:pPr>
            <a:r>
              <a:rPr lang="en-US" altLang="zh-TW" sz="2400" dirty="0"/>
              <a:t>of two input sequences and l is the length of the output </a:t>
            </a:r>
            <a:r>
              <a:rPr lang="en-US" altLang="zh-TW" sz="2400" dirty="0" err="1"/>
              <a:t>LCaIS</a:t>
            </a:r>
            <a:r>
              <a:rPr lang="en-US" altLang="zh-TW" sz="2400" dirty="0"/>
              <a:t>.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266B1A2-0D4D-4993-945C-45C1D34E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67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34252" cy="1325563"/>
          </a:xfrm>
        </p:spPr>
        <p:txBody>
          <a:bodyPr>
            <a:normAutofit/>
          </a:bodyPr>
          <a:lstStyle/>
          <a:p>
            <a:r>
              <a:rPr lang="en-US" altLang="zh-TW" sz="3600" dirty="0" err="1"/>
              <a:t>LCaIS</a:t>
            </a:r>
            <a:r>
              <a:rPr lang="en-US" altLang="zh-TW" sz="3600" dirty="0"/>
              <a:t> (Longest Common almost-Increasing Subsequence)</a:t>
            </a:r>
            <a:endParaRPr lang="en-US" altLang="zh-TW" sz="3600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A = 3, 2, 1, 3, 2</a:t>
            </a:r>
            <a:endParaRPr lang="en-US" altLang="zh-TW" spc="-1" dirty="0">
              <a:solidFill>
                <a:srgbClr val="000000"/>
              </a:solidFill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</a:rPr>
              <a:t>B = 1, 3, 3, 2</a:t>
            </a: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</a:rPr>
              <a:t>c = 2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LCIS(X) = 1, 3 or 1, 2</a:t>
            </a: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 err="1">
                <a:solidFill>
                  <a:srgbClr val="000000"/>
                </a:solidFill>
              </a:rPr>
              <a:t>LCaIS</a:t>
            </a:r>
            <a:r>
              <a:rPr lang="en-US" altLang="zh-TW" spc="-1" dirty="0">
                <a:solidFill>
                  <a:srgbClr val="000000"/>
                </a:solidFill>
              </a:rPr>
              <a:t>(X) = </a:t>
            </a:r>
            <a:r>
              <a:rPr lang="en-US" altLang="zh-TW" sz="2800" spc="-1" dirty="0">
                <a:solidFill>
                  <a:srgbClr val="000000"/>
                </a:solidFill>
              </a:rPr>
              <a:t>1, 3, 2</a:t>
            </a:r>
            <a:endParaRPr lang="en-US" altLang="zh-TW" sz="2800" spc="-1" dirty="0">
              <a:solidFill>
                <a:srgbClr val="FF0000"/>
              </a:solidFill>
              <a:latin typeface="Times New Roman"/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D7680B3-7DC3-4021-96F2-E9511DE77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895" y="5070664"/>
            <a:ext cx="3118010" cy="495325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4E65786-21C4-4795-85F4-9E5563D65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904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2225"/>
            <a:ext cx="10927080" cy="1325563"/>
          </a:xfrm>
        </p:spPr>
        <p:txBody>
          <a:bodyPr/>
          <a:lstStyle/>
          <a:p>
            <a:r>
              <a:rPr lang="en-US" altLang="zh-TW" dirty="0"/>
              <a:t>algorithm (1/4)</a:t>
            </a:r>
            <a:endParaRPr lang="en-US" altLang="zh-TW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8075"/>
          </a:xfrm>
        </p:spPr>
        <p:txBody>
          <a:bodyPr>
            <a:normAutofit/>
          </a:bodyPr>
          <a:lstStyle/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A = 3, 2, 1, </a:t>
            </a:r>
            <a:r>
              <a:rPr lang="en-US" altLang="zh-TW" spc="-1" dirty="0">
                <a:solidFill>
                  <a:srgbClr val="FF0000"/>
                </a:solidFill>
                <a:latin typeface="Times New Roman"/>
              </a:rPr>
              <a:t>3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, 2</a:t>
            </a:r>
            <a:endParaRPr lang="en-US" altLang="zh-TW" spc="-1" dirty="0">
              <a:solidFill>
                <a:srgbClr val="000000"/>
              </a:solidFill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</a:rPr>
              <a:t>B = 1, 3, 3, </a:t>
            </a:r>
            <a:r>
              <a:rPr lang="en-US" altLang="zh-TW" spc="-1" dirty="0">
                <a:solidFill>
                  <a:srgbClr val="FF0000"/>
                </a:solidFill>
              </a:rPr>
              <a:t>2</a:t>
            </a: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</a:rPr>
              <a:t>c = 2</a:t>
            </a:r>
            <a:endParaRPr lang="en-US" altLang="zh-TW" spc="-1" dirty="0"/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endParaRPr lang="en-US" altLang="zh-TW" spc="-1" dirty="0">
              <a:latin typeface="Times New Roman"/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latin typeface="Times New Roman"/>
              </a:rPr>
              <a:t>when A</a:t>
            </a:r>
            <a:r>
              <a:rPr lang="en-US" altLang="zh-TW" spc="-1" baseline="-25000" dirty="0">
                <a:latin typeface="Times New Roman"/>
              </a:rPr>
              <a:t>4</a:t>
            </a:r>
            <a:r>
              <a:rPr lang="en-US" altLang="zh-TW" spc="-1" dirty="0">
                <a:latin typeface="Times New Roman"/>
              </a:rPr>
              <a:t> </a:t>
            </a:r>
            <a:r>
              <a:rPr lang="zh-TW" altLang="en-US" b="0" i="0" dirty="0">
                <a:effectLst/>
                <a:latin typeface="arial" panose="020B0604020202020204" pitchFamily="34" charset="0"/>
              </a:rPr>
              <a:t>≠</a:t>
            </a:r>
            <a:r>
              <a:rPr lang="zh-TW" alt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TW" b="0" i="0" dirty="0">
                <a:effectLst/>
                <a:latin typeface="arial" panose="020B0604020202020204" pitchFamily="34" charset="0"/>
              </a:rPr>
              <a:t>B</a:t>
            </a:r>
            <a:r>
              <a:rPr lang="en-US" altLang="zh-TW" b="0" i="0" baseline="-25000" dirty="0">
                <a:effectLst/>
                <a:latin typeface="arial" panose="020B0604020202020204" pitchFamily="34" charset="0"/>
              </a:rPr>
              <a:t>4</a:t>
            </a: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b="0" i="0" baseline="-25000" dirty="0">
              <a:effectLst/>
              <a:latin typeface="arial" panose="020B0604020202020204" pitchFamily="34" charset="0"/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加入 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L(i-1, j),</a:t>
            </a: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L(</a:t>
            </a:r>
            <a:r>
              <a:rPr lang="en-US" altLang="zh-TW" spc="-1" dirty="0" err="1">
                <a:solidFill>
                  <a:srgbClr val="000000"/>
                </a:solidFill>
                <a:latin typeface="Times New Roman"/>
              </a:rPr>
              <a:t>i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, j-1)</a:t>
            </a: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TW" dirty="0">
                <a:latin typeface="arial" panose="020B0604020202020204" pitchFamily="34" charset="0"/>
              </a:rPr>
              <a:t> </a:t>
            </a: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</a:endParaRP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36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endParaRPr lang="en-US" altLang="zh-TW" dirty="0">
              <a:latin typeface="Times New Roman" panose="02020603050405020304" pitchFamily="18" charset="0"/>
            </a:endParaRPr>
          </a:p>
        </p:txBody>
      </p:sp>
      <p:pic>
        <p:nvPicPr>
          <p:cNvPr id="5" name="圖片 4" descr="一張含有 桌 的圖片&#10;&#10;自動產生的描述">
            <a:extLst>
              <a:ext uri="{FF2B5EF4-FFF2-40B4-BE49-F238E27FC236}">
                <a16:creationId xmlns:a16="http://schemas.microsoft.com/office/drawing/2014/main" id="{A40D2ED0-0551-47A1-A8F7-DBB4FEBF4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0" y="803293"/>
            <a:ext cx="6886575" cy="5651482"/>
          </a:xfrm>
          <a:prstGeom prst="rect">
            <a:avLst/>
          </a:prstGeom>
        </p:spPr>
      </p:pic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61A2511-93E8-4313-BEA9-D27CA8A3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8" name="左中括弧 7">
            <a:extLst>
              <a:ext uri="{FF2B5EF4-FFF2-40B4-BE49-F238E27FC236}">
                <a16:creationId xmlns:a16="http://schemas.microsoft.com/office/drawing/2014/main" id="{A3913BF6-D846-4F0A-87F5-44FB3F907465}"/>
              </a:ext>
            </a:extLst>
          </p:cNvPr>
          <p:cNvSpPr/>
          <p:nvPr/>
        </p:nvSpPr>
        <p:spPr>
          <a:xfrm>
            <a:off x="8953499" y="1465262"/>
            <a:ext cx="142876" cy="1803401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左中括弧 8">
            <a:extLst>
              <a:ext uri="{FF2B5EF4-FFF2-40B4-BE49-F238E27FC236}">
                <a16:creationId xmlns:a16="http://schemas.microsoft.com/office/drawing/2014/main" id="{8AA037BF-8DF7-47E5-ADE0-3C8A032C99D7}"/>
              </a:ext>
            </a:extLst>
          </p:cNvPr>
          <p:cNvSpPr/>
          <p:nvPr/>
        </p:nvSpPr>
        <p:spPr>
          <a:xfrm>
            <a:off x="8986837" y="3546474"/>
            <a:ext cx="142876" cy="1803401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左中括弧 9">
            <a:extLst>
              <a:ext uri="{FF2B5EF4-FFF2-40B4-BE49-F238E27FC236}">
                <a16:creationId xmlns:a16="http://schemas.microsoft.com/office/drawing/2014/main" id="{88323B30-9A15-47C6-8AB1-4C5C6561C385}"/>
              </a:ext>
            </a:extLst>
          </p:cNvPr>
          <p:cNvSpPr/>
          <p:nvPr/>
        </p:nvSpPr>
        <p:spPr>
          <a:xfrm>
            <a:off x="6238875" y="4935529"/>
            <a:ext cx="147638" cy="836621"/>
          </a:xfrm>
          <a:prstGeom prst="leftBracket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左中括弧 10">
            <a:extLst>
              <a:ext uri="{FF2B5EF4-FFF2-40B4-BE49-F238E27FC236}">
                <a16:creationId xmlns:a16="http://schemas.microsoft.com/office/drawing/2014/main" id="{4179289A-0EC2-4F31-A7B0-04CDCFA071A6}"/>
              </a:ext>
            </a:extLst>
          </p:cNvPr>
          <p:cNvSpPr/>
          <p:nvPr/>
        </p:nvSpPr>
        <p:spPr>
          <a:xfrm>
            <a:off x="8972550" y="5449879"/>
            <a:ext cx="147638" cy="836621"/>
          </a:xfrm>
          <a:prstGeom prst="leftBracket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90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2225"/>
            <a:ext cx="10927080" cy="1325563"/>
          </a:xfrm>
        </p:spPr>
        <p:txBody>
          <a:bodyPr/>
          <a:lstStyle/>
          <a:p>
            <a:r>
              <a:rPr lang="en-US" altLang="zh-TW" dirty="0"/>
              <a:t>algorithm (2/4)</a:t>
            </a:r>
            <a:endParaRPr lang="en-US" altLang="zh-TW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9550" y="1825624"/>
            <a:ext cx="11144249" cy="4918075"/>
          </a:xfrm>
        </p:spPr>
        <p:txBody>
          <a:bodyPr>
            <a:normAutofit lnSpcReduction="10000"/>
          </a:bodyPr>
          <a:lstStyle/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latin typeface="Times New Roman"/>
              </a:rPr>
              <a:t>when A</a:t>
            </a:r>
            <a:r>
              <a:rPr lang="en-US" altLang="zh-TW" spc="-1" baseline="-25000" dirty="0">
                <a:latin typeface="Times New Roman"/>
              </a:rPr>
              <a:t>5</a:t>
            </a:r>
            <a:r>
              <a:rPr lang="en-US" altLang="zh-TW" spc="-1" dirty="0">
                <a:latin typeface="Times New Roman"/>
              </a:rPr>
              <a:t> </a:t>
            </a:r>
            <a:r>
              <a:rPr lang="en-US" altLang="zh-TW" spc="-1" dirty="0">
                <a:latin typeface="arial" panose="020B0604020202020204" pitchFamily="34" charset="0"/>
              </a:rPr>
              <a:t>=</a:t>
            </a:r>
            <a:r>
              <a:rPr lang="zh-TW" alt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TW" b="0" i="0" dirty="0">
                <a:effectLst/>
                <a:latin typeface="arial" panose="020B0604020202020204" pitchFamily="34" charset="0"/>
              </a:rPr>
              <a:t>B</a:t>
            </a:r>
            <a:r>
              <a:rPr lang="en-US" altLang="zh-TW" b="0" i="0" baseline="-25000" dirty="0">
                <a:effectLst/>
                <a:latin typeface="arial" panose="020B0604020202020204" pitchFamily="34" charset="0"/>
              </a:rPr>
              <a:t>4</a:t>
            </a:r>
            <a:r>
              <a:rPr lang="en-US" altLang="zh-TW" dirty="0">
                <a:latin typeface="arial" panose="020B0604020202020204" pitchFamily="34" charset="0"/>
              </a:rPr>
              <a:t> = 2 </a:t>
            </a: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FF0000"/>
                </a:solidFill>
              </a:rPr>
              <a:t>Step.1 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>
                <a:solidFill>
                  <a:srgbClr val="FF0000"/>
                </a:solidFill>
              </a:rPr>
              <a:t>把 </a:t>
            </a:r>
            <a:r>
              <a:rPr lang="en-US" altLang="zh-TW" spc="-1" dirty="0">
                <a:solidFill>
                  <a:srgbClr val="FF0000"/>
                </a:solidFill>
              </a:rPr>
              <a:t>2</a:t>
            </a:r>
            <a:r>
              <a:rPr lang="zh-TW" altLang="en-US" spc="-1" dirty="0">
                <a:solidFill>
                  <a:srgbClr val="FF0000"/>
                </a:solidFill>
              </a:rPr>
              <a:t> 加到左上中一個長度最長，</a:t>
            </a:r>
            <a:endParaRPr lang="en-US" altLang="zh-TW" spc="-1" dirty="0">
              <a:solidFill>
                <a:srgbClr val="FF0000"/>
              </a:solidFill>
            </a:endParaRP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>
                <a:solidFill>
                  <a:srgbClr val="FF0000"/>
                </a:solidFill>
              </a:rPr>
              <a:t>且最大值比 </a:t>
            </a:r>
            <a:r>
              <a:rPr lang="en-US" altLang="zh-TW" spc="-1" dirty="0">
                <a:solidFill>
                  <a:srgbClr val="FF0000"/>
                </a:solidFill>
              </a:rPr>
              <a:t>2</a:t>
            </a:r>
            <a:r>
              <a:rPr lang="zh-TW" altLang="en-US" spc="-1" dirty="0">
                <a:solidFill>
                  <a:srgbClr val="FF0000"/>
                </a:solidFill>
              </a:rPr>
              <a:t> 小的答案</a:t>
            </a:r>
            <a:endParaRPr lang="en-US" altLang="zh-TW" spc="-1" dirty="0">
              <a:solidFill>
                <a:srgbClr val="FF0000"/>
              </a:solidFill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Step.2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/>
              <a:t>把 </a:t>
            </a:r>
            <a:r>
              <a:rPr lang="en-US" altLang="zh-TW" spc="-1" dirty="0"/>
              <a:t>2</a:t>
            </a:r>
            <a:r>
              <a:rPr lang="zh-TW" altLang="en-US" spc="-1" dirty="0"/>
              <a:t> 加到左上中</a:t>
            </a: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那些最大值比 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 大一點點的答案</a:t>
            </a: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spcBef>
                <a:spcPts val="561"/>
              </a:spcBef>
              <a:buClr>
                <a:srgbClr val="000000"/>
              </a:buClr>
              <a:buNone/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Step.3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加入 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L(i-1, j),</a:t>
            </a: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L(</a:t>
            </a:r>
            <a:r>
              <a:rPr lang="en-US" altLang="zh-TW" spc="-1" dirty="0" err="1">
                <a:solidFill>
                  <a:srgbClr val="000000"/>
                </a:solidFill>
                <a:latin typeface="Times New Roman"/>
              </a:rPr>
              <a:t>i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, j-1)</a:t>
            </a: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 </a:t>
            </a: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36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8" name="圖片 7" descr="一張含有 桌 的圖片&#10;&#10;自動產生的描述">
            <a:extLst>
              <a:ext uri="{FF2B5EF4-FFF2-40B4-BE49-F238E27FC236}">
                <a16:creationId xmlns:a16="http://schemas.microsoft.com/office/drawing/2014/main" id="{590B34EE-4E6A-48E7-9B7F-1E60E9CAA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526" y="39011"/>
            <a:ext cx="4133923" cy="6796764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9C57D397-D3FB-47BA-BA67-1A08E4E170C1}"/>
              </a:ext>
            </a:extLst>
          </p:cNvPr>
          <p:cNvSpPr/>
          <p:nvPr/>
        </p:nvSpPr>
        <p:spPr>
          <a:xfrm>
            <a:off x="10144125" y="2276475"/>
            <a:ext cx="1762125" cy="5429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id="{22D20800-7BBE-436C-839C-187B5368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7C0B696-74A8-4760-882A-4644CD1601ED}"/>
              </a:ext>
            </a:extLst>
          </p:cNvPr>
          <p:cNvSpPr txBox="1"/>
          <p:nvPr/>
        </p:nvSpPr>
        <p:spPr>
          <a:xfrm>
            <a:off x="8191500" y="995919"/>
            <a:ext cx="304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✓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43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2225"/>
            <a:ext cx="10927080" cy="1325563"/>
          </a:xfrm>
        </p:spPr>
        <p:txBody>
          <a:bodyPr/>
          <a:lstStyle/>
          <a:p>
            <a:r>
              <a:rPr lang="en-US" altLang="zh-TW" dirty="0"/>
              <a:t>algorithm (3/4)</a:t>
            </a:r>
            <a:endParaRPr lang="en-US" altLang="zh-TW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9550" y="1825624"/>
            <a:ext cx="11144249" cy="4918075"/>
          </a:xfrm>
        </p:spPr>
        <p:txBody>
          <a:bodyPr>
            <a:normAutofit lnSpcReduction="10000"/>
          </a:bodyPr>
          <a:lstStyle/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latin typeface="Times New Roman"/>
              </a:rPr>
              <a:t>when A</a:t>
            </a:r>
            <a:r>
              <a:rPr lang="en-US" altLang="zh-TW" spc="-1" baseline="-25000" dirty="0">
                <a:latin typeface="Times New Roman"/>
              </a:rPr>
              <a:t>5</a:t>
            </a:r>
            <a:r>
              <a:rPr lang="en-US" altLang="zh-TW" spc="-1" dirty="0">
                <a:latin typeface="Times New Roman"/>
              </a:rPr>
              <a:t> </a:t>
            </a:r>
            <a:r>
              <a:rPr lang="en-US" altLang="zh-TW" spc="-1" dirty="0">
                <a:latin typeface="arial" panose="020B0604020202020204" pitchFamily="34" charset="0"/>
              </a:rPr>
              <a:t>=</a:t>
            </a:r>
            <a:r>
              <a:rPr lang="zh-TW" alt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TW" b="0" i="0" dirty="0">
                <a:effectLst/>
                <a:latin typeface="arial" panose="020B0604020202020204" pitchFamily="34" charset="0"/>
              </a:rPr>
              <a:t>B</a:t>
            </a:r>
            <a:r>
              <a:rPr lang="en-US" altLang="zh-TW" b="0" i="0" baseline="-25000" dirty="0">
                <a:effectLst/>
                <a:latin typeface="arial" panose="020B0604020202020204" pitchFamily="34" charset="0"/>
              </a:rPr>
              <a:t>4</a:t>
            </a:r>
            <a:r>
              <a:rPr lang="en-US" altLang="zh-TW" dirty="0">
                <a:latin typeface="arial" panose="020B0604020202020204" pitchFamily="34" charset="0"/>
              </a:rPr>
              <a:t> = 2 </a:t>
            </a: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/>
              <a:t>Step.1 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/>
              <a:t>把 </a:t>
            </a:r>
            <a:r>
              <a:rPr lang="en-US" altLang="zh-TW" spc="-1" dirty="0"/>
              <a:t>2</a:t>
            </a:r>
            <a:r>
              <a:rPr lang="zh-TW" altLang="en-US" spc="-1" dirty="0"/>
              <a:t> 加到左上中一個長度最長，</a:t>
            </a:r>
            <a:endParaRPr lang="en-US" altLang="zh-TW" spc="-1" dirty="0"/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/>
              <a:t>且最大值比 </a:t>
            </a:r>
            <a:r>
              <a:rPr lang="en-US" altLang="zh-TW" spc="-1" dirty="0"/>
              <a:t>2</a:t>
            </a:r>
            <a:r>
              <a:rPr lang="zh-TW" altLang="en-US" spc="-1" dirty="0"/>
              <a:t> 小的答案</a:t>
            </a: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FF0000"/>
                </a:solidFill>
                <a:latin typeface="Times New Roman"/>
              </a:rPr>
              <a:t>Step.2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>
                <a:solidFill>
                  <a:srgbClr val="FF0000"/>
                </a:solidFill>
              </a:rPr>
              <a:t>把 </a:t>
            </a:r>
            <a:r>
              <a:rPr lang="en-US" altLang="zh-TW" spc="-1" dirty="0">
                <a:solidFill>
                  <a:srgbClr val="FF0000"/>
                </a:solidFill>
              </a:rPr>
              <a:t>2</a:t>
            </a:r>
            <a:r>
              <a:rPr lang="zh-TW" altLang="en-US" spc="-1" dirty="0">
                <a:solidFill>
                  <a:srgbClr val="FF0000"/>
                </a:solidFill>
              </a:rPr>
              <a:t> 加到左上中</a:t>
            </a:r>
            <a:r>
              <a:rPr lang="zh-TW" altLang="en-US" spc="-1" dirty="0">
                <a:solidFill>
                  <a:srgbClr val="FF0000"/>
                </a:solidFill>
                <a:latin typeface="Times New Roman"/>
              </a:rPr>
              <a:t>那些最大值比 </a:t>
            </a:r>
            <a:r>
              <a:rPr lang="en-US" altLang="zh-TW" spc="-1" dirty="0">
                <a:solidFill>
                  <a:srgbClr val="FF0000"/>
                </a:solidFill>
                <a:latin typeface="Times New Roman"/>
              </a:rPr>
              <a:t>2</a:t>
            </a:r>
            <a:r>
              <a:rPr lang="zh-TW" altLang="en-US" spc="-1" dirty="0">
                <a:solidFill>
                  <a:srgbClr val="FF0000"/>
                </a:solidFill>
                <a:latin typeface="Times New Roman"/>
              </a:rPr>
              <a:t> 大一點點的答案</a:t>
            </a:r>
            <a:endParaRPr lang="en-US" altLang="zh-TW" spc="-1" dirty="0">
              <a:solidFill>
                <a:srgbClr val="FF0000"/>
              </a:solidFill>
              <a:latin typeface="Times New Roman"/>
            </a:endParaRPr>
          </a:p>
          <a:p>
            <a:pPr marL="0" indent="0">
              <a:spcBef>
                <a:spcPts val="561"/>
              </a:spcBef>
              <a:buClr>
                <a:srgbClr val="000000"/>
              </a:buClr>
              <a:buNone/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Step.3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加入 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L(i-1, j),</a:t>
            </a: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L(</a:t>
            </a:r>
            <a:r>
              <a:rPr lang="en-US" altLang="zh-TW" spc="-1" dirty="0" err="1">
                <a:solidFill>
                  <a:srgbClr val="000000"/>
                </a:solidFill>
                <a:latin typeface="Times New Roman"/>
              </a:rPr>
              <a:t>i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, j-1)</a:t>
            </a: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 </a:t>
            </a: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36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8" name="圖片 7" descr="一張含有 桌 的圖片&#10;&#10;自動產生的描述">
            <a:extLst>
              <a:ext uri="{FF2B5EF4-FFF2-40B4-BE49-F238E27FC236}">
                <a16:creationId xmlns:a16="http://schemas.microsoft.com/office/drawing/2014/main" id="{590B34EE-4E6A-48E7-9B7F-1E60E9CAA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526" y="39011"/>
            <a:ext cx="4133923" cy="6796764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9C57D397-D3FB-47BA-BA67-1A08E4E170C1}"/>
              </a:ext>
            </a:extLst>
          </p:cNvPr>
          <p:cNvSpPr/>
          <p:nvPr/>
        </p:nvSpPr>
        <p:spPr>
          <a:xfrm>
            <a:off x="10144125" y="2857499"/>
            <a:ext cx="1762125" cy="15144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36DC55D-6BA0-4E97-A2BF-5B75AE9B0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4E6D514-DDDD-4D06-A5CA-6B00779DD2E6}"/>
              </a:ext>
            </a:extLst>
          </p:cNvPr>
          <p:cNvSpPr txBox="1"/>
          <p:nvPr/>
        </p:nvSpPr>
        <p:spPr>
          <a:xfrm>
            <a:off x="8172450" y="395565"/>
            <a:ext cx="304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✓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DECB43F-3AF6-449D-B6F4-79FAB38B9A8D}"/>
              </a:ext>
            </a:extLst>
          </p:cNvPr>
          <p:cNvSpPr txBox="1"/>
          <p:nvPr/>
        </p:nvSpPr>
        <p:spPr>
          <a:xfrm>
            <a:off x="8172450" y="671790"/>
            <a:ext cx="304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✓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2F5E7C0-99BC-4441-8373-A5EFA11597CA}"/>
              </a:ext>
            </a:extLst>
          </p:cNvPr>
          <p:cNvSpPr txBox="1"/>
          <p:nvPr/>
        </p:nvSpPr>
        <p:spPr>
          <a:xfrm>
            <a:off x="8201025" y="1300440"/>
            <a:ext cx="304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✓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82B9FC2-253E-49FA-852D-806CE79C745A}"/>
              </a:ext>
            </a:extLst>
          </p:cNvPr>
          <p:cNvSpPr txBox="1"/>
          <p:nvPr/>
        </p:nvSpPr>
        <p:spPr>
          <a:xfrm>
            <a:off x="8201025" y="1595715"/>
            <a:ext cx="304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✓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28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2225"/>
            <a:ext cx="10927080" cy="1325563"/>
          </a:xfrm>
        </p:spPr>
        <p:txBody>
          <a:bodyPr/>
          <a:lstStyle/>
          <a:p>
            <a:r>
              <a:rPr lang="en-US" altLang="zh-TW" dirty="0"/>
              <a:t>algorithm (4/4)</a:t>
            </a:r>
            <a:endParaRPr lang="en-US" altLang="zh-TW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9550" y="1825624"/>
            <a:ext cx="11144249" cy="4918075"/>
          </a:xfrm>
        </p:spPr>
        <p:txBody>
          <a:bodyPr>
            <a:normAutofit lnSpcReduction="10000"/>
          </a:bodyPr>
          <a:lstStyle/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latin typeface="Times New Roman"/>
              </a:rPr>
              <a:t>when A</a:t>
            </a:r>
            <a:r>
              <a:rPr lang="en-US" altLang="zh-TW" spc="-1" baseline="-25000" dirty="0">
                <a:latin typeface="Times New Roman"/>
              </a:rPr>
              <a:t>5</a:t>
            </a:r>
            <a:r>
              <a:rPr lang="en-US" altLang="zh-TW" spc="-1" dirty="0">
                <a:latin typeface="Times New Roman"/>
              </a:rPr>
              <a:t> </a:t>
            </a:r>
            <a:r>
              <a:rPr lang="en-US" altLang="zh-TW" spc="-1" dirty="0">
                <a:latin typeface="arial" panose="020B0604020202020204" pitchFamily="34" charset="0"/>
              </a:rPr>
              <a:t>=</a:t>
            </a:r>
            <a:r>
              <a:rPr lang="zh-TW" alt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TW" b="0" i="0" dirty="0">
                <a:effectLst/>
                <a:latin typeface="arial" panose="020B0604020202020204" pitchFamily="34" charset="0"/>
              </a:rPr>
              <a:t>B</a:t>
            </a:r>
            <a:r>
              <a:rPr lang="en-US" altLang="zh-TW" b="0" i="0" baseline="-25000" dirty="0">
                <a:effectLst/>
                <a:latin typeface="arial" panose="020B0604020202020204" pitchFamily="34" charset="0"/>
              </a:rPr>
              <a:t>4</a:t>
            </a:r>
            <a:r>
              <a:rPr lang="en-US" altLang="zh-TW" dirty="0">
                <a:latin typeface="arial" panose="020B0604020202020204" pitchFamily="34" charset="0"/>
              </a:rPr>
              <a:t> = 2 </a:t>
            </a: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/>
              <a:t>Step.1 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/>
              <a:t>把 </a:t>
            </a:r>
            <a:r>
              <a:rPr lang="en-US" altLang="zh-TW" spc="-1" dirty="0"/>
              <a:t>2</a:t>
            </a:r>
            <a:r>
              <a:rPr lang="zh-TW" altLang="en-US" spc="-1" dirty="0"/>
              <a:t> 加到左上中一個長度最長，</a:t>
            </a:r>
            <a:endParaRPr lang="en-US" altLang="zh-TW" spc="-1" dirty="0"/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/>
              <a:t>且最大值比 </a:t>
            </a:r>
            <a:r>
              <a:rPr lang="en-US" altLang="zh-TW" spc="-1" dirty="0"/>
              <a:t>2</a:t>
            </a:r>
            <a:r>
              <a:rPr lang="zh-TW" altLang="en-US" spc="-1" dirty="0"/>
              <a:t> 小的答案</a:t>
            </a: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Step.2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/>
              <a:t>把 </a:t>
            </a:r>
            <a:r>
              <a:rPr lang="en-US" altLang="zh-TW" spc="-1" dirty="0"/>
              <a:t>2</a:t>
            </a:r>
            <a:r>
              <a:rPr lang="zh-TW" altLang="en-US" spc="-1" dirty="0"/>
              <a:t> 加到左上中</a:t>
            </a: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那些最大值比 </a:t>
            </a: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zh-TW" altLang="en-US" spc="-1" dirty="0">
                <a:solidFill>
                  <a:srgbClr val="000000"/>
                </a:solidFill>
                <a:latin typeface="Times New Roman"/>
              </a:rPr>
              <a:t> 大一點點的答案</a:t>
            </a: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spcBef>
                <a:spcPts val="561"/>
              </a:spcBef>
              <a:buClr>
                <a:srgbClr val="000000"/>
              </a:buClr>
              <a:buNone/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FF0000"/>
                </a:solidFill>
                <a:latin typeface="Times New Roman"/>
              </a:rPr>
              <a:t>Step.3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r>
              <a:rPr lang="zh-TW" altLang="en-US" spc="-1" dirty="0">
                <a:solidFill>
                  <a:srgbClr val="FF0000"/>
                </a:solidFill>
                <a:latin typeface="Times New Roman"/>
              </a:rPr>
              <a:t>加入 </a:t>
            </a:r>
            <a:r>
              <a:rPr lang="en-US" altLang="zh-TW" spc="-1" dirty="0">
                <a:solidFill>
                  <a:srgbClr val="FF0000"/>
                </a:solidFill>
                <a:latin typeface="Times New Roman"/>
              </a:rPr>
              <a:t>L(i-1, j),</a:t>
            </a:r>
            <a:r>
              <a:rPr lang="zh-TW" altLang="en-US" spc="-1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altLang="zh-TW" spc="-1" dirty="0">
                <a:solidFill>
                  <a:srgbClr val="FF0000"/>
                </a:solidFill>
                <a:latin typeface="Times New Roman"/>
              </a:rPr>
              <a:t>L(</a:t>
            </a:r>
            <a:r>
              <a:rPr lang="en-US" altLang="zh-TW" spc="-1" dirty="0" err="1">
                <a:solidFill>
                  <a:srgbClr val="FF0000"/>
                </a:solidFill>
                <a:latin typeface="Times New Roman"/>
              </a:rPr>
              <a:t>i</a:t>
            </a:r>
            <a:r>
              <a:rPr lang="en-US" altLang="zh-TW" spc="-1" dirty="0">
                <a:solidFill>
                  <a:srgbClr val="FF0000"/>
                </a:solidFill>
                <a:latin typeface="Times New Roman"/>
              </a:rPr>
              <a:t>, j-1)</a:t>
            </a:r>
            <a:r>
              <a:rPr lang="zh-TW" altLang="en-US" spc="-1" dirty="0">
                <a:solidFill>
                  <a:srgbClr val="FF0000"/>
                </a:solidFill>
                <a:latin typeface="Times New Roman"/>
              </a:rPr>
              <a:t> </a:t>
            </a:r>
            <a:endParaRPr lang="en-US" altLang="zh-TW" spc="-1" dirty="0">
              <a:solidFill>
                <a:srgbClr val="FF0000"/>
              </a:solidFill>
              <a:latin typeface="Times New Roman"/>
            </a:endParaRPr>
          </a:p>
          <a:p>
            <a:pPr marL="36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8" name="圖片 7" descr="一張含有 桌 的圖片&#10;&#10;自動產生的描述">
            <a:extLst>
              <a:ext uri="{FF2B5EF4-FFF2-40B4-BE49-F238E27FC236}">
                <a16:creationId xmlns:a16="http://schemas.microsoft.com/office/drawing/2014/main" id="{590B34EE-4E6A-48E7-9B7F-1E60E9CAA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526" y="39011"/>
            <a:ext cx="4133923" cy="6796764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9C57D397-D3FB-47BA-BA67-1A08E4E170C1}"/>
              </a:ext>
            </a:extLst>
          </p:cNvPr>
          <p:cNvSpPr/>
          <p:nvPr/>
        </p:nvSpPr>
        <p:spPr>
          <a:xfrm>
            <a:off x="10144125" y="4381499"/>
            <a:ext cx="1762125" cy="243748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6CE238A-32D0-43C3-B83D-3D2439E71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766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78FAFDF2-C235-42FA-B3F5-F6BB20C89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660" y="573881"/>
            <a:ext cx="7002429" cy="3471862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5910" y="1123950"/>
            <a:ext cx="11187889" cy="5619749"/>
          </a:xfrm>
        </p:spPr>
        <p:txBody>
          <a:bodyPr>
            <a:normAutofit/>
          </a:bodyPr>
          <a:lstStyle/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A = 3, 2, 1, 3, 2</a:t>
            </a:r>
            <a:endParaRPr lang="en-US" altLang="zh-TW" spc="-1" dirty="0">
              <a:solidFill>
                <a:srgbClr val="000000"/>
              </a:solidFill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</a:rPr>
              <a:t>B = 1, 3, 3, 2</a:t>
            </a: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</a:rPr>
              <a:t>c = 2</a:t>
            </a: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zh-TW" altLang="en-US" spc="-1" dirty="0"/>
              <a:t>每種長度的答案只記一個</a:t>
            </a: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</a:endParaRPr>
          </a:p>
          <a:p>
            <a:pPr marL="514710" indent="-514350">
              <a:spcBef>
                <a:spcPts val="56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zh-TW" altLang="en-US" spc="-1" dirty="0">
                <a:solidFill>
                  <a:srgbClr val="FF0000"/>
                </a:solidFill>
              </a:rPr>
              <a:t>刪掉 </a:t>
            </a:r>
            <a:r>
              <a:rPr lang="en-US" altLang="zh-TW" spc="-1" dirty="0" err="1">
                <a:solidFill>
                  <a:srgbClr val="FF0000"/>
                </a:solidFill>
              </a:rPr>
              <a:t>domiated</a:t>
            </a:r>
            <a:endParaRPr lang="en-US" altLang="zh-TW" spc="-1" dirty="0">
              <a:solidFill>
                <a:srgbClr val="FF0000"/>
              </a:solidFill>
            </a:endParaRPr>
          </a:p>
          <a:p>
            <a:pPr marL="514710" indent="-514350">
              <a:spcBef>
                <a:spcPts val="56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zh-TW" altLang="en-US" spc="-1" dirty="0">
                <a:solidFill>
                  <a:srgbClr val="000000"/>
                </a:solidFill>
              </a:rPr>
              <a:t>刪掉 </a:t>
            </a:r>
            <a:r>
              <a:rPr lang="en-US" altLang="zh-TW" spc="-1" dirty="0">
                <a:solidFill>
                  <a:srgbClr val="000000"/>
                </a:solidFill>
              </a:rPr>
              <a:t>redundant</a:t>
            </a:r>
          </a:p>
          <a:p>
            <a:pPr marL="514710" indent="-514350">
              <a:spcBef>
                <a:spcPts val="56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zh-TW" altLang="en-US" spc="-1" dirty="0">
                <a:solidFill>
                  <a:srgbClr val="000000"/>
                </a:solidFill>
              </a:rPr>
              <a:t>最後轉換成 </a:t>
            </a:r>
            <a:r>
              <a:rPr lang="en-US" altLang="zh-TW" spc="-1" dirty="0">
                <a:solidFill>
                  <a:srgbClr val="000000"/>
                </a:solidFill>
              </a:rPr>
              <a:t>3-tuple value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endParaRPr lang="en-US" altLang="zh-TW" dirty="0">
              <a:latin typeface="Times New Roman" panose="02020603050405020304" pitchFamily="18" charset="0"/>
            </a:endParaRPr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95C9B274-5816-4C1C-81BF-089E84E6E6CD}"/>
              </a:ext>
            </a:extLst>
          </p:cNvPr>
          <p:cNvSpPr/>
          <p:nvPr/>
        </p:nvSpPr>
        <p:spPr>
          <a:xfrm>
            <a:off x="7539991" y="1206103"/>
            <a:ext cx="1213484" cy="24169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3889CE6-D877-41C2-B8DF-C841FB6BD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6001C53F-E720-45AA-AC3A-E59159F3A69F}"/>
              </a:ext>
            </a:extLst>
          </p:cNvPr>
          <p:cNvSpPr txBox="1">
            <a:spLocks/>
          </p:cNvSpPr>
          <p:nvPr/>
        </p:nvSpPr>
        <p:spPr>
          <a:xfrm>
            <a:off x="838200" y="22225"/>
            <a:ext cx="109270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/>
              <a:t> simpliﬁed L(i, j)</a:t>
            </a:r>
            <a:endParaRPr lang="en-US" altLang="zh-TW" spc="-1" dirty="0"/>
          </a:p>
        </p:txBody>
      </p:sp>
      <p:sp>
        <p:nvSpPr>
          <p:cNvPr id="7" name="左中括弧 6">
            <a:extLst>
              <a:ext uri="{FF2B5EF4-FFF2-40B4-BE49-F238E27FC236}">
                <a16:creationId xmlns:a16="http://schemas.microsoft.com/office/drawing/2014/main" id="{4727B71D-0720-491E-ADA4-27A8DE268B5F}"/>
              </a:ext>
            </a:extLst>
          </p:cNvPr>
          <p:cNvSpPr/>
          <p:nvPr/>
        </p:nvSpPr>
        <p:spPr>
          <a:xfrm>
            <a:off x="5229225" y="806842"/>
            <a:ext cx="147638" cy="907658"/>
          </a:xfrm>
          <a:prstGeom prst="leftBracket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左中括弧 9">
            <a:extLst>
              <a:ext uri="{FF2B5EF4-FFF2-40B4-BE49-F238E27FC236}">
                <a16:creationId xmlns:a16="http://schemas.microsoft.com/office/drawing/2014/main" id="{7FD6BC16-B298-410D-A9A7-489B065922F4}"/>
              </a:ext>
            </a:extLst>
          </p:cNvPr>
          <p:cNvSpPr/>
          <p:nvPr/>
        </p:nvSpPr>
        <p:spPr>
          <a:xfrm>
            <a:off x="8802916" y="773906"/>
            <a:ext cx="147638" cy="302420"/>
          </a:xfrm>
          <a:prstGeom prst="leftBracket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474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2225"/>
            <a:ext cx="10927080" cy="1325563"/>
          </a:xfrm>
        </p:spPr>
        <p:txBody>
          <a:bodyPr/>
          <a:lstStyle/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/>
              <a:t> simpliﬁed L(</a:t>
            </a:r>
            <a:r>
              <a:rPr lang="en-US" altLang="zh-TW" spc="-1" dirty="0" err="1"/>
              <a:t>i</a:t>
            </a:r>
            <a:r>
              <a:rPr lang="en-US" altLang="zh-TW" spc="-1" dirty="0"/>
              <a:t>, j)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5910" y="1123950"/>
            <a:ext cx="11187889" cy="5619749"/>
          </a:xfrm>
        </p:spPr>
        <p:txBody>
          <a:bodyPr>
            <a:normAutofit/>
          </a:bodyPr>
          <a:lstStyle/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  <a:latin typeface="Times New Roman"/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  <a:latin typeface="Times New Roman"/>
              </a:rPr>
              <a:t>A = 3, 2, 1, 3, 2</a:t>
            </a:r>
            <a:endParaRPr lang="en-US" altLang="zh-TW" spc="-1" dirty="0">
              <a:solidFill>
                <a:srgbClr val="000000"/>
              </a:solidFill>
            </a:endParaRP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</a:rPr>
              <a:t>B = 1, 3, 3, 2</a:t>
            </a:r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en-US" altLang="zh-TW" spc="-1" dirty="0">
                <a:solidFill>
                  <a:srgbClr val="000000"/>
                </a:solidFill>
              </a:rPr>
              <a:t>c = 2</a:t>
            </a: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r>
              <a:rPr lang="zh-TW" altLang="en-US" spc="-1" dirty="0"/>
              <a:t>每種長度的答案只記一個</a:t>
            </a:r>
            <a:endParaRPr lang="en-US" altLang="zh-TW" spc="-1" dirty="0"/>
          </a:p>
          <a:p>
            <a:pPr marL="457560" indent="-457200">
              <a:spcBef>
                <a:spcPts val="561"/>
              </a:spcBef>
              <a:buClr>
                <a:srgbClr val="000000"/>
              </a:buClr>
            </a:pPr>
            <a:endParaRPr lang="en-US" altLang="zh-TW" spc="-1" dirty="0">
              <a:solidFill>
                <a:srgbClr val="000000"/>
              </a:solidFill>
            </a:endParaRPr>
          </a:p>
          <a:p>
            <a:pPr marL="514710" indent="-514350">
              <a:spcBef>
                <a:spcPts val="56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zh-TW" altLang="en-US" spc="-1" dirty="0">
                <a:solidFill>
                  <a:srgbClr val="000000"/>
                </a:solidFill>
              </a:rPr>
              <a:t>刪掉 </a:t>
            </a:r>
            <a:r>
              <a:rPr lang="en-US" altLang="zh-TW" spc="-1" dirty="0" err="1">
                <a:solidFill>
                  <a:srgbClr val="000000"/>
                </a:solidFill>
              </a:rPr>
              <a:t>domiated</a:t>
            </a:r>
            <a:endParaRPr lang="en-US" altLang="zh-TW" spc="-1" dirty="0">
              <a:solidFill>
                <a:srgbClr val="000000"/>
              </a:solidFill>
            </a:endParaRPr>
          </a:p>
          <a:p>
            <a:pPr marL="514710" indent="-514350">
              <a:spcBef>
                <a:spcPts val="56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zh-TW" altLang="en-US" spc="-1" dirty="0">
                <a:solidFill>
                  <a:srgbClr val="FF0000"/>
                </a:solidFill>
              </a:rPr>
              <a:t>刪掉 </a:t>
            </a:r>
            <a:r>
              <a:rPr lang="en-US" altLang="zh-TW" spc="-1" dirty="0">
                <a:solidFill>
                  <a:srgbClr val="FF0000"/>
                </a:solidFill>
              </a:rPr>
              <a:t>redundant</a:t>
            </a:r>
          </a:p>
          <a:p>
            <a:pPr marL="514710" indent="-514350">
              <a:spcBef>
                <a:spcPts val="56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zh-TW" altLang="en-US" spc="-1" dirty="0">
                <a:solidFill>
                  <a:srgbClr val="000000"/>
                </a:solidFill>
              </a:rPr>
              <a:t>最後轉換成 </a:t>
            </a:r>
            <a:r>
              <a:rPr lang="en-US" altLang="zh-TW" spc="-1" dirty="0">
                <a:solidFill>
                  <a:srgbClr val="000000"/>
                </a:solidFill>
              </a:rPr>
              <a:t>3-tuple value</a:t>
            </a:r>
          </a:p>
          <a:p>
            <a:pPr marL="360" indent="0">
              <a:spcBef>
                <a:spcPts val="561"/>
              </a:spcBef>
              <a:buClr>
                <a:srgbClr val="000000"/>
              </a:buClr>
              <a:buNone/>
            </a:pPr>
            <a:endParaRPr lang="en-US" altLang="zh-TW" dirty="0">
              <a:latin typeface="Times New Roman" panose="02020603050405020304" pitchFamily="18" charset="0"/>
            </a:endParaRPr>
          </a:p>
        </p:txBody>
      </p:sp>
      <p:pic>
        <p:nvPicPr>
          <p:cNvPr id="8" name="圖片 7" descr="一張含有 文字 的圖片&#10;&#10;自動產生的描述">
            <a:extLst>
              <a:ext uri="{FF2B5EF4-FFF2-40B4-BE49-F238E27FC236}">
                <a16:creationId xmlns:a16="http://schemas.microsoft.com/office/drawing/2014/main" id="{78FAFDF2-C235-42FA-B3F5-F6BB20C89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660" y="554831"/>
            <a:ext cx="7002429" cy="3471862"/>
          </a:xfrm>
          <a:prstGeom prst="rect">
            <a:avLst/>
          </a:prstGeom>
        </p:spPr>
      </p:pic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95C9B274-5816-4C1C-81BF-089E84E6E6CD}"/>
              </a:ext>
            </a:extLst>
          </p:cNvPr>
          <p:cNvSpPr/>
          <p:nvPr/>
        </p:nvSpPr>
        <p:spPr>
          <a:xfrm rot="7630639">
            <a:off x="6696500" y="2185719"/>
            <a:ext cx="2463280" cy="21008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E04A01E-6A83-42B7-9719-052F81723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D488F-C669-486C-8259-33525C253B4F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7" name="左中括弧 6">
            <a:extLst>
              <a:ext uri="{FF2B5EF4-FFF2-40B4-BE49-F238E27FC236}">
                <a16:creationId xmlns:a16="http://schemas.microsoft.com/office/drawing/2014/main" id="{33B92742-F790-4050-9CE5-A5C654BEE84F}"/>
              </a:ext>
            </a:extLst>
          </p:cNvPr>
          <p:cNvSpPr/>
          <p:nvPr/>
        </p:nvSpPr>
        <p:spPr>
          <a:xfrm>
            <a:off x="8756095" y="1151452"/>
            <a:ext cx="130404" cy="458273"/>
          </a:xfrm>
          <a:prstGeom prst="leftBracket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左中括弧 8">
            <a:extLst>
              <a:ext uri="{FF2B5EF4-FFF2-40B4-BE49-F238E27FC236}">
                <a16:creationId xmlns:a16="http://schemas.microsoft.com/office/drawing/2014/main" id="{FC47FEBD-6E18-48C3-9AD7-170222B71C20}"/>
              </a:ext>
            </a:extLst>
          </p:cNvPr>
          <p:cNvSpPr/>
          <p:nvPr/>
        </p:nvSpPr>
        <p:spPr>
          <a:xfrm>
            <a:off x="5165169" y="3316520"/>
            <a:ext cx="149781" cy="304800"/>
          </a:xfrm>
          <a:prstGeom prst="leftBracket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4242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1">
      <a:majorFont>
        <a:latin typeface="Times New Roman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6195</TotalTime>
  <Words>688</Words>
  <Application>Microsoft Office PowerPoint</Application>
  <PresentationFormat>寬螢幕</PresentationFormat>
  <Paragraphs>125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Arial</vt:lpstr>
      <vt:lpstr>Arial</vt:lpstr>
      <vt:lpstr>Calibri</vt:lpstr>
      <vt:lpstr>Times New Roman</vt:lpstr>
      <vt:lpstr>Office 佈景主題</vt:lpstr>
      <vt:lpstr>Computing a longest common almost-increasing subsequence of two sequences</vt:lpstr>
      <vt:lpstr>Abstract</vt:lpstr>
      <vt:lpstr>LCaIS (Longest Common almost-Increasing Subsequence)</vt:lpstr>
      <vt:lpstr>algorithm (1/4)</vt:lpstr>
      <vt:lpstr>algorithm (2/4)</vt:lpstr>
      <vt:lpstr>algorithm (3/4)</vt:lpstr>
      <vt:lpstr>algorithm (4/4)</vt:lpstr>
      <vt:lpstr>PowerPoint 簡報</vt:lpstr>
      <vt:lpstr> simpliﬁed L(i, j)</vt:lpstr>
      <vt:lpstr> simpliﬁed L(i, j)</vt:lpstr>
      <vt:lpstr>recursive formula</vt:lpstr>
      <vt:lpstr>complexity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Alex</dc:creator>
  <cp:lastModifiedBy>M103040056</cp:lastModifiedBy>
  <cp:revision>357</cp:revision>
  <dcterms:created xsi:type="dcterms:W3CDTF">2021-01-03T09:53:04Z</dcterms:created>
  <dcterms:modified xsi:type="dcterms:W3CDTF">2022-04-19T10:08:01Z</dcterms:modified>
</cp:coreProperties>
</file>