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97" r:id="rId4"/>
    <p:sldId id="287" r:id="rId5"/>
    <p:sldId id="285" r:id="rId6"/>
    <p:sldId id="284" r:id="rId7"/>
    <p:sldId id="286" r:id="rId8"/>
    <p:sldId id="289" r:id="rId9"/>
    <p:sldId id="288" r:id="rId10"/>
    <p:sldId id="290" r:id="rId11"/>
    <p:sldId id="292" r:id="rId12"/>
    <p:sldId id="293" r:id="rId13"/>
    <p:sldId id="291" r:id="rId14"/>
    <p:sldId id="294" r:id="rId15"/>
    <p:sldId id="295" r:id="rId16"/>
    <p:sldId id="296" r:id="rId17"/>
    <p:sldId id="298" r:id="rId18"/>
    <p:sldId id="281" r:id="rId19"/>
    <p:sldId id="299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559-0BFE-4344-9B65-AF2AA4340070}" type="datetimeFigureOut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3E2FF-3FFC-0943-9A0D-A0B13F46FEC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2107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9CACA6-C67C-E541-892B-44D0091E4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1CC1734-2905-E64F-A631-54B441416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2928DA-44E4-074F-8536-26603EBD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4305-8CA1-9449-A556-67D5085A7FA1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CB0FA4-ABBE-BA4C-8404-566B691D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6B4FD5-66AB-9441-90B5-4BBD6021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8140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AAEEB8-BF61-0D4B-91E0-B11EF6EA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92FAE11-B217-A441-BF40-6E86BC489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718463-BF67-834B-B2DE-31F68E45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978-9282-A443-81EE-087251DCE16D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94982C-896E-4149-99DD-209F8E8C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03828-B8BB-9B4D-B2DF-DD10F4CA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6493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35947D6-AA8E-8847-82ED-F06115AA2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F700A80-132C-4840-9A7C-C78D2A240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617639-2B7B-124E-964F-8866AB88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8DF5-4A34-8D4B-8D26-525AA81604B2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38D0C4-A114-014D-8492-65B3EEDD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8114EB-9F4C-BE4F-9F99-D7A2DEEC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8371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96875" indent="-396875">
              <a:defRPr sz="3000"/>
            </a:lvl1pPr>
            <a:lvl2pPr marL="714375" indent="-396875">
              <a:defRPr sz="3000"/>
            </a:lvl2pPr>
            <a:lvl3pPr marL="1031875" indent="-396875">
              <a:defRPr sz="3000"/>
            </a:lvl3pPr>
            <a:lvl4pPr marL="1349375" indent="-396875">
              <a:defRPr sz="3000"/>
            </a:lvl4pPr>
            <a:lvl5pPr marL="1666875" indent="-396875">
              <a:defRPr sz="3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3047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70AF28-EC81-FE4B-89D9-F2E8D07F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8F01FE-63E4-B148-8F63-BA8CC19DF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DDCB10-D67B-2F49-9257-3F53E655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9C4-18F5-3B4F-9726-B61210AF53BB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383F78-9598-D74D-9292-89EFE69D1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D1EF3F-2214-5B47-9FDA-094F6F6F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5AB94F7-1CE9-3B41-8002-0A2CB67662D8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92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0EA4F2-2540-1244-B139-F15C25B7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C54D3C-13C8-6242-8D0C-509D67681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742759-9CB6-6844-818C-D784DC9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6B9-6F66-C749-9323-08ACCB0475DF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F6B2C8-E956-014A-989F-C4986EEC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FE7166-F2BC-6E41-A489-D4F1F176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9802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B0B7-A085-074E-8B77-3B759476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DE2419-98D0-C748-9D81-FD99D10E8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7429AE-8C31-D64A-9CAF-84EF9D9F8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54F1935-3D64-C547-BE1F-E5DF5E3E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61A4-81BF-334B-8D80-CA36701FDA35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12AB15C-9B5B-D44D-B16C-11EF813D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CFBA30-686E-724D-9244-E9E64406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58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2BDD6-FE7A-F545-960D-362C66F4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F6F60D-37BA-C242-9A1E-32FEB8CCC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9BCDA43-0B87-A645-8BE0-2EA0C0A6B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5D48957-078C-7444-A985-ACC5552F2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FEF868D-291B-394E-9BE2-D02FA1CD3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EA16361-4974-3C4E-9136-7688A755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22A-5F93-5C4C-B16C-BEC73CEE6E54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56ED032-8661-E941-88E1-00C96942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B13C977-9E60-0840-8F60-2746A680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983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53D1F-CD49-4A47-8161-81E7049E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7BAD2FC-9DAA-7243-A022-A4F61BF1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25CB-9510-9341-9576-9B12ECEC775E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B08567B-6FC5-FE42-99C1-56DE3E0E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F5BEE7-69BC-3243-92F7-9D56CF1E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45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72B68F-CE5E-8E42-845E-216799E9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CE8D-F82D-A84C-87DC-2C4A6AB68E2E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AE25D5B-72BF-8541-BB27-109E74F6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4D9627B-7493-DE49-BED1-D957B96B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528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33F3F-E533-ED46-B706-B8230FBE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23F0ED-E028-4D48-ACE1-92415A0E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259B9D-B493-EE4A-8F83-9E517D43A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47DBB5-D8D1-9C4B-958E-74CA3C35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0FAD-89C5-7F43-A773-FAE777B2C9F1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DD9DD0B-97B7-7C48-9FAF-367CEFEA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04DAF6-0748-E746-B095-EDD0BFA0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448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B7AA03-AD9D-9B4F-BF9A-0D182E13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0629E92-D1EC-7541-B377-00C9F825B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365C22-4E8D-5446-A436-EA77B69D7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B89063B-A0C5-524B-897E-9D14FAA1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B9B9-8EF2-A94F-98A1-225287ED6E40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CC9C8F-50DB-0448-BAE3-DCD747D6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E76F315-F817-7046-B413-386F6717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1673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3116FCC-9057-794F-A6BD-9239D686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71D68C-1C2E-1C49-B4D5-25F62E8AE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CE1990-52AC-F546-8798-90353A039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140CC-F999-A946-9373-08EAE304F3C9}" type="datetime1">
              <a:rPr kumimoji="1" lang="zh-TW" altLang="en-US" smtClean="0"/>
              <a:t>2022/4/18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B22EAC-653F-C544-A1B0-BE186C178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6F20A4-E6B9-D241-B29C-161E27408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94F7-1CE9-3B41-8002-0A2CB676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743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A1336C-440D-2E43-904F-AABB45E64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6666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/>
              <a:t> Recognition of </a:t>
            </a:r>
            <a:r>
              <a:rPr kumimoji="1" lang="en-US" altLang="zh-TW" i="1" dirty="0"/>
              <a:t>d</a:t>
            </a:r>
            <a:r>
              <a:rPr kumimoji="1" lang="en-US" altLang="zh-TW" dirty="0"/>
              <a:t>-Dimensional</a:t>
            </a:r>
            <a:br>
              <a:rPr kumimoji="1" lang="en-US" altLang="zh-TW" dirty="0"/>
            </a:br>
            <a:r>
              <a:rPr kumimoji="1" lang="en-US" altLang="zh-TW" dirty="0"/>
              <a:t>Monge Arrays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D611AA7-209A-4449-AB65-A25622930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24604"/>
          </a:xfrm>
        </p:spPr>
        <p:txBody>
          <a:bodyPr>
            <a:normAutofit/>
          </a:bodyPr>
          <a:lstStyle/>
          <a:p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Rüdiger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Rudolf</a:t>
            </a:r>
          </a:p>
          <a:p>
            <a:endParaRPr kumimoji="1" lang="en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Applied Mathematics</a:t>
            </a:r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</a:t>
            </a:r>
          </a:p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52, pp. 71-82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F1141FC-B145-834E-9139-2A899AB73EAA}"/>
              </a:ext>
            </a:extLst>
          </p:cNvPr>
          <p:cNvSpPr txBox="1"/>
          <p:nvPr/>
        </p:nvSpPr>
        <p:spPr>
          <a:xfrm>
            <a:off x="9165265" y="5826642"/>
            <a:ext cx="2491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 Tsung-Lin Lu</a:t>
            </a:r>
          </a:p>
          <a:p>
            <a:pPr algn="r"/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April 19, 2022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3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Algorithm for 3-D (1/7)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9</a:t>
            </a:fld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F820AA5-58A7-BE43-BA07-D2A6FFBEC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7"/>
            <a:ext cx="10080000" cy="73576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B80B5E0-F8C4-BC43-812C-A48747D81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23037"/>
            <a:ext cx="10080000" cy="327894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89F5FAB-088D-9345-BCB7-FC6E00ED6775}"/>
              </a:ext>
            </a:extLst>
          </p:cNvPr>
          <p:cNvSpPr/>
          <p:nvPr/>
        </p:nvSpPr>
        <p:spPr>
          <a:xfrm>
            <a:off x="2633052" y="5532653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兩列/行差固定，則稱為等價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87AD7F-0DDF-3543-A532-41FBBDFB64AB}"/>
              </a:ext>
            </a:extLst>
          </p:cNvPr>
          <p:cNvSpPr/>
          <p:nvPr/>
        </p:nvSpPr>
        <p:spPr>
          <a:xfrm>
            <a:off x="5488837" y="374041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倒序</a:t>
            </a:r>
          </a:p>
        </p:txBody>
      </p:sp>
    </p:spTree>
    <p:extLst>
      <p:ext uri="{BB962C8B-B14F-4D97-AF65-F5344CB8AC3E}">
        <p14:creationId xmlns:p14="http://schemas.microsoft.com/office/powerpoint/2010/main" val="378412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Algorithm for 3-D (2/7)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10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B9485D2-4B01-0C4A-85C0-3EC3FB19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54083"/>
            <a:ext cx="10080000" cy="243105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B07FEE0-81F4-6A43-95A6-69D2FA3C2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196198"/>
            <a:ext cx="10080000" cy="75655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B69D6B6-D2BB-9943-AB89-7D7600526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063810"/>
            <a:ext cx="10080000" cy="141253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FD93A4C-FD23-4145-ABA0-135BE984717D}"/>
              </a:ext>
            </a:extLst>
          </p:cNvPr>
          <p:cNvSpPr/>
          <p:nvPr/>
        </p:nvSpPr>
        <p:spPr>
          <a:xfrm>
            <a:off x="4922186" y="2262106"/>
            <a:ext cx="2965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倒序會保有</a:t>
            </a:r>
            <a:r>
              <a:rPr lang="en-US" altLang="zh-TW" dirty="0">
                <a:solidFill>
                  <a:srgbClr val="FF0000"/>
                </a:solidFill>
              </a:rPr>
              <a:t>Monge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D3A2B72-BDA0-A040-AB59-E2F885BF252A}"/>
              </a:ext>
            </a:extLst>
          </p:cNvPr>
          <p:cNvSpPr/>
          <p:nvPr/>
        </p:nvSpPr>
        <p:spPr>
          <a:xfrm>
            <a:off x="3554129" y="3715810"/>
            <a:ext cx="3197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等價列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行互換會保有</a:t>
            </a:r>
            <a:r>
              <a:rPr lang="en-US" altLang="zh-TW" dirty="0">
                <a:solidFill>
                  <a:srgbClr val="FF0000"/>
                </a:solidFill>
              </a:rPr>
              <a:t>Monge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87CF2EE-B47D-7142-8D0B-1364071B07D7}"/>
              </a:ext>
            </a:extLst>
          </p:cNvPr>
          <p:cNvSpPr/>
          <p:nvPr/>
        </p:nvSpPr>
        <p:spPr>
          <a:xfrm>
            <a:off x="8926730" y="4834585"/>
            <a:ext cx="2012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連續的等價列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行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9E001A-BCF8-3345-A731-EABC3D0B70BA}"/>
              </a:ext>
            </a:extLst>
          </p:cNvPr>
          <p:cNvSpPr/>
          <p:nvPr/>
        </p:nvSpPr>
        <p:spPr>
          <a:xfrm>
            <a:off x="7567177" y="188586"/>
            <a:ext cx="17981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1  2  3  4 </a:t>
            </a:r>
            <a:endParaRPr lang="zh-TW" alt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1  9 12 12 15 </a:t>
            </a:r>
            <a:endParaRPr lang="zh-TW" alt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2 10 13 13 16 </a:t>
            </a:r>
            <a:endParaRPr lang="zh-TW" alt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3 15 16 16 17 </a:t>
            </a:r>
            <a:endParaRPr lang="zh-TW" alt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4 15 16 16 17</a:t>
            </a:r>
            <a:endParaRPr lang="zh-TW" alt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C22A215-6902-5545-B833-1693B2B9B85D}"/>
              </a:ext>
            </a:extLst>
          </p:cNvPr>
          <p:cNvSpPr/>
          <p:nvPr/>
        </p:nvSpPr>
        <p:spPr>
          <a:xfrm>
            <a:off x="7567177" y="1514238"/>
            <a:ext cx="18741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altLang="zh-TW" sz="1400" b="1" dirty="0">
                <a:solidFill>
                  <a:srgbClr val="FF0000"/>
                </a:solidFill>
                <a:latin typeface="Menlo" panose="020B0609030804020204" pitchFamily="49" charset="0"/>
              </a:rPr>
              <a:t>4  3  2  1 </a:t>
            </a:r>
            <a:endParaRPr lang="zh-TW" altLang="en-US" sz="1400" dirty="0">
              <a:solidFill>
                <a:srgbClr val="FF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rgbClr val="FF0000"/>
                </a:solidFill>
                <a:latin typeface="Menlo" panose="020B0609030804020204" pitchFamily="49" charset="0"/>
              </a:rPr>
              <a:t>4 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17 16 16 15 </a:t>
            </a:r>
            <a:endParaRPr lang="zh-TW" alt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rgbClr val="FF0000"/>
                </a:solidFill>
                <a:latin typeface="Menlo" panose="020B0609030804020204" pitchFamily="49" charset="0"/>
              </a:rPr>
              <a:t>3 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17 16 16 15 </a:t>
            </a:r>
            <a:endParaRPr lang="zh-TW" alt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rgbClr val="FF0000"/>
                </a:solidFill>
                <a:latin typeface="Menlo" panose="020B0609030804020204" pitchFamily="49" charset="0"/>
              </a:rPr>
              <a:t>2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 16 13 13 10 </a:t>
            </a:r>
            <a:endParaRPr lang="zh-TW" alt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rgbClr val="FF0000"/>
                </a:solidFill>
                <a:latin typeface="Menlo" panose="020B0609030804020204" pitchFamily="49" charset="0"/>
              </a:rPr>
              <a:t>1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 15 12 12  9 </a:t>
            </a:r>
            <a:endParaRPr lang="zh-TW" alt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29DB831-B846-9448-9207-DC4E93156B4E}"/>
              </a:ext>
            </a:extLst>
          </p:cNvPr>
          <p:cNvSpPr/>
          <p:nvPr/>
        </p:nvSpPr>
        <p:spPr>
          <a:xfrm>
            <a:off x="9611619" y="1494436"/>
            <a:ext cx="19918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   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1  2  3  4 </a:t>
            </a:r>
            <a:endParaRPr lang="zh-TW" alt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rgbClr val="FF0000"/>
                </a:solidFill>
                <a:latin typeface="Menlo" panose="020B0609030804020204" pitchFamily="49" charset="0"/>
              </a:rPr>
              <a:t>2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 10 13 13 16 </a:t>
            </a:r>
            <a:endParaRPr lang="zh-TW" alt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rgbClr val="FF0000"/>
                </a:solidFill>
                <a:latin typeface="Menlo" panose="020B0609030804020204" pitchFamily="49" charset="0"/>
              </a:rPr>
              <a:t>1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 9 12 12 15 </a:t>
            </a:r>
            <a:endParaRPr lang="zh-TW" alt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</a:rPr>
              <a:t>3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 15 16 16 17 </a:t>
            </a:r>
            <a:endParaRPr lang="zh-TW" altLang="en-US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1400" b="1" dirty="0">
                <a:solidFill>
                  <a:schemeClr val="accent6">
                    <a:lumMod val="75000"/>
                  </a:schemeClr>
                </a:solidFill>
                <a:latin typeface="Menlo" panose="020B0609030804020204" pitchFamily="49" charset="0"/>
              </a:rPr>
              <a:t>4</a:t>
            </a:r>
            <a:r>
              <a:rPr lang="en-US" altLang="zh-TW" sz="1400" b="1" dirty="0">
                <a:solidFill>
                  <a:srgbClr val="000000"/>
                </a:solidFill>
                <a:latin typeface="Menlo" panose="020B0609030804020204" pitchFamily="49" charset="0"/>
              </a:rPr>
              <a:t> 15 16 16 17</a:t>
            </a:r>
            <a:endParaRPr lang="zh-TW" altLang="en-US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7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Algorithm for 3-D (3/7)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11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EB3F7C7-1DCE-2C48-A7E5-CF7632A94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99648"/>
            <a:ext cx="10080000" cy="138984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4BD7FAB-BC82-A042-909B-70751A1FA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070381"/>
            <a:ext cx="10080000" cy="128047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0A8698A-F063-9B4D-85B1-E6494DAA4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431746"/>
            <a:ext cx="10080000" cy="209752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D19D081-7875-3E4B-8682-0C19AB88ACB4}"/>
              </a:ext>
            </a:extLst>
          </p:cNvPr>
          <p:cNvSpPr/>
          <p:nvPr/>
        </p:nvSpPr>
        <p:spPr>
          <a:xfrm>
            <a:off x="4557823" y="36152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對於沒有等價行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列的 </a:t>
            </a:r>
            <a:r>
              <a:rPr lang="en-US" altLang="zh-TW" dirty="0">
                <a:solidFill>
                  <a:srgbClr val="FF0000"/>
                </a:solidFill>
              </a:rPr>
              <a:t>n x m </a:t>
            </a:r>
            <a:r>
              <a:rPr lang="zh-TW" altLang="en-US" dirty="0">
                <a:solidFill>
                  <a:srgbClr val="FF0000"/>
                </a:solidFill>
              </a:rPr>
              <a:t>矩陣，矩陣的</a:t>
            </a:r>
            <a:r>
              <a:rPr lang="en-US" altLang="zh-TW" dirty="0">
                <a:solidFill>
                  <a:srgbClr val="FF0000"/>
                </a:solidFill>
              </a:rPr>
              <a:t>『</a:t>
            </a:r>
            <a:r>
              <a:rPr lang="zh-TW" altLang="en-US" dirty="0">
                <a:solidFill>
                  <a:srgbClr val="FF0000"/>
                </a:solidFill>
              </a:rPr>
              <a:t>倒序</a:t>
            </a:r>
            <a:r>
              <a:rPr lang="en-US" altLang="zh-TW" dirty="0">
                <a:solidFill>
                  <a:srgbClr val="FF0000"/>
                </a:solidFill>
              </a:rPr>
              <a:t>』</a:t>
            </a:r>
            <a:r>
              <a:rPr lang="zh-TW" altLang="en-US" dirty="0">
                <a:solidFill>
                  <a:srgbClr val="FF0000"/>
                </a:solidFill>
              </a:rPr>
              <a:t>是不破壞 </a:t>
            </a:r>
            <a:r>
              <a:rPr lang="en-US" altLang="zh-TW" dirty="0">
                <a:solidFill>
                  <a:srgbClr val="FF0000"/>
                </a:solidFill>
              </a:rPr>
              <a:t>Monge </a:t>
            </a:r>
            <a:r>
              <a:rPr lang="zh-TW" altLang="en-US" dirty="0">
                <a:solidFill>
                  <a:srgbClr val="FF0000"/>
                </a:solidFill>
              </a:rPr>
              <a:t>結構的情況下，對其進行重排的唯一方法。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8A486C6-3686-AA4F-96B6-0DB9E36B180F}"/>
              </a:ext>
            </a:extLst>
          </p:cNvPr>
          <p:cNvSpPr/>
          <p:nvPr/>
        </p:nvSpPr>
        <p:spPr>
          <a:xfrm>
            <a:off x="9250854" y="5710019"/>
            <a:ext cx="1977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連續的等價列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行視為一個區塊</a:t>
            </a:r>
          </a:p>
        </p:txBody>
      </p:sp>
    </p:spTree>
    <p:extLst>
      <p:ext uri="{BB962C8B-B14F-4D97-AF65-F5344CB8AC3E}">
        <p14:creationId xmlns:p14="http://schemas.microsoft.com/office/powerpoint/2010/main" val="4483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Algorithm for 3-D (4/7)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12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F441B9-18A2-AD42-8B1E-C5438328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29" y="1553204"/>
            <a:ext cx="8686801" cy="48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Algorithm for 3-D (5/7)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13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26EE86-8075-0A41-9CEC-814973A04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2232"/>
            <a:ext cx="7471767" cy="478048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865282B-A005-F347-8696-8B32894B7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25" y="6170395"/>
            <a:ext cx="6710916" cy="6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8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 for 3D (6/7)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14</a:t>
            </a:fld>
            <a:endParaRPr kumimoji="1"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23606D5-ADAF-A94B-A504-5868CD340AC8}"/>
              </a:ext>
            </a:extLst>
          </p:cNvPr>
          <p:cNvSpPr/>
          <p:nvPr/>
        </p:nvSpPr>
        <p:spPr>
          <a:xfrm>
            <a:off x="6448006" y="475014"/>
            <a:ext cx="1874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12 15 12  9 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16 17 16 15 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14 16 14 12 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16 17 16 15 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A581162-6B24-EA4E-A6A2-205E0113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04" y="1623379"/>
            <a:ext cx="5930394" cy="47329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020ABC2-3575-A24C-B63E-AFEB11EE8DD0}"/>
              </a:ext>
            </a:extLst>
          </p:cNvPr>
          <p:cNvSpPr/>
          <p:nvPr/>
        </p:nvSpPr>
        <p:spPr>
          <a:xfrm>
            <a:off x="8331982" y="475014"/>
            <a:ext cx="1874873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6 12  6  0 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14 16 14 12 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10 14 10  6 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14 16 14 12 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5DAA0A4-35B6-2041-BD74-36C29D77DD22}"/>
              </a:ext>
            </a:extLst>
          </p:cNvPr>
          <p:cNvSpPr/>
          <p:nvPr/>
        </p:nvSpPr>
        <p:spPr>
          <a:xfrm>
            <a:off x="10215957" y="475014"/>
            <a:ext cx="1874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12 15 12  9 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16 17 16 15 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14 16 14 12 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16 17 16 15 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13CB4B8B-3625-C149-BF7C-A7736B38C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94672"/>
              </p:ext>
            </p:extLst>
          </p:nvPr>
        </p:nvGraphicFramePr>
        <p:xfrm>
          <a:off x="6857012" y="2242527"/>
          <a:ext cx="482481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048">
                  <a:extLst>
                    <a:ext uri="{9D8B030D-6E8A-4147-A177-3AD203B41FA5}">
                      <a16:colId xmlns:a16="http://schemas.microsoft.com/office/drawing/2014/main" val="4175081868"/>
                    </a:ext>
                  </a:extLst>
                </a:gridCol>
                <a:gridCol w="790191">
                  <a:extLst>
                    <a:ext uri="{9D8B030D-6E8A-4147-A177-3AD203B41FA5}">
                      <a16:colId xmlns:a16="http://schemas.microsoft.com/office/drawing/2014/main" val="1208210357"/>
                    </a:ext>
                  </a:extLst>
                </a:gridCol>
                <a:gridCol w="790191">
                  <a:extLst>
                    <a:ext uri="{9D8B030D-6E8A-4147-A177-3AD203B41FA5}">
                      <a16:colId xmlns:a16="http://schemas.microsoft.com/office/drawing/2014/main" val="3358713234"/>
                    </a:ext>
                  </a:extLst>
                </a:gridCol>
                <a:gridCol w="790191">
                  <a:extLst>
                    <a:ext uri="{9D8B030D-6E8A-4147-A177-3AD203B41FA5}">
                      <a16:colId xmlns:a16="http://schemas.microsoft.com/office/drawing/2014/main" val="3177858600"/>
                    </a:ext>
                  </a:extLst>
                </a:gridCol>
                <a:gridCol w="790191">
                  <a:extLst>
                    <a:ext uri="{9D8B030D-6E8A-4147-A177-3AD203B41FA5}">
                      <a16:colId xmlns:a16="http://schemas.microsoft.com/office/drawing/2014/main" val="2319908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列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列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-8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-4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-8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-12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4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dirty="0"/>
                        <a:t>𝟁~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1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m=1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M=4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70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R(</a:t>
                      </a:r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行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行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-12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-4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-8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-4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6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800" dirty="0"/>
                        <a:t>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3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列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列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-8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-4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-8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-12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2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dirty="0"/>
                        <a:t>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998866"/>
                  </a:ext>
                </a:extLst>
              </a:tr>
            </a:tbl>
          </a:graphicData>
        </a:graphic>
      </p:graphicFrame>
      <p:cxnSp>
        <p:nvCxnSpPr>
          <p:cNvPr id="12" name="直線箭頭接點 11">
            <a:extLst>
              <a:ext uri="{FF2B5EF4-FFF2-40B4-BE49-F238E27FC236}">
                <a16:creationId xmlns:a16="http://schemas.microsoft.com/office/drawing/2014/main" id="{64E7F009-4A61-CD4F-A56F-420BAC2F3B64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9269418" y="1675343"/>
            <a:ext cx="1" cy="567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0387D167-549D-A947-B05C-A667C0400BDC}"/>
              </a:ext>
            </a:extLst>
          </p:cNvPr>
          <p:cNvCxnSpPr/>
          <p:nvPr/>
        </p:nvCxnSpPr>
        <p:spPr>
          <a:xfrm>
            <a:off x="1476153" y="3575194"/>
            <a:ext cx="1084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064029DF-9552-184F-A736-A6B1F4A195EF}"/>
              </a:ext>
            </a:extLst>
          </p:cNvPr>
          <p:cNvCxnSpPr/>
          <p:nvPr/>
        </p:nvCxnSpPr>
        <p:spPr>
          <a:xfrm>
            <a:off x="1486786" y="4583225"/>
            <a:ext cx="1084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E7841DC-EF70-F148-AD71-307D9D8F39BC}"/>
              </a:ext>
            </a:extLst>
          </p:cNvPr>
          <p:cNvCxnSpPr>
            <a:cxnSpLocks/>
          </p:cNvCxnSpPr>
          <p:nvPr/>
        </p:nvCxnSpPr>
        <p:spPr>
          <a:xfrm>
            <a:off x="1446026" y="5992328"/>
            <a:ext cx="1084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8BE06138-DE00-BC45-8796-DAB731E6D813}"/>
              </a:ext>
            </a:extLst>
          </p:cNvPr>
          <p:cNvCxnSpPr/>
          <p:nvPr/>
        </p:nvCxnSpPr>
        <p:spPr>
          <a:xfrm>
            <a:off x="2893824" y="3581393"/>
            <a:ext cx="108452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164E4076-F8FF-FE42-B39F-17F112DB38A5}"/>
              </a:ext>
            </a:extLst>
          </p:cNvPr>
          <p:cNvCxnSpPr>
            <a:cxnSpLocks/>
          </p:cNvCxnSpPr>
          <p:nvPr/>
        </p:nvCxnSpPr>
        <p:spPr>
          <a:xfrm>
            <a:off x="2744084" y="5992328"/>
            <a:ext cx="108452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89F5DCA4-C307-774C-AE05-C3F189A3D577}"/>
              </a:ext>
            </a:extLst>
          </p:cNvPr>
          <p:cNvCxnSpPr/>
          <p:nvPr/>
        </p:nvCxnSpPr>
        <p:spPr>
          <a:xfrm>
            <a:off x="1547033" y="5318045"/>
            <a:ext cx="108452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CF21ED2C-C262-A94C-8C79-2CE054D8E554}"/>
              </a:ext>
            </a:extLst>
          </p:cNvPr>
          <p:cNvCxnSpPr>
            <a:cxnSpLocks/>
          </p:cNvCxnSpPr>
          <p:nvPr/>
        </p:nvCxnSpPr>
        <p:spPr>
          <a:xfrm>
            <a:off x="2812310" y="4583225"/>
            <a:ext cx="8771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A1729412-A617-9B42-8DFF-4C7828391261}"/>
              </a:ext>
            </a:extLst>
          </p:cNvPr>
          <p:cNvCxnSpPr>
            <a:cxnSpLocks/>
          </p:cNvCxnSpPr>
          <p:nvPr/>
        </p:nvCxnSpPr>
        <p:spPr>
          <a:xfrm>
            <a:off x="2801677" y="5318045"/>
            <a:ext cx="8771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040B87E-6FC5-8644-A045-6B6A8102614F}"/>
              </a:ext>
            </a:extLst>
          </p:cNvPr>
          <p:cNvCxnSpPr>
            <a:cxnSpLocks/>
          </p:cNvCxnSpPr>
          <p:nvPr/>
        </p:nvCxnSpPr>
        <p:spPr>
          <a:xfrm>
            <a:off x="4042143" y="5992328"/>
            <a:ext cx="87718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93699DDA-772A-8C4F-8D70-4F27496712E8}"/>
              </a:ext>
            </a:extLst>
          </p:cNvPr>
          <p:cNvSpPr/>
          <p:nvPr/>
        </p:nvSpPr>
        <p:spPr>
          <a:xfrm>
            <a:off x="6448006" y="5351788"/>
            <a:ext cx="1871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9 12 12 15 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12 14 14 16 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15 16 16 17 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15 16 16 17 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9CD8E8A-6A6B-F34F-A50A-61DBDA5E8B89}"/>
              </a:ext>
            </a:extLst>
          </p:cNvPr>
          <p:cNvSpPr/>
          <p:nvPr/>
        </p:nvSpPr>
        <p:spPr>
          <a:xfrm>
            <a:off x="8331982" y="5351788"/>
            <a:ext cx="1944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9 12 12 15 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12 14 14 16 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15 16 16 17 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15 16 16 17 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419CDE7-1B19-3141-91B0-253F31C08F10}"/>
              </a:ext>
            </a:extLst>
          </p:cNvPr>
          <p:cNvSpPr/>
          <p:nvPr/>
        </p:nvSpPr>
        <p:spPr>
          <a:xfrm>
            <a:off x="10215957" y="5351788"/>
            <a:ext cx="1944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0  6  6 12 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6 10 10 14 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12 14 14 16 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12 14 14 16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0306AE3-13E1-B34A-8249-FE7D497F6A9C}"/>
              </a:ext>
            </a:extLst>
          </p:cNvPr>
          <p:cNvSpPr/>
          <p:nvPr/>
        </p:nvSpPr>
        <p:spPr>
          <a:xfrm>
            <a:off x="6448006" y="4954313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It is Monge.</a:t>
            </a:r>
            <a:endParaRPr lang="en-US" altLang="zh-TW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14F56DD-BB86-2F42-A6BC-6EBAFFF0C8B0}"/>
              </a:ext>
            </a:extLst>
          </p:cNvPr>
          <p:cNvSpPr/>
          <p:nvPr/>
        </p:nvSpPr>
        <p:spPr>
          <a:xfrm>
            <a:off x="6448006" y="138984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It is not Monge.</a:t>
            </a:r>
            <a:endParaRPr lang="en-US" altLang="zh-TW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30" name="直線箭頭接點 29">
            <a:extLst>
              <a:ext uri="{FF2B5EF4-FFF2-40B4-BE49-F238E27FC236}">
                <a16:creationId xmlns:a16="http://schemas.microsoft.com/office/drawing/2014/main" id="{A5CC12D7-6134-244A-BC46-847F5B246798}"/>
              </a:ext>
            </a:extLst>
          </p:cNvPr>
          <p:cNvCxnSpPr>
            <a:cxnSpLocks/>
          </p:cNvCxnSpPr>
          <p:nvPr/>
        </p:nvCxnSpPr>
        <p:spPr>
          <a:xfrm>
            <a:off x="5231219" y="5887050"/>
            <a:ext cx="10495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2135911-2A0E-B04A-A1D3-F8289110CE82}"/>
              </a:ext>
            </a:extLst>
          </p:cNvPr>
          <p:cNvSpPr txBox="1"/>
          <p:nvPr/>
        </p:nvSpPr>
        <p:spPr>
          <a:xfrm>
            <a:off x="10143057" y="4838407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𝟇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(phi), 𝟁 (psi)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 for 3D (7/7)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15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8F0DC5-AE54-8A4B-9984-6AFA4CF62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9741"/>
            <a:ext cx="8166850" cy="304002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64EFFD4-7AB4-4842-A767-4394F1D8BC34}"/>
              </a:ext>
            </a:extLst>
          </p:cNvPr>
          <p:cNvSpPr/>
          <p:nvPr/>
        </p:nvSpPr>
        <p:spPr>
          <a:xfrm>
            <a:off x="838201" y="1600502"/>
            <a:ext cx="1860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3  1  4  2 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6  2  8  4 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6  2  8  4 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3  1  4  2 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7B33B03-7491-A149-8B8C-CEC1486C5F6D}"/>
              </a:ext>
            </a:extLst>
          </p:cNvPr>
          <p:cNvSpPr/>
          <p:nvPr/>
        </p:nvSpPr>
        <p:spPr>
          <a:xfrm>
            <a:off x="2806112" y="1600502"/>
            <a:ext cx="1860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9  3 12  6 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18  6 24 12 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18  6 24 12 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9  3 12  6 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C251A4B-0EA0-CB42-B3E3-0EE0B86BD975}"/>
              </a:ext>
            </a:extLst>
          </p:cNvPr>
          <p:cNvSpPr/>
          <p:nvPr/>
        </p:nvSpPr>
        <p:spPr>
          <a:xfrm>
            <a:off x="4774023" y="1600502"/>
            <a:ext cx="1860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3  1  4  2 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6  2  8  4 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6  2  8  4 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3  1  4  2</a:t>
            </a:r>
            <a:endParaRPr lang="zh-TW" alt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D166B289-1423-3E47-A839-F3CD93EAF260}"/>
              </a:ext>
            </a:extLst>
          </p:cNvPr>
          <p:cNvCxnSpPr>
            <a:cxnSpLocks/>
          </p:cNvCxnSpPr>
          <p:nvPr/>
        </p:nvCxnSpPr>
        <p:spPr>
          <a:xfrm>
            <a:off x="2105258" y="3745315"/>
            <a:ext cx="1084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91508A51-4BBA-5847-B82C-37B7107BCB96}"/>
              </a:ext>
            </a:extLst>
          </p:cNvPr>
          <p:cNvCxnSpPr>
            <a:cxnSpLocks/>
          </p:cNvCxnSpPr>
          <p:nvPr/>
        </p:nvCxnSpPr>
        <p:spPr>
          <a:xfrm>
            <a:off x="2105258" y="4702245"/>
            <a:ext cx="1084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450A622-6DA0-044A-8FBA-78964CE60EBC}"/>
              </a:ext>
            </a:extLst>
          </p:cNvPr>
          <p:cNvCxnSpPr>
            <a:cxnSpLocks/>
          </p:cNvCxnSpPr>
          <p:nvPr/>
        </p:nvCxnSpPr>
        <p:spPr>
          <a:xfrm>
            <a:off x="3689502" y="3745315"/>
            <a:ext cx="165867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E300C46E-F60B-D049-8258-69772786C7AB}"/>
              </a:ext>
            </a:extLst>
          </p:cNvPr>
          <p:cNvCxnSpPr>
            <a:cxnSpLocks/>
          </p:cNvCxnSpPr>
          <p:nvPr/>
        </p:nvCxnSpPr>
        <p:spPr>
          <a:xfrm>
            <a:off x="2105258" y="5173622"/>
            <a:ext cx="165867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A4E20D45-C76D-B746-B936-99774B923693}"/>
              </a:ext>
            </a:extLst>
          </p:cNvPr>
          <p:cNvSpPr/>
          <p:nvPr/>
        </p:nvSpPr>
        <p:spPr>
          <a:xfrm>
            <a:off x="3615078" y="4369981"/>
            <a:ext cx="1275899" cy="3109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98A3909-B0C9-F24C-9B29-C34CB89E96BB}"/>
              </a:ext>
            </a:extLst>
          </p:cNvPr>
          <p:cNvSpPr/>
          <p:nvPr/>
        </p:nvSpPr>
        <p:spPr>
          <a:xfrm>
            <a:off x="4007594" y="4862624"/>
            <a:ext cx="1275899" cy="3109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51552D8-A3F3-E44F-8F07-F8EA8E945CC0}"/>
              </a:ext>
            </a:extLst>
          </p:cNvPr>
          <p:cNvSpPr txBox="1"/>
          <p:nvPr/>
        </p:nvSpPr>
        <p:spPr>
          <a:xfrm>
            <a:off x="7242100" y="1470291"/>
            <a:ext cx="4287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綠色框框</a:t>
            </a:r>
            <a:r>
              <a:rPr kumimoji="1"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不一樣，所以</a:t>
            </a:r>
            <a:r>
              <a:rPr kumimoji="1"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P=∅</a:t>
            </a:r>
            <a:r>
              <a:rPr kumimoji="1"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kumimoji="1"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無法重排成</a:t>
            </a:r>
            <a:r>
              <a:rPr kumimoji="1"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Monge</a:t>
            </a:r>
            <a:r>
              <a:rPr kumimoji="1"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1"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Time Complexity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1394A03-574A-BB40-8E19-771185E94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 for 2-D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𝑛𝑚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TW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kumimoji="1"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 for 3-D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 for d-D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TW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1" lang="en-US" altLang="zh-TW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TW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TW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TW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TW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kumimoji="1"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1" lang="en-US" altLang="zh-TW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kumimoji="1"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TW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d>
                  </m:oMath>
                </a14:m>
                <a:endParaRPr kumimoji="1"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1394A03-574A-BB40-8E19-771185E94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16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244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ank you for listening"/>
          <p:cNvSpPr txBox="1">
            <a:spLocks noGrp="1"/>
          </p:cNvSpPr>
          <p:nvPr>
            <p:ph type="title"/>
          </p:nvPr>
        </p:nvSpPr>
        <p:spPr>
          <a:xfrm>
            <a:off x="844550" y="2857500"/>
            <a:ext cx="105029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Thank you for listening</a:t>
            </a:r>
          </a:p>
        </p:txBody>
      </p:sp>
      <p:sp>
        <p:nvSpPr>
          <p:cNvPr id="30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Abstract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394A03-574A-BB40-8E19-771185E94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18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431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F9066D-A37A-874A-A6E1-9915FF09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Abstract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8C395C6-3EBC-4D47-9C22-52A1E36DD1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19725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known that the d-dimensional axial transportation (assignment) problem can easily be solved by a greedy algorithm if and only if the underlying cost array fulfills the d-dimensional Monge property. In this paper the following question is solved: </a:t>
                </a:r>
                <a:r>
                  <a:rPr kumimoji="1" lang="en-US" altLang="zh-TW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it possible to find d permutations in such a way that the permuted array becomes a Monge array?</a:t>
                </a:r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Furthermore, we give an algorithm which constructs such permutations in the affirmative case. If the cost array has the dimensions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×⋯×</m:t>
                    </m:r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≤⋯≤</m:t>
                    </m:r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algorithm has time complexity </a:t>
                </a:r>
                <a14:m>
                  <m:oMath xmlns:m="http://schemas.openxmlformats.org/officeDocument/2006/math">
                    <m:r>
                      <a:rPr kumimoji="1" lang="en-US" altLang="zh-TW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</m:t>
                    </m:r>
                    <m:d>
                      <m:dPr>
                        <m:ctrlPr>
                          <a:rPr kumimoji="1" lang="en-US" altLang="zh-TW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TW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TW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kumimoji="1" lang="en-US" altLang="zh-TW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zh-TW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TW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kumimoji="1"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TW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1" lang="en-US" altLang="zh-TW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kumimoji="1"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kumimoji="1" lang="en-US" altLang="zh-TW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kumimoji="1" lang="en-US" altLang="zh-TW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kumimoji="1" lang="en-US" altLang="zh-TW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kumimoji="1" lang="en-US" altLang="zh-TW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𝒅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By using this algorithm, a wider class of d-dimensional axial transportation problems and in particular of the d-dimensional axial assignment problems can be solved efficiently.</a:t>
                </a:r>
                <a:endParaRPr kumimoji="1"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8C395C6-3EBC-4D47-9C22-52A1E36DD1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19725"/>
              </a:xfrm>
              <a:blipFill>
                <a:blip r:embed="rId2"/>
                <a:stretch>
                  <a:fillRect l="-1206" t="-3150" r="-10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5F635-A04F-7549-AA66-83765189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5738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Outline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394A03-574A-BB40-8E19-771185E94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Monge Matrix</a:t>
            </a: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 Problem</a:t>
            </a:r>
          </a:p>
          <a:p>
            <a:endParaRPr kumimoji="1"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for 2-D by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Deineko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Filonenko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for 3-D</a:t>
            </a:r>
          </a:p>
          <a:p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2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685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Monge Matrix (1/2)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394A03-574A-BB40-8E19-771185E9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44963" cy="4667250"/>
          </a:xfrm>
        </p:spPr>
        <p:txBody>
          <a:bodyPr>
            <a:normAutofit/>
          </a:bodyPr>
          <a:lstStyle/>
          <a:p>
            <a:pPr algn="just"/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Monge observed that if unit quantities are to be transported from locations X and Y to Z and W in such a way as to minimize the total distance traveled, then the route from X and the route from Y must not intersect. 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3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D6C7F5-EEAC-424C-B0C9-9BAE1288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16" y="3256835"/>
            <a:ext cx="6876584" cy="323604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F8B53AC-1FCC-4A40-9851-7B0A2DA9A47D}"/>
              </a:ext>
            </a:extLst>
          </p:cNvPr>
          <p:cNvSpPr txBox="1"/>
          <p:nvPr/>
        </p:nvSpPr>
        <p:spPr>
          <a:xfrm>
            <a:off x="3838353" y="30282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AA1FE0-6119-934F-87A3-D492CFE6AF42}"/>
              </a:ext>
            </a:extLst>
          </p:cNvPr>
          <p:cNvSpPr txBox="1"/>
          <p:nvPr/>
        </p:nvSpPr>
        <p:spPr>
          <a:xfrm>
            <a:off x="4390996" y="30282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BB7E0D5-A06D-2441-9072-4E247B3F09C7}"/>
              </a:ext>
            </a:extLst>
          </p:cNvPr>
          <p:cNvSpPr txBox="1"/>
          <p:nvPr/>
        </p:nvSpPr>
        <p:spPr>
          <a:xfrm>
            <a:off x="6138029" y="588130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kumimoji="1"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6540FCB-047F-ED40-B167-5BD8C248895E}"/>
              </a:ext>
            </a:extLst>
          </p:cNvPr>
          <p:cNvSpPr txBox="1"/>
          <p:nvPr/>
        </p:nvSpPr>
        <p:spPr>
          <a:xfrm>
            <a:off x="5514251" y="58813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kumimoji="1"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89BA4F7-1912-6343-93FE-78D21256B94D}"/>
              </a:ext>
            </a:extLst>
          </p:cNvPr>
          <p:cNvSpPr txBox="1"/>
          <p:nvPr/>
        </p:nvSpPr>
        <p:spPr>
          <a:xfrm>
            <a:off x="7348855" y="29970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ED30F70-F4FF-E54E-9797-1A46CD755DF8}"/>
              </a:ext>
            </a:extLst>
          </p:cNvPr>
          <p:cNvSpPr txBox="1"/>
          <p:nvPr/>
        </p:nvSpPr>
        <p:spPr>
          <a:xfrm>
            <a:off x="7901498" y="29970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1"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E96E0C6-F53D-8540-82BC-1A65F699B58F}"/>
              </a:ext>
            </a:extLst>
          </p:cNvPr>
          <p:cNvSpPr txBox="1"/>
          <p:nvPr/>
        </p:nvSpPr>
        <p:spPr>
          <a:xfrm>
            <a:off x="9648531" y="58501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kumimoji="1"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3D67348-CB41-9F40-8124-783A9FC65DDC}"/>
              </a:ext>
            </a:extLst>
          </p:cNvPr>
          <p:cNvSpPr txBox="1"/>
          <p:nvPr/>
        </p:nvSpPr>
        <p:spPr>
          <a:xfrm>
            <a:off x="9024753" y="58501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kumimoji="1"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5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Monge Matrix (2/2)</a:t>
            </a:r>
            <a:endParaRPr kumimoji="1"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1394A03-574A-BB40-8E19-771185E94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44963" cy="466725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2-D Monge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𝑟𝑠</m:t>
                        </m:r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𝑖𝑠</m:t>
                        </m:r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𝑟𝑗</m:t>
                        </m:r>
                      </m:sub>
                    </m:sSub>
                  </m:oMath>
                </a14:m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（對角和</a:t>
                </a:r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kumimoji="1"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反對角和）</a:t>
                </a:r>
                <a:endParaRPr kumimoji="1"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≤ </a:t>
                </a:r>
                <a:r>
                  <a:rPr kumimoji="1" lang="en-US" altLang="zh-TW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kumimoji="1"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n, 1 ≤ </a:t>
                </a:r>
                <a:r>
                  <a:rPr kumimoji="1"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kumimoji="1"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kumimoji="1" lang="en-US" altLang="zh-TW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 lvl="1"/>
                <a:endParaRPr kumimoji="1" lang="en-US" altLang="zh-TW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lvl="1"/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lvl="1"/>
                <a:endParaRPr kumimoji="1"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d-D Monge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kumimoji="1"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kumimoji="1"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1,…,</m:t>
                        </m:r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=1,…,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kumimoji="1"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TW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TW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kumimoji="1" lang="en-US" altLang="zh-TW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1" lang="en-US" altLang="zh-TW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𝑚𝑎𝑥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kumimoji="1" lang="en-US" altLang="zh-TW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kumimoji="1"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1394A03-574A-BB40-8E19-771185E94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44963" cy="4667250"/>
              </a:xfrm>
              <a:blipFill>
                <a:blip r:embed="rId2"/>
                <a:stretch>
                  <a:fillRect l="-952" t="-2168" b="-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4</a:t>
            </a:fld>
            <a:endParaRPr kumimoji="1"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C3D998-337B-544B-A6C6-6376716F54A4}"/>
              </a:ext>
            </a:extLst>
          </p:cNvPr>
          <p:cNvSpPr/>
          <p:nvPr/>
        </p:nvSpPr>
        <p:spPr>
          <a:xfrm>
            <a:off x="8093149" y="1825625"/>
            <a:ext cx="3164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latin typeface="Menlo" panose="020B0609030804020204" pitchFamily="49" charset="0"/>
              </a:rPr>
              <a:t>2D Monge Matrix</a:t>
            </a:r>
          </a:p>
          <a:p>
            <a:r>
              <a:rPr lang="en-US" altLang="zh-TW" sz="2400" b="1" dirty="0">
                <a:solidFill>
                  <a:srgbClr val="000000"/>
                </a:solidFill>
                <a:latin typeface="Menlo" panose="020B0609030804020204" pitchFamily="49" charset="0"/>
              </a:rPr>
              <a:t>  </a:t>
            </a:r>
            <a:r>
              <a:rPr lang="zh-TW" altLang="en-US" sz="2400" b="1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altLang="zh-TW" sz="2400" b="1" dirty="0">
                <a:solidFill>
                  <a:srgbClr val="000000"/>
                </a:solidFill>
                <a:latin typeface="Menlo" panose="020B0609030804020204" pitchFamily="49" charset="0"/>
              </a:rPr>
              <a:t>1  2  3  4 </a:t>
            </a:r>
            <a:endParaRPr lang="zh-TW" alt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2400" b="1" dirty="0">
                <a:solidFill>
                  <a:srgbClr val="000000"/>
                </a:solidFill>
                <a:latin typeface="Menlo" panose="020B0609030804020204" pitchFamily="49" charset="0"/>
              </a:rPr>
              <a:t>1  9 12 12 15 </a:t>
            </a:r>
            <a:endParaRPr lang="zh-TW" alt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2400" b="1" dirty="0">
                <a:solidFill>
                  <a:srgbClr val="000000"/>
                </a:solidFill>
                <a:latin typeface="Menlo" panose="020B0609030804020204" pitchFamily="49" charset="0"/>
              </a:rPr>
              <a:t>2 12 14 14 16 </a:t>
            </a:r>
            <a:endParaRPr lang="zh-TW" alt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2400" b="1" dirty="0">
                <a:solidFill>
                  <a:srgbClr val="000000"/>
                </a:solidFill>
                <a:latin typeface="Menlo" panose="020B0609030804020204" pitchFamily="49" charset="0"/>
              </a:rPr>
              <a:t>3 15 16 16 17 </a:t>
            </a:r>
            <a:endParaRPr lang="zh-TW" alt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r>
              <a:rPr lang="en-US" altLang="zh-TW" sz="2400" b="1" dirty="0">
                <a:solidFill>
                  <a:srgbClr val="000000"/>
                </a:solidFill>
                <a:latin typeface="Menlo" panose="020B0609030804020204" pitchFamily="49" charset="0"/>
              </a:rPr>
              <a:t>4 15 16 16 17 </a:t>
            </a:r>
            <a:endParaRPr lang="zh-TW" altLang="en-US" sz="2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A656EED-B718-2F46-BD68-486779664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894"/>
          <a:stretch/>
        </p:blipFill>
        <p:spPr>
          <a:xfrm>
            <a:off x="1522207" y="3366506"/>
            <a:ext cx="4007123" cy="53830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1309140-4F06-E842-88B3-C7AE4BB30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00"/>
          <a:stretch/>
        </p:blipFill>
        <p:spPr>
          <a:xfrm>
            <a:off x="1522207" y="3800967"/>
            <a:ext cx="3709011" cy="5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Assignment Problem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5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9685DD-A1F9-0148-919F-0C08EE049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78" y="1471390"/>
            <a:ext cx="4595480" cy="336109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EDF3966-379D-A846-8710-D1C130150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949" y="1027906"/>
            <a:ext cx="4068514" cy="379304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CBD5800-F9A1-4B4F-AA8D-211EA71CFECE}"/>
              </a:ext>
            </a:extLst>
          </p:cNvPr>
          <p:cNvSpPr/>
          <p:nvPr/>
        </p:nvSpPr>
        <p:spPr>
          <a:xfrm>
            <a:off x="838200" y="5198526"/>
            <a:ext cx="10777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assignment problem and the transportation problem can be solved faster (by a greedy algorithm) if the weight matrix is a Monge matrix.</a:t>
            </a:r>
            <a:endParaRPr lang="en-US" altLang="zh-TW" sz="28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AB7D4B0-1F7A-AD45-99FD-71CF1D1B9FFD}"/>
              </a:ext>
            </a:extLst>
          </p:cNvPr>
          <p:cNvSpPr/>
          <p:nvPr/>
        </p:nvSpPr>
        <p:spPr>
          <a:xfrm>
            <a:off x="9419016" y="948019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(weight matrix 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37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Algorithm for 2-D </a:t>
            </a:r>
            <a:r>
              <a:rPr kumimoji="1" lang="en-US" altLang="zh-TW" sz="2800" dirty="0"/>
              <a:t>by </a:t>
            </a:r>
            <a:r>
              <a:rPr kumimoji="1" lang="en-US" altLang="zh-TW" sz="2800" dirty="0" err="1"/>
              <a:t>Deineko</a:t>
            </a:r>
            <a:r>
              <a:rPr kumimoji="1" lang="en-US" altLang="zh-TW" sz="2800" dirty="0"/>
              <a:t> and </a:t>
            </a:r>
            <a:r>
              <a:rPr kumimoji="1" lang="en-US" altLang="zh-TW" sz="2800" dirty="0" err="1"/>
              <a:t>Filonenko</a:t>
            </a:r>
            <a:r>
              <a:rPr kumimoji="1" lang="en-US" altLang="zh-TW" sz="2800" dirty="0"/>
              <a:t> </a:t>
            </a:r>
            <a:r>
              <a:rPr kumimoji="1" lang="en-US" altLang="zh-TW" dirty="0"/>
              <a:t>(1/3)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6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006E88-A6E9-1D47-A70C-555E93376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25" y="1571403"/>
            <a:ext cx="7556500" cy="40767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BBAFB09-C495-6344-9405-8EE1D7B7D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99" y="5782523"/>
            <a:ext cx="51562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3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Algorithm for 2-D </a:t>
            </a:r>
            <a:r>
              <a:rPr kumimoji="1" lang="en-US" altLang="zh-TW" sz="2800" dirty="0"/>
              <a:t>by </a:t>
            </a:r>
            <a:r>
              <a:rPr kumimoji="1" lang="en-US" altLang="zh-TW" sz="2800" dirty="0" err="1"/>
              <a:t>Deineko</a:t>
            </a:r>
            <a:r>
              <a:rPr kumimoji="1" lang="en-US" altLang="zh-TW" sz="2800" dirty="0"/>
              <a:t> and </a:t>
            </a:r>
            <a:r>
              <a:rPr kumimoji="1" lang="en-US" altLang="zh-TW" sz="2800" dirty="0" err="1"/>
              <a:t>Filonenko</a:t>
            </a:r>
            <a:r>
              <a:rPr kumimoji="1" lang="en-US" altLang="zh-TW" sz="2800" dirty="0"/>
              <a:t> </a:t>
            </a:r>
            <a:r>
              <a:rPr kumimoji="1" lang="en-US" altLang="zh-TW" dirty="0"/>
              <a:t>(2/3)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7</a:t>
            </a:fld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8678D8-E177-D640-9CD9-937BAE4A0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690688"/>
            <a:ext cx="7429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F2B8DE2-FCA3-8C4A-B9B9-843ABA03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5" y="4019221"/>
            <a:ext cx="6707976" cy="75077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2D95A8D-81D6-6342-A7F8-225FE04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Algorithm for 2-D </a:t>
            </a:r>
            <a:r>
              <a:rPr kumimoji="1" lang="en-US" altLang="zh-TW" sz="2800" dirty="0"/>
              <a:t>by </a:t>
            </a:r>
            <a:r>
              <a:rPr kumimoji="1" lang="en-US" altLang="zh-TW" sz="2800" dirty="0" err="1"/>
              <a:t>Deineko</a:t>
            </a:r>
            <a:r>
              <a:rPr kumimoji="1" lang="en-US" altLang="zh-TW" sz="2800" dirty="0"/>
              <a:t> and </a:t>
            </a:r>
            <a:r>
              <a:rPr kumimoji="1" lang="en-US" altLang="zh-TW" sz="2800" dirty="0" err="1"/>
              <a:t>Filonenko</a:t>
            </a:r>
            <a:r>
              <a:rPr kumimoji="1" lang="en-US" altLang="zh-TW" sz="2800" dirty="0"/>
              <a:t> </a:t>
            </a:r>
            <a:r>
              <a:rPr kumimoji="1" lang="en-US" altLang="zh-TW" dirty="0"/>
              <a:t>(3/3)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6B9450-91E5-CC44-89D2-2D5AEA4A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94F7-1CE9-3B41-8002-0A2CB67662D8}" type="slidenum">
              <a:rPr kumimoji="1" lang="zh-TW" altLang="en-US" smtClean="0"/>
              <a:pPr/>
              <a:t>8</a:t>
            </a:fld>
            <a:endParaRPr kumimoji="1"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F41CBEA-7C3F-1840-90E0-CD315B493094}"/>
              </a:ext>
            </a:extLst>
          </p:cNvPr>
          <p:cNvSpPr/>
          <p:nvPr/>
        </p:nvSpPr>
        <p:spPr>
          <a:xfrm>
            <a:off x="6787119" y="1433809"/>
            <a:ext cx="2537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It is not Monge.</a:t>
            </a: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  </a:t>
            </a:r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1  2  3  4 </a:t>
            </a: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1 12 15 12  9 </a:t>
            </a: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2 16 17 16 15 </a:t>
            </a: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3 14 16 14 12 </a:t>
            </a: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4 16 17 16 15 </a:t>
            </a:r>
            <a:endParaRPr lang="zh-TW" alt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D381E4-230E-6845-BB90-606BD9014685}"/>
              </a:ext>
            </a:extLst>
          </p:cNvPr>
          <p:cNvSpPr/>
          <p:nvPr/>
        </p:nvSpPr>
        <p:spPr>
          <a:xfrm>
            <a:off x="9505507" y="1433809"/>
            <a:ext cx="24259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It is Monge.</a:t>
            </a:r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 </a:t>
            </a:r>
            <a:endParaRPr lang="en-US" altLang="zh-TW" b="1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  </a:t>
            </a:r>
            <a:r>
              <a:rPr lang="en-US" altLang="zh-TW" b="1" dirty="0">
                <a:solidFill>
                  <a:srgbClr val="FF0000"/>
                </a:solidFill>
                <a:latin typeface="Menlo" panose="020B0609030804020204" pitchFamily="49" charset="0"/>
              </a:rPr>
              <a:t>4  1  3  2 </a:t>
            </a: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Menlo" panose="020B0609030804020204" pitchFamily="49" charset="0"/>
              </a:rPr>
              <a:t>1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 9 12 12 15 </a:t>
            </a: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Menlo" panose="020B0609030804020204" pitchFamily="49" charset="0"/>
              </a:rPr>
              <a:t>3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12 14 14 16 </a:t>
            </a: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Menlo" panose="020B0609030804020204" pitchFamily="49" charset="0"/>
              </a:rPr>
              <a:t>2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15 16 16 17 </a:t>
            </a:r>
          </a:p>
          <a:p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Menlo" panose="020B0609030804020204" pitchFamily="49" charset="0"/>
              </a:rPr>
              <a:t>4</a:t>
            </a:r>
            <a:r>
              <a:rPr lang="en-US" altLang="zh-TW" b="1" dirty="0">
                <a:solidFill>
                  <a:srgbClr val="000000"/>
                </a:solidFill>
                <a:latin typeface="Menlo" panose="020B0609030804020204" pitchFamily="49" charset="0"/>
              </a:rPr>
              <a:t> 15 16 16 17</a:t>
            </a:r>
            <a:endParaRPr lang="zh-TW" alt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6837E51-7EEC-9C49-A776-108C45464282}"/>
              </a:ext>
            </a:extLst>
          </p:cNvPr>
          <p:cNvSpPr txBox="1"/>
          <p:nvPr/>
        </p:nvSpPr>
        <p:spPr>
          <a:xfrm>
            <a:off x="515679" y="1458496"/>
            <a:ext cx="5566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找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：第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列和第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列不等價</a:t>
            </a:r>
            <a:endParaRPr kumimoji="1"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找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𝟁~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：排序（第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列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列），其順序為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𝟁~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找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：在第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步的排序中，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為最小值的最大名次，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為最大值的最小名次</a:t>
            </a:r>
            <a:endParaRPr kumimoji="1"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建構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marL="342900" indent="-342900">
              <a:buFont typeface="+mj-lt"/>
              <a:buAutoNum type="arabicPeriod"/>
            </a:pPr>
            <a:endParaRPr kumimoji="1"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找𝟇：排序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，其順序為𝟇</a:t>
            </a:r>
            <a:endParaRPr kumimoji="1"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找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𝟁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：排序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第𝟇</a:t>
            </a:r>
            <a:r>
              <a:rPr kumimoji="1"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列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第𝟇</a:t>
            </a:r>
            <a:r>
              <a:rPr kumimoji="1"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列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，其順序為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𝟁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檢查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zh-TW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𝟇</a:t>
            </a:r>
            <a:r>
              <a:rPr kumimoji="1"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𝟁</a:t>
            </a:r>
            <a:r>
              <a:rPr kumimoji="1"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是否為</a:t>
            </a:r>
            <a:r>
              <a:rPr kumimoji="1"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monge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A5F481D7-3D98-DF4D-96F8-C6CEE8F0C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02046"/>
              </p:ext>
            </p:extLst>
          </p:nvPr>
        </p:nvGraphicFramePr>
        <p:xfrm>
          <a:off x="6819611" y="3560963"/>
          <a:ext cx="482481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048">
                  <a:extLst>
                    <a:ext uri="{9D8B030D-6E8A-4147-A177-3AD203B41FA5}">
                      <a16:colId xmlns:a16="http://schemas.microsoft.com/office/drawing/2014/main" val="4175081868"/>
                    </a:ext>
                  </a:extLst>
                </a:gridCol>
                <a:gridCol w="790191">
                  <a:extLst>
                    <a:ext uri="{9D8B030D-6E8A-4147-A177-3AD203B41FA5}">
                      <a16:colId xmlns:a16="http://schemas.microsoft.com/office/drawing/2014/main" val="1208210357"/>
                    </a:ext>
                  </a:extLst>
                </a:gridCol>
                <a:gridCol w="790191">
                  <a:extLst>
                    <a:ext uri="{9D8B030D-6E8A-4147-A177-3AD203B41FA5}">
                      <a16:colId xmlns:a16="http://schemas.microsoft.com/office/drawing/2014/main" val="3358713234"/>
                    </a:ext>
                  </a:extLst>
                </a:gridCol>
                <a:gridCol w="790191">
                  <a:extLst>
                    <a:ext uri="{9D8B030D-6E8A-4147-A177-3AD203B41FA5}">
                      <a16:colId xmlns:a16="http://schemas.microsoft.com/office/drawing/2014/main" val="3177858600"/>
                    </a:ext>
                  </a:extLst>
                </a:gridCol>
                <a:gridCol w="790191">
                  <a:extLst>
                    <a:ext uri="{9D8B030D-6E8A-4147-A177-3AD203B41FA5}">
                      <a16:colId xmlns:a16="http://schemas.microsoft.com/office/drawing/2014/main" val="2319908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列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列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-4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-2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-4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-6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4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dirty="0"/>
                        <a:t>𝟁~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1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m=1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M=4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70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R(</a:t>
                      </a:r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行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行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-6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-2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-4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-2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6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800" dirty="0"/>
                        <a:t>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3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列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第</a:t>
                      </a:r>
                      <a:r>
                        <a:rPr lang="en-US" altLang="zh-TW" dirty="0"/>
                        <a:t>4</a:t>
                      </a:r>
                      <a:r>
                        <a:rPr lang="zh-TW" altLang="en-US" dirty="0"/>
                        <a:t>列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-4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-2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-4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-6</a:t>
                      </a:r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2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dirty="0"/>
                        <a:t>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998866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2D7D03F1-E190-644C-9162-3203536902FC}"/>
              </a:ext>
            </a:extLst>
          </p:cNvPr>
          <p:cNvSpPr txBox="1"/>
          <p:nvPr/>
        </p:nvSpPr>
        <p:spPr>
          <a:xfrm>
            <a:off x="6819611" y="6245769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𝟇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(phi), 𝟁 (psi)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9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1167</Words>
  <Application>Microsoft Macintosh PowerPoint</Application>
  <PresentationFormat>寬螢幕</PresentationFormat>
  <Paragraphs>233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Menlo</vt:lpstr>
      <vt:lpstr>Rockwell</vt:lpstr>
      <vt:lpstr>Times New Roman</vt:lpstr>
      <vt:lpstr>Office 佈景主題</vt:lpstr>
      <vt:lpstr> Recognition of d-Dimensional Monge Arrays</vt:lpstr>
      <vt:lpstr>Abstract</vt:lpstr>
      <vt:lpstr>Outline</vt:lpstr>
      <vt:lpstr>Monge Matrix (1/2)</vt:lpstr>
      <vt:lpstr>Monge Matrix (2/2)</vt:lpstr>
      <vt:lpstr>Assignment Problem</vt:lpstr>
      <vt:lpstr>Algorithm for 2-D by Deineko and Filonenko (1/3)</vt:lpstr>
      <vt:lpstr>Algorithm for 2-D by Deineko and Filonenko (2/3)</vt:lpstr>
      <vt:lpstr>Algorithm for 2-D by Deineko and Filonenko (3/3)</vt:lpstr>
      <vt:lpstr>Algorithm for 3-D (1/7)</vt:lpstr>
      <vt:lpstr>Algorithm for 3-D (2/7)</vt:lpstr>
      <vt:lpstr>Algorithm for 3-D (3/7)</vt:lpstr>
      <vt:lpstr>Algorithm for 3-D (4/7)</vt:lpstr>
      <vt:lpstr>Algorithm for 3-D (5/7)</vt:lpstr>
      <vt:lpstr>Example for 3D (6/7)</vt:lpstr>
      <vt:lpstr>Example for 3D (7/7)</vt:lpstr>
      <vt:lpstr>Time Complexity</vt:lpstr>
      <vt:lpstr>Thank you for listening</vt:lpstr>
      <vt:lpstr>Abstract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Improved Algorithm for The Longest Common Subsequence Problem</dc:title>
  <dc:creator>宗霖 呂</dc:creator>
  <cp:lastModifiedBy>宗霖 呂</cp:lastModifiedBy>
  <cp:revision>35</cp:revision>
  <dcterms:created xsi:type="dcterms:W3CDTF">2021-03-28T03:57:23Z</dcterms:created>
  <dcterms:modified xsi:type="dcterms:W3CDTF">2022-04-19T06:59:07Z</dcterms:modified>
</cp:coreProperties>
</file>