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63" r:id="rId2"/>
    <p:sldId id="262" r:id="rId3"/>
    <p:sldId id="266" r:id="rId4"/>
    <p:sldId id="299" r:id="rId5"/>
    <p:sldId id="302" r:id="rId6"/>
    <p:sldId id="310" r:id="rId7"/>
    <p:sldId id="311" r:id="rId8"/>
    <p:sldId id="313" r:id="rId9"/>
    <p:sldId id="315" r:id="rId10"/>
    <p:sldId id="316" r:id="rId11"/>
    <p:sldId id="317" r:id="rId12"/>
    <p:sldId id="312" r:id="rId13"/>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7465" autoAdjust="0"/>
  </p:normalViewPr>
  <p:slideViewPr>
    <p:cSldViewPr>
      <p:cViewPr varScale="1">
        <p:scale>
          <a:sx n="63" d="100"/>
          <a:sy n="63" d="100"/>
        </p:scale>
        <p:origin x="72" y="58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8C2939-B1A7-4514-8535-C0FA2719FDF5}" type="datetimeFigureOut">
              <a:rPr lang="zh-TW" altLang="en-US" smtClean="0"/>
              <a:pPr/>
              <a:t>2022/7/12</a:t>
            </a:fld>
            <a:endParaRPr lang="zh-TW" altLang="en-US"/>
          </a:p>
        </p:txBody>
      </p:sp>
      <p:sp>
        <p:nvSpPr>
          <p:cNvPr id="4" name="投影片圖像版面配置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05C87CB-DD22-4F6F-BC7E-D0042601E3D6}"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E05C87CB-DD22-4F6F-BC7E-D0042601E3D6}" type="slidenum">
              <a:rPr lang="zh-TW" altLang="en-US" smtClean="0"/>
              <a:pPr/>
              <a:t>1</a:t>
            </a:fld>
            <a:endParaRPr lang="zh-TW" altLang="en-US"/>
          </a:p>
        </p:txBody>
      </p:sp>
    </p:spTree>
    <p:extLst>
      <p:ext uri="{BB962C8B-B14F-4D97-AF65-F5344CB8AC3E}">
        <p14:creationId xmlns:p14="http://schemas.microsoft.com/office/powerpoint/2010/main" val="26156352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E05C87CB-DD22-4F6F-BC7E-D0042601E3D6}" type="slidenum">
              <a:rPr lang="zh-TW" altLang="en-US" smtClean="0"/>
              <a:pPr/>
              <a:t>10</a:t>
            </a:fld>
            <a:endParaRPr lang="zh-TW" altLang="en-US"/>
          </a:p>
        </p:txBody>
      </p:sp>
    </p:spTree>
    <p:extLst>
      <p:ext uri="{BB962C8B-B14F-4D97-AF65-F5344CB8AC3E}">
        <p14:creationId xmlns:p14="http://schemas.microsoft.com/office/powerpoint/2010/main" val="3210525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E05C87CB-DD22-4F6F-BC7E-D0042601E3D6}" type="slidenum">
              <a:rPr lang="zh-TW" altLang="en-US" smtClean="0"/>
              <a:pPr/>
              <a:t>11</a:t>
            </a:fld>
            <a:endParaRPr lang="zh-TW" altLang="en-US"/>
          </a:p>
        </p:txBody>
      </p:sp>
    </p:spTree>
    <p:extLst>
      <p:ext uri="{BB962C8B-B14F-4D97-AF65-F5344CB8AC3E}">
        <p14:creationId xmlns:p14="http://schemas.microsoft.com/office/powerpoint/2010/main" val="40032301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a:t>增加字串數量並不會造成運行時間指數成長</a:t>
            </a:r>
            <a:endParaRPr lang="en-US" altLang="zh-TW" dirty="0"/>
          </a:p>
          <a:p>
            <a:endParaRPr lang="en-US" altLang="zh-TW" dirty="0"/>
          </a:p>
          <a:p>
            <a:endParaRPr lang="en-US" altLang="zh-TW" dirty="0"/>
          </a:p>
          <a:p>
            <a:r>
              <a:rPr lang="zh-TW" altLang="en-US" dirty="0"/>
              <a:t>也可以用來解決</a:t>
            </a:r>
            <a:r>
              <a:rPr lang="en-US" altLang="zh-TW" dirty="0"/>
              <a:t>Constrained MCS</a:t>
            </a:r>
            <a:r>
              <a:rPr lang="zh-TW" altLang="en-US" dirty="0"/>
              <a:t> 只要在一開始將指定的字串作為輸入 那透過這個演算法，如果有答案，最後一定可以找到包含指定字串的</a:t>
            </a:r>
            <a:r>
              <a:rPr lang="en-US" altLang="zh-TW" dirty="0"/>
              <a:t>MCS</a:t>
            </a:r>
          </a:p>
        </p:txBody>
      </p:sp>
      <p:sp>
        <p:nvSpPr>
          <p:cNvPr id="4" name="投影片編號版面配置區 3"/>
          <p:cNvSpPr>
            <a:spLocks noGrp="1"/>
          </p:cNvSpPr>
          <p:nvPr>
            <p:ph type="sldNum" sz="quarter" idx="5"/>
          </p:nvPr>
        </p:nvSpPr>
        <p:spPr/>
        <p:txBody>
          <a:bodyPr/>
          <a:lstStyle/>
          <a:p>
            <a:fld id="{E05C87CB-DD22-4F6F-BC7E-D0042601E3D6}" type="slidenum">
              <a:rPr lang="zh-TW" altLang="en-US" smtClean="0"/>
              <a:pPr/>
              <a:t>12</a:t>
            </a:fld>
            <a:endParaRPr lang="zh-TW" altLang="en-US"/>
          </a:p>
        </p:txBody>
      </p:sp>
    </p:spTree>
    <p:extLst>
      <p:ext uri="{BB962C8B-B14F-4D97-AF65-F5344CB8AC3E}">
        <p14:creationId xmlns:p14="http://schemas.microsoft.com/office/powerpoint/2010/main" val="24039245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b="0" i="0" dirty="0">
                <a:solidFill>
                  <a:srgbClr val="000000"/>
                </a:solidFill>
                <a:effectLst/>
                <a:latin typeface="helvetica neue"/>
              </a:rPr>
              <a:t>exempli gratia</a:t>
            </a:r>
            <a:endParaRPr lang="zh-TW" altLang="en-US" dirty="0"/>
          </a:p>
        </p:txBody>
      </p:sp>
      <p:sp>
        <p:nvSpPr>
          <p:cNvPr id="4" name="投影片編號版面配置區 3"/>
          <p:cNvSpPr>
            <a:spLocks noGrp="1"/>
          </p:cNvSpPr>
          <p:nvPr>
            <p:ph type="sldNum" sz="quarter" idx="5"/>
          </p:nvPr>
        </p:nvSpPr>
        <p:spPr/>
        <p:txBody>
          <a:bodyPr/>
          <a:lstStyle/>
          <a:p>
            <a:fld id="{E05C87CB-DD22-4F6F-BC7E-D0042601E3D6}" type="slidenum">
              <a:rPr lang="zh-TW" altLang="en-US" smtClean="0"/>
              <a:pPr/>
              <a:t>2</a:t>
            </a:fld>
            <a:endParaRPr lang="zh-TW" altLang="en-US"/>
          </a:p>
        </p:txBody>
      </p:sp>
    </p:spTree>
    <p:extLst>
      <p:ext uri="{BB962C8B-B14F-4D97-AF65-F5344CB8AC3E}">
        <p14:creationId xmlns:p14="http://schemas.microsoft.com/office/powerpoint/2010/main" val="11526446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fld id="{E05C87CB-DD22-4F6F-BC7E-D0042601E3D6}" type="slidenum">
              <a:rPr lang="zh-TW" altLang="en-US" smtClean="0"/>
              <a:pPr/>
              <a:t>3</a:t>
            </a:fld>
            <a:endParaRPr lang="zh-TW"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a:t>最大公共子序列 </a:t>
            </a:r>
            <a:r>
              <a:rPr lang="en-US" altLang="zh-TW" dirty="0"/>
              <a:t>(MCS) </a:t>
            </a:r>
            <a:r>
              <a:rPr lang="zh-TW" altLang="en-US" dirty="0"/>
              <a:t>定義為當將任何字元插入子序不能再產生一個共同的子序列</a:t>
            </a:r>
            <a:endParaRPr lang="en-US" altLang="zh-TW" dirty="0"/>
          </a:p>
        </p:txBody>
      </p:sp>
      <p:sp>
        <p:nvSpPr>
          <p:cNvPr id="4" name="投影片編號版面配置區 3"/>
          <p:cNvSpPr>
            <a:spLocks noGrp="1"/>
          </p:cNvSpPr>
          <p:nvPr>
            <p:ph type="sldNum" sz="quarter" idx="5"/>
          </p:nvPr>
        </p:nvSpPr>
        <p:spPr/>
        <p:txBody>
          <a:bodyPr/>
          <a:lstStyle/>
          <a:p>
            <a:fld id="{E05C87CB-DD22-4F6F-BC7E-D0042601E3D6}" type="slidenum">
              <a:rPr lang="zh-TW" altLang="en-US" smtClean="0"/>
              <a:pPr/>
              <a:t>4</a:t>
            </a:fld>
            <a:endParaRPr lang="zh-TW" altLang="en-US"/>
          </a:p>
        </p:txBody>
      </p:sp>
    </p:spTree>
    <p:extLst>
      <p:ext uri="{BB962C8B-B14F-4D97-AF65-F5344CB8AC3E}">
        <p14:creationId xmlns:p14="http://schemas.microsoft.com/office/powerpoint/2010/main" val="3474060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en-US" altLang="zh-TW" dirty="0"/>
          </a:p>
          <a:p>
            <a:endParaRPr lang="zh-TW" altLang="en-US" dirty="0"/>
          </a:p>
        </p:txBody>
      </p:sp>
      <p:sp>
        <p:nvSpPr>
          <p:cNvPr id="4" name="投影片編號版面配置區 3"/>
          <p:cNvSpPr>
            <a:spLocks noGrp="1"/>
          </p:cNvSpPr>
          <p:nvPr>
            <p:ph type="sldNum" sz="quarter" idx="5"/>
          </p:nvPr>
        </p:nvSpPr>
        <p:spPr/>
        <p:txBody>
          <a:bodyPr/>
          <a:lstStyle/>
          <a:p>
            <a:fld id="{E05C87CB-DD22-4F6F-BC7E-D0042601E3D6}" type="slidenum">
              <a:rPr lang="zh-TW" altLang="en-US" smtClean="0"/>
              <a:pPr/>
              <a:t>5</a:t>
            </a:fld>
            <a:endParaRPr lang="zh-TW" altLang="en-US"/>
          </a:p>
        </p:txBody>
      </p:sp>
    </p:spTree>
    <p:extLst>
      <p:ext uri="{BB962C8B-B14F-4D97-AF65-F5344CB8AC3E}">
        <p14:creationId xmlns:p14="http://schemas.microsoft.com/office/powerpoint/2010/main" val="5202610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E05C87CB-DD22-4F6F-BC7E-D0042601E3D6}" type="slidenum">
              <a:rPr lang="zh-TW" altLang="en-US" smtClean="0"/>
              <a:pPr/>
              <a:t>6</a:t>
            </a:fld>
            <a:endParaRPr lang="zh-TW" altLang="en-US"/>
          </a:p>
        </p:txBody>
      </p:sp>
    </p:spTree>
    <p:extLst>
      <p:ext uri="{BB962C8B-B14F-4D97-AF65-F5344CB8AC3E}">
        <p14:creationId xmlns:p14="http://schemas.microsoft.com/office/powerpoint/2010/main" val="32950964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E05C87CB-DD22-4F6F-BC7E-D0042601E3D6}" type="slidenum">
              <a:rPr lang="zh-TW" altLang="en-US" smtClean="0"/>
              <a:pPr/>
              <a:t>7</a:t>
            </a:fld>
            <a:endParaRPr lang="zh-TW" altLang="en-US"/>
          </a:p>
        </p:txBody>
      </p:sp>
    </p:spTree>
    <p:extLst>
      <p:ext uri="{BB962C8B-B14F-4D97-AF65-F5344CB8AC3E}">
        <p14:creationId xmlns:p14="http://schemas.microsoft.com/office/powerpoint/2010/main" val="18409572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en-US" altLang="zh-TW" dirty="0"/>
          </a:p>
          <a:p>
            <a:endParaRPr lang="zh-TW" altLang="en-US" dirty="0"/>
          </a:p>
        </p:txBody>
      </p:sp>
      <p:sp>
        <p:nvSpPr>
          <p:cNvPr id="4" name="投影片編號版面配置區 3"/>
          <p:cNvSpPr>
            <a:spLocks noGrp="1"/>
          </p:cNvSpPr>
          <p:nvPr>
            <p:ph type="sldNum" sz="quarter" idx="5"/>
          </p:nvPr>
        </p:nvSpPr>
        <p:spPr/>
        <p:txBody>
          <a:bodyPr/>
          <a:lstStyle/>
          <a:p>
            <a:fld id="{E05C87CB-DD22-4F6F-BC7E-D0042601E3D6}" type="slidenum">
              <a:rPr lang="zh-TW" altLang="en-US" smtClean="0"/>
              <a:pPr/>
              <a:t>8</a:t>
            </a:fld>
            <a:endParaRPr lang="zh-TW" altLang="en-US"/>
          </a:p>
        </p:txBody>
      </p:sp>
    </p:spTree>
    <p:extLst>
      <p:ext uri="{BB962C8B-B14F-4D97-AF65-F5344CB8AC3E}">
        <p14:creationId xmlns:p14="http://schemas.microsoft.com/office/powerpoint/2010/main" val="39286227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E05C87CB-DD22-4F6F-BC7E-D0042601E3D6}" type="slidenum">
              <a:rPr lang="zh-TW" altLang="en-US" smtClean="0"/>
              <a:pPr/>
              <a:t>9</a:t>
            </a:fld>
            <a:endParaRPr lang="zh-TW" altLang="en-US"/>
          </a:p>
        </p:txBody>
      </p:sp>
    </p:spTree>
    <p:extLst>
      <p:ext uri="{BB962C8B-B14F-4D97-AF65-F5344CB8AC3E}">
        <p14:creationId xmlns:p14="http://schemas.microsoft.com/office/powerpoint/2010/main" val="17994345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a:t>按一下以編輯母片標題樣式</a:t>
            </a:r>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a:t>按一下以編輯母片副標題樣式</a:t>
            </a:r>
          </a:p>
        </p:txBody>
      </p:sp>
      <p:sp>
        <p:nvSpPr>
          <p:cNvPr id="4" name="日期版面配置區 3"/>
          <p:cNvSpPr>
            <a:spLocks noGrp="1"/>
          </p:cNvSpPr>
          <p:nvPr>
            <p:ph type="dt" sz="half" idx="10"/>
          </p:nvPr>
        </p:nvSpPr>
        <p:spPr/>
        <p:txBody>
          <a:bodyPr/>
          <a:lstStyle/>
          <a:p>
            <a:fld id="{BA57A5FF-B09D-4861-A15A-3127FCDEB20B}" type="datetimeFigureOut">
              <a:rPr lang="zh-TW" altLang="en-US" smtClean="0"/>
              <a:pPr/>
              <a:t>2022/7/12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FD2DDFCA-1BA1-4113-A59F-BE40A323E13E}" type="slidenum">
              <a:rPr lang="zh-TW" altLang="en-US" smtClean="0"/>
              <a:pPr/>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BA57A5FF-B09D-4861-A15A-3127FCDEB20B}" type="datetimeFigureOut">
              <a:rPr lang="zh-TW" altLang="en-US" smtClean="0"/>
              <a:pPr/>
              <a:t>2022/7/12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FD2DDFCA-1BA1-4113-A59F-BE40A323E13E}"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BA57A5FF-B09D-4861-A15A-3127FCDEB20B}" type="datetimeFigureOut">
              <a:rPr lang="zh-TW" altLang="en-US" smtClean="0"/>
              <a:pPr/>
              <a:t>2022/7/12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FD2DDFCA-1BA1-4113-A59F-BE40A323E13E}" type="slidenum">
              <a:rPr lang="zh-TW" altLang="en-US" smtClean="0"/>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BA57A5FF-B09D-4861-A15A-3127FCDEB20B}" type="datetimeFigureOut">
              <a:rPr lang="zh-TW" altLang="en-US" smtClean="0"/>
              <a:pPr/>
              <a:t>2022/7/12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FD2DDFCA-1BA1-4113-A59F-BE40A323E13E}" type="slidenum">
              <a:rPr lang="zh-TW" altLang="en-US" smtClean="0"/>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日期版面配置區 3"/>
          <p:cNvSpPr>
            <a:spLocks noGrp="1"/>
          </p:cNvSpPr>
          <p:nvPr>
            <p:ph type="dt" sz="half" idx="10"/>
          </p:nvPr>
        </p:nvSpPr>
        <p:spPr/>
        <p:txBody>
          <a:bodyPr/>
          <a:lstStyle/>
          <a:p>
            <a:fld id="{BA57A5FF-B09D-4861-A15A-3127FCDEB20B}" type="datetimeFigureOut">
              <a:rPr lang="zh-TW" altLang="en-US" smtClean="0"/>
              <a:pPr/>
              <a:t>2022/7/12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FD2DDFCA-1BA1-4113-A59F-BE40A323E13E}" type="slidenum">
              <a:rPr lang="zh-TW" altLang="en-US" smtClean="0"/>
              <a:pPr/>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p:cNvSpPr>
            <a:spLocks noGrp="1"/>
          </p:cNvSpPr>
          <p:nvPr>
            <p:ph type="dt" sz="half" idx="10"/>
          </p:nvPr>
        </p:nvSpPr>
        <p:spPr/>
        <p:txBody>
          <a:bodyPr/>
          <a:lstStyle/>
          <a:p>
            <a:fld id="{BA57A5FF-B09D-4861-A15A-3127FCDEB20B}" type="datetimeFigureOut">
              <a:rPr lang="zh-TW" altLang="en-US" smtClean="0"/>
              <a:pPr/>
              <a:t>2022/7/12</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FD2DDFCA-1BA1-4113-A59F-BE40A323E13E}" type="slidenum">
              <a:rPr lang="zh-TW" altLang="en-US" smtClean="0"/>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p:cNvSpPr>
            <a:spLocks noGrp="1"/>
          </p:cNvSpPr>
          <p:nvPr>
            <p:ph type="dt" sz="half" idx="10"/>
          </p:nvPr>
        </p:nvSpPr>
        <p:spPr/>
        <p:txBody>
          <a:bodyPr/>
          <a:lstStyle/>
          <a:p>
            <a:fld id="{BA57A5FF-B09D-4861-A15A-3127FCDEB20B}" type="datetimeFigureOut">
              <a:rPr lang="zh-TW" altLang="en-US" smtClean="0"/>
              <a:pPr/>
              <a:t>2022/7/12</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FD2DDFCA-1BA1-4113-A59F-BE40A323E13E}" type="slidenum">
              <a:rPr lang="zh-TW" altLang="en-US" smtClean="0"/>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日期版面配置區 2"/>
          <p:cNvSpPr>
            <a:spLocks noGrp="1"/>
          </p:cNvSpPr>
          <p:nvPr>
            <p:ph type="dt" sz="half" idx="10"/>
          </p:nvPr>
        </p:nvSpPr>
        <p:spPr/>
        <p:txBody>
          <a:bodyPr/>
          <a:lstStyle/>
          <a:p>
            <a:fld id="{BA57A5FF-B09D-4861-A15A-3127FCDEB20B}" type="datetimeFigureOut">
              <a:rPr lang="zh-TW" altLang="en-US" smtClean="0"/>
              <a:pPr/>
              <a:t>2022/7/12</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FD2DDFCA-1BA1-4113-A59F-BE40A323E13E}" type="slidenum">
              <a:rPr lang="zh-TW" altLang="en-US" smtClean="0"/>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BA57A5FF-B09D-4861-A15A-3127FCDEB20B}" type="datetimeFigureOut">
              <a:rPr lang="zh-TW" altLang="en-US" smtClean="0"/>
              <a:pPr/>
              <a:t>2022/7/12</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FD2DDFCA-1BA1-4113-A59F-BE40A323E13E}" type="slidenum">
              <a:rPr lang="zh-TW" altLang="en-US" smtClean="0"/>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日期版面配置區 4"/>
          <p:cNvSpPr>
            <a:spLocks noGrp="1"/>
          </p:cNvSpPr>
          <p:nvPr>
            <p:ph type="dt" sz="half" idx="10"/>
          </p:nvPr>
        </p:nvSpPr>
        <p:spPr/>
        <p:txBody>
          <a:bodyPr/>
          <a:lstStyle/>
          <a:p>
            <a:fld id="{BA57A5FF-B09D-4861-A15A-3127FCDEB20B}" type="datetimeFigureOut">
              <a:rPr lang="zh-TW" altLang="en-US" smtClean="0"/>
              <a:pPr/>
              <a:t>2022/7/12</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FD2DDFCA-1BA1-4113-A59F-BE40A323E13E}" type="slidenum">
              <a:rPr lang="zh-TW" altLang="en-US" smtClean="0"/>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日期版面配置區 4"/>
          <p:cNvSpPr>
            <a:spLocks noGrp="1"/>
          </p:cNvSpPr>
          <p:nvPr>
            <p:ph type="dt" sz="half" idx="10"/>
          </p:nvPr>
        </p:nvSpPr>
        <p:spPr/>
        <p:txBody>
          <a:bodyPr/>
          <a:lstStyle/>
          <a:p>
            <a:fld id="{BA57A5FF-B09D-4861-A15A-3127FCDEB20B}" type="datetimeFigureOut">
              <a:rPr lang="zh-TW" altLang="en-US" smtClean="0"/>
              <a:pPr/>
              <a:t>2022/7/12</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FD2DDFCA-1BA1-4113-A59F-BE40A323E13E}" type="slidenum">
              <a:rPr lang="zh-TW" altLang="en-US" smtClean="0"/>
              <a:pPr/>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57A5FF-B09D-4861-A15A-3127FCDEB20B}" type="datetimeFigureOut">
              <a:rPr lang="zh-TW" altLang="en-US" smtClean="0"/>
              <a:pPr/>
              <a:t>2022/7/12</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2DDFCA-1BA1-4113-A59F-BE40A323E13E}"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6C020BB-2F3A-40BC-8D8D-94312CEA4980}"/>
              </a:ext>
            </a:extLst>
          </p:cNvPr>
          <p:cNvSpPr>
            <a:spLocks noGrp="1"/>
          </p:cNvSpPr>
          <p:nvPr>
            <p:ph type="ctrTitle"/>
          </p:nvPr>
        </p:nvSpPr>
        <p:spPr>
          <a:xfrm>
            <a:off x="364920" y="672353"/>
            <a:ext cx="8625823" cy="2837610"/>
          </a:xfrm>
        </p:spPr>
        <p:txBody>
          <a:bodyPr anchor="t">
            <a:noAutofit/>
          </a:bodyPr>
          <a:lstStyle/>
          <a:p>
            <a:r>
              <a:rPr lang="en-US" altLang="zh-TW" dirty="0"/>
              <a:t>A Fast Randomized Algorithm for Finding the Maximal</a:t>
            </a:r>
            <a:br>
              <a:rPr lang="en-US" altLang="zh-TW" dirty="0"/>
            </a:br>
            <a:r>
              <a:rPr lang="en-US" altLang="zh-TW" dirty="0"/>
              <a:t>Common Subsequences</a:t>
            </a:r>
            <a:br>
              <a:rPr lang="en-US" dirty="0"/>
            </a:br>
            <a:endParaRPr lang="zh-TW" altLang="en-US" sz="3200" dirty="0">
              <a:latin typeface="Times New Roman" panose="02020603050405020304" pitchFamily="18" charset="0"/>
              <a:cs typeface="Times New Roman" panose="02020603050405020304" pitchFamily="18" charset="0"/>
            </a:endParaRPr>
          </a:p>
        </p:txBody>
      </p:sp>
      <p:sp>
        <p:nvSpPr>
          <p:cNvPr id="9" name="文字方塊 8">
            <a:extLst>
              <a:ext uri="{FF2B5EF4-FFF2-40B4-BE49-F238E27FC236}">
                <a16:creationId xmlns:a16="http://schemas.microsoft.com/office/drawing/2014/main" id="{B9014221-E47C-4C31-898A-DB1330B1B844}"/>
              </a:ext>
            </a:extLst>
          </p:cNvPr>
          <p:cNvSpPr txBox="1"/>
          <p:nvPr/>
        </p:nvSpPr>
        <p:spPr>
          <a:xfrm>
            <a:off x="6084168" y="5862481"/>
            <a:ext cx="2775670" cy="646331"/>
          </a:xfrm>
          <a:prstGeom prst="rect">
            <a:avLst/>
          </a:prstGeom>
          <a:noFill/>
        </p:spPr>
        <p:txBody>
          <a:bodyPr wrap="square">
            <a:spAutoFit/>
          </a:bodyPr>
          <a:lstStyle/>
          <a:p>
            <a:r>
              <a:rPr lang="en-US" altLang="zh-TW" dirty="0" err="1"/>
              <a:t>Presenter:Chien-Ting</a:t>
            </a:r>
            <a:r>
              <a:rPr lang="en-US" altLang="zh-TW" dirty="0"/>
              <a:t> Lee</a:t>
            </a:r>
          </a:p>
          <a:p>
            <a:pPr marR="0" lvl="0" indent="0" fontAlgn="auto">
              <a:lnSpc>
                <a:spcPct val="100000"/>
              </a:lnSpc>
              <a:spcBef>
                <a:spcPts val="0"/>
              </a:spcBef>
              <a:spcAft>
                <a:spcPts val="0"/>
              </a:spcAft>
              <a:buClrTx/>
              <a:buSzTx/>
              <a:buFontTx/>
              <a:buNone/>
              <a:tabLst/>
              <a:defRPr/>
            </a:pPr>
            <a:r>
              <a:rPr lang="x-none" altLang="zh-TW" dirty="0"/>
              <a:t>Date:</a:t>
            </a:r>
            <a:r>
              <a:rPr lang="zh-TW" altLang="en-US" dirty="0"/>
              <a:t> </a:t>
            </a:r>
            <a:r>
              <a:rPr lang="en-US" altLang="zh-TW" dirty="0"/>
              <a:t>July</a:t>
            </a:r>
            <a:r>
              <a:rPr lang="x-none" altLang="zh-TW" dirty="0"/>
              <a:t> </a:t>
            </a:r>
            <a:r>
              <a:rPr lang="en-US" altLang="zh-TW" dirty="0"/>
              <a:t>12</a:t>
            </a:r>
            <a:r>
              <a:rPr lang="x-none" altLang="zh-TW" dirty="0"/>
              <a:t>, 202</a:t>
            </a:r>
            <a:r>
              <a:rPr lang="en-US" altLang="zh-TW" dirty="0"/>
              <a:t>2</a:t>
            </a:r>
            <a:endParaRPr lang="x-none" altLang="zh-TW" dirty="0"/>
          </a:p>
        </p:txBody>
      </p:sp>
      <p:sp>
        <p:nvSpPr>
          <p:cNvPr id="4" name="副標題 2">
            <a:extLst>
              <a:ext uri="{FF2B5EF4-FFF2-40B4-BE49-F238E27FC236}">
                <a16:creationId xmlns:a16="http://schemas.microsoft.com/office/drawing/2014/main" id="{C2097824-8D05-480F-BF6D-DD8BBC3EFED6}"/>
              </a:ext>
            </a:extLst>
          </p:cNvPr>
          <p:cNvSpPr>
            <a:spLocks noGrp="1"/>
          </p:cNvSpPr>
          <p:nvPr>
            <p:ph type="subTitle" idx="1"/>
          </p:nvPr>
        </p:nvSpPr>
        <p:spPr>
          <a:xfrm>
            <a:off x="8760" y="3509963"/>
            <a:ext cx="9144000" cy="1655762"/>
          </a:xfrm>
        </p:spPr>
        <p:txBody>
          <a:bodyPr>
            <a:normAutofit lnSpcReduction="10000"/>
          </a:bodyPr>
          <a:lstStyle/>
          <a:p>
            <a:pPr>
              <a:lnSpc>
                <a:spcPct val="110000"/>
              </a:lnSpc>
              <a:spcBef>
                <a:spcPts val="1000"/>
              </a:spcBef>
            </a:pPr>
            <a:r>
              <a:rPr lang="en-US" altLang="zh-TW" sz="2400" dirty="0" err="1">
                <a:solidFill>
                  <a:schemeClr val="tx1"/>
                </a:solidFill>
              </a:rPr>
              <a:t>Jin</a:t>
            </a:r>
            <a:r>
              <a:rPr lang="en-US" altLang="zh-TW" sz="2400" dirty="0">
                <a:solidFill>
                  <a:schemeClr val="tx1"/>
                </a:solidFill>
              </a:rPr>
              <a:t> Cao and</a:t>
            </a:r>
            <a:r>
              <a:rPr lang="zh-TW" altLang="en-US" sz="2400" dirty="0">
                <a:solidFill>
                  <a:schemeClr val="tx1"/>
                </a:solidFill>
              </a:rPr>
              <a:t> </a:t>
            </a:r>
            <a:r>
              <a:rPr lang="en-US" altLang="zh-TW" sz="2400" dirty="0" err="1">
                <a:solidFill>
                  <a:schemeClr val="tx1"/>
                </a:solidFill>
              </a:rPr>
              <a:t>Dewei</a:t>
            </a:r>
            <a:r>
              <a:rPr lang="en-US" altLang="zh-TW" sz="2400" dirty="0">
                <a:solidFill>
                  <a:schemeClr val="tx1"/>
                </a:solidFill>
              </a:rPr>
              <a:t> Zhong</a:t>
            </a:r>
          </a:p>
          <a:p>
            <a:pPr>
              <a:lnSpc>
                <a:spcPct val="110000"/>
              </a:lnSpc>
              <a:spcBef>
                <a:spcPts val="479"/>
              </a:spcBef>
              <a:tabLst>
                <a:tab pos="0" algn="l"/>
              </a:tabLst>
            </a:pPr>
            <a:br>
              <a:rPr lang="en-US" altLang="zh-TW" sz="1400" dirty="0"/>
            </a:br>
            <a:r>
              <a:rPr lang="en-US" altLang="zh-TW" sz="2400" spc="-1" dirty="0">
                <a:solidFill>
                  <a:srgbClr val="000000"/>
                </a:solidFill>
                <a:latin typeface="Times New Roman"/>
              </a:rPr>
              <a:t> arXiv:2009.03352v1, Data Structures and Algorithms</a:t>
            </a:r>
          </a:p>
          <a:p>
            <a:pPr>
              <a:lnSpc>
                <a:spcPct val="110000"/>
              </a:lnSpc>
              <a:spcBef>
                <a:spcPts val="479"/>
              </a:spcBef>
              <a:tabLst>
                <a:tab pos="0" algn="l"/>
              </a:tabLst>
            </a:pPr>
            <a:r>
              <a:rPr lang="en-US" altLang="zh-TW" sz="2400" spc="-1" dirty="0">
                <a:solidFill>
                  <a:srgbClr val="000000"/>
                </a:solidFill>
                <a:latin typeface="Times New Roman"/>
              </a:rPr>
              <a:t> Sept. 7 2020</a:t>
            </a:r>
          </a:p>
          <a:p>
            <a:pPr>
              <a:lnSpc>
                <a:spcPct val="110000"/>
              </a:lnSpc>
              <a:spcBef>
                <a:spcPts val="1000"/>
              </a:spcBef>
            </a:pPr>
            <a:endParaRPr lang="en-US" altLang="zh-TW" sz="2400" dirty="0">
              <a:solidFill>
                <a:schemeClr val="tx1"/>
              </a:solidFill>
            </a:endParaRPr>
          </a:p>
          <a:p>
            <a:pPr>
              <a:lnSpc>
                <a:spcPct val="110000"/>
              </a:lnSpc>
              <a:spcBef>
                <a:spcPts val="1000"/>
              </a:spcBef>
            </a:pPr>
            <a:endParaRPr lang="en-US" altLang="zh-TW" sz="2400" dirty="0">
              <a:solidFill>
                <a:schemeClr val="tx1"/>
              </a:solidFill>
            </a:endParaRPr>
          </a:p>
        </p:txBody>
      </p:sp>
    </p:spTree>
    <p:extLst>
      <p:ext uri="{BB962C8B-B14F-4D97-AF65-F5344CB8AC3E}">
        <p14:creationId xmlns:p14="http://schemas.microsoft.com/office/powerpoint/2010/main" val="14943632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83C5E5C-B6DF-BF1F-C2D2-CB2843ED3465}"/>
              </a:ext>
            </a:extLst>
          </p:cNvPr>
          <p:cNvSpPr>
            <a:spLocks noGrp="1"/>
          </p:cNvSpPr>
          <p:nvPr>
            <p:ph type="title"/>
          </p:nvPr>
        </p:nvSpPr>
        <p:spPr/>
        <p:txBody>
          <a:bodyPr>
            <a:normAutofit/>
          </a:bodyPr>
          <a:lstStyle/>
          <a:p>
            <a:r>
              <a:rPr lang="en-US" altLang="zh-TW" dirty="0" err="1"/>
              <a:t>RandomMCS</a:t>
            </a:r>
            <a:r>
              <a:rPr lang="en-US" altLang="zh-TW" dirty="0"/>
              <a:t> Algorithm </a:t>
            </a:r>
            <a:endParaRPr lang="zh-TW" altLang="en-US" dirty="0"/>
          </a:p>
        </p:txBody>
      </p:sp>
      <p:sp>
        <p:nvSpPr>
          <p:cNvPr id="5" name="內容版面配置區 4">
            <a:extLst>
              <a:ext uri="{FF2B5EF4-FFF2-40B4-BE49-F238E27FC236}">
                <a16:creationId xmlns:a16="http://schemas.microsoft.com/office/drawing/2014/main" id="{10F53FAF-53F9-CBD2-9280-8DFEB7934BFE}"/>
              </a:ext>
            </a:extLst>
          </p:cNvPr>
          <p:cNvSpPr>
            <a:spLocks noGrp="1"/>
          </p:cNvSpPr>
          <p:nvPr>
            <p:ph idx="1"/>
          </p:nvPr>
        </p:nvSpPr>
        <p:spPr>
          <a:xfrm>
            <a:off x="457200" y="1299941"/>
            <a:ext cx="8229600" cy="4525963"/>
          </a:xfrm>
        </p:spPr>
        <p:txBody>
          <a:bodyPr>
            <a:normAutofit lnSpcReduction="10000"/>
          </a:bodyPr>
          <a:lstStyle/>
          <a:p>
            <a:pPr marL="0" indent="0">
              <a:buNone/>
            </a:pPr>
            <a:r>
              <a:rPr lang="en-US" altLang="zh-TW" sz="2400" dirty="0"/>
              <a:t>Step2:</a:t>
            </a:r>
            <a:r>
              <a:rPr lang="zh-TW" altLang="en-US" sz="2400" dirty="0"/>
              <a:t>找出比</a:t>
            </a:r>
            <a:r>
              <a:rPr lang="en-US" altLang="zh-TW" sz="2400" dirty="0"/>
              <a:t>W</a:t>
            </a:r>
            <a:r>
              <a:rPr lang="zh-TW" altLang="en-US" sz="2400" dirty="0"/>
              <a:t>更長的，直到找不到為止</a:t>
            </a:r>
            <a:endParaRPr lang="en-US" altLang="zh-TW" sz="2400" dirty="0"/>
          </a:p>
          <a:p>
            <a:pPr marL="0" indent="0">
              <a:buNone/>
            </a:pPr>
            <a:endParaRPr lang="en-US" altLang="zh-TW" sz="2400" dirty="0"/>
          </a:p>
          <a:p>
            <a:pPr marL="0" indent="0">
              <a:buNone/>
            </a:pPr>
            <a:r>
              <a:rPr lang="zh-TW" altLang="en-US" sz="2400" dirty="0"/>
              <a:t>字串分為</a:t>
            </a:r>
            <a:r>
              <a:rPr lang="en-US" altLang="zh-TW" sz="2400" dirty="0"/>
              <a:t>3</a:t>
            </a:r>
            <a:r>
              <a:rPr lang="zh-TW" altLang="en-US" sz="2400" dirty="0"/>
              <a:t>個部分</a:t>
            </a:r>
            <a:r>
              <a:rPr lang="en-US" altLang="zh-TW" sz="2400" dirty="0"/>
              <a:t>:shortest prefix ,shortest suffix,</a:t>
            </a:r>
            <a:r>
              <a:rPr lang="zh-TW" altLang="en-US" sz="2400" dirty="0"/>
              <a:t>剩餘的部分</a:t>
            </a:r>
            <a:endParaRPr lang="en-US" altLang="zh-TW" sz="2400" dirty="0"/>
          </a:p>
          <a:p>
            <a:pPr marL="0" indent="0">
              <a:buNone/>
            </a:pPr>
            <a:r>
              <a:rPr lang="en-US" altLang="zh-TW" sz="2400" dirty="0"/>
              <a:t>‘E’</a:t>
            </a:r>
            <a:r>
              <a:rPr lang="zh-TW" altLang="en-US" sz="2400" dirty="0"/>
              <a:t>可以有</a:t>
            </a:r>
            <a:r>
              <a:rPr lang="en-US" altLang="zh-TW" sz="2400" dirty="0"/>
              <a:t>2</a:t>
            </a:r>
            <a:r>
              <a:rPr lang="zh-TW" altLang="en-US" sz="2400" dirty="0"/>
              <a:t>個位置可以插入新字元</a:t>
            </a:r>
            <a:r>
              <a:rPr lang="en-US" altLang="zh-TW" sz="2400" dirty="0"/>
              <a:t>X</a:t>
            </a:r>
            <a:r>
              <a:rPr lang="zh-TW" altLang="en-US" sz="2400" dirty="0"/>
              <a:t>，分別形成</a:t>
            </a:r>
            <a:r>
              <a:rPr lang="en-US" altLang="zh-TW" sz="2400" dirty="0"/>
              <a:t>XE,EX</a:t>
            </a:r>
          </a:p>
          <a:p>
            <a:pPr marL="0" indent="0">
              <a:buNone/>
            </a:pPr>
            <a:endParaRPr lang="en-US" altLang="zh-TW" sz="2400" dirty="0"/>
          </a:p>
          <a:p>
            <a:pPr marL="0" indent="0">
              <a:buNone/>
            </a:pPr>
            <a:endParaRPr lang="en-US" altLang="zh-TW" sz="2400" dirty="0"/>
          </a:p>
          <a:p>
            <a:pPr marL="0" indent="0">
              <a:buNone/>
            </a:pPr>
            <a:r>
              <a:rPr lang="en-US" altLang="zh-TW" sz="2400" dirty="0"/>
              <a:t>W[0,0]=‘’   W[0,1]=‘E’ </a:t>
            </a:r>
          </a:p>
          <a:p>
            <a:pPr marL="0" indent="0">
              <a:buNone/>
            </a:pPr>
            <a:r>
              <a:rPr lang="en-US" altLang="zh-TW" sz="2400" dirty="0"/>
              <a:t>W[0,1]=‘E’ W[1,1]=‘’ </a:t>
            </a:r>
          </a:p>
          <a:p>
            <a:pPr marL="0" indent="0">
              <a:buNone/>
            </a:pPr>
            <a:endParaRPr lang="en-US" altLang="zh-TW" sz="2400" dirty="0"/>
          </a:p>
          <a:p>
            <a:pPr marL="0" indent="0">
              <a:buNone/>
            </a:pPr>
            <a:endParaRPr lang="en-US" altLang="zh-TW" sz="2400" dirty="0"/>
          </a:p>
          <a:p>
            <a:pPr marL="0" indent="0">
              <a:buNone/>
            </a:pPr>
            <a:r>
              <a:rPr lang="en-US" altLang="zh-TW" sz="2400" dirty="0"/>
              <a:t> </a:t>
            </a:r>
          </a:p>
          <a:p>
            <a:pPr marL="0" indent="0">
              <a:buNone/>
            </a:pPr>
            <a:endParaRPr lang="zh-TW" altLang="en-US" sz="2400" dirty="0"/>
          </a:p>
        </p:txBody>
      </p:sp>
      <p:pic>
        <p:nvPicPr>
          <p:cNvPr id="6" name="圖片 5">
            <a:extLst>
              <a:ext uri="{FF2B5EF4-FFF2-40B4-BE49-F238E27FC236}">
                <a16:creationId xmlns:a16="http://schemas.microsoft.com/office/drawing/2014/main" id="{6CD24960-A45B-07BF-68B7-980690A3EC6A}"/>
              </a:ext>
            </a:extLst>
          </p:cNvPr>
          <p:cNvPicPr>
            <a:picLocks noChangeAspect="1"/>
          </p:cNvPicPr>
          <p:nvPr/>
        </p:nvPicPr>
        <p:blipFill>
          <a:blip r:embed="rId3"/>
          <a:stretch>
            <a:fillRect/>
          </a:stretch>
        </p:blipFill>
        <p:spPr>
          <a:xfrm>
            <a:off x="4211960" y="3284984"/>
            <a:ext cx="4267200" cy="1990725"/>
          </a:xfrm>
          <a:prstGeom prst="rect">
            <a:avLst/>
          </a:prstGeom>
        </p:spPr>
      </p:pic>
    </p:spTree>
    <p:extLst>
      <p:ext uri="{BB962C8B-B14F-4D97-AF65-F5344CB8AC3E}">
        <p14:creationId xmlns:p14="http://schemas.microsoft.com/office/powerpoint/2010/main" val="16831900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83C5E5C-B6DF-BF1F-C2D2-CB2843ED3465}"/>
              </a:ext>
            </a:extLst>
          </p:cNvPr>
          <p:cNvSpPr>
            <a:spLocks noGrp="1"/>
          </p:cNvSpPr>
          <p:nvPr>
            <p:ph type="title"/>
          </p:nvPr>
        </p:nvSpPr>
        <p:spPr/>
        <p:txBody>
          <a:bodyPr>
            <a:normAutofit/>
          </a:bodyPr>
          <a:lstStyle/>
          <a:p>
            <a:r>
              <a:rPr lang="en-US" altLang="zh-TW" dirty="0" err="1"/>
              <a:t>RandomMCS</a:t>
            </a:r>
            <a:r>
              <a:rPr lang="en-US" altLang="zh-TW" dirty="0"/>
              <a:t> Algorithm </a:t>
            </a:r>
            <a:endParaRPr lang="zh-TW" altLang="en-US" dirty="0"/>
          </a:p>
        </p:txBody>
      </p:sp>
      <p:sp>
        <p:nvSpPr>
          <p:cNvPr id="5" name="內容版面配置區 4">
            <a:extLst>
              <a:ext uri="{FF2B5EF4-FFF2-40B4-BE49-F238E27FC236}">
                <a16:creationId xmlns:a16="http://schemas.microsoft.com/office/drawing/2014/main" id="{10F53FAF-53F9-CBD2-9280-8DFEB7934BFE}"/>
              </a:ext>
            </a:extLst>
          </p:cNvPr>
          <p:cNvSpPr>
            <a:spLocks noGrp="1"/>
          </p:cNvSpPr>
          <p:nvPr>
            <p:ph idx="1"/>
          </p:nvPr>
        </p:nvSpPr>
        <p:spPr>
          <a:xfrm>
            <a:off x="457200" y="1299941"/>
            <a:ext cx="8229600" cy="4525963"/>
          </a:xfrm>
        </p:spPr>
        <p:txBody>
          <a:bodyPr>
            <a:normAutofit/>
          </a:bodyPr>
          <a:lstStyle/>
          <a:p>
            <a:pPr marL="0" indent="0">
              <a:buNone/>
            </a:pPr>
            <a:r>
              <a:rPr lang="en-US" altLang="zh-TW" sz="2400" dirty="0"/>
              <a:t>Step2:</a:t>
            </a:r>
            <a:r>
              <a:rPr lang="zh-TW" altLang="en-US" sz="2400" dirty="0"/>
              <a:t>找出比</a:t>
            </a:r>
            <a:r>
              <a:rPr lang="en-US" altLang="zh-TW" sz="2400" dirty="0"/>
              <a:t>W</a:t>
            </a:r>
            <a:r>
              <a:rPr lang="zh-TW" altLang="en-US" sz="2400" dirty="0"/>
              <a:t>更長的，直到找不到為止</a:t>
            </a:r>
            <a:endParaRPr lang="en-US" altLang="zh-TW" sz="2400" dirty="0"/>
          </a:p>
          <a:p>
            <a:pPr marL="0" indent="0">
              <a:buNone/>
            </a:pPr>
            <a:endParaRPr lang="en-US" altLang="zh-TW" sz="2400" dirty="0"/>
          </a:p>
          <a:p>
            <a:pPr marL="0" indent="0">
              <a:buNone/>
            </a:pPr>
            <a:r>
              <a:rPr lang="en-US" altLang="zh-TW" sz="2400" dirty="0"/>
              <a:t>‘EP’</a:t>
            </a:r>
            <a:r>
              <a:rPr lang="zh-TW" altLang="en-US" sz="2400" dirty="0"/>
              <a:t>可以有</a:t>
            </a:r>
            <a:r>
              <a:rPr lang="en-US" altLang="zh-TW" sz="2400" dirty="0"/>
              <a:t>3</a:t>
            </a:r>
            <a:r>
              <a:rPr lang="zh-TW" altLang="en-US" sz="2400" dirty="0"/>
              <a:t>個位置可以插入新字元</a:t>
            </a:r>
            <a:r>
              <a:rPr lang="en-US" altLang="zh-TW" sz="2400" dirty="0"/>
              <a:t>X</a:t>
            </a:r>
            <a:r>
              <a:rPr lang="zh-TW" altLang="en-US" sz="2400" dirty="0"/>
              <a:t>，分別形成</a:t>
            </a:r>
            <a:r>
              <a:rPr lang="en-US" altLang="zh-TW" sz="2400" dirty="0"/>
              <a:t>XEP,EXP,EPX</a:t>
            </a:r>
          </a:p>
          <a:p>
            <a:pPr marL="0" indent="0">
              <a:buNone/>
            </a:pPr>
            <a:endParaRPr lang="en-US" altLang="zh-TW" sz="2400" dirty="0"/>
          </a:p>
          <a:p>
            <a:pPr marL="0" indent="0">
              <a:buNone/>
            </a:pPr>
            <a:endParaRPr lang="en-US" altLang="zh-TW" sz="2400" dirty="0"/>
          </a:p>
          <a:p>
            <a:pPr marL="0" indent="0">
              <a:buNone/>
            </a:pPr>
            <a:r>
              <a:rPr lang="en-US" altLang="zh-TW" sz="2400" dirty="0"/>
              <a:t>W[0,0]=‘’     W[0,2]=‘EP’  </a:t>
            </a:r>
          </a:p>
          <a:p>
            <a:pPr marL="0" indent="0">
              <a:buNone/>
            </a:pPr>
            <a:r>
              <a:rPr lang="en-US" altLang="zh-TW" sz="2400" dirty="0"/>
              <a:t>W[0,1]=‘E’   W[1,1]=‘P’ </a:t>
            </a:r>
          </a:p>
          <a:p>
            <a:pPr marL="0" indent="0">
              <a:buNone/>
            </a:pPr>
            <a:r>
              <a:rPr lang="en-US" altLang="zh-TW" sz="2400" dirty="0"/>
              <a:t>W[0,1]=‘EP’ W[1,1]=‘’ </a:t>
            </a:r>
          </a:p>
          <a:p>
            <a:pPr marL="0" indent="0">
              <a:buNone/>
            </a:pPr>
            <a:endParaRPr lang="en-US" altLang="zh-TW" sz="2400" dirty="0"/>
          </a:p>
          <a:p>
            <a:pPr marL="0" indent="0">
              <a:buNone/>
            </a:pPr>
            <a:endParaRPr lang="en-US" altLang="zh-TW" sz="2400" dirty="0"/>
          </a:p>
          <a:p>
            <a:endParaRPr lang="zh-TW" altLang="en-US" sz="2400" dirty="0"/>
          </a:p>
        </p:txBody>
      </p:sp>
      <p:pic>
        <p:nvPicPr>
          <p:cNvPr id="4" name="圖片 3">
            <a:extLst>
              <a:ext uri="{FF2B5EF4-FFF2-40B4-BE49-F238E27FC236}">
                <a16:creationId xmlns:a16="http://schemas.microsoft.com/office/drawing/2014/main" id="{F1EA397F-4BE2-0CE2-BFA9-5692E5C23689}"/>
              </a:ext>
            </a:extLst>
          </p:cNvPr>
          <p:cNvPicPr>
            <a:picLocks noChangeAspect="1"/>
          </p:cNvPicPr>
          <p:nvPr/>
        </p:nvPicPr>
        <p:blipFill>
          <a:blip r:embed="rId3"/>
          <a:stretch>
            <a:fillRect/>
          </a:stretch>
        </p:blipFill>
        <p:spPr>
          <a:xfrm>
            <a:off x="3635896" y="3195794"/>
            <a:ext cx="5280316" cy="2320364"/>
          </a:xfrm>
          <a:prstGeom prst="rect">
            <a:avLst/>
          </a:prstGeom>
        </p:spPr>
      </p:pic>
    </p:spTree>
    <p:extLst>
      <p:ext uri="{BB962C8B-B14F-4D97-AF65-F5344CB8AC3E}">
        <p14:creationId xmlns:p14="http://schemas.microsoft.com/office/powerpoint/2010/main" val="700493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圖片 12">
            <a:extLst>
              <a:ext uri="{FF2B5EF4-FFF2-40B4-BE49-F238E27FC236}">
                <a16:creationId xmlns:a16="http://schemas.microsoft.com/office/drawing/2014/main" id="{C7102E21-3BDE-9C68-ABA2-CE7D90E91BD5}"/>
              </a:ext>
            </a:extLst>
          </p:cNvPr>
          <p:cNvPicPr>
            <a:picLocks noChangeAspect="1"/>
          </p:cNvPicPr>
          <p:nvPr/>
        </p:nvPicPr>
        <p:blipFill>
          <a:blip r:embed="rId3"/>
          <a:stretch>
            <a:fillRect/>
          </a:stretch>
        </p:blipFill>
        <p:spPr>
          <a:xfrm>
            <a:off x="-29691" y="1854907"/>
            <a:ext cx="5033739" cy="3148186"/>
          </a:xfrm>
          <a:prstGeom prst="rect">
            <a:avLst/>
          </a:prstGeom>
        </p:spPr>
      </p:pic>
      <p:sp>
        <p:nvSpPr>
          <p:cNvPr id="2" name="標題 1">
            <a:extLst>
              <a:ext uri="{FF2B5EF4-FFF2-40B4-BE49-F238E27FC236}">
                <a16:creationId xmlns:a16="http://schemas.microsoft.com/office/drawing/2014/main" id="{0BC4917E-FB0B-C746-3301-119FB58456EA}"/>
              </a:ext>
            </a:extLst>
          </p:cNvPr>
          <p:cNvSpPr>
            <a:spLocks noGrp="1"/>
          </p:cNvSpPr>
          <p:nvPr>
            <p:ph type="title"/>
          </p:nvPr>
        </p:nvSpPr>
        <p:spPr/>
        <p:txBody>
          <a:bodyPr/>
          <a:lstStyle/>
          <a:p>
            <a:r>
              <a:rPr lang="en-US" altLang="zh-TW" dirty="0" err="1"/>
              <a:t>RandomMCS</a:t>
            </a:r>
            <a:r>
              <a:rPr lang="en-US" altLang="zh-TW" dirty="0"/>
              <a:t> Algorithm </a:t>
            </a:r>
            <a:endParaRPr lang="zh-TW" altLang="en-US" dirty="0"/>
          </a:p>
        </p:txBody>
      </p:sp>
      <p:pic>
        <p:nvPicPr>
          <p:cNvPr id="9" name="內容版面配置區 8">
            <a:extLst>
              <a:ext uri="{FF2B5EF4-FFF2-40B4-BE49-F238E27FC236}">
                <a16:creationId xmlns:a16="http://schemas.microsoft.com/office/drawing/2014/main" id="{2C43E3B7-1346-A392-DD5F-D8D4488B39A3}"/>
              </a:ext>
            </a:extLst>
          </p:cNvPr>
          <p:cNvPicPr>
            <a:picLocks noGrp="1" noChangeAspect="1"/>
          </p:cNvPicPr>
          <p:nvPr>
            <p:ph idx="1"/>
          </p:nvPr>
        </p:nvPicPr>
        <p:blipFill>
          <a:blip r:embed="rId4"/>
          <a:stretch>
            <a:fillRect/>
          </a:stretch>
        </p:blipFill>
        <p:spPr>
          <a:xfrm>
            <a:off x="5004048" y="1735618"/>
            <a:ext cx="4139952" cy="3925630"/>
          </a:xfrm>
        </p:spPr>
      </p:pic>
      <p:sp>
        <p:nvSpPr>
          <p:cNvPr id="21" name="文字方塊 20">
            <a:extLst>
              <a:ext uri="{FF2B5EF4-FFF2-40B4-BE49-F238E27FC236}">
                <a16:creationId xmlns:a16="http://schemas.microsoft.com/office/drawing/2014/main" id="{B2258696-3A62-3616-C4D6-56AFF1B913E3}"/>
              </a:ext>
            </a:extLst>
          </p:cNvPr>
          <p:cNvSpPr txBox="1"/>
          <p:nvPr/>
        </p:nvSpPr>
        <p:spPr>
          <a:xfrm>
            <a:off x="2195736" y="5122382"/>
            <a:ext cx="1224136" cy="523220"/>
          </a:xfrm>
          <a:prstGeom prst="rect">
            <a:avLst/>
          </a:prstGeom>
          <a:noFill/>
        </p:spPr>
        <p:txBody>
          <a:bodyPr wrap="square" rtlCol="0">
            <a:spAutoFit/>
          </a:bodyPr>
          <a:lstStyle/>
          <a:p>
            <a:r>
              <a:rPr lang="en-US" altLang="zh-TW" sz="2800" dirty="0"/>
              <a:t>O(n</a:t>
            </a:r>
            <a:r>
              <a:rPr lang="en-US" altLang="zh-TW" sz="2800" baseline="30000" dirty="0"/>
              <a:t>3</a:t>
            </a:r>
            <a:r>
              <a:rPr lang="en-US" altLang="zh-TW" sz="2800" dirty="0"/>
              <a:t>L)</a:t>
            </a:r>
            <a:endParaRPr lang="zh-TW" altLang="en-US" sz="2800" dirty="0"/>
          </a:p>
        </p:txBody>
      </p:sp>
    </p:spTree>
    <p:extLst>
      <p:ext uri="{BB962C8B-B14F-4D97-AF65-F5344CB8AC3E}">
        <p14:creationId xmlns:p14="http://schemas.microsoft.com/office/powerpoint/2010/main" val="27499989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Abstract(1/2)</a:t>
            </a:r>
            <a:endParaRPr lang="zh-TW" altLang="en-US" dirty="0"/>
          </a:p>
        </p:txBody>
      </p:sp>
      <p:sp>
        <p:nvSpPr>
          <p:cNvPr id="3" name="內容版面配置區 2"/>
          <p:cNvSpPr>
            <a:spLocks noGrp="1"/>
          </p:cNvSpPr>
          <p:nvPr>
            <p:ph idx="1"/>
          </p:nvPr>
        </p:nvSpPr>
        <p:spPr/>
        <p:txBody>
          <a:bodyPr>
            <a:normAutofit/>
          </a:bodyPr>
          <a:lstStyle/>
          <a:p>
            <a:pPr>
              <a:buNone/>
            </a:pPr>
            <a:r>
              <a:rPr lang="en-US" altLang="zh-TW" sz="2400" dirty="0"/>
              <a:t>	</a:t>
            </a:r>
            <a:r>
              <a:rPr lang="en-US" altLang="zh-TW" sz="2600" dirty="0"/>
              <a:t>Finding the common subsequences of L multiple strings has many applications in the area of bioinformatics, computational linguistics, and information retrieval. A well known result states that finding a Longest Common Subsequence (LCS) for L strings is NP-hard, e.g., the computational complexity is exponential in L. In this paper, we develop a randomized algorithm, referred to as Random-MCS, for finding a random instance of Maximal Common Subsequence (MCS) of multiple strings. </a:t>
            </a:r>
            <a:endParaRPr lang="zh-TW" altLang="en-US" sz="2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Abstract(2/2)</a:t>
            </a:r>
            <a:endParaRPr lang="zh-TW" altLang="en-US" dirty="0"/>
          </a:p>
        </p:txBody>
      </p:sp>
      <p:sp>
        <p:nvSpPr>
          <p:cNvPr id="3" name="內容版面配置區 2"/>
          <p:cNvSpPr>
            <a:spLocks noGrp="1"/>
          </p:cNvSpPr>
          <p:nvPr>
            <p:ph idx="1"/>
          </p:nvPr>
        </p:nvSpPr>
        <p:spPr/>
        <p:txBody>
          <a:bodyPr>
            <a:noAutofit/>
          </a:bodyPr>
          <a:lstStyle/>
          <a:p>
            <a:pPr>
              <a:buNone/>
            </a:pPr>
            <a:r>
              <a:rPr lang="en-US" altLang="zh-TW" sz="2600" dirty="0"/>
              <a:t>	A common subsequence is maximal if inserting any character into the subsequence no longer yields a common subsequence. A special case of MCS is LCS where the length is the longest. We show the complexity of our algorithm is linear in L, and therefore is suitable for large L. Furthermore, we study the occurrence probability for a single instance of MCS, and demonstrate via both theoretical and experimental studies that the longest subsequence from multiple runs of Random-MCS often yields a solution to LCS.</a:t>
            </a:r>
            <a:endParaRPr lang="zh-TW" altLang="en-US" sz="2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588247D-8F2C-2A08-3AAF-96363917B267}"/>
              </a:ext>
            </a:extLst>
          </p:cNvPr>
          <p:cNvSpPr>
            <a:spLocks noGrp="1"/>
          </p:cNvSpPr>
          <p:nvPr>
            <p:ph type="title"/>
          </p:nvPr>
        </p:nvSpPr>
        <p:spPr/>
        <p:txBody>
          <a:bodyPr>
            <a:normAutofit/>
          </a:bodyPr>
          <a:lstStyle/>
          <a:p>
            <a:r>
              <a:rPr lang="en-US" altLang="zh-TW" dirty="0"/>
              <a:t>Maximal Common Subsequences</a:t>
            </a:r>
            <a:endParaRPr lang="zh-TW" altLang="en-US" dirty="0"/>
          </a:p>
        </p:txBody>
      </p:sp>
      <p:sp>
        <p:nvSpPr>
          <p:cNvPr id="9" name="內容版面配置區 2">
            <a:extLst>
              <a:ext uri="{FF2B5EF4-FFF2-40B4-BE49-F238E27FC236}">
                <a16:creationId xmlns:a16="http://schemas.microsoft.com/office/drawing/2014/main" id="{28E57825-62BE-E44A-6016-C658553E8720}"/>
              </a:ext>
            </a:extLst>
          </p:cNvPr>
          <p:cNvSpPr>
            <a:spLocks noGrp="1"/>
          </p:cNvSpPr>
          <p:nvPr>
            <p:ph idx="1"/>
          </p:nvPr>
        </p:nvSpPr>
        <p:spPr>
          <a:xfrm>
            <a:off x="457200" y="1600200"/>
            <a:ext cx="8229600" cy="4525963"/>
          </a:xfrm>
        </p:spPr>
        <p:txBody>
          <a:bodyPr>
            <a:noAutofit/>
          </a:bodyPr>
          <a:lstStyle/>
          <a:p>
            <a:pPr>
              <a:buNone/>
            </a:pPr>
            <a:r>
              <a:rPr lang="en-US" altLang="zh-TW" sz="2400" dirty="0" err="1"/>
              <a:t>MCS:maximal</a:t>
            </a:r>
            <a:r>
              <a:rPr lang="en-US" altLang="zh-TW" sz="2400" dirty="0"/>
              <a:t> if and only if inserting any character r into the</a:t>
            </a:r>
          </a:p>
          <a:p>
            <a:pPr>
              <a:buNone/>
            </a:pPr>
            <a:r>
              <a:rPr lang="en-US" altLang="zh-TW" sz="2400" dirty="0"/>
              <a:t>subsequence can no longer</a:t>
            </a:r>
            <a:r>
              <a:rPr lang="zh-TW" altLang="en-US" sz="2400" dirty="0"/>
              <a:t> </a:t>
            </a:r>
            <a:r>
              <a:rPr lang="en-US" altLang="zh-TW" sz="2400" dirty="0"/>
              <a:t>yield a common subsequence.</a:t>
            </a:r>
          </a:p>
          <a:p>
            <a:pPr>
              <a:buNone/>
            </a:pPr>
            <a:endParaRPr lang="en-US" altLang="zh-TW" sz="2400" dirty="0"/>
          </a:p>
          <a:p>
            <a:pPr>
              <a:buNone/>
            </a:pPr>
            <a:r>
              <a:rPr lang="en-US" altLang="zh-TW" sz="2400" dirty="0"/>
              <a:t>string A:TEGAP	string B:GAEPR	</a:t>
            </a:r>
          </a:p>
          <a:p>
            <a:pPr>
              <a:buNone/>
            </a:pPr>
            <a:endParaRPr lang="en-US" altLang="zh-TW" sz="2400" dirty="0"/>
          </a:p>
          <a:p>
            <a:pPr>
              <a:buNone/>
            </a:pPr>
            <a:r>
              <a:rPr lang="en-US" altLang="zh-TW" sz="2400" dirty="0"/>
              <a:t>MCSs={GAP, EP}</a:t>
            </a:r>
            <a:r>
              <a:rPr lang="zh-TW" altLang="en-US" sz="2400" dirty="0"/>
              <a:t> </a:t>
            </a:r>
            <a:r>
              <a:rPr lang="en-US" altLang="zh-TW" sz="2400" dirty="0"/>
              <a:t>,</a:t>
            </a:r>
            <a:r>
              <a:rPr lang="zh-TW" altLang="en-US" sz="2400" dirty="0"/>
              <a:t> </a:t>
            </a:r>
            <a:r>
              <a:rPr lang="en-US" altLang="zh-TW" sz="2400" dirty="0"/>
              <a:t>AP,GA…</a:t>
            </a:r>
            <a:r>
              <a:rPr lang="zh-TW" altLang="en-US" sz="2400" dirty="0"/>
              <a:t>就不會是</a:t>
            </a:r>
            <a:r>
              <a:rPr lang="en-US" altLang="zh-TW" sz="2400" dirty="0"/>
              <a:t>MCS	GAP</a:t>
            </a:r>
            <a:r>
              <a:rPr lang="zh-TW" altLang="en-US" sz="2400" dirty="0"/>
              <a:t> </a:t>
            </a:r>
            <a:r>
              <a:rPr lang="en-US" altLang="zh-TW" sz="2400" dirty="0"/>
              <a:t>is LCS</a:t>
            </a:r>
          </a:p>
          <a:p>
            <a:pPr>
              <a:buNone/>
            </a:pPr>
            <a:endParaRPr lang="en-US" altLang="zh-TW" sz="2400" dirty="0"/>
          </a:p>
          <a:p>
            <a:pPr>
              <a:buNone/>
            </a:pPr>
            <a:r>
              <a:rPr lang="en-US" altLang="zh-TW" sz="2400" dirty="0"/>
              <a:t>LCS</a:t>
            </a:r>
            <a:r>
              <a:rPr lang="zh-TW" altLang="en-US" sz="2400" dirty="0"/>
              <a:t>是</a:t>
            </a:r>
            <a:r>
              <a:rPr lang="en-US" altLang="zh-TW" sz="2400" dirty="0"/>
              <a:t>MCS</a:t>
            </a:r>
            <a:r>
              <a:rPr lang="zh-TW" altLang="en-US" sz="2400" dirty="0"/>
              <a:t>中的一個特例。</a:t>
            </a:r>
            <a:endParaRPr lang="en-US" altLang="zh-TW" sz="2400" dirty="0"/>
          </a:p>
          <a:p>
            <a:pPr>
              <a:buNone/>
            </a:pPr>
            <a:endParaRPr lang="en-US" altLang="zh-TW" sz="2600" dirty="0"/>
          </a:p>
          <a:p>
            <a:pPr>
              <a:buNone/>
            </a:pPr>
            <a:endParaRPr lang="en-US" altLang="zh-TW" sz="2600" dirty="0"/>
          </a:p>
          <a:p>
            <a:pPr>
              <a:buNone/>
            </a:pPr>
            <a:endParaRPr lang="en-US" altLang="zh-TW" sz="2600" dirty="0"/>
          </a:p>
        </p:txBody>
      </p:sp>
    </p:spTree>
    <p:extLst>
      <p:ext uri="{BB962C8B-B14F-4D97-AF65-F5344CB8AC3E}">
        <p14:creationId xmlns:p14="http://schemas.microsoft.com/office/powerpoint/2010/main" val="7737387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83C5E5C-B6DF-BF1F-C2D2-CB2843ED3465}"/>
              </a:ext>
            </a:extLst>
          </p:cNvPr>
          <p:cNvSpPr>
            <a:spLocks noGrp="1"/>
          </p:cNvSpPr>
          <p:nvPr>
            <p:ph type="title"/>
          </p:nvPr>
        </p:nvSpPr>
        <p:spPr/>
        <p:txBody>
          <a:bodyPr>
            <a:normAutofit/>
          </a:bodyPr>
          <a:lstStyle/>
          <a:p>
            <a:r>
              <a:rPr lang="en-US" altLang="zh-TW" dirty="0" err="1"/>
              <a:t>RandomMCS</a:t>
            </a:r>
            <a:r>
              <a:rPr lang="en-US" altLang="zh-TW" dirty="0"/>
              <a:t> Algorithm </a:t>
            </a:r>
            <a:endParaRPr lang="zh-TW" altLang="en-US" dirty="0"/>
          </a:p>
        </p:txBody>
      </p:sp>
      <p:sp>
        <p:nvSpPr>
          <p:cNvPr id="5" name="內容版面配置區 4">
            <a:extLst>
              <a:ext uri="{FF2B5EF4-FFF2-40B4-BE49-F238E27FC236}">
                <a16:creationId xmlns:a16="http://schemas.microsoft.com/office/drawing/2014/main" id="{10F53FAF-53F9-CBD2-9280-8DFEB7934BFE}"/>
              </a:ext>
            </a:extLst>
          </p:cNvPr>
          <p:cNvSpPr>
            <a:spLocks noGrp="1"/>
          </p:cNvSpPr>
          <p:nvPr>
            <p:ph idx="1"/>
          </p:nvPr>
        </p:nvSpPr>
        <p:spPr>
          <a:xfrm>
            <a:off x="457200" y="1299941"/>
            <a:ext cx="8229600" cy="4525963"/>
          </a:xfrm>
        </p:spPr>
        <p:txBody>
          <a:bodyPr>
            <a:normAutofit/>
          </a:bodyPr>
          <a:lstStyle/>
          <a:p>
            <a:r>
              <a:rPr lang="en-US" altLang="zh-TW" sz="2400" dirty="0"/>
              <a:t>Step1 :</a:t>
            </a:r>
            <a:r>
              <a:rPr lang="zh-TW" altLang="en-US" sz="2400" dirty="0"/>
              <a:t>隨機挑選字串中皆有出現的字作為</a:t>
            </a:r>
            <a:r>
              <a:rPr lang="en-US" altLang="zh-TW" sz="2400" dirty="0"/>
              <a:t>common subsequence </a:t>
            </a:r>
            <a:r>
              <a:rPr lang="zh-TW" altLang="en-US" sz="2400" dirty="0"/>
              <a:t>令它為</a:t>
            </a:r>
            <a:r>
              <a:rPr lang="en-US" altLang="zh-TW" sz="2400" dirty="0"/>
              <a:t>W</a:t>
            </a:r>
          </a:p>
          <a:p>
            <a:endParaRPr lang="zh-TW" altLang="en-US" sz="2400" dirty="0"/>
          </a:p>
        </p:txBody>
      </p:sp>
      <p:pic>
        <p:nvPicPr>
          <p:cNvPr id="10" name="圖片 9">
            <a:extLst>
              <a:ext uri="{FF2B5EF4-FFF2-40B4-BE49-F238E27FC236}">
                <a16:creationId xmlns:a16="http://schemas.microsoft.com/office/drawing/2014/main" id="{6986375E-4C35-8E38-5347-6C0CA32B3058}"/>
              </a:ext>
            </a:extLst>
          </p:cNvPr>
          <p:cNvPicPr>
            <a:picLocks noChangeAspect="1"/>
          </p:cNvPicPr>
          <p:nvPr/>
        </p:nvPicPr>
        <p:blipFill>
          <a:blip r:embed="rId3"/>
          <a:stretch>
            <a:fillRect/>
          </a:stretch>
        </p:blipFill>
        <p:spPr>
          <a:xfrm>
            <a:off x="2051720" y="3068960"/>
            <a:ext cx="4568008" cy="1440160"/>
          </a:xfrm>
          <a:prstGeom prst="rect">
            <a:avLst/>
          </a:prstGeom>
        </p:spPr>
      </p:pic>
    </p:spTree>
    <p:extLst>
      <p:ext uri="{BB962C8B-B14F-4D97-AF65-F5344CB8AC3E}">
        <p14:creationId xmlns:p14="http://schemas.microsoft.com/office/powerpoint/2010/main" val="24130262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83C5E5C-B6DF-BF1F-C2D2-CB2843ED3465}"/>
              </a:ext>
            </a:extLst>
          </p:cNvPr>
          <p:cNvSpPr>
            <a:spLocks noGrp="1"/>
          </p:cNvSpPr>
          <p:nvPr>
            <p:ph type="title"/>
          </p:nvPr>
        </p:nvSpPr>
        <p:spPr/>
        <p:txBody>
          <a:bodyPr>
            <a:normAutofit/>
          </a:bodyPr>
          <a:lstStyle/>
          <a:p>
            <a:r>
              <a:rPr lang="en-US" altLang="zh-TW" dirty="0" err="1"/>
              <a:t>RandomMCS</a:t>
            </a:r>
            <a:r>
              <a:rPr lang="en-US" altLang="zh-TW" dirty="0"/>
              <a:t> Algorithm </a:t>
            </a:r>
            <a:endParaRPr lang="zh-TW" altLang="en-US" dirty="0"/>
          </a:p>
        </p:txBody>
      </p:sp>
      <p:sp>
        <p:nvSpPr>
          <p:cNvPr id="5" name="內容版面配置區 4">
            <a:extLst>
              <a:ext uri="{FF2B5EF4-FFF2-40B4-BE49-F238E27FC236}">
                <a16:creationId xmlns:a16="http://schemas.microsoft.com/office/drawing/2014/main" id="{10F53FAF-53F9-CBD2-9280-8DFEB7934BFE}"/>
              </a:ext>
            </a:extLst>
          </p:cNvPr>
          <p:cNvSpPr>
            <a:spLocks noGrp="1"/>
          </p:cNvSpPr>
          <p:nvPr>
            <p:ph idx="1"/>
          </p:nvPr>
        </p:nvSpPr>
        <p:spPr>
          <a:xfrm>
            <a:off x="457200" y="1299941"/>
            <a:ext cx="8229600" cy="4525963"/>
          </a:xfrm>
        </p:spPr>
        <p:txBody>
          <a:bodyPr>
            <a:normAutofit lnSpcReduction="10000"/>
          </a:bodyPr>
          <a:lstStyle/>
          <a:p>
            <a:pPr marL="0" indent="0">
              <a:buNone/>
            </a:pPr>
            <a:r>
              <a:rPr lang="en-US" altLang="zh-TW" sz="2400" dirty="0"/>
              <a:t>Step2:</a:t>
            </a:r>
            <a:r>
              <a:rPr lang="zh-TW" altLang="en-US" sz="2400" dirty="0"/>
              <a:t>找出比</a:t>
            </a:r>
            <a:r>
              <a:rPr lang="en-US" altLang="zh-TW" sz="2400" dirty="0"/>
              <a:t>W</a:t>
            </a:r>
            <a:r>
              <a:rPr lang="zh-TW" altLang="en-US" sz="2400" dirty="0"/>
              <a:t>更長的，直到找不到為止</a:t>
            </a:r>
            <a:endParaRPr lang="en-US" altLang="zh-TW" sz="2400" dirty="0"/>
          </a:p>
          <a:p>
            <a:pPr marL="0" indent="0">
              <a:buNone/>
            </a:pPr>
            <a:endParaRPr lang="en-US" altLang="zh-TW" sz="2400" dirty="0"/>
          </a:p>
          <a:p>
            <a:pPr marL="0" indent="0">
              <a:buNone/>
            </a:pPr>
            <a:r>
              <a:rPr lang="zh-TW" altLang="en-US" sz="2400" dirty="0"/>
              <a:t>字串分為</a:t>
            </a:r>
            <a:r>
              <a:rPr lang="en-US" altLang="zh-TW" sz="2400" dirty="0"/>
              <a:t>3</a:t>
            </a:r>
            <a:r>
              <a:rPr lang="zh-TW" altLang="en-US" sz="2400" dirty="0"/>
              <a:t>個部分</a:t>
            </a:r>
            <a:r>
              <a:rPr lang="en-US" altLang="zh-TW" sz="2400" dirty="0"/>
              <a:t>:shortest prefix ,shortest suffix,</a:t>
            </a:r>
            <a:r>
              <a:rPr lang="zh-TW" altLang="en-US" sz="2400" dirty="0"/>
              <a:t>剩餘的部分</a:t>
            </a:r>
            <a:endParaRPr lang="en-US" altLang="zh-TW" sz="2400" dirty="0"/>
          </a:p>
          <a:p>
            <a:pPr marL="0" indent="0">
              <a:buNone/>
            </a:pPr>
            <a:r>
              <a:rPr lang="en-US" altLang="zh-TW" sz="2400" dirty="0"/>
              <a:t>‘P’</a:t>
            </a:r>
            <a:r>
              <a:rPr lang="zh-TW" altLang="en-US" sz="2400" dirty="0"/>
              <a:t>可以有</a:t>
            </a:r>
            <a:r>
              <a:rPr lang="en-US" altLang="zh-TW" sz="2400" dirty="0"/>
              <a:t>2</a:t>
            </a:r>
            <a:r>
              <a:rPr lang="zh-TW" altLang="en-US" sz="2400" dirty="0"/>
              <a:t>個位置可以插入新字元</a:t>
            </a:r>
            <a:r>
              <a:rPr lang="en-US" altLang="zh-TW" sz="2400" dirty="0"/>
              <a:t>X</a:t>
            </a:r>
            <a:r>
              <a:rPr lang="zh-TW" altLang="en-US" sz="2400" dirty="0"/>
              <a:t>，分別形成</a:t>
            </a:r>
            <a:r>
              <a:rPr lang="en-US" altLang="zh-TW" sz="2400" dirty="0"/>
              <a:t>XP,PX</a:t>
            </a:r>
          </a:p>
          <a:p>
            <a:pPr marL="0" indent="0">
              <a:buNone/>
            </a:pPr>
            <a:endParaRPr lang="en-US" altLang="zh-TW" sz="2400" dirty="0"/>
          </a:p>
          <a:p>
            <a:pPr marL="0" indent="0">
              <a:buNone/>
            </a:pPr>
            <a:endParaRPr lang="en-US" altLang="zh-TW" sz="2400" dirty="0"/>
          </a:p>
          <a:p>
            <a:pPr marL="0" indent="0">
              <a:buNone/>
            </a:pPr>
            <a:r>
              <a:rPr lang="en-US" altLang="zh-TW" sz="2400" dirty="0"/>
              <a:t>W[0,0]=‘’   W[0,1]=‘P’ </a:t>
            </a:r>
          </a:p>
          <a:p>
            <a:pPr marL="0" indent="0">
              <a:buNone/>
            </a:pPr>
            <a:r>
              <a:rPr lang="en-US" altLang="zh-TW" sz="2400" dirty="0"/>
              <a:t>W[0,1]=‘P’ W[1,1]=‘’ </a:t>
            </a:r>
          </a:p>
          <a:p>
            <a:pPr marL="0" indent="0">
              <a:buNone/>
            </a:pPr>
            <a:endParaRPr lang="en-US" altLang="zh-TW" sz="2400" dirty="0"/>
          </a:p>
          <a:p>
            <a:pPr marL="0" indent="0">
              <a:buNone/>
            </a:pPr>
            <a:endParaRPr lang="en-US" altLang="zh-TW" sz="2400" dirty="0"/>
          </a:p>
          <a:p>
            <a:pPr marL="0" indent="0">
              <a:buNone/>
            </a:pPr>
            <a:r>
              <a:rPr lang="en-US" altLang="zh-TW" sz="2400" dirty="0"/>
              <a:t> </a:t>
            </a:r>
          </a:p>
          <a:p>
            <a:pPr marL="0" indent="0">
              <a:buNone/>
            </a:pPr>
            <a:endParaRPr lang="zh-TW" altLang="en-US" sz="2400" dirty="0"/>
          </a:p>
        </p:txBody>
      </p:sp>
      <p:pic>
        <p:nvPicPr>
          <p:cNvPr id="4" name="圖片 3">
            <a:extLst>
              <a:ext uri="{FF2B5EF4-FFF2-40B4-BE49-F238E27FC236}">
                <a16:creationId xmlns:a16="http://schemas.microsoft.com/office/drawing/2014/main" id="{6C565B54-D1FD-1CF3-7E48-DB2E716E1A42}"/>
              </a:ext>
            </a:extLst>
          </p:cNvPr>
          <p:cNvPicPr>
            <a:picLocks noChangeAspect="1"/>
          </p:cNvPicPr>
          <p:nvPr/>
        </p:nvPicPr>
        <p:blipFill>
          <a:blip r:embed="rId3"/>
          <a:stretch>
            <a:fillRect/>
          </a:stretch>
        </p:blipFill>
        <p:spPr>
          <a:xfrm>
            <a:off x="4139952" y="3434941"/>
            <a:ext cx="3800475" cy="1790700"/>
          </a:xfrm>
          <a:prstGeom prst="rect">
            <a:avLst/>
          </a:prstGeom>
        </p:spPr>
      </p:pic>
    </p:spTree>
    <p:extLst>
      <p:ext uri="{BB962C8B-B14F-4D97-AF65-F5344CB8AC3E}">
        <p14:creationId xmlns:p14="http://schemas.microsoft.com/office/powerpoint/2010/main" val="42861736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83C5E5C-B6DF-BF1F-C2D2-CB2843ED3465}"/>
              </a:ext>
            </a:extLst>
          </p:cNvPr>
          <p:cNvSpPr>
            <a:spLocks noGrp="1"/>
          </p:cNvSpPr>
          <p:nvPr>
            <p:ph type="title"/>
          </p:nvPr>
        </p:nvSpPr>
        <p:spPr/>
        <p:txBody>
          <a:bodyPr>
            <a:normAutofit/>
          </a:bodyPr>
          <a:lstStyle/>
          <a:p>
            <a:r>
              <a:rPr lang="en-US" altLang="zh-TW" dirty="0" err="1"/>
              <a:t>RandomMCS</a:t>
            </a:r>
            <a:r>
              <a:rPr lang="en-US" altLang="zh-TW" dirty="0"/>
              <a:t> Algorithm </a:t>
            </a:r>
            <a:endParaRPr lang="zh-TW" altLang="en-US" dirty="0"/>
          </a:p>
        </p:txBody>
      </p:sp>
      <p:sp>
        <p:nvSpPr>
          <p:cNvPr id="5" name="內容版面配置區 4">
            <a:extLst>
              <a:ext uri="{FF2B5EF4-FFF2-40B4-BE49-F238E27FC236}">
                <a16:creationId xmlns:a16="http://schemas.microsoft.com/office/drawing/2014/main" id="{10F53FAF-53F9-CBD2-9280-8DFEB7934BFE}"/>
              </a:ext>
            </a:extLst>
          </p:cNvPr>
          <p:cNvSpPr>
            <a:spLocks noGrp="1"/>
          </p:cNvSpPr>
          <p:nvPr>
            <p:ph idx="1"/>
          </p:nvPr>
        </p:nvSpPr>
        <p:spPr>
          <a:xfrm>
            <a:off x="457200" y="1299941"/>
            <a:ext cx="8229600" cy="4525963"/>
          </a:xfrm>
        </p:spPr>
        <p:txBody>
          <a:bodyPr>
            <a:normAutofit/>
          </a:bodyPr>
          <a:lstStyle/>
          <a:p>
            <a:pPr marL="0" indent="0">
              <a:buNone/>
            </a:pPr>
            <a:r>
              <a:rPr lang="en-US" altLang="zh-TW" sz="2400" dirty="0"/>
              <a:t>Step2:</a:t>
            </a:r>
            <a:r>
              <a:rPr lang="zh-TW" altLang="en-US" sz="2400" dirty="0"/>
              <a:t>找出比</a:t>
            </a:r>
            <a:r>
              <a:rPr lang="en-US" altLang="zh-TW" sz="2400" dirty="0"/>
              <a:t>W</a:t>
            </a:r>
            <a:r>
              <a:rPr lang="zh-TW" altLang="en-US" sz="2400" dirty="0"/>
              <a:t>更長的，直到找不到為止</a:t>
            </a:r>
            <a:endParaRPr lang="en-US" altLang="zh-TW" sz="2400" dirty="0"/>
          </a:p>
          <a:p>
            <a:pPr marL="0" indent="0">
              <a:buNone/>
            </a:pPr>
            <a:endParaRPr lang="en-US" altLang="zh-TW" sz="2400" dirty="0"/>
          </a:p>
          <a:p>
            <a:pPr marL="0" indent="0">
              <a:buNone/>
            </a:pPr>
            <a:r>
              <a:rPr lang="en-US" altLang="zh-TW" sz="2400" dirty="0"/>
              <a:t>‘GP’</a:t>
            </a:r>
            <a:r>
              <a:rPr lang="zh-TW" altLang="en-US" sz="2400" dirty="0"/>
              <a:t>可以有</a:t>
            </a:r>
            <a:r>
              <a:rPr lang="en-US" altLang="zh-TW" sz="2400" dirty="0"/>
              <a:t>3</a:t>
            </a:r>
            <a:r>
              <a:rPr lang="zh-TW" altLang="en-US" sz="2400" dirty="0"/>
              <a:t>個位置可以插入新字元</a:t>
            </a:r>
            <a:r>
              <a:rPr lang="en-US" altLang="zh-TW" sz="2400" dirty="0"/>
              <a:t>X</a:t>
            </a:r>
            <a:r>
              <a:rPr lang="zh-TW" altLang="en-US" sz="2400" dirty="0"/>
              <a:t>，分別形成</a:t>
            </a:r>
            <a:r>
              <a:rPr lang="en-US" altLang="zh-TW" sz="2400" dirty="0"/>
              <a:t>XGP,GXP,GPX</a:t>
            </a:r>
          </a:p>
          <a:p>
            <a:pPr marL="0" indent="0">
              <a:buNone/>
            </a:pPr>
            <a:endParaRPr lang="en-US" altLang="zh-TW" sz="2400" dirty="0"/>
          </a:p>
          <a:p>
            <a:pPr marL="0" indent="0">
              <a:buNone/>
            </a:pPr>
            <a:endParaRPr lang="en-US" altLang="zh-TW" sz="2400" dirty="0"/>
          </a:p>
          <a:p>
            <a:pPr marL="0" indent="0">
              <a:buNone/>
            </a:pPr>
            <a:r>
              <a:rPr lang="en-US" altLang="zh-TW" sz="2400" dirty="0"/>
              <a:t>W[0,0]=‘’      W[0,2]=‘GP’  </a:t>
            </a:r>
          </a:p>
          <a:p>
            <a:pPr marL="0" indent="0">
              <a:buNone/>
            </a:pPr>
            <a:r>
              <a:rPr lang="en-US" altLang="zh-TW" sz="2400" dirty="0"/>
              <a:t>W[0,1]=‘G’   W[1,1]=‘P’ </a:t>
            </a:r>
          </a:p>
          <a:p>
            <a:pPr marL="0" indent="0">
              <a:buNone/>
            </a:pPr>
            <a:r>
              <a:rPr lang="en-US" altLang="zh-TW" sz="2400" dirty="0"/>
              <a:t>W[0,1]=‘GP’ W[1,1]=‘’ </a:t>
            </a:r>
          </a:p>
          <a:p>
            <a:pPr marL="0" indent="0">
              <a:buNone/>
            </a:pPr>
            <a:endParaRPr lang="en-US" altLang="zh-TW" sz="2400" dirty="0"/>
          </a:p>
          <a:p>
            <a:pPr marL="0" indent="0">
              <a:buNone/>
            </a:pPr>
            <a:endParaRPr lang="en-US" altLang="zh-TW" sz="2400" dirty="0"/>
          </a:p>
          <a:p>
            <a:endParaRPr lang="zh-TW" altLang="en-US" sz="2400" dirty="0"/>
          </a:p>
        </p:txBody>
      </p:sp>
      <p:pic>
        <p:nvPicPr>
          <p:cNvPr id="8" name="圖片 7">
            <a:extLst>
              <a:ext uri="{FF2B5EF4-FFF2-40B4-BE49-F238E27FC236}">
                <a16:creationId xmlns:a16="http://schemas.microsoft.com/office/drawing/2014/main" id="{6CFEF328-2A3C-6F9F-11E1-BBE3D5C8D8B3}"/>
              </a:ext>
            </a:extLst>
          </p:cNvPr>
          <p:cNvPicPr>
            <a:picLocks noChangeAspect="1"/>
          </p:cNvPicPr>
          <p:nvPr/>
        </p:nvPicPr>
        <p:blipFill>
          <a:blip r:embed="rId3"/>
          <a:stretch>
            <a:fillRect/>
          </a:stretch>
        </p:blipFill>
        <p:spPr>
          <a:xfrm>
            <a:off x="4283968" y="2981233"/>
            <a:ext cx="4010025" cy="2571750"/>
          </a:xfrm>
          <a:prstGeom prst="rect">
            <a:avLst/>
          </a:prstGeom>
        </p:spPr>
      </p:pic>
    </p:spTree>
    <p:extLst>
      <p:ext uri="{BB962C8B-B14F-4D97-AF65-F5344CB8AC3E}">
        <p14:creationId xmlns:p14="http://schemas.microsoft.com/office/powerpoint/2010/main" val="19352729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83C5E5C-B6DF-BF1F-C2D2-CB2843ED3465}"/>
              </a:ext>
            </a:extLst>
          </p:cNvPr>
          <p:cNvSpPr>
            <a:spLocks noGrp="1"/>
          </p:cNvSpPr>
          <p:nvPr>
            <p:ph type="title"/>
          </p:nvPr>
        </p:nvSpPr>
        <p:spPr/>
        <p:txBody>
          <a:bodyPr>
            <a:normAutofit/>
          </a:bodyPr>
          <a:lstStyle/>
          <a:p>
            <a:r>
              <a:rPr lang="en-US" altLang="zh-TW" dirty="0" err="1"/>
              <a:t>RandomMCS</a:t>
            </a:r>
            <a:r>
              <a:rPr lang="en-US" altLang="zh-TW" dirty="0"/>
              <a:t> Algorithm </a:t>
            </a:r>
            <a:endParaRPr lang="zh-TW" altLang="en-US" dirty="0"/>
          </a:p>
        </p:txBody>
      </p:sp>
      <p:sp>
        <p:nvSpPr>
          <p:cNvPr id="5" name="內容版面配置區 4">
            <a:extLst>
              <a:ext uri="{FF2B5EF4-FFF2-40B4-BE49-F238E27FC236}">
                <a16:creationId xmlns:a16="http://schemas.microsoft.com/office/drawing/2014/main" id="{10F53FAF-53F9-CBD2-9280-8DFEB7934BFE}"/>
              </a:ext>
            </a:extLst>
          </p:cNvPr>
          <p:cNvSpPr>
            <a:spLocks noGrp="1"/>
          </p:cNvSpPr>
          <p:nvPr>
            <p:ph idx="1"/>
          </p:nvPr>
        </p:nvSpPr>
        <p:spPr>
          <a:xfrm>
            <a:off x="457200" y="1299941"/>
            <a:ext cx="8229600" cy="4525963"/>
          </a:xfrm>
        </p:spPr>
        <p:txBody>
          <a:bodyPr>
            <a:normAutofit lnSpcReduction="10000"/>
          </a:bodyPr>
          <a:lstStyle/>
          <a:p>
            <a:pPr marL="0" indent="0">
              <a:buNone/>
            </a:pPr>
            <a:r>
              <a:rPr lang="en-US" altLang="zh-TW" sz="2400" dirty="0"/>
              <a:t>Step2:</a:t>
            </a:r>
            <a:r>
              <a:rPr lang="zh-TW" altLang="en-US" sz="2400" dirty="0"/>
              <a:t>找出比</a:t>
            </a:r>
            <a:r>
              <a:rPr lang="en-US" altLang="zh-TW" sz="2400" dirty="0"/>
              <a:t>W</a:t>
            </a:r>
            <a:r>
              <a:rPr lang="zh-TW" altLang="en-US" sz="2400" dirty="0"/>
              <a:t>更長的，直到找不到為止</a:t>
            </a:r>
            <a:endParaRPr lang="en-US" altLang="zh-TW" sz="2400" dirty="0"/>
          </a:p>
          <a:p>
            <a:pPr marL="0" indent="0">
              <a:buNone/>
            </a:pPr>
            <a:endParaRPr lang="en-US" altLang="zh-TW" sz="2400" dirty="0"/>
          </a:p>
          <a:p>
            <a:pPr marL="0" indent="0">
              <a:buNone/>
            </a:pPr>
            <a:r>
              <a:rPr lang="en-US" altLang="zh-TW" sz="2400" dirty="0"/>
              <a:t>‘GAP’</a:t>
            </a:r>
            <a:r>
              <a:rPr lang="zh-TW" altLang="en-US" sz="2400" dirty="0"/>
              <a:t>可以有</a:t>
            </a:r>
            <a:r>
              <a:rPr lang="en-US" altLang="zh-TW" sz="2400" dirty="0"/>
              <a:t>4</a:t>
            </a:r>
            <a:r>
              <a:rPr lang="zh-TW" altLang="en-US" sz="2400" dirty="0"/>
              <a:t>個位置可以插入新字元</a:t>
            </a:r>
            <a:r>
              <a:rPr lang="en-US" altLang="zh-TW" sz="2400" dirty="0"/>
              <a:t>X</a:t>
            </a:r>
            <a:r>
              <a:rPr lang="zh-TW" altLang="en-US" sz="2400" dirty="0"/>
              <a:t>，分別形成</a:t>
            </a:r>
            <a:r>
              <a:rPr lang="en-US" altLang="zh-TW" sz="2400" dirty="0"/>
              <a:t>XGAP,GXAP,GAXP,GAPX</a:t>
            </a:r>
          </a:p>
          <a:p>
            <a:pPr marL="0" indent="0">
              <a:buNone/>
            </a:pPr>
            <a:endParaRPr lang="en-US" altLang="zh-TW" sz="2400" dirty="0"/>
          </a:p>
          <a:p>
            <a:pPr marL="0" indent="0">
              <a:buNone/>
            </a:pPr>
            <a:endParaRPr lang="en-US" altLang="zh-TW" sz="2400" dirty="0"/>
          </a:p>
          <a:p>
            <a:pPr marL="0" indent="0">
              <a:buNone/>
            </a:pPr>
            <a:r>
              <a:rPr lang="en-US" altLang="zh-TW" sz="2400" dirty="0"/>
              <a:t>W[0,0]=‘’        W[0,2]=‘GAP’  </a:t>
            </a:r>
          </a:p>
          <a:p>
            <a:pPr marL="0" indent="0">
              <a:buNone/>
            </a:pPr>
            <a:r>
              <a:rPr lang="en-US" altLang="zh-TW" sz="2400" dirty="0"/>
              <a:t>W[0,1]=‘G’     W[1,1]=‘AP’ </a:t>
            </a:r>
          </a:p>
          <a:p>
            <a:pPr marL="0" indent="0">
              <a:buNone/>
            </a:pPr>
            <a:r>
              <a:rPr lang="en-US" altLang="zh-TW" sz="2400" dirty="0"/>
              <a:t>W[0,1]=‘GA’   W[1,1]=‘P’</a:t>
            </a:r>
          </a:p>
          <a:p>
            <a:pPr marL="0" indent="0">
              <a:buNone/>
            </a:pPr>
            <a:r>
              <a:rPr lang="en-US" altLang="zh-TW" sz="2400" dirty="0"/>
              <a:t>W[0,1]=‘GAP’ W[1,1]=‘’ </a:t>
            </a:r>
          </a:p>
          <a:p>
            <a:pPr marL="0" indent="0">
              <a:buNone/>
            </a:pPr>
            <a:r>
              <a:rPr lang="en-US" altLang="zh-TW" sz="2400" dirty="0"/>
              <a:t> </a:t>
            </a:r>
          </a:p>
          <a:p>
            <a:pPr marL="0" indent="0">
              <a:buNone/>
            </a:pPr>
            <a:endParaRPr lang="en-US" altLang="zh-TW" sz="2400" dirty="0"/>
          </a:p>
          <a:p>
            <a:pPr marL="0" indent="0">
              <a:buNone/>
            </a:pPr>
            <a:endParaRPr lang="en-US" altLang="zh-TW" sz="2400" dirty="0"/>
          </a:p>
          <a:p>
            <a:endParaRPr lang="zh-TW" altLang="en-US" sz="2400" dirty="0"/>
          </a:p>
        </p:txBody>
      </p:sp>
      <p:pic>
        <p:nvPicPr>
          <p:cNvPr id="6" name="內容版面配置區 4">
            <a:extLst>
              <a:ext uri="{FF2B5EF4-FFF2-40B4-BE49-F238E27FC236}">
                <a16:creationId xmlns:a16="http://schemas.microsoft.com/office/drawing/2014/main" id="{F0A603EA-16BB-52F8-0079-3A95841DBC66}"/>
              </a:ext>
            </a:extLst>
          </p:cNvPr>
          <p:cNvPicPr>
            <a:picLocks noChangeAspect="1"/>
          </p:cNvPicPr>
          <p:nvPr/>
        </p:nvPicPr>
        <p:blipFill>
          <a:blip r:embed="rId3"/>
          <a:stretch>
            <a:fillRect/>
          </a:stretch>
        </p:blipFill>
        <p:spPr>
          <a:xfrm>
            <a:off x="3995936" y="3174785"/>
            <a:ext cx="5018614" cy="2418419"/>
          </a:xfrm>
          <a:prstGeom prst="rect">
            <a:avLst/>
          </a:prstGeom>
        </p:spPr>
      </p:pic>
    </p:spTree>
    <p:extLst>
      <p:ext uri="{BB962C8B-B14F-4D97-AF65-F5344CB8AC3E}">
        <p14:creationId xmlns:p14="http://schemas.microsoft.com/office/powerpoint/2010/main" val="1599468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83C5E5C-B6DF-BF1F-C2D2-CB2843ED3465}"/>
              </a:ext>
            </a:extLst>
          </p:cNvPr>
          <p:cNvSpPr>
            <a:spLocks noGrp="1"/>
          </p:cNvSpPr>
          <p:nvPr>
            <p:ph type="title"/>
          </p:nvPr>
        </p:nvSpPr>
        <p:spPr/>
        <p:txBody>
          <a:bodyPr>
            <a:normAutofit/>
          </a:bodyPr>
          <a:lstStyle/>
          <a:p>
            <a:r>
              <a:rPr lang="en-US" altLang="zh-TW" dirty="0" err="1"/>
              <a:t>RandomMCS</a:t>
            </a:r>
            <a:r>
              <a:rPr lang="en-US" altLang="zh-TW" dirty="0"/>
              <a:t> Algorithm </a:t>
            </a:r>
            <a:endParaRPr lang="zh-TW" altLang="en-US" dirty="0"/>
          </a:p>
        </p:txBody>
      </p:sp>
      <p:sp>
        <p:nvSpPr>
          <p:cNvPr id="5" name="內容版面配置區 4">
            <a:extLst>
              <a:ext uri="{FF2B5EF4-FFF2-40B4-BE49-F238E27FC236}">
                <a16:creationId xmlns:a16="http://schemas.microsoft.com/office/drawing/2014/main" id="{10F53FAF-53F9-CBD2-9280-8DFEB7934BFE}"/>
              </a:ext>
            </a:extLst>
          </p:cNvPr>
          <p:cNvSpPr>
            <a:spLocks noGrp="1"/>
          </p:cNvSpPr>
          <p:nvPr>
            <p:ph idx="1"/>
          </p:nvPr>
        </p:nvSpPr>
        <p:spPr>
          <a:xfrm>
            <a:off x="457200" y="1299941"/>
            <a:ext cx="8229600" cy="4525963"/>
          </a:xfrm>
        </p:spPr>
        <p:txBody>
          <a:bodyPr>
            <a:normAutofit/>
          </a:bodyPr>
          <a:lstStyle/>
          <a:p>
            <a:r>
              <a:rPr lang="en-US" altLang="zh-TW" sz="2400" dirty="0"/>
              <a:t>Step1 :</a:t>
            </a:r>
            <a:r>
              <a:rPr lang="zh-TW" altLang="en-US" sz="2400" dirty="0"/>
              <a:t>隨機挑選字串中皆有出現的字作為</a:t>
            </a:r>
            <a:r>
              <a:rPr lang="en-US" altLang="zh-TW" sz="2400" dirty="0"/>
              <a:t>common subsequence </a:t>
            </a:r>
            <a:r>
              <a:rPr lang="zh-TW" altLang="en-US" sz="2400" dirty="0"/>
              <a:t>令它為</a:t>
            </a:r>
            <a:r>
              <a:rPr lang="en-US" altLang="zh-TW" sz="2400" dirty="0"/>
              <a:t>W</a:t>
            </a:r>
          </a:p>
          <a:p>
            <a:endParaRPr lang="zh-TW" altLang="en-US" sz="2400" dirty="0"/>
          </a:p>
        </p:txBody>
      </p:sp>
      <p:pic>
        <p:nvPicPr>
          <p:cNvPr id="4" name="圖片 3">
            <a:extLst>
              <a:ext uri="{FF2B5EF4-FFF2-40B4-BE49-F238E27FC236}">
                <a16:creationId xmlns:a16="http://schemas.microsoft.com/office/drawing/2014/main" id="{B6B53E1F-E6DB-FC34-1ACF-A7F643138AD7}"/>
              </a:ext>
            </a:extLst>
          </p:cNvPr>
          <p:cNvPicPr>
            <a:picLocks noChangeAspect="1"/>
          </p:cNvPicPr>
          <p:nvPr/>
        </p:nvPicPr>
        <p:blipFill>
          <a:blip r:embed="rId3"/>
          <a:stretch>
            <a:fillRect/>
          </a:stretch>
        </p:blipFill>
        <p:spPr>
          <a:xfrm>
            <a:off x="2643187" y="3356992"/>
            <a:ext cx="3857625" cy="1190625"/>
          </a:xfrm>
          <a:prstGeom prst="rect">
            <a:avLst/>
          </a:prstGeom>
        </p:spPr>
      </p:pic>
    </p:spTree>
    <p:extLst>
      <p:ext uri="{BB962C8B-B14F-4D97-AF65-F5344CB8AC3E}">
        <p14:creationId xmlns:p14="http://schemas.microsoft.com/office/powerpoint/2010/main" val="2000363688"/>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3308</TotalTime>
  <Words>774</Words>
  <Application>Microsoft Office PowerPoint</Application>
  <PresentationFormat>如螢幕大小 (4:3)</PresentationFormat>
  <Paragraphs>100</Paragraphs>
  <Slides>12</Slides>
  <Notes>12</Notes>
  <HiddenSlides>0</HiddenSlides>
  <MMClips>0</MMClips>
  <ScaleCrop>false</ScaleCrop>
  <HeadingPairs>
    <vt:vector size="6" baseType="variant">
      <vt:variant>
        <vt:lpstr>使用字型</vt:lpstr>
      </vt:variant>
      <vt:variant>
        <vt:i4>4</vt:i4>
      </vt:variant>
      <vt:variant>
        <vt:lpstr>佈景主題</vt:lpstr>
      </vt:variant>
      <vt:variant>
        <vt:i4>1</vt:i4>
      </vt:variant>
      <vt:variant>
        <vt:lpstr>投影片標題</vt:lpstr>
      </vt:variant>
      <vt:variant>
        <vt:i4>12</vt:i4>
      </vt:variant>
    </vt:vector>
  </HeadingPairs>
  <TitlesOfParts>
    <vt:vector size="17" baseType="lpstr">
      <vt:lpstr>helvetica neue</vt:lpstr>
      <vt:lpstr>Arial</vt:lpstr>
      <vt:lpstr>Calibri</vt:lpstr>
      <vt:lpstr>Times New Roman</vt:lpstr>
      <vt:lpstr>Office 佈景主題</vt:lpstr>
      <vt:lpstr>A Fast Randomized Algorithm for Finding the Maximal Common Subsequences </vt:lpstr>
      <vt:lpstr>Abstract(1/2)</vt:lpstr>
      <vt:lpstr>Abstract(2/2)</vt:lpstr>
      <vt:lpstr>Maximal Common Subsequences</vt:lpstr>
      <vt:lpstr>RandomMCS Algorithm </vt:lpstr>
      <vt:lpstr>RandomMCS Algorithm </vt:lpstr>
      <vt:lpstr>RandomMCS Algorithm </vt:lpstr>
      <vt:lpstr>RandomMCS Algorithm </vt:lpstr>
      <vt:lpstr>RandomMCS Algorithm </vt:lpstr>
      <vt:lpstr>RandomMCS Algorithm </vt:lpstr>
      <vt:lpstr>RandomMCS Algorithm </vt:lpstr>
      <vt:lpstr>RandomMCS Algorithm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李健廷</dc:creator>
  <cp:lastModifiedBy>健廷 李</cp:lastModifiedBy>
  <cp:revision>184</cp:revision>
  <dcterms:created xsi:type="dcterms:W3CDTF">2022-02-04T17:32:31Z</dcterms:created>
  <dcterms:modified xsi:type="dcterms:W3CDTF">2022-07-12T11:41:22Z</dcterms:modified>
</cp:coreProperties>
</file>