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沈之承" initials="沈之承" lastIdx="2" clrIdx="0">
    <p:extLst>
      <p:ext uri="{19B8F6BF-5375-455C-9EA6-DF929625EA0E}">
        <p15:presenceInfo xmlns:p15="http://schemas.microsoft.com/office/powerpoint/2012/main" userId="25d5769b3392efd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08T17:16:19.256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08T18:05:04.816" idx="2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2CD5-5DFD-4AFB-B866-D6B43870D1D3}" type="datetimeFigureOut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60279-90E8-48B9-9E58-80EA700D8F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02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FECC-A149-4780-936D-3621621EA50C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83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2012-8B37-4E00-BFA2-C088DB65F374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8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03431-50A9-44E9-A98D-89E112A941FD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78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3470-40B0-4F06-88FC-C643146E60E5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8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3108-A125-4B44-A2DE-E88FC6656F28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76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038E-B60B-434C-9A8E-B882540BF7C6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5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B96F-3870-4DEC-A993-E86E0F4D9852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25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D862-E576-4167-BD92-3EA18EB323C0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56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2BC5-6316-4E8F-A6D8-E4BBB5A99874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45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CF0D-85CE-44DA-ACD7-3983F853EDB5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9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E32C-122F-41FD-BBDD-486CF22345D9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23F2A-6B6A-48CF-8E28-19F416730ED7}" type="datetime1">
              <a:rPr lang="zh-TW" altLang="en-US" smtClean="0"/>
              <a:t>2023/1/10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D156-1F30-4F72-B568-B0D905EF45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8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414697"/>
            <a:ext cx="9144000" cy="2074061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fast algorithm for computing a longest common increasing</a:t>
            </a:r>
            <a:b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4730" y="3228230"/>
            <a:ext cx="8900160" cy="2218413"/>
          </a:xfrm>
        </p:spPr>
        <p:txBody>
          <a:bodyPr>
            <a:normAutofit/>
          </a:bodyPr>
          <a:lstStyle/>
          <a:p>
            <a:r>
              <a:rPr lang="it-IT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I-Hsuan Yang, Chien-Pin Huang , Kun-Mao Chao</a:t>
            </a: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Letters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 (P.249–253), 2005 </a:t>
            </a:r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460187" y="5547553"/>
            <a:ext cx="352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ZHI-CHENG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SHEN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 Jan.10 , 2023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最長共同遞增子序列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(LCS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LIS)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[] = 1, 2, 4, 3, 4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[] = 4, 2, 1, 4, 2, 3, 1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LCIS(a, b) = 1, 2, 3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LCIS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不唯一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62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1075"/>
            <a:ext cx="10515600" cy="6512118"/>
          </a:xfrm>
        </p:spPr>
        <p:txBody>
          <a:bodyPr/>
          <a:lstStyle/>
          <a:p>
            <a:pPr marL="0" indent="0">
              <a:buNone/>
            </a:pPr>
            <a:endParaRPr lang="en-US" altLang="zh-TW" baseline="-2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][j] = 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到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LCIS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且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LCIS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必須包含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b[j]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/>
              <a:t>2.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遞迴公式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][j] = max{ f[i-1][j], 1 +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&lt;j &amp;&amp; b[k] &lt; a[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f[i-1][k] }</a:t>
            </a: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max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&lt;= j &lt;= 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][j]</a:t>
            </a:r>
          </a:p>
          <a:p>
            <a:pPr marL="0" indent="0">
              <a:buNone/>
            </a:pPr>
            <a:endParaRPr lang="en-US" altLang="zh-TW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分兩種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討論，有包含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以及沒有包含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][j] = f[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- 1][j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不包含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f[i</a:t>
            </a:r>
            <a:r>
              <a:rPr lang="pl-PL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][j] = 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max(f[i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pl-PL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j], maxv + 1</a:t>
            </a:r>
            <a:r>
              <a:rPr lang="pl-PL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包含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a[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在過程中可利用一個變數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maxv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來儲存</a:t>
            </a:r>
            <a:r>
              <a:rPr lang="en-US" altLang="zh-TW" dirty="0" err="1" smtClean="0"/>
              <a:t>max</a:t>
            </a:r>
            <a:r>
              <a:rPr lang="en-US" altLang="zh-TW" baseline="-25000" dirty="0" err="1" smtClean="0"/>
              <a:t>k</a:t>
            </a:r>
            <a:r>
              <a:rPr lang="en-US" altLang="zh-TW" baseline="-25000" smtClean="0"/>
              <a:t>&lt;</a:t>
            </a:r>
            <a:r>
              <a:rPr lang="en-US" altLang="zh-TW" baseline="-25000" err="1" smtClean="0"/>
              <a:t>j</a:t>
            </a:r>
            <a:r>
              <a:rPr lang="en-US" altLang="zh-TW" baseline="-25000" smtClean="0"/>
              <a:t>&amp;&amp;b[k</a:t>
            </a:r>
            <a:r>
              <a:rPr lang="en-US" altLang="zh-TW" baseline="-25000" dirty="0" smtClean="0"/>
              <a:t>] &lt; b[j]=a[</a:t>
            </a:r>
            <a:r>
              <a:rPr lang="en-US" altLang="zh-TW" baseline="-25000" dirty="0" err="1" smtClean="0"/>
              <a:t>i</a:t>
            </a:r>
            <a:r>
              <a:rPr lang="en-US" altLang="zh-TW" baseline="-25000" dirty="0" smtClean="0"/>
              <a:t>]</a:t>
            </a:r>
            <a:r>
              <a:rPr lang="en-US" altLang="zh-TW" dirty="0" smtClean="0"/>
              <a:t> f[i-1][k]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(b[j] &lt; a[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max(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- 1][j])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97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30823"/>
              </p:ext>
            </p:extLst>
          </p:nvPr>
        </p:nvGraphicFramePr>
        <p:xfrm>
          <a:off x="1506110" y="1637859"/>
          <a:ext cx="9021420" cy="49140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2380">
                  <a:extLst>
                    <a:ext uri="{9D8B030D-6E8A-4147-A177-3AD203B41FA5}">
                      <a16:colId xmlns:a16="http://schemas.microsoft.com/office/drawing/2014/main" val="2096839537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2500275951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1009533356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1800172387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3061985393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383481419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3630534475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700650319"/>
                    </a:ext>
                  </a:extLst>
                </a:gridCol>
                <a:gridCol w="1002380">
                  <a:extLst>
                    <a:ext uri="{9D8B030D-6E8A-4147-A177-3AD203B41FA5}">
                      <a16:colId xmlns:a16="http://schemas.microsoft.com/office/drawing/2014/main" val="2951182200"/>
                    </a:ext>
                  </a:extLst>
                </a:gridCol>
              </a:tblGrid>
              <a:tr h="703636"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endParaRPr lang="en-US" altLang="zh-TW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648468"/>
                  </a:ext>
                </a:extLst>
              </a:tr>
              <a:tr h="703636">
                <a:tc>
                  <a:txBody>
                    <a:bodyPr/>
                    <a:lstStyle/>
                    <a:p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endParaRPr lang="en-US" altLang="zh-TW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j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1999"/>
                  </a:ext>
                </a:extLst>
              </a:tr>
              <a:tr h="65361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23664"/>
                  </a:ext>
                </a:extLst>
              </a:tr>
              <a:tr h="65361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296767"/>
                  </a:ext>
                </a:extLst>
              </a:tr>
              <a:tr h="65361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300188"/>
                  </a:ext>
                </a:extLst>
              </a:tr>
              <a:tr h="65361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09445"/>
                  </a:ext>
                </a:extLst>
              </a:tr>
              <a:tr h="65361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840879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595438" y="238540"/>
            <a:ext cx="9252005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f[</a:t>
            </a:r>
            <a:r>
              <a:rPr lang="en-US" altLang="zh-TW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][j] = max{ f[i-1][j], 1 + </a:t>
            </a:r>
            <a:r>
              <a:rPr lang="en-US" altLang="zh-TW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altLang="zh-TW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&lt;j &amp;&amp; b[k] &lt; a[</a:t>
            </a:r>
            <a:r>
              <a:rPr lang="en-US" altLang="zh-TW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f[i-1][k] </a:t>
            </a:r>
            <a:r>
              <a:rPr lang="en-US" altLang="zh-TW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axv</a:t>
            </a:r>
            <a:r>
              <a:rPr lang="en-US" altLang="zh-TW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62393"/>
            <a:ext cx="10515600" cy="591457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= O(nm)</a:t>
            </a: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complexity = O(nm)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02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Thanks~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319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A = &lt;a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,...,a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and B = &lt;b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,...,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two sequences, where each pair of elements in the sequences is comparable. A common increasing subsequence of A and B is a subsequence &lt;a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,...,a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where i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i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··· &lt;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j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j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··· &lt;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such that for all 1 &lt;= k&lt;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we have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altLang="zh-TW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ai</a:t>
            </a:r>
            <a:r>
              <a:rPr lang="en-US" altLang="zh-TW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k+1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A longest common increasing subsequence of A and B is a common increasing subsequence of the maximum length. This paper presents an algorithm for delivering a longest common increasing subsequence in 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time and 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space.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9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最長遞增子序列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a[] = 3,4,1,2,8,5,6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LIS(a) = 1,2,5,6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不唯一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46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341906"/>
            <a:ext cx="10515600" cy="583505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[] = 3, 4, 1, 2, 8, 5, 6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= O(n</a:t>
            </a:r>
            <a:r>
              <a:rPr lang="en-US" altLang="zh-TW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complexity = O(n)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648623"/>
              </p:ext>
            </p:extLst>
          </p:nvPr>
        </p:nvGraphicFramePr>
        <p:xfrm>
          <a:off x="1666240" y="2071387"/>
          <a:ext cx="2850099" cy="576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157">
                  <a:extLst>
                    <a:ext uri="{9D8B030D-6E8A-4147-A177-3AD203B41FA5}">
                      <a16:colId xmlns:a16="http://schemas.microsoft.com/office/drawing/2014/main" val="294632804"/>
                    </a:ext>
                  </a:extLst>
                </a:gridCol>
                <a:gridCol w="407157">
                  <a:extLst>
                    <a:ext uri="{9D8B030D-6E8A-4147-A177-3AD203B41FA5}">
                      <a16:colId xmlns:a16="http://schemas.microsoft.com/office/drawing/2014/main" val="1727072544"/>
                    </a:ext>
                  </a:extLst>
                </a:gridCol>
                <a:gridCol w="407157">
                  <a:extLst>
                    <a:ext uri="{9D8B030D-6E8A-4147-A177-3AD203B41FA5}">
                      <a16:colId xmlns:a16="http://schemas.microsoft.com/office/drawing/2014/main" val="3695614874"/>
                    </a:ext>
                  </a:extLst>
                </a:gridCol>
                <a:gridCol w="407157">
                  <a:extLst>
                    <a:ext uri="{9D8B030D-6E8A-4147-A177-3AD203B41FA5}">
                      <a16:colId xmlns:a16="http://schemas.microsoft.com/office/drawing/2014/main" val="2483565539"/>
                    </a:ext>
                  </a:extLst>
                </a:gridCol>
                <a:gridCol w="407157">
                  <a:extLst>
                    <a:ext uri="{9D8B030D-6E8A-4147-A177-3AD203B41FA5}">
                      <a16:colId xmlns:a16="http://schemas.microsoft.com/office/drawing/2014/main" val="1965261087"/>
                    </a:ext>
                  </a:extLst>
                </a:gridCol>
                <a:gridCol w="407157">
                  <a:extLst>
                    <a:ext uri="{9D8B030D-6E8A-4147-A177-3AD203B41FA5}">
                      <a16:colId xmlns:a16="http://schemas.microsoft.com/office/drawing/2014/main" val="2889348721"/>
                    </a:ext>
                  </a:extLst>
                </a:gridCol>
                <a:gridCol w="407157">
                  <a:extLst>
                    <a:ext uri="{9D8B030D-6E8A-4147-A177-3AD203B41FA5}">
                      <a16:colId xmlns:a16="http://schemas.microsoft.com/office/drawing/2014/main" val="2980426552"/>
                    </a:ext>
                  </a:extLst>
                </a:gridCol>
              </a:tblGrid>
              <a:tr h="57639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609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83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7221"/>
            <a:ext cx="10515600" cy="6049742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  <a:r>
              <a:rPr lang="en-US" altLang="zh-TW" dirty="0" smtClean="0"/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binary search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[] = 3, 4, 1, 2, 8, 5, 6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[1, 2, 8] &amp; [3, 4, 5] which is better?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[3, 4, 5] &amp; [1, 2, 5] which is better?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2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041276"/>
              </p:ext>
            </p:extLst>
          </p:nvPr>
        </p:nvGraphicFramePr>
        <p:xfrm>
          <a:off x="838200" y="1176796"/>
          <a:ext cx="10515600" cy="51795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870">
                  <a:extLst>
                    <a:ext uri="{9D8B030D-6E8A-4147-A177-3AD203B41FA5}">
                      <a16:colId xmlns:a16="http://schemas.microsoft.com/office/drawing/2014/main" val="226162213"/>
                    </a:ext>
                  </a:extLst>
                </a:gridCol>
                <a:gridCol w="9405730">
                  <a:extLst>
                    <a:ext uri="{9D8B030D-6E8A-4147-A177-3AD203B41FA5}">
                      <a16:colId xmlns:a16="http://schemas.microsoft.com/office/drawing/2014/main" val="802295816"/>
                    </a:ext>
                  </a:extLst>
                </a:gridCol>
              </a:tblGrid>
              <a:tr h="704814">
                <a:tc>
                  <a:txBody>
                    <a:bodyPr/>
                    <a:lstStyle/>
                    <a:p>
                      <a:r>
                        <a:rPr lang="en-US" altLang="zh-TW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96046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  //</a:t>
                      </a:r>
                      <a:r>
                        <a:rPr lang="zh-TW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[3]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37947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[3, 4]  //</a:t>
                      </a:r>
                      <a:r>
                        <a:rPr lang="zh-TW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[3], [x</a:t>
                      </a:r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29460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 4]  // </a:t>
                      </a:r>
                      <a:r>
                        <a:rPr lang="zh-TW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[1], [x, 4]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926388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 2]  // </a:t>
                      </a:r>
                      <a:r>
                        <a:rPr lang="zh-TW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[1], [x, 2]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677754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[1,2,8]  //</a:t>
                      </a:r>
                      <a:r>
                        <a:rPr lang="zh-TW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[1], [x, 2], [x,</a:t>
                      </a:r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x, 8]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052140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 2, 5]  //</a:t>
                      </a:r>
                      <a:r>
                        <a:rPr lang="zh-TW" alt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[1], [x, 2], [x,</a:t>
                      </a:r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x, 5]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789095"/>
                  </a:ext>
                </a:extLst>
              </a:tr>
              <a:tr h="639249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[1,</a:t>
                      </a:r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2, 5, 6]  //</a:t>
                      </a:r>
                      <a:r>
                        <a:rPr lang="zh-TW" alt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[1], [x, 2], [x, x, 5], [x, x, x, 6]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58670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838200" y="492981"/>
            <a:ext cx="559771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a[] = 3, 4, 1, 2, 8, 5, 6</a:t>
            </a:r>
          </a:p>
        </p:txBody>
      </p:sp>
    </p:spTree>
    <p:extLst>
      <p:ext uri="{BB962C8B-B14F-4D97-AF65-F5344CB8AC3E}">
        <p14:creationId xmlns:p14="http://schemas.microsoft.com/office/powerpoint/2010/main" val="400636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38539"/>
            <a:ext cx="10515600" cy="5938424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= 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complexity = O(n)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還有其他版本的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Ex: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楊氏表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van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Emde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Boas tree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nloglogn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67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最長共同子序列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[] = [1, 2, 4, 3, 4]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b[] = [4, 2, 1, 4, 2, 3, 1]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LCS(a, b) = [1, 4, 3], [2, 4, 3], [1, 2, 3]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</a:p>
          <a:p>
            <a:pPr mar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不唯一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6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892253"/>
              </p:ext>
            </p:extLst>
          </p:nvPr>
        </p:nvGraphicFramePr>
        <p:xfrm>
          <a:off x="2007043" y="309563"/>
          <a:ext cx="7200567" cy="4604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063">
                  <a:extLst>
                    <a:ext uri="{9D8B030D-6E8A-4147-A177-3AD203B41FA5}">
                      <a16:colId xmlns:a16="http://schemas.microsoft.com/office/drawing/2014/main" val="1768726492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1522923872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1336909298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4045141784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1311836224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2462067308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3283245505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3664552841"/>
                    </a:ext>
                  </a:extLst>
                </a:gridCol>
                <a:gridCol w="800063">
                  <a:extLst>
                    <a:ext uri="{9D8B030D-6E8A-4147-A177-3AD203B41FA5}">
                      <a16:colId xmlns:a16="http://schemas.microsoft.com/office/drawing/2014/main" val="2419730148"/>
                    </a:ext>
                  </a:extLst>
                </a:gridCol>
              </a:tblGrid>
              <a:tr h="628243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046375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  <a:p>
                      <a:endParaRPr lang="zh-TW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j</a:t>
                      </a:r>
                      <a:endParaRPr lang="zh-TW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23209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993341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90437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279694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264682"/>
                  </a:ext>
                </a:extLst>
              </a:tr>
              <a:tr h="628243"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371127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D156-1F30-4F72-B568-B0D905EF454A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007043" y="5239910"/>
            <a:ext cx="7200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and time complexity = O(nm)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905</Words>
  <Application>Microsoft Office PowerPoint</Application>
  <PresentationFormat>寬螢幕</PresentationFormat>
  <Paragraphs>197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A fast algorithm for computing a longest common increasing subsequence</vt:lpstr>
      <vt:lpstr>Abstract</vt:lpstr>
      <vt:lpstr>Longest increasing subsequence</vt:lpstr>
      <vt:lpstr>PowerPoint 簡報</vt:lpstr>
      <vt:lpstr>PowerPoint 簡報</vt:lpstr>
      <vt:lpstr>PowerPoint 簡報</vt:lpstr>
      <vt:lpstr>PowerPoint 簡報</vt:lpstr>
      <vt:lpstr>Longest common subsequence</vt:lpstr>
      <vt:lpstr>PowerPoint 簡報</vt:lpstr>
      <vt:lpstr>Longest common increasing subsequence</vt:lpstr>
      <vt:lpstr>PowerPoint 簡報</vt:lpstr>
      <vt:lpstr>PowerPoint 簡報</vt:lpstr>
      <vt:lpstr>PowerPoint 簡報</vt:lpstr>
      <vt:lpstr>Thanks~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fast algorithm for computing a longest common increasing subsequence</dc:title>
  <dc:creator>沈之承</dc:creator>
  <cp:lastModifiedBy>沈之承</cp:lastModifiedBy>
  <cp:revision>25</cp:revision>
  <dcterms:created xsi:type="dcterms:W3CDTF">2023-01-08T09:19:27Z</dcterms:created>
  <dcterms:modified xsi:type="dcterms:W3CDTF">2023-01-10T07:24:54Z</dcterms:modified>
</cp:coreProperties>
</file>