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4A358-BA20-4D19-8B0E-82331D176EAA}" type="datetimeFigureOut">
              <a:rPr lang="zh-TW" altLang="en-US" smtClean="0"/>
              <a:t>2023/2/6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CD52F-C953-420F-A3EB-3644C6FCCF49}" type="slidenum">
              <a:rPr lang="zh-TW" altLang="en-US" smtClean="0"/>
              <a:t>‹#›</a:t>
            </a:fld>
            <a:endParaRPr lang="zh-TW" altLang="en-US"/>
          </a:p>
        </p:txBody>
      </p:sp>
    </p:spTree>
    <p:extLst>
      <p:ext uri="{BB962C8B-B14F-4D97-AF65-F5344CB8AC3E}">
        <p14:creationId xmlns:p14="http://schemas.microsoft.com/office/powerpoint/2010/main" val="1235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2CC2B54-4E0F-43D4-98A0-2BF5D62C9F02}" type="datetime1">
              <a:rPr lang="zh-TW" altLang="en-US" smtClean="0"/>
              <a:t>2023/2/6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388399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FC21A-7707-4D33-9ACC-DA11887FC8C7}" type="datetime1">
              <a:rPr lang="zh-TW" altLang="en-US" smtClean="0"/>
              <a:t>2023/2/6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211169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CE9C604-5388-420A-B130-661BB0A66A42}" type="datetime1">
              <a:rPr lang="zh-TW" altLang="en-US" smtClean="0"/>
              <a:t>2023/2/6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42663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7DBC544-E54F-4741-8CDD-14A4DEA879D1}" type="datetime1">
              <a:rPr lang="zh-TW" altLang="en-US" smtClean="0"/>
              <a:t>2023/2/6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348666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516D5934-7FF8-46B9-BE93-1C3DB88CBF2C}" type="datetime1">
              <a:rPr lang="zh-TW" altLang="en-US" smtClean="0"/>
              <a:t>2023/2/6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311166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70FA12C-2D3E-45A4-B886-FF63A2F68AEF}" type="datetime1">
              <a:rPr lang="zh-TW" altLang="en-US" smtClean="0"/>
              <a:t>2023/2/6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56037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03C0BC7-112E-4915-9FE8-6E3CEEF1B3D2}" type="datetime1">
              <a:rPr lang="zh-TW" altLang="en-US" smtClean="0"/>
              <a:t>2023/2/6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313748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4C40F4E-8030-4421-BC3E-6BD5725A6610}" type="datetime1">
              <a:rPr lang="zh-TW" altLang="en-US" smtClean="0"/>
              <a:t>2023/2/6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250871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651CC06-6A24-4C49-9647-C251CC21669D}" type="datetime1">
              <a:rPr lang="zh-TW" altLang="en-US" smtClean="0"/>
              <a:t>2023/2/6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27401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52E1A1D1-1320-45AA-8093-F07766E90752}" type="datetime1">
              <a:rPr lang="zh-TW" altLang="en-US" smtClean="0"/>
              <a:t>2023/2/6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92569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CB4B694A-6D00-48CB-87DD-262D9E1D2617}" type="datetime1">
              <a:rPr lang="zh-TW" altLang="en-US" smtClean="0"/>
              <a:t>2023/2/6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14080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B971F-4FE9-4883-A524-C3060D2446BD}" type="datetime1">
              <a:rPr lang="zh-TW" altLang="en-US" smtClean="0"/>
              <a:t>2023/2/6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B5B6D-C1F8-4EE3-92FC-68D4B1C8FA32}" type="slidenum">
              <a:rPr lang="zh-TW" altLang="en-US" smtClean="0"/>
              <a:t>‹#›</a:t>
            </a:fld>
            <a:endParaRPr lang="zh-TW" altLang="en-US"/>
          </a:p>
        </p:txBody>
      </p:sp>
    </p:spTree>
    <p:extLst>
      <p:ext uri="{BB962C8B-B14F-4D97-AF65-F5344CB8AC3E}">
        <p14:creationId xmlns:p14="http://schemas.microsoft.com/office/powerpoint/2010/main" val="204028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4800" dirty="0" smtClean="0">
                <a:latin typeface="Times New Roman" panose="02020603050405020304" pitchFamily="18" charset="0"/>
                <a:cs typeface="Times New Roman" panose="02020603050405020304" pitchFamily="18" charset="0"/>
              </a:rPr>
              <a:t>Solving Cyclic Longest Common Subsequence in Quadratic Time</a:t>
            </a:r>
            <a:endParaRPr lang="zh-TW" altLang="en-US" sz="4800"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1524000" y="3896139"/>
            <a:ext cx="9144000" cy="834888"/>
          </a:xfrm>
        </p:spPr>
        <p:txBody>
          <a:bodyPr/>
          <a:lstStyle/>
          <a:p>
            <a:r>
              <a:rPr lang="en-US" altLang="zh-TW" sz="2800" dirty="0" smtClean="0">
                <a:latin typeface="Times New Roman" panose="02020603050405020304" pitchFamily="18" charset="0"/>
                <a:cs typeface="Times New Roman" panose="02020603050405020304" pitchFamily="18" charset="0"/>
              </a:rPr>
              <a:t>Andy Nguyen , </a:t>
            </a:r>
            <a:r>
              <a:rPr lang="en-US" altLang="zh-TW" sz="2800" dirty="0" err="1" smtClean="0">
                <a:latin typeface="Times New Roman" panose="02020603050405020304" pitchFamily="18" charset="0"/>
                <a:cs typeface="Times New Roman" panose="02020603050405020304" pitchFamily="18" charset="0"/>
              </a:rPr>
              <a:t>arxiv</a:t>
            </a:r>
            <a:r>
              <a:rPr lang="en-US" altLang="zh-TW" sz="2800" dirty="0" smtClean="0">
                <a:latin typeface="Times New Roman" panose="02020603050405020304" pitchFamily="18" charset="0"/>
                <a:cs typeface="Times New Roman" panose="02020603050405020304" pitchFamily="18" charset="0"/>
              </a:rPr>
              <a:t>, 2012.</a:t>
            </a:r>
          </a:p>
          <a:p>
            <a:endParaRPr lang="zh-TW" altLang="en-US" dirty="0"/>
          </a:p>
        </p:txBody>
      </p:sp>
      <p:sp>
        <p:nvSpPr>
          <p:cNvPr id="4" name="文字方塊 3"/>
          <p:cNvSpPr txBox="1"/>
          <p:nvPr/>
        </p:nvSpPr>
        <p:spPr>
          <a:xfrm>
            <a:off x="8460187" y="5547553"/>
            <a:ext cx="3522428" cy="707886"/>
          </a:xfrm>
          <a:prstGeom prst="rect">
            <a:avLst/>
          </a:prstGeom>
          <a:noFill/>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Presenter: ZHI-CHENG</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SHEN</a:t>
            </a:r>
          </a:p>
          <a:p>
            <a:r>
              <a:rPr lang="en-US" altLang="zh-TW" sz="2000" dirty="0" smtClean="0">
                <a:latin typeface="Times New Roman" panose="02020603050405020304" pitchFamily="18" charset="0"/>
                <a:cs typeface="Times New Roman" panose="02020603050405020304" pitchFamily="18" charset="0"/>
              </a:rPr>
              <a:t>Date: Feb.07 , 2023</a:t>
            </a:r>
            <a:endParaRPr lang="en-US" altLang="zh-TW" sz="20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C2CB5B6D-C1F8-4EE3-92FC-68D4B1C8FA32}" type="slidenum">
              <a:rPr lang="zh-TW" altLang="en-US" smtClean="0"/>
              <a:t>1</a:t>
            </a:fld>
            <a:endParaRPr lang="zh-TW" altLang="en-US"/>
          </a:p>
        </p:txBody>
      </p:sp>
    </p:spTree>
    <p:extLst>
      <p:ext uri="{BB962C8B-B14F-4D97-AF65-F5344CB8AC3E}">
        <p14:creationId xmlns:p14="http://schemas.microsoft.com/office/powerpoint/2010/main" val="346685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1318"/>
            <a:ext cx="10515600" cy="6065645"/>
          </a:xfrm>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1. Lemma . For any entry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in the table, 0 ≤ </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−1) ≤ 1.</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2. Corollary . Let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be such that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 R but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−1) ∈ L. Then </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 </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−1) +1.</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3. </a:t>
            </a:r>
            <a:r>
              <a:rPr lang="en-US" altLang="zh-TW" dirty="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f we were to reconnect the two subtrees by setting parent(1, k +1)  = ←, we would lower the length values of all nodes in R by exactly 1 (since we lose the diagonal of parent(1, k +1)).</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4. </a:t>
            </a:r>
            <a:r>
              <a:rPr lang="en-US" altLang="zh-TW" dirty="0">
                <a:latin typeface="Times New Roman" panose="02020603050405020304" pitchFamily="18" charset="0"/>
                <a:cs typeface="Times New Roman" panose="02020603050405020304" pitchFamily="18" charset="0"/>
              </a:rPr>
              <a:t>E</a:t>
            </a:r>
            <a:r>
              <a:rPr lang="en-US" altLang="zh-TW" dirty="0" smtClean="0">
                <a:latin typeface="Times New Roman" panose="02020603050405020304" pitchFamily="18" charset="0"/>
                <a:cs typeface="Times New Roman" panose="02020603050405020304" pitchFamily="18" charset="0"/>
              </a:rPr>
              <a:t>very boundary node (</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 R satisfies </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 </a:t>
            </a:r>
            <a:r>
              <a:rPr lang="en-US" altLang="zh-TW" dirty="0" err="1" smtClean="0">
                <a:latin typeface="Times New Roman" panose="02020603050405020304" pitchFamily="18" charset="0"/>
                <a:cs typeface="Times New Roman" panose="02020603050405020304" pitchFamily="18" charset="0"/>
              </a:rPr>
              <a:t>len</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− 1), which means in a lowest shortest path tree, parent(</a:t>
            </a:r>
            <a:r>
              <a:rPr lang="en-US" altLang="zh-TW" dirty="0" err="1" smtClean="0">
                <a:latin typeface="Times New Roman" panose="02020603050405020304" pitchFamily="18" charset="0"/>
                <a:cs typeface="Times New Roman" panose="02020603050405020304" pitchFamily="18" charset="0"/>
              </a:rPr>
              <a:t>i</a:t>
            </a:r>
            <a:r>
              <a:rPr lang="en-US" altLang="zh-TW" dirty="0" smtClean="0">
                <a:latin typeface="Times New Roman" panose="02020603050405020304" pitchFamily="18" charset="0"/>
                <a:cs typeface="Times New Roman" panose="02020603050405020304" pitchFamily="18" charset="0"/>
              </a:rPr>
              <a:t>, j) =←.</a:t>
            </a:r>
          </a:p>
          <a:p>
            <a:pPr marL="0" indent="0">
              <a:buNone/>
            </a:pPr>
            <a:endParaRPr lang="en-US" altLang="zh-TW" dirty="0"/>
          </a:p>
          <a:p>
            <a:pPr marL="0" indent="0">
              <a:buNone/>
            </a:pPr>
            <a:endParaRPr lang="en-US" altLang="zh-TW" dirty="0" smtClean="0"/>
          </a:p>
          <a:p>
            <a:pPr marL="0" indent="0">
              <a:buNone/>
            </a:pPr>
            <a:endParaRPr lang="zh-TW" altLang="en-US" dirty="0"/>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10</a:t>
            </a:fld>
            <a:endParaRPr lang="zh-TW" altLang="en-US"/>
          </a:p>
        </p:txBody>
      </p:sp>
    </p:spTree>
    <p:extLst>
      <p:ext uri="{BB962C8B-B14F-4D97-AF65-F5344CB8AC3E}">
        <p14:creationId xmlns:p14="http://schemas.microsoft.com/office/powerpoint/2010/main" val="1272744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163" y="254222"/>
            <a:ext cx="5633405" cy="5900088"/>
          </a:xfr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552" y="254223"/>
            <a:ext cx="6077447" cy="5900088"/>
          </a:xfrm>
          <a:prstGeom prst="rect">
            <a:avLst/>
          </a:prstGeom>
        </p:spPr>
      </p:pic>
      <p:sp>
        <p:nvSpPr>
          <p:cNvPr id="2" name="投影片編號版面配置區 1"/>
          <p:cNvSpPr>
            <a:spLocks noGrp="1"/>
          </p:cNvSpPr>
          <p:nvPr>
            <p:ph type="sldNum" sz="quarter" idx="12"/>
          </p:nvPr>
        </p:nvSpPr>
        <p:spPr/>
        <p:txBody>
          <a:bodyPr/>
          <a:lstStyle/>
          <a:p>
            <a:fld id="{C2CB5B6D-C1F8-4EE3-92FC-68D4B1C8FA32}" type="slidenum">
              <a:rPr lang="zh-TW" altLang="en-US" smtClean="0"/>
              <a:t>11</a:t>
            </a:fld>
            <a:endParaRPr lang="zh-TW" altLang="en-US"/>
          </a:p>
        </p:txBody>
      </p:sp>
    </p:spTree>
    <p:extLst>
      <p:ext uri="{BB962C8B-B14F-4D97-AF65-F5344CB8AC3E}">
        <p14:creationId xmlns:p14="http://schemas.microsoft.com/office/powerpoint/2010/main" val="20067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13" y="254442"/>
            <a:ext cx="5670002" cy="5796501"/>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085" y="254443"/>
            <a:ext cx="5974078" cy="5796500"/>
          </a:xfrm>
          <a:prstGeom prst="rect">
            <a:avLst/>
          </a:prstGeom>
        </p:spPr>
      </p:pic>
      <p:sp>
        <p:nvSpPr>
          <p:cNvPr id="2" name="投影片編號版面配置區 1"/>
          <p:cNvSpPr>
            <a:spLocks noGrp="1"/>
          </p:cNvSpPr>
          <p:nvPr>
            <p:ph type="sldNum" sz="quarter" idx="12"/>
          </p:nvPr>
        </p:nvSpPr>
        <p:spPr/>
        <p:txBody>
          <a:bodyPr/>
          <a:lstStyle/>
          <a:p>
            <a:fld id="{C2CB5B6D-C1F8-4EE3-92FC-68D4B1C8FA32}" type="slidenum">
              <a:rPr lang="zh-TW" altLang="en-US" smtClean="0"/>
              <a:t>12</a:t>
            </a:fld>
            <a:endParaRPr lang="zh-TW" altLang="en-US"/>
          </a:p>
        </p:txBody>
      </p:sp>
    </p:spTree>
    <p:extLst>
      <p:ext uri="{BB962C8B-B14F-4D97-AF65-F5344CB8AC3E}">
        <p14:creationId xmlns:p14="http://schemas.microsoft.com/office/powerpoint/2010/main" val="128571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79513"/>
            <a:ext cx="10515600" cy="6097450"/>
          </a:xfrm>
        </p:spPr>
        <p:txBody>
          <a:bodyPr/>
          <a:lstStyle/>
          <a:p>
            <a:pPr marL="514350" indent="-514350">
              <a:buAutoNum type="arabicPeriod"/>
            </a:pPr>
            <a:r>
              <a:rPr lang="en-US" altLang="zh-TW" dirty="0" smtClean="0">
                <a:latin typeface="Times New Roman" panose="02020603050405020304" pitchFamily="18" charset="0"/>
                <a:cs typeface="Times New Roman" panose="02020603050405020304" pitchFamily="18" charset="0"/>
              </a:rPr>
              <a:t>Note that we can walk along the graph to find all boundary nodes by moving down or right (or both), which means we can perform this </a:t>
            </a:r>
            <a:r>
              <a:rPr lang="en-US" altLang="zh-TW" dirty="0" err="1" smtClean="0">
                <a:latin typeface="Times New Roman" panose="02020603050405020304" pitchFamily="18" charset="0"/>
                <a:cs typeface="Times New Roman" panose="02020603050405020304" pitchFamily="18" charset="0"/>
              </a:rPr>
              <a:t>rerooting</a:t>
            </a:r>
            <a:r>
              <a:rPr lang="en-US" altLang="zh-TW" dirty="0" smtClean="0">
                <a:latin typeface="Times New Roman" panose="02020603050405020304" pitchFamily="18" charset="0"/>
                <a:cs typeface="Times New Roman" panose="02020603050405020304" pitchFamily="18" charset="0"/>
              </a:rPr>
              <a:t> process in O(m + n) = O(n) time.</a:t>
            </a:r>
            <a:endParaRPr lang="en-US" altLang="zh-TW" dirty="0">
              <a:latin typeface="Times New Roman" panose="02020603050405020304" pitchFamily="18" charset="0"/>
              <a:cs typeface="Times New Roman" panose="02020603050405020304" pitchFamily="18" charset="0"/>
            </a:endParaRPr>
          </a:p>
          <a:p>
            <a:pPr marL="514350" indent="-514350">
              <a:buAutoNum type="arabicPeriod"/>
            </a:pPr>
            <a:endParaRPr lang="en-US" altLang="zh-TW" dirty="0" smtClean="0">
              <a:latin typeface="Times New Roman" panose="02020603050405020304" pitchFamily="18" charset="0"/>
              <a:cs typeface="Times New Roman" panose="02020603050405020304" pitchFamily="18" charset="0"/>
            </a:endParaRPr>
          </a:p>
          <a:p>
            <a:pPr marL="514350" indent="-514350">
              <a:buAutoNum type="arabicPeriod"/>
            </a:pPr>
            <a:r>
              <a:rPr lang="en-US" altLang="zh-TW" dirty="0" smtClean="0">
                <a:latin typeface="Times New Roman" panose="02020603050405020304" pitchFamily="18" charset="0"/>
                <a:cs typeface="Times New Roman" panose="02020603050405020304" pitchFamily="18" charset="0"/>
              </a:rPr>
              <a:t>We only need to do so m times, which means the entire process runs in O(</a:t>
            </a:r>
            <a:r>
              <a:rPr lang="en-US" altLang="zh-TW" dirty="0" err="1" smtClean="0">
                <a:latin typeface="Times New Roman" panose="02020603050405020304" pitchFamily="18" charset="0"/>
                <a:cs typeface="Times New Roman" panose="02020603050405020304" pitchFamily="18" charset="0"/>
              </a:rPr>
              <a:t>mn</a:t>
            </a:r>
            <a:r>
              <a:rPr lang="en-US" altLang="zh-TW" dirty="0" smtClean="0">
                <a:latin typeface="Times New Roman" panose="02020603050405020304" pitchFamily="18" charset="0"/>
                <a:cs typeface="Times New Roman" panose="02020603050405020304" pitchFamily="18" charset="0"/>
              </a:rPr>
              <a:t>) time.</a:t>
            </a:r>
          </a:p>
          <a:p>
            <a:pPr marL="0" indent="0">
              <a:buNone/>
            </a:pPr>
            <a:endParaRPr lang="en-US" altLang="zh-TW" dirty="0" smtClean="0"/>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13</a:t>
            </a:fld>
            <a:endParaRPr lang="zh-TW" altLang="en-US"/>
          </a:p>
        </p:txBody>
      </p:sp>
    </p:spTree>
    <p:extLst>
      <p:ext uri="{BB962C8B-B14F-4D97-AF65-F5344CB8AC3E}">
        <p14:creationId xmlns:p14="http://schemas.microsoft.com/office/powerpoint/2010/main" val="93137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Conclusions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We have presented a practical algorithm that solves CLCS in O(</a:t>
            </a:r>
            <a:r>
              <a:rPr lang="en-US" altLang="zh-TW" dirty="0" err="1" smtClean="0">
                <a:latin typeface="Times New Roman" panose="02020603050405020304" pitchFamily="18" charset="0"/>
                <a:cs typeface="Times New Roman" panose="02020603050405020304" pitchFamily="18" charset="0"/>
              </a:rPr>
              <a:t>mn</a:t>
            </a:r>
            <a:r>
              <a:rPr lang="en-US" altLang="zh-TW" dirty="0" smtClean="0">
                <a:latin typeface="Times New Roman" panose="02020603050405020304" pitchFamily="18" charset="0"/>
                <a:cs typeface="Times New Roman" panose="02020603050405020304" pitchFamily="18" charset="0"/>
              </a:rPr>
              <a:t>) time. Note that the proof of correctness relies heavily on the fact that all edges in the graph have weight 1. This means that this algorithm does not naturally apply to the usual extensions of the problem, such as edit distance and dynamic time warping. It may be worth investigating whether the algorithm can be adapted to certain classes of edge weights. </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C2CB5B6D-C1F8-4EE3-92FC-68D4B1C8FA32}" type="slidenum">
              <a:rPr lang="zh-TW" altLang="en-US" smtClean="0"/>
              <a:t>14</a:t>
            </a:fld>
            <a:endParaRPr lang="zh-TW" altLang="en-US"/>
          </a:p>
        </p:txBody>
      </p:sp>
    </p:spTree>
    <p:extLst>
      <p:ext uri="{BB962C8B-B14F-4D97-AF65-F5344CB8AC3E}">
        <p14:creationId xmlns:p14="http://schemas.microsoft.com/office/powerpoint/2010/main" val="5468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Thanks~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2CB5B6D-C1F8-4EE3-92FC-68D4B1C8FA32}" type="slidenum">
              <a:rPr lang="zh-TW" altLang="en-US" smtClean="0"/>
              <a:t>15</a:t>
            </a:fld>
            <a:endParaRPr lang="zh-TW" altLang="en-US"/>
          </a:p>
        </p:txBody>
      </p:sp>
    </p:spTree>
    <p:extLst>
      <p:ext uri="{BB962C8B-B14F-4D97-AF65-F5344CB8AC3E}">
        <p14:creationId xmlns:p14="http://schemas.microsoft.com/office/powerpoint/2010/main" val="776913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Abstract</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We present a practical algorithm for the cyclic longest common subsequence (CLCS) problem that runs in O(</a:t>
            </a:r>
            <a:r>
              <a:rPr lang="en-US" altLang="zh-TW" dirty="0" err="1" smtClean="0">
                <a:latin typeface="Times New Roman" panose="02020603050405020304" pitchFamily="18" charset="0"/>
                <a:cs typeface="Times New Roman" panose="02020603050405020304" pitchFamily="18" charset="0"/>
              </a:rPr>
              <a:t>mn</a:t>
            </a:r>
            <a:r>
              <a:rPr lang="en-US" altLang="zh-TW" dirty="0" smtClean="0">
                <a:latin typeface="Times New Roman" panose="02020603050405020304" pitchFamily="18" charset="0"/>
                <a:cs typeface="Times New Roman" panose="02020603050405020304" pitchFamily="18" charset="0"/>
              </a:rPr>
              <a:t>) time, where m and n are the lengths of the two input strings. While this is not necessarily an asymptotic improvement over the existing record, it is far simpler to understand and to implement.</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C2CB5B6D-C1F8-4EE3-92FC-68D4B1C8FA32}" type="slidenum">
              <a:rPr lang="zh-TW" altLang="en-US" smtClean="0"/>
              <a:t>2</a:t>
            </a:fld>
            <a:endParaRPr lang="zh-TW" altLang="en-US"/>
          </a:p>
        </p:txBody>
      </p:sp>
    </p:spTree>
    <p:extLst>
      <p:ext uri="{BB962C8B-B14F-4D97-AF65-F5344CB8AC3E}">
        <p14:creationId xmlns:p14="http://schemas.microsoft.com/office/powerpoint/2010/main" val="205997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Cyclic Longest Common Subsequence(CLCS)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1. Given a string A of length n and an integer k, 0 ≤ k &lt; n, we can define cut(A, k) = substring(A, </a:t>
            </a:r>
            <a:r>
              <a:rPr lang="en-US" altLang="zh-TW" dirty="0" err="1" smtClean="0">
                <a:latin typeface="Times New Roman" panose="02020603050405020304" pitchFamily="18" charset="0"/>
                <a:cs typeface="Times New Roman" panose="02020603050405020304" pitchFamily="18" charset="0"/>
              </a:rPr>
              <a:t>k,n</a:t>
            </a:r>
            <a:r>
              <a:rPr lang="en-US" altLang="zh-TW" dirty="0" smtClean="0">
                <a:latin typeface="Times New Roman" panose="02020603050405020304" pitchFamily="18" charset="0"/>
                <a:cs typeface="Times New Roman" panose="02020603050405020304" pitchFamily="18" charset="0"/>
              </a:rPr>
              <a:t>)+substring(A,0, k).</a:t>
            </a:r>
          </a:p>
          <a:p>
            <a:pPr marL="0" indent="0">
              <a:buNone/>
            </a:pPr>
            <a:r>
              <a:rPr lang="en-US" altLang="zh-TW" dirty="0" smtClean="0">
                <a:latin typeface="Times New Roman" panose="02020603050405020304" pitchFamily="18" charset="0"/>
                <a:cs typeface="Times New Roman" panose="02020603050405020304" pitchFamily="18" charset="0"/>
              </a:rPr>
              <a:t>Ex.  cut(“abcd”,2) = “cd” +“ab” = “</a:t>
            </a:r>
            <a:r>
              <a:rPr lang="en-US" altLang="zh-TW" dirty="0" err="1" smtClean="0">
                <a:latin typeface="Times New Roman" panose="02020603050405020304" pitchFamily="18" charset="0"/>
                <a:cs typeface="Times New Roman" panose="02020603050405020304" pitchFamily="18" charset="0"/>
              </a:rPr>
              <a:t>cdab</a:t>
            </a:r>
            <a:r>
              <a:rPr lang="en-US" altLang="zh-TW" dirty="0" smtClean="0">
                <a:latin typeface="Times New Roman" panose="02020603050405020304" pitchFamily="18" charset="0"/>
                <a:cs typeface="Times New Roman" panose="02020603050405020304" pitchFamily="18" charset="0"/>
              </a:rPr>
              <a:t>”</a:t>
            </a:r>
          </a:p>
          <a:p>
            <a:pPr marL="0" indent="0">
              <a:buNone/>
            </a:pP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      cut(“abcd”,0) = “</a:t>
            </a:r>
            <a:r>
              <a:rPr lang="en-US" altLang="zh-TW" dirty="0" err="1" smtClean="0">
                <a:latin typeface="Times New Roman" panose="02020603050405020304" pitchFamily="18" charset="0"/>
                <a:cs typeface="Times New Roman" panose="02020603050405020304" pitchFamily="18" charset="0"/>
              </a:rPr>
              <a:t>abcd</a:t>
            </a:r>
            <a:r>
              <a:rPr lang="en-US" altLang="zh-TW"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 = “</a:t>
            </a:r>
            <a:r>
              <a:rPr lang="en-US" altLang="zh-TW" dirty="0" err="1" smtClean="0">
                <a:latin typeface="Times New Roman" panose="02020603050405020304" pitchFamily="18" charset="0"/>
                <a:cs typeface="Times New Roman" panose="02020603050405020304" pitchFamily="18" charset="0"/>
              </a:rPr>
              <a:t>abcd</a:t>
            </a:r>
            <a:r>
              <a:rPr lang="en-US" altLang="zh-TW" dirty="0" smtClean="0">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2. CLCS(A,B) = LCS(cut(A, k),B) for some integer k.</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3. Time complexity = O(m</a:t>
            </a:r>
            <a:r>
              <a:rPr lang="en-US" altLang="zh-TW" baseline="30000" dirty="0" smtClean="0">
                <a:latin typeface="Times New Roman" panose="02020603050405020304" pitchFamily="18" charset="0"/>
                <a:cs typeface="Times New Roman" panose="02020603050405020304" pitchFamily="18" charset="0"/>
              </a:rPr>
              <a:t>2</a:t>
            </a:r>
            <a:r>
              <a:rPr lang="en-US" altLang="zh-TW" dirty="0" smtClean="0">
                <a:latin typeface="Times New Roman" panose="02020603050405020304" pitchFamily="18" charset="0"/>
                <a:cs typeface="Times New Roman" panose="02020603050405020304" pitchFamily="18" charset="0"/>
              </a:rPr>
              <a:t>n),  </a:t>
            </a:r>
            <a:r>
              <a:rPr lang="en-US" altLang="zh-TW" dirty="0" err="1" smtClean="0">
                <a:latin typeface="Times New Roman" panose="02020603050405020304" pitchFamily="18" charset="0"/>
                <a:cs typeface="Times New Roman" panose="02020603050405020304" pitchFamily="18" charset="0"/>
              </a:rPr>
              <a:t>strlen</a:t>
            </a:r>
            <a:r>
              <a:rPr lang="en-US" altLang="zh-TW" dirty="0" smtClean="0">
                <a:latin typeface="Times New Roman" panose="02020603050405020304" pitchFamily="18" charset="0"/>
                <a:cs typeface="Times New Roman" panose="02020603050405020304" pitchFamily="18" charset="0"/>
              </a:rPr>
              <a:t>(A) = m, </a:t>
            </a:r>
            <a:r>
              <a:rPr lang="en-US" altLang="zh-TW" dirty="0" err="1" smtClean="0">
                <a:latin typeface="Times New Roman" panose="02020603050405020304" pitchFamily="18" charset="0"/>
                <a:cs typeface="Times New Roman" panose="02020603050405020304" pitchFamily="18" charset="0"/>
              </a:rPr>
              <a:t>strlen</a:t>
            </a:r>
            <a:r>
              <a:rPr lang="en-US" altLang="zh-TW" dirty="0" smtClean="0">
                <a:latin typeface="Times New Roman" panose="02020603050405020304" pitchFamily="18" charset="0"/>
                <a:cs typeface="Times New Roman" panose="02020603050405020304" pitchFamily="18" charset="0"/>
              </a:rPr>
              <a:t>(B) = n.</a:t>
            </a:r>
          </a:p>
        </p:txBody>
      </p:sp>
      <p:sp>
        <p:nvSpPr>
          <p:cNvPr id="4" name="投影片編號版面配置區 3"/>
          <p:cNvSpPr>
            <a:spLocks noGrp="1"/>
          </p:cNvSpPr>
          <p:nvPr>
            <p:ph type="sldNum" sz="quarter" idx="12"/>
          </p:nvPr>
        </p:nvSpPr>
        <p:spPr/>
        <p:txBody>
          <a:bodyPr/>
          <a:lstStyle/>
          <a:p>
            <a:fld id="{C2CB5B6D-C1F8-4EE3-92FC-68D4B1C8FA32}" type="slidenum">
              <a:rPr lang="zh-TW" altLang="en-US" smtClean="0"/>
              <a:t>3</a:t>
            </a:fld>
            <a:endParaRPr lang="zh-TW" altLang="en-US"/>
          </a:p>
        </p:txBody>
      </p:sp>
    </p:spTree>
    <p:extLst>
      <p:ext uri="{BB962C8B-B14F-4D97-AF65-F5344CB8AC3E}">
        <p14:creationId xmlns:p14="http://schemas.microsoft.com/office/powerpoint/2010/main" val="1281395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Longest Common Subsequence(LCS)</a:t>
            </a:r>
            <a:endParaRPr lang="zh-TW" altLang="en-US" dirty="0">
              <a:latin typeface="Times New Roman" panose="02020603050405020304" pitchFamily="18" charset="0"/>
              <a:cs typeface="Times New Roman" panose="02020603050405020304" pitchFamily="18"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300" y="2360719"/>
            <a:ext cx="4707534" cy="3348317"/>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986" y="2212491"/>
            <a:ext cx="5006327" cy="3528350"/>
          </a:xfrm>
          <a:prstGeom prst="rect">
            <a:avLst/>
          </a:prstGeom>
        </p:spPr>
      </p:pic>
      <p:sp>
        <p:nvSpPr>
          <p:cNvPr id="3" name="投影片編號版面配置區 2"/>
          <p:cNvSpPr>
            <a:spLocks noGrp="1"/>
          </p:cNvSpPr>
          <p:nvPr>
            <p:ph type="sldNum" sz="quarter" idx="12"/>
          </p:nvPr>
        </p:nvSpPr>
        <p:spPr/>
        <p:txBody>
          <a:bodyPr/>
          <a:lstStyle/>
          <a:p>
            <a:fld id="{C2CB5B6D-C1F8-4EE3-92FC-68D4B1C8FA32}" type="slidenum">
              <a:rPr lang="zh-TW" altLang="en-US" smtClean="0"/>
              <a:t>4</a:t>
            </a:fld>
            <a:endParaRPr lang="zh-TW" altLang="en-US"/>
          </a:p>
        </p:txBody>
      </p:sp>
    </p:spTree>
    <p:extLst>
      <p:ext uri="{BB962C8B-B14F-4D97-AF65-F5344CB8AC3E}">
        <p14:creationId xmlns:p14="http://schemas.microsoft.com/office/powerpoint/2010/main" val="4191501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06734"/>
            <a:ext cx="10515600" cy="5970229"/>
          </a:xfrm>
        </p:spPr>
        <p:txBody>
          <a:bodyPr/>
          <a:lstStyle/>
          <a:p>
            <a:pPr marL="0" indent="0">
              <a:buNone/>
            </a:pPr>
            <a:r>
              <a:rPr lang="en-US" altLang="zh-TW" dirty="0" smtClean="0">
                <a:latin typeface="Times New Roman" panose="02020603050405020304" pitchFamily="18" charset="0"/>
                <a:cs typeface="Times New Roman" panose="02020603050405020304" pitchFamily="18" charset="0"/>
              </a:rPr>
              <a:t>1. The graph G</a:t>
            </a:r>
            <a:r>
              <a:rPr lang="en-US" altLang="zh-TW" baseline="-25000" dirty="0" smtClean="0">
                <a:latin typeface="Times New Roman" panose="02020603050405020304" pitchFamily="18" charset="0"/>
                <a:cs typeface="Times New Roman" panose="02020603050405020304" pitchFamily="18" charset="0"/>
              </a:rPr>
              <a:t>A,B  </a:t>
            </a:r>
            <a:r>
              <a:rPr lang="en-US" altLang="zh-TW" dirty="0" smtClean="0">
                <a:latin typeface="Times New Roman" panose="02020603050405020304" pitchFamily="18" charset="0"/>
                <a:cs typeface="Times New Roman" panose="02020603050405020304" pitchFamily="18" charset="0"/>
              </a:rPr>
              <a:t>is acyclic.</a:t>
            </a:r>
          </a:p>
          <a:p>
            <a:pPr marL="514350" indent="-514350">
              <a:buAutoNum type="arabicPeriod"/>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2. Lemma . Finding an LCS(A,B) is equivalent to finding a shortest path    from (0,0) to (</a:t>
            </a:r>
            <a:r>
              <a:rPr lang="en-US" altLang="zh-TW" dirty="0" err="1" smtClean="0">
                <a:latin typeface="Times New Roman" panose="02020603050405020304" pitchFamily="18" charset="0"/>
                <a:cs typeface="Times New Roman" panose="02020603050405020304" pitchFamily="18" charset="0"/>
              </a:rPr>
              <a:t>m,n</a:t>
            </a:r>
            <a:r>
              <a:rPr lang="en-US" altLang="zh-TW" dirty="0" smtClean="0">
                <a:latin typeface="Times New Roman" panose="02020603050405020304" pitchFamily="18" charset="0"/>
                <a:cs typeface="Times New Roman" panose="02020603050405020304" pitchFamily="18" charset="0"/>
              </a:rPr>
              <a:t>) in G</a:t>
            </a:r>
            <a:r>
              <a:rPr lang="en-US" altLang="zh-TW" baseline="-25000" dirty="0" smtClean="0">
                <a:latin typeface="Times New Roman" panose="02020603050405020304" pitchFamily="18" charset="0"/>
                <a:cs typeface="Times New Roman" panose="02020603050405020304" pitchFamily="18" charset="0"/>
              </a:rPr>
              <a:t>A,B</a:t>
            </a:r>
            <a:r>
              <a:rPr lang="en-US" altLang="zh-TW" dirty="0" smtClean="0">
                <a:latin typeface="Times New Roman" panose="02020603050405020304" pitchFamily="18" charset="0"/>
                <a:cs typeface="Times New Roman" panose="02020603050405020304" pitchFamily="18" charset="0"/>
              </a:rPr>
              <a:t>.</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3. Corollary . The set of parent pointers computed by any DP solution to LCS(A,B) (when treated as undirected edges) forms a shortest path tree of G</a:t>
            </a:r>
            <a:r>
              <a:rPr lang="en-US" altLang="zh-TW" baseline="-25000" dirty="0" smtClean="0">
                <a:latin typeface="Times New Roman" panose="02020603050405020304" pitchFamily="18" charset="0"/>
                <a:cs typeface="Times New Roman" panose="02020603050405020304" pitchFamily="18" charset="0"/>
              </a:rPr>
              <a:t>A,B</a:t>
            </a:r>
            <a:r>
              <a:rPr lang="en-US" altLang="zh-TW" dirty="0" smtClean="0">
                <a:latin typeface="Times New Roman" panose="02020603050405020304" pitchFamily="18" charset="0"/>
                <a:cs typeface="Times New Roman" panose="02020603050405020304" pitchFamily="18" charset="0"/>
              </a:rPr>
              <a:t> rooted at (0,0).</a:t>
            </a:r>
          </a:p>
          <a:p>
            <a:pPr marL="0" indent="0">
              <a:buNone/>
            </a:pPr>
            <a:endParaRPr lang="en-US" altLang="zh-TW" dirty="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4. We can solve LCS by solving a shortest path problem on a directed acyclic graph with unit edge lengths.</a:t>
            </a:r>
          </a:p>
          <a:p>
            <a:pPr marL="0" indent="0">
              <a:buNone/>
            </a:pPr>
            <a:endParaRPr lang="en-US" altLang="zh-TW" dirty="0"/>
          </a:p>
          <a:p>
            <a:pPr marL="514350" indent="-514350">
              <a:buAutoNum type="arabicPeriod"/>
            </a:pPr>
            <a:endParaRPr lang="zh-TW" altLang="en-US" dirty="0"/>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5</a:t>
            </a:fld>
            <a:endParaRPr lang="zh-TW" altLang="en-US"/>
          </a:p>
        </p:txBody>
      </p:sp>
    </p:spTree>
    <p:extLst>
      <p:ext uri="{BB962C8B-B14F-4D97-AF65-F5344CB8AC3E}">
        <p14:creationId xmlns:p14="http://schemas.microsoft.com/office/powerpoint/2010/main" val="492088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4643" y="244876"/>
            <a:ext cx="4707173" cy="5932087"/>
          </a:xfrm>
        </p:spPr>
      </p:pic>
      <p:sp>
        <p:nvSpPr>
          <p:cNvPr id="6" name="內容版面配置區 5"/>
          <p:cNvSpPr>
            <a:spLocks noGrp="1"/>
          </p:cNvSpPr>
          <p:nvPr>
            <p:ph sz="half" idx="2"/>
          </p:nvPr>
        </p:nvSpPr>
        <p:spPr>
          <a:xfrm>
            <a:off x="6172200" y="190831"/>
            <a:ext cx="5181600" cy="5986132"/>
          </a:xfrm>
        </p:spPr>
        <p:txBody>
          <a:bodyPr/>
          <a:lstStyle/>
          <a:p>
            <a:pPr marL="514350" indent="-514350">
              <a:buAutoNum type="arabicPeriod"/>
            </a:pPr>
            <a:r>
              <a:rPr lang="en-US" altLang="zh-TW" dirty="0" smtClean="0">
                <a:latin typeface="Times New Roman" panose="02020603050405020304" pitchFamily="18" charset="0"/>
                <a:cs typeface="Times New Roman" panose="02020603050405020304" pitchFamily="18" charset="0"/>
              </a:rPr>
              <a:t>We can solve CLCS by solving m shortest-path problems, one for each cut of A. </a:t>
            </a:r>
          </a:p>
          <a:p>
            <a:pPr marL="514350" indent="-514350">
              <a:buAutoNum type="arabicPeriod"/>
            </a:pPr>
            <a:endParaRPr lang="en-US" altLang="zh-TW" dirty="0">
              <a:latin typeface="Times New Roman" panose="02020603050405020304" pitchFamily="18" charset="0"/>
              <a:cs typeface="Times New Roman" panose="02020603050405020304" pitchFamily="18" charset="0"/>
            </a:endParaRPr>
          </a:p>
          <a:p>
            <a:pPr marL="514350" indent="-514350">
              <a:buAutoNum type="arabicPeriod"/>
            </a:pPr>
            <a:r>
              <a:rPr lang="en-US" altLang="zh-TW" dirty="0" smtClean="0">
                <a:latin typeface="Times New Roman" panose="02020603050405020304" pitchFamily="18" charset="0"/>
                <a:cs typeface="Times New Roman" panose="02020603050405020304" pitchFamily="18" charset="0"/>
              </a:rPr>
              <a:t>we can reuse some work between shortest path computations.</a:t>
            </a:r>
            <a:endParaRPr lang="zh-TW" altLang="en-US"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6</a:t>
            </a:fld>
            <a:endParaRPr lang="zh-TW" altLang="en-US"/>
          </a:p>
        </p:txBody>
      </p:sp>
    </p:spTree>
    <p:extLst>
      <p:ext uri="{BB962C8B-B14F-4D97-AF65-F5344CB8AC3E}">
        <p14:creationId xmlns:p14="http://schemas.microsoft.com/office/powerpoint/2010/main" val="4281975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Lowest Shortest Path Tree</a:t>
            </a:r>
            <a:endParaRPr lang="zh-TW" altLang="en-US" dirty="0">
              <a:latin typeface="Times New Roman" panose="02020603050405020304" pitchFamily="18" charset="0"/>
              <a:cs typeface="Times New Roman" panose="02020603050405020304" pitchFamily="18" charset="0"/>
            </a:endParaRPr>
          </a:p>
        </p:txBody>
      </p:sp>
      <p:sp>
        <p:nvSpPr>
          <p:cNvPr id="6" name="內容版面配置區 5"/>
          <p:cNvSpPr>
            <a:spLocks noGrp="1"/>
          </p:cNvSpPr>
          <p:nvPr>
            <p:ph idx="1"/>
          </p:nvPr>
        </p:nvSpPr>
        <p:spPr/>
        <p:txBody>
          <a:bodyPr>
            <a:normAutofit/>
          </a:bodyPr>
          <a:lstStyle/>
          <a:p>
            <a:pPr marL="0" indent="0">
              <a:buNone/>
            </a:pPr>
            <a:r>
              <a:rPr lang="en-US" altLang="zh-TW" dirty="0" smtClean="0">
                <a:latin typeface="Times New Roman" panose="02020603050405020304" pitchFamily="18" charset="0"/>
                <a:cs typeface="Times New Roman" panose="02020603050405020304" pitchFamily="18" charset="0"/>
              </a:rPr>
              <a:t>Definition . A lowest shortest path tree of G</a:t>
            </a:r>
            <a:r>
              <a:rPr lang="en-US" altLang="zh-TW" baseline="-25000" dirty="0" smtClean="0">
                <a:latin typeface="Times New Roman" panose="02020603050405020304" pitchFamily="18" charset="0"/>
                <a:cs typeface="Times New Roman" panose="02020603050405020304" pitchFamily="18" charset="0"/>
              </a:rPr>
              <a:t>A,B</a:t>
            </a:r>
            <a:r>
              <a:rPr lang="en-US" altLang="zh-TW" dirty="0" smtClean="0">
                <a:latin typeface="Times New Roman" panose="02020603050405020304" pitchFamily="18" charset="0"/>
                <a:cs typeface="Times New Roman" panose="02020603050405020304" pitchFamily="18" charset="0"/>
              </a:rPr>
              <a:t> is a shortest path tree where for every node v, the path from the root to v contained in the shortest path tree is </a:t>
            </a:r>
            <a:r>
              <a:rPr lang="en-US" altLang="zh-TW" b="1" i="1" dirty="0" smtClean="0">
                <a:latin typeface="Times New Roman" panose="02020603050405020304" pitchFamily="18" charset="0"/>
                <a:cs typeface="Times New Roman" panose="02020603050405020304" pitchFamily="18" charset="0"/>
              </a:rPr>
              <a:t>lower</a:t>
            </a:r>
            <a:r>
              <a:rPr lang="en-US" altLang="zh-TW" dirty="0" smtClean="0">
                <a:latin typeface="Times New Roman" panose="02020603050405020304" pitchFamily="18" charset="0"/>
                <a:cs typeface="Times New Roman" panose="02020603050405020304" pitchFamily="18" charset="0"/>
              </a:rPr>
              <a:t> than any other shortest path from the root to the node. </a:t>
            </a: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smtClean="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1. How to compute lowest shortest path tree?</a:t>
            </a:r>
          </a:p>
          <a:p>
            <a:pPr marL="0" indent="0">
              <a:buNone/>
            </a:pPr>
            <a:r>
              <a:rPr lang="en-US" altLang="zh-TW" dirty="0" smtClean="0">
                <a:latin typeface="Times New Roman" panose="02020603050405020304" pitchFamily="18" charset="0"/>
                <a:cs typeface="Times New Roman" panose="02020603050405020304" pitchFamily="18" charset="0"/>
              </a:rPr>
              <a:t>2. The set of parent pointers computed by the DP solution that favors ← first, then ↖, and finally ↑ in case of ties forms a lowest shortest path tree of G</a:t>
            </a:r>
            <a:r>
              <a:rPr lang="en-US" altLang="zh-TW" baseline="-25000" dirty="0" smtClean="0">
                <a:latin typeface="Times New Roman" panose="02020603050405020304" pitchFamily="18" charset="0"/>
                <a:cs typeface="Times New Roman" panose="02020603050405020304" pitchFamily="18" charset="0"/>
              </a:rPr>
              <a:t>A,B</a:t>
            </a:r>
            <a:r>
              <a:rPr lang="en-US" altLang="zh-TW" dirty="0" smtClean="0">
                <a:latin typeface="Times New Roman" panose="02020603050405020304" pitchFamily="18" charset="0"/>
                <a:cs typeface="Times New Roman" panose="02020603050405020304" pitchFamily="18" charset="0"/>
              </a:rPr>
              <a:t> rooted at (0,0).</a:t>
            </a:r>
            <a:endParaRPr lang="zh-TW" altLang="en-US"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7</a:t>
            </a:fld>
            <a:endParaRPr lang="zh-TW" altLang="en-US"/>
          </a:p>
        </p:txBody>
      </p:sp>
    </p:spTree>
    <p:extLst>
      <p:ext uri="{BB962C8B-B14F-4D97-AF65-F5344CB8AC3E}">
        <p14:creationId xmlns:p14="http://schemas.microsoft.com/office/powerpoint/2010/main" val="277847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79252341"/>
              </p:ext>
            </p:extLst>
          </p:nvPr>
        </p:nvGraphicFramePr>
        <p:xfrm>
          <a:off x="838200" y="1825625"/>
          <a:ext cx="10515603" cy="4026540"/>
        </p:xfrm>
        <a:graphic>
          <a:graphicData uri="http://schemas.openxmlformats.org/drawingml/2006/table">
            <a:tbl>
              <a:tblPr firstRow="1" bandRow="1">
                <a:tableStyleId>{5940675A-B579-460E-94D1-54222C63F5DA}</a:tableStyleId>
              </a:tblPr>
              <a:tblGrid>
                <a:gridCol w="1502229">
                  <a:extLst>
                    <a:ext uri="{9D8B030D-6E8A-4147-A177-3AD203B41FA5}">
                      <a16:colId xmlns:a16="http://schemas.microsoft.com/office/drawing/2014/main" val="3120723959"/>
                    </a:ext>
                  </a:extLst>
                </a:gridCol>
                <a:gridCol w="1502229">
                  <a:extLst>
                    <a:ext uri="{9D8B030D-6E8A-4147-A177-3AD203B41FA5}">
                      <a16:colId xmlns:a16="http://schemas.microsoft.com/office/drawing/2014/main" val="381423757"/>
                    </a:ext>
                  </a:extLst>
                </a:gridCol>
                <a:gridCol w="1502229">
                  <a:extLst>
                    <a:ext uri="{9D8B030D-6E8A-4147-A177-3AD203B41FA5}">
                      <a16:colId xmlns:a16="http://schemas.microsoft.com/office/drawing/2014/main" val="1592078044"/>
                    </a:ext>
                  </a:extLst>
                </a:gridCol>
                <a:gridCol w="1502229">
                  <a:extLst>
                    <a:ext uri="{9D8B030D-6E8A-4147-A177-3AD203B41FA5}">
                      <a16:colId xmlns:a16="http://schemas.microsoft.com/office/drawing/2014/main" val="3502355987"/>
                    </a:ext>
                  </a:extLst>
                </a:gridCol>
                <a:gridCol w="1502229">
                  <a:extLst>
                    <a:ext uri="{9D8B030D-6E8A-4147-A177-3AD203B41FA5}">
                      <a16:colId xmlns:a16="http://schemas.microsoft.com/office/drawing/2014/main" val="2570303686"/>
                    </a:ext>
                  </a:extLst>
                </a:gridCol>
                <a:gridCol w="1502229">
                  <a:extLst>
                    <a:ext uri="{9D8B030D-6E8A-4147-A177-3AD203B41FA5}">
                      <a16:colId xmlns:a16="http://schemas.microsoft.com/office/drawing/2014/main" val="3655617532"/>
                    </a:ext>
                  </a:extLst>
                </a:gridCol>
                <a:gridCol w="1502229">
                  <a:extLst>
                    <a:ext uri="{9D8B030D-6E8A-4147-A177-3AD203B41FA5}">
                      <a16:colId xmlns:a16="http://schemas.microsoft.com/office/drawing/2014/main" val="2784063994"/>
                    </a:ext>
                  </a:extLst>
                </a:gridCol>
              </a:tblGrid>
              <a:tr h="671090">
                <a:tc>
                  <a:txBody>
                    <a:bodyPr/>
                    <a:lstStyle/>
                    <a:p>
                      <a:pPr algn="l"/>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3250609375"/>
                  </a:ext>
                </a:extLst>
              </a:tr>
              <a:tr h="671090">
                <a:tc>
                  <a:txBody>
                    <a:bodyPr/>
                    <a:lstStyle/>
                    <a:p>
                      <a:pPr algn="l"/>
                      <a:endParaRPr lang="zh-TW" altLang="en-US" sz="2000"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sz="1800" dirty="0" smtClean="0">
                          <a:latin typeface="Times New Roman" panose="02020603050405020304" pitchFamily="18" charset="0"/>
                          <a:cs typeface="Times New Roman" panose="02020603050405020304" pitchFamily="18" charset="0"/>
                        </a:rPr>
                        <a:t>0</a:t>
                      </a:r>
                      <a:r>
                        <a:rPr lang="en-US" altLang="zh-TW" sz="1800" baseline="0" dirty="0" smtClean="0">
                          <a:latin typeface="Times New Roman" panose="02020603050405020304" pitchFamily="18" charset="0"/>
                          <a:cs typeface="Times New Roman" panose="02020603050405020304" pitchFamily="18" charset="0"/>
                        </a:rPr>
                        <a:t>   ↑</a:t>
                      </a:r>
                      <a:endParaRPr lang="zh-TW" altLang="en-US" sz="1800"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107890620"/>
                  </a:ext>
                </a:extLst>
              </a:tr>
              <a:tr h="671090">
                <a:tc>
                  <a:txBody>
                    <a:bodyPr/>
                    <a:lstStyle/>
                    <a:p>
                      <a:pPr algn="l"/>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2311658838"/>
                  </a:ext>
                </a:extLst>
              </a:tr>
              <a:tr h="671090">
                <a:tc>
                  <a:txBody>
                    <a:bodyPr/>
                    <a:lstStyle/>
                    <a:p>
                      <a:pPr algn="l"/>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p>
                    <a:p>
                      <a:pPr algn="l"/>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2943487214"/>
                  </a:ext>
                </a:extLst>
              </a:tr>
              <a:tr h="671090">
                <a:tc>
                  <a:txBody>
                    <a:bodyPr/>
                    <a:lstStyle/>
                    <a:p>
                      <a:pPr algn="l"/>
                      <a:r>
                        <a:rPr lang="en-US" altLang="zh-TW" dirty="0" smtClean="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3101676494"/>
                  </a:ext>
                </a:extLst>
              </a:tr>
              <a:tr h="671090">
                <a:tc>
                  <a:txBody>
                    <a:bodyPr/>
                    <a:lstStyle/>
                    <a:p>
                      <a:pPr algn="l"/>
                      <a:r>
                        <a:rPr lang="en-US" altLang="zh-TW" dirty="0" smtClean="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0  </a:t>
                      </a:r>
                      <a:r>
                        <a:rPr lang="en-US" altLang="zh-TW" baseline="0" dirty="0" smtClean="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1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r>
                        <a:rPr lang="zh-TW" altLang="en-US"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tc>
                  <a:txBody>
                    <a:bodyPr/>
                    <a:lstStyle/>
                    <a:p>
                      <a:pPr algn="l"/>
                      <a:r>
                        <a:rPr lang="en-US" altLang="zh-TW" dirty="0" smtClean="0">
                          <a:latin typeface="Times New Roman" panose="02020603050405020304" pitchFamily="18" charset="0"/>
                          <a:cs typeface="Times New Roman" panose="02020603050405020304" pitchFamily="18" charset="0"/>
                        </a:rPr>
                        <a:t>2  ←</a:t>
                      </a:r>
                      <a:endParaRPr lang="zh-TW" altLang="en-US" dirty="0">
                        <a:latin typeface="Times New Roman" panose="02020603050405020304" pitchFamily="18" charset="0"/>
                        <a:cs typeface="Times New Roman" panose="02020603050405020304" pitchFamily="18" charset="0"/>
                      </a:endParaRPr>
                    </a:p>
                  </a:txBody>
                  <a:tcPr marL="91439" marR="91439"/>
                </a:tc>
                <a:extLst>
                  <a:ext uri="{0D108BD9-81ED-4DB2-BD59-A6C34878D82A}">
                    <a16:rowId xmlns:a16="http://schemas.microsoft.com/office/drawing/2014/main" val="467435334"/>
                  </a:ext>
                </a:extLst>
              </a:tr>
            </a:tbl>
          </a:graphicData>
        </a:graphic>
      </p:graphicFrame>
      <p:sp>
        <p:nvSpPr>
          <p:cNvPr id="2" name="投影片編號版面配置區 1"/>
          <p:cNvSpPr>
            <a:spLocks noGrp="1"/>
          </p:cNvSpPr>
          <p:nvPr>
            <p:ph type="sldNum" sz="quarter" idx="12"/>
          </p:nvPr>
        </p:nvSpPr>
        <p:spPr/>
        <p:txBody>
          <a:bodyPr/>
          <a:lstStyle/>
          <a:p>
            <a:fld id="{C2CB5B6D-C1F8-4EE3-92FC-68D4B1C8FA32}" type="slidenum">
              <a:rPr lang="zh-TW" altLang="en-US" smtClean="0"/>
              <a:t>8</a:t>
            </a:fld>
            <a:endParaRPr lang="zh-TW" altLang="en-US"/>
          </a:p>
        </p:txBody>
      </p:sp>
    </p:spTree>
    <p:extLst>
      <p:ext uri="{BB962C8B-B14F-4D97-AF65-F5344CB8AC3E}">
        <p14:creationId xmlns:p14="http://schemas.microsoft.com/office/powerpoint/2010/main" val="293503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14685"/>
            <a:ext cx="10515600" cy="5962278"/>
          </a:xfrm>
        </p:spPr>
        <p:txBody>
          <a:bodyPr>
            <a:normAutofit/>
          </a:bodyPr>
          <a:lstStyle/>
          <a:p>
            <a:pPr marL="514350" indent="-514350">
              <a:buAutoNum type="arabicPeriod"/>
            </a:pPr>
            <a:r>
              <a:rPr lang="en-US" altLang="zh-TW" dirty="0" smtClean="0">
                <a:latin typeface="Times New Roman" panose="02020603050405020304" pitchFamily="18" charset="0"/>
                <a:cs typeface="Times New Roman" panose="02020603050405020304" pitchFamily="18" charset="0"/>
              </a:rPr>
              <a:t>If we compute the lowest shortest path tree of G</a:t>
            </a:r>
            <a:r>
              <a:rPr lang="en-US" altLang="zh-TW" baseline="-25000" dirty="0" smtClean="0">
                <a:latin typeface="Times New Roman" panose="02020603050405020304" pitchFamily="18" charset="0"/>
                <a:cs typeface="Times New Roman" panose="02020603050405020304" pitchFamily="18" charset="0"/>
              </a:rPr>
              <a:t>AA,B</a:t>
            </a:r>
            <a:r>
              <a:rPr lang="en-US" altLang="zh-TW" dirty="0" smtClean="0">
                <a:latin typeface="Times New Roman" panose="02020603050405020304" pitchFamily="18" charset="0"/>
                <a:cs typeface="Times New Roman" panose="02020603050405020304" pitchFamily="18" charset="0"/>
              </a:rPr>
              <a:t>, we can immediately read off the shortest path from (0,0) to (</a:t>
            </a:r>
            <a:r>
              <a:rPr lang="en-US" altLang="zh-TW" dirty="0" err="1" smtClean="0">
                <a:latin typeface="Times New Roman" panose="02020603050405020304" pitchFamily="18" charset="0"/>
                <a:cs typeface="Times New Roman" panose="02020603050405020304" pitchFamily="18" charset="0"/>
              </a:rPr>
              <a:t>m,n</a:t>
            </a:r>
            <a:r>
              <a:rPr lang="en-US" altLang="zh-TW" dirty="0" smtClean="0">
                <a:latin typeface="Times New Roman" panose="02020603050405020304" pitchFamily="18" charset="0"/>
                <a:cs typeface="Times New Roman" panose="02020603050405020304" pitchFamily="18" charset="0"/>
              </a:rPr>
              <a:t>).</a:t>
            </a:r>
          </a:p>
          <a:p>
            <a:pPr marL="514350" indent="-514350">
              <a:buAutoNum type="arabicPeriod"/>
            </a:pPr>
            <a:endParaRPr lang="en-US" altLang="zh-TW" dirty="0" smtClean="0">
              <a:latin typeface="Times New Roman" panose="02020603050405020304" pitchFamily="18" charset="0"/>
              <a:cs typeface="Times New Roman" panose="02020603050405020304" pitchFamily="18" charset="0"/>
            </a:endParaRPr>
          </a:p>
          <a:p>
            <a:pPr marL="514350" indent="-514350">
              <a:buAutoNum type="arabicPeriod"/>
            </a:pPr>
            <a:r>
              <a:rPr lang="en-US" altLang="zh-TW" dirty="0" smtClean="0">
                <a:latin typeface="Times New Roman" panose="02020603050405020304" pitchFamily="18" charset="0"/>
                <a:cs typeface="Times New Roman" panose="02020603050405020304" pitchFamily="18" charset="0"/>
              </a:rPr>
              <a:t>Before we can read the shortest path from (1,0) to (m+1,n), we need to re-root the lowest shortest path tree at (1,0).</a:t>
            </a:r>
            <a:r>
              <a:rPr lang="zh-TW" altLang="en-US" dirty="0" smtClean="0">
                <a:latin typeface="Times New Roman" panose="02020603050405020304" pitchFamily="18" charset="0"/>
                <a:cs typeface="Times New Roman" panose="02020603050405020304" pitchFamily="18" charset="0"/>
              </a:rPr>
              <a:t> </a:t>
            </a:r>
            <a:r>
              <a:rPr lang="zh-TW" altLang="en-US" dirty="0">
                <a:latin typeface="標楷體" panose="03000509000000000000" pitchFamily="65" charset="-120"/>
                <a:ea typeface="標楷體" panose="03000509000000000000" pitchFamily="65" charset="-120"/>
                <a:cs typeface="Times New Roman" panose="02020603050405020304" pitchFamily="18" charset="0"/>
              </a:rPr>
              <a:t>這一步是降低時間複雜度的</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關鍵</a:t>
            </a:r>
            <a:endParaRPr lang="en-US" altLang="zh-TW" dirty="0" smtClean="0">
              <a:latin typeface="標楷體" panose="03000509000000000000" pitchFamily="65" charset="-120"/>
              <a:ea typeface="標楷體" panose="03000509000000000000" pitchFamily="65" charset="-120"/>
              <a:cs typeface="Times New Roman" panose="02020603050405020304" pitchFamily="18" charset="0"/>
            </a:endParaRPr>
          </a:p>
          <a:p>
            <a:pPr marL="514350" indent="-514350">
              <a:buAutoNum type="arabicPeriod"/>
            </a:pPr>
            <a:endParaRPr lang="en-US" altLang="zh-TW" dirty="0">
              <a:latin typeface="Times New Roman" panose="02020603050405020304" pitchFamily="18" charset="0"/>
              <a:cs typeface="Times New Roman" panose="02020603050405020304" pitchFamily="18" charset="0"/>
            </a:endParaRPr>
          </a:p>
          <a:p>
            <a:pPr marL="514350" indent="-514350">
              <a:buAutoNum type="arabicPeriod"/>
            </a:pPr>
            <a:r>
              <a:rPr lang="en-US" altLang="zh-TW" dirty="0">
                <a:latin typeface="Times New Roman" panose="02020603050405020304" pitchFamily="18" charset="0"/>
                <a:cs typeface="Times New Roman" panose="02020603050405020304" pitchFamily="18" charset="0"/>
              </a:rPr>
              <a:t>T</a:t>
            </a:r>
            <a:r>
              <a:rPr lang="en-US" altLang="zh-TW" dirty="0" smtClean="0">
                <a:latin typeface="Times New Roman" panose="02020603050405020304" pitchFamily="18" charset="0"/>
                <a:cs typeface="Times New Roman" panose="02020603050405020304" pitchFamily="18" charset="0"/>
              </a:rPr>
              <a:t>his is equivalent to removing the top row entirely, and then fixing the remainder of the tree</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to restore its properties.</a:t>
            </a:r>
          </a:p>
          <a:p>
            <a:pPr marL="514350" indent="-514350">
              <a:buAutoNum type="arabicPeriod"/>
            </a:pPr>
            <a:endParaRPr lang="en-US" altLang="zh-TW" dirty="0">
              <a:latin typeface="Times New Roman" panose="02020603050405020304" pitchFamily="18" charset="0"/>
              <a:cs typeface="Times New Roman" panose="02020603050405020304" pitchFamily="18" charset="0"/>
            </a:endParaRPr>
          </a:p>
          <a:p>
            <a:pPr marL="514350" indent="-514350">
              <a:buAutoNum type="arabicPeriod"/>
            </a:pPr>
            <a:r>
              <a:rPr lang="en-US" altLang="zh-TW" dirty="0" smtClean="0">
                <a:latin typeface="Times New Roman" panose="02020603050405020304" pitchFamily="18" charset="0"/>
                <a:cs typeface="Times New Roman" panose="02020603050405020304" pitchFamily="18" charset="0"/>
              </a:rPr>
              <a:t>Lemma . If we remove the top row of nodes from the lowest shortest path tree rooted at (0,0), we are left with at most two subtrees L and (possibly) R.(root </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在</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level 0)</a:t>
            </a:r>
          </a:p>
          <a:p>
            <a:pPr marL="514350" indent="-514350">
              <a:buAutoNum type="arabicPeriod"/>
            </a:pPr>
            <a:endParaRPr lang="en-US" altLang="zh-TW" dirty="0" smtClean="0"/>
          </a:p>
          <a:p>
            <a:pPr marL="514350" indent="-514350">
              <a:buAutoNum type="arabicPeriod"/>
            </a:pPr>
            <a:endParaRPr lang="en-US" altLang="zh-TW" dirty="0" smtClean="0"/>
          </a:p>
        </p:txBody>
      </p:sp>
      <p:sp>
        <p:nvSpPr>
          <p:cNvPr id="2" name="投影片編號版面配置區 1"/>
          <p:cNvSpPr>
            <a:spLocks noGrp="1"/>
          </p:cNvSpPr>
          <p:nvPr>
            <p:ph type="sldNum" sz="quarter" idx="12"/>
          </p:nvPr>
        </p:nvSpPr>
        <p:spPr/>
        <p:txBody>
          <a:bodyPr/>
          <a:lstStyle/>
          <a:p>
            <a:fld id="{C2CB5B6D-C1F8-4EE3-92FC-68D4B1C8FA32}" type="slidenum">
              <a:rPr lang="zh-TW" altLang="en-US" smtClean="0"/>
              <a:t>9</a:t>
            </a:fld>
            <a:endParaRPr lang="zh-TW" altLang="en-US"/>
          </a:p>
        </p:txBody>
      </p:sp>
    </p:spTree>
    <p:extLst>
      <p:ext uri="{BB962C8B-B14F-4D97-AF65-F5344CB8AC3E}">
        <p14:creationId xmlns:p14="http://schemas.microsoft.com/office/powerpoint/2010/main" val="711514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937</Words>
  <Application>Microsoft Office PowerPoint</Application>
  <PresentationFormat>寬螢幕</PresentationFormat>
  <Paragraphs>105</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新細明體</vt:lpstr>
      <vt:lpstr>標楷體</vt:lpstr>
      <vt:lpstr>Arial</vt:lpstr>
      <vt:lpstr>Calibri</vt:lpstr>
      <vt:lpstr>Calibri Light</vt:lpstr>
      <vt:lpstr>Times New Roman</vt:lpstr>
      <vt:lpstr>Office 佈景主題</vt:lpstr>
      <vt:lpstr>Solving Cyclic Longest Common Subsequence in Quadratic Time</vt:lpstr>
      <vt:lpstr>Abstract</vt:lpstr>
      <vt:lpstr>Cyclic Longest Common Subsequence(CLCS)</vt:lpstr>
      <vt:lpstr>Longest Common Subsequence(LCS)</vt:lpstr>
      <vt:lpstr>PowerPoint 簡報</vt:lpstr>
      <vt:lpstr>PowerPoint 簡報</vt:lpstr>
      <vt:lpstr>Lowest Shortest Path Tree</vt:lpstr>
      <vt:lpstr>PowerPoint 簡報</vt:lpstr>
      <vt:lpstr>PowerPoint 簡報</vt:lpstr>
      <vt:lpstr>PowerPoint 簡報</vt:lpstr>
      <vt:lpstr>PowerPoint 簡報</vt:lpstr>
      <vt:lpstr>PowerPoint 簡報</vt:lpstr>
      <vt:lpstr>PowerPoint 簡報</vt:lpstr>
      <vt:lpstr>Conclusions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Cyclic Longest Common Subsequence in Quadratic Time</dc:title>
  <dc:creator>沈之承</dc:creator>
  <cp:lastModifiedBy>沈之承</cp:lastModifiedBy>
  <cp:revision>15</cp:revision>
  <dcterms:created xsi:type="dcterms:W3CDTF">2023-02-06T09:09:42Z</dcterms:created>
  <dcterms:modified xsi:type="dcterms:W3CDTF">2023-02-06T15:07:46Z</dcterms:modified>
</cp:coreProperties>
</file>