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91" r:id="rId27"/>
    <p:sldId id="282" r:id="rId28"/>
    <p:sldId id="283" r:id="rId29"/>
    <p:sldId id="284" r:id="rId30"/>
    <p:sldId id="285" r:id="rId31"/>
    <p:sldId id="286" r:id="rId32"/>
    <p:sldId id="289" r:id="rId33"/>
    <p:sldId id="290" r:id="rId3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28"/>
  </p:normalViewPr>
  <p:slideViewPr>
    <p:cSldViewPr snapToGrid="0" snapToObjects="1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3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B4A8F-15F0-094E-B77D-3DCE88D409E2}" type="datetimeFigureOut">
              <a:rPr kumimoji="1" lang="zh-TW" altLang="en-US" smtClean="0"/>
              <a:t>2023/5/8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9FA75-5DD0-6C4C-9522-E168059C960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8793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9FA75-5DD0-6C4C-9522-E168059C9606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99455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9811FA-DFBE-6441-85DE-CEE42CF14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622397F-77F2-C442-8875-70884E668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9685E94-1B2E-AA49-BB39-4FCD7598C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7E25-F26F-6F40-9138-E88BA7D04875}" type="datetimeFigureOut">
              <a:rPr kumimoji="1" lang="zh-TW" altLang="en-US" smtClean="0"/>
              <a:t>2023/5/7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39A5B2-8F08-E944-9543-7FBB8A830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7D84070-8BC7-DA42-B699-86CAB5CE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AC48-B532-0B49-8C64-832B911AF1F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0195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179C3A-F8F5-1145-B793-C2CE10CF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67A304B-087F-224F-97C3-C9BA22FBC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625884B-5C45-0D4B-8FAE-4CC5141D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7E25-F26F-6F40-9138-E88BA7D04875}" type="datetimeFigureOut">
              <a:rPr kumimoji="1" lang="zh-TW" altLang="en-US" smtClean="0"/>
              <a:t>2023/5/7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11BFA62-12E3-6A42-820C-6ACEBC9E9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90469C0-FDDB-3946-8B3D-43DF4A649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AC48-B532-0B49-8C64-832B911AF1F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9070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690ECAC-4D82-C14D-A10A-C3971E34B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122A096-90B4-A947-99A3-B14883CB9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E4E1156-FBDD-5740-B8DB-A016A156D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7E25-F26F-6F40-9138-E88BA7D04875}" type="datetimeFigureOut">
              <a:rPr kumimoji="1" lang="zh-TW" altLang="en-US" smtClean="0"/>
              <a:t>2023/5/7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4D013BE-8092-B941-8800-776A2CE99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1AF7AA0-BC05-D84D-B2B5-3AED3C60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AC48-B532-0B49-8C64-832B911AF1F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6722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0CAB7D-700C-CF44-8045-4B04831BA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3EB3426-85CB-754A-AF30-EC0BAF881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F865918-F464-CC40-81B9-FBD602A3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7E25-F26F-6F40-9138-E88BA7D04875}" type="datetimeFigureOut">
              <a:rPr kumimoji="1" lang="zh-TW" altLang="en-US" smtClean="0"/>
              <a:t>2023/5/7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96EEDF-9B68-DA4B-BD9E-C2613C22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A077A26-9699-6846-957A-4057C262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AC48-B532-0B49-8C64-832B911AF1F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0167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366877-F956-CA4F-BEAB-AA18890F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763FF9F-7BF8-BD46-91CD-15DC57D7F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7809357-391A-7949-81EB-ECFB041BC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7E25-F26F-6F40-9138-E88BA7D04875}" type="datetimeFigureOut">
              <a:rPr kumimoji="1" lang="zh-TW" altLang="en-US" smtClean="0"/>
              <a:t>2023/5/7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093C797-C742-A647-977B-435259973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44D9D4A-8831-FF48-9321-31514DDDB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AC48-B532-0B49-8C64-832B911AF1F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8783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873D8D-B973-B046-B27E-49B2A4D70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9202D0-4C7B-C345-9DF2-FFAABD3C1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33D3479-7CE5-CD4E-B27A-63A451081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C361455-F9CC-3049-9E26-3EAD6F6CE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7E25-F26F-6F40-9138-E88BA7D04875}" type="datetimeFigureOut">
              <a:rPr kumimoji="1" lang="zh-TW" altLang="en-US" smtClean="0"/>
              <a:t>2023/5/7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FF65A39-0829-3245-8981-E70C6F76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297C34B-CCAA-AE43-927E-CDF2ABBA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AC48-B532-0B49-8C64-832B911AF1F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7237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805851-88E5-6E40-8921-4FA4776F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1F19F46-4F9D-B440-A16E-DDD8777B9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1EA96E3-347B-D046-A3AA-CC0FF2625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5F25E07-0CAD-3E4A-A470-ACF7D7B7E4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342F0C6-E6F7-BA4E-8223-802F424178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FB05F64-2A71-024D-BE46-FDB59FEEA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7E25-F26F-6F40-9138-E88BA7D04875}" type="datetimeFigureOut">
              <a:rPr kumimoji="1" lang="zh-TW" altLang="en-US" smtClean="0"/>
              <a:t>2023/5/7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44B2CED-87AE-8544-BDFC-52A28129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CAB4230-4B9C-FC47-A0E7-0F18F772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AC48-B532-0B49-8C64-832B911AF1F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2826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AC7F3E-40B8-CD48-A199-F5D50337F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4A883CA-3632-0142-8D53-B93EF270F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7E25-F26F-6F40-9138-E88BA7D04875}" type="datetimeFigureOut">
              <a:rPr kumimoji="1" lang="zh-TW" altLang="en-US" smtClean="0"/>
              <a:t>2023/5/7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11093DB-B409-BA43-BA52-AA1345ECA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8837CC1-38B7-3D43-8021-DF2158EF2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AC48-B532-0B49-8C64-832B911AF1F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1755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470632F-405D-4345-B21C-79BC21085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7E25-F26F-6F40-9138-E88BA7D04875}" type="datetimeFigureOut">
              <a:rPr kumimoji="1" lang="zh-TW" altLang="en-US" smtClean="0"/>
              <a:t>2023/5/7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CC3777F-646F-2644-B024-5B3C4934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D962BA8-8ED1-824F-8875-F1F8C290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AC48-B532-0B49-8C64-832B911AF1F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9952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BA1DE5-56A1-2946-BC91-69EF6DB7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A455E8-D73F-284B-BF03-123430B93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9DA87A9-4A18-BE4B-AFE2-8ECC7AF25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2A5E0F1-7EEB-874E-8A0B-EB124DFC2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7E25-F26F-6F40-9138-E88BA7D04875}" type="datetimeFigureOut">
              <a:rPr kumimoji="1" lang="zh-TW" altLang="en-US" smtClean="0"/>
              <a:t>2023/5/7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473FE4C-D893-854D-B0FB-AFB3CB467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983C792-CDB0-544F-80ED-AB9E5E871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AC48-B532-0B49-8C64-832B911AF1F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2526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464A7A-AE36-D446-ABF2-F43FDE4DC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A26DD0F-4AD2-1B43-B0D4-39969A5640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8021FBA-10B4-AC44-B74E-000479F46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EE649C2-6F5A-6440-A88C-6CDF3D8B1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7E25-F26F-6F40-9138-E88BA7D04875}" type="datetimeFigureOut">
              <a:rPr kumimoji="1" lang="zh-TW" altLang="en-US" smtClean="0"/>
              <a:t>2023/5/7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4474E3B-1ECA-A049-A8DB-0980958F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3D41E8F-B847-4F48-B885-8DB4D6F73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AC48-B532-0B49-8C64-832B911AF1F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9055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1510F7A-1294-A44D-8F0A-BF0500D60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A1127F2-5A21-5246-AB4B-07E45D5EC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E81D7E9-9777-6147-8DE1-CEE347D22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C7E25-F26F-6F40-9138-E88BA7D04875}" type="datetimeFigureOut">
              <a:rPr kumimoji="1" lang="zh-TW" altLang="en-US" smtClean="0"/>
              <a:t>2023/5/7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2CB3F0-5B46-6142-AC0A-E9434D91F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DC2B21F-AD84-1345-AFB8-E92A59B61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7AC48-B532-0B49-8C64-832B911AF1F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1866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B06F16-87ED-474C-99BD-0193297B65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 Strength Evaluation in Bridge Games with the Evolutionary Algorithms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945809D-D455-2644-97A2-64D9BA4ACAA6}"/>
              </a:ext>
            </a:extLst>
          </p:cNvPr>
          <p:cNvSpPr txBox="1"/>
          <p:nvPr/>
        </p:nvSpPr>
        <p:spPr>
          <a:xfrm>
            <a:off x="9461868" y="5993027"/>
            <a:ext cx="2412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latin typeface="Times" pitchFamily="2" charset="0"/>
              </a:rPr>
              <a:t>Presenter: Yun-An Chen</a:t>
            </a:r>
          </a:p>
          <a:p>
            <a:r>
              <a:rPr kumimoji="1" lang="en-US" altLang="zh-TW" dirty="0">
                <a:latin typeface="Times" pitchFamily="2" charset="0"/>
              </a:rPr>
              <a:t>Date: May. 9, 2023</a:t>
            </a:r>
            <a:endParaRPr kumimoji="1" lang="zh-TW" altLang="en-US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891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D0E4B5-77E5-B04F-9D02-86755145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Formulas – Short Suit Formulas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5">
                <a:extLst>
                  <a:ext uri="{FF2B5EF4-FFF2-40B4-BE49-F238E27FC236}">
                    <a16:creationId xmlns:a16="http://schemas.microsoft.com/office/drawing/2014/main" id="{3C6FEB59-109B-F942-8B86-72D425B4671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43525346"/>
                  </p:ext>
                </p:extLst>
              </p:nvPr>
            </p:nvGraphicFramePr>
            <p:xfrm>
              <a:off x="1386052" y="1634045"/>
              <a:ext cx="9419896" cy="44705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0364">
                      <a:extLst>
                        <a:ext uri="{9D8B030D-6E8A-4147-A177-3AD203B41FA5}">
                          <a16:colId xmlns:a16="http://schemas.microsoft.com/office/drawing/2014/main" val="2752637096"/>
                        </a:ext>
                      </a:extLst>
                    </a:gridCol>
                    <a:gridCol w="1470476">
                      <a:extLst>
                        <a:ext uri="{9D8B030D-6E8A-4147-A177-3AD203B41FA5}">
                          <a16:colId xmlns:a16="http://schemas.microsoft.com/office/drawing/2014/main" val="2986285788"/>
                        </a:ext>
                      </a:extLst>
                    </a:gridCol>
                    <a:gridCol w="6949056">
                      <a:extLst>
                        <a:ext uri="{9D8B030D-6E8A-4147-A177-3AD203B41FA5}">
                          <a16:colId xmlns:a16="http://schemas.microsoft.com/office/drawing/2014/main" val="2798608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Formula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#parameters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Description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6911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altLang="zh-TW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altLang="zh-TW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3−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𝐿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𝑠𝑢𝑖𝑡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</m:sSub>
                                          </m:sup>
                                        </m:s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TW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𝑠𝑢𝑖𝑡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&amp;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TW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and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&lt;3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acc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3−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𝐿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𝑠𝑢𝑖𝑡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e>
                                                </m:acc>
                                              </m:sub>
                                            </m:sSub>
                                          </m:sup>
                                        </m:s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TW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𝑠𝑢𝑖𝑡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&amp;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TW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and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&lt;3</m:t>
                                        </m:r>
                                      </m:e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0, 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TW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≥3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98619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𝐷𝑆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altLang="zh-TW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altLang="zh-TW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𝐷𝑆</m:t>
                                            </m:r>
                                          </m:sup>
                                        </m:sSub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],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TW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𝑠𝑢𝑖𝑡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&amp;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TW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and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&lt;3</m:t>
                                        </m:r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acc>
                                          </m:sub>
                                          <m:sup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𝐷𝑆</m:t>
                                            </m:r>
                                          </m:sup>
                                        </m:sSub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],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TW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𝑠𝑢𝑖𝑡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&amp;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TW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and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&lt;3</m:t>
                                        </m:r>
                                      </m:e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0, 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TW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≥3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24127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altLang="zh-TW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altLang="zh-TW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𝐿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𝑠𝑢𝑖𝑡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</m:sSub>
                                          </m:sup>
                                        </m:s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TW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𝑠𝑢𝑖𝑡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&amp;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TW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and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&lt;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acc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acc>
                                                      <m:accPr>
                                                        <m:chr m:val="̅"/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𝑡</m:t>
                                                        </m:r>
                                                      </m:e>
                                                    </m:acc>
                                                  </m:sub>
                                                </m:s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𝐿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𝑠𝑢𝑖𝑡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e>
                                                </m:acc>
                                              </m:sub>
                                            </m:sSub>
                                          </m:sup>
                                        </m:s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TW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𝑠𝑢𝑖𝑡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&amp;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TW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and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&lt;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acc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0, 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TW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88304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𝑁𝐿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𝑠𝑢𝑖𝑡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h𝑎𝑛𝑑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𝑠𝑢𝑖𝑡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𝑁𝐿</m:t>
                                        </m:r>
                                      </m:sup>
                                    </m:s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𝑠𝑢𝑖𝑡</m:t>
                                        </m:r>
                                      </m:sub>
                                    </m:s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249116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5">
                <a:extLst>
                  <a:ext uri="{FF2B5EF4-FFF2-40B4-BE49-F238E27FC236}">
                    <a16:creationId xmlns:a16="http://schemas.microsoft.com/office/drawing/2014/main" id="{3C6FEB59-109B-F942-8B86-72D425B4671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43525346"/>
                  </p:ext>
                </p:extLst>
              </p:nvPr>
            </p:nvGraphicFramePr>
            <p:xfrm>
              <a:off x="1386052" y="1634045"/>
              <a:ext cx="9419896" cy="44705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0364">
                      <a:extLst>
                        <a:ext uri="{9D8B030D-6E8A-4147-A177-3AD203B41FA5}">
                          <a16:colId xmlns:a16="http://schemas.microsoft.com/office/drawing/2014/main" val="2752637096"/>
                        </a:ext>
                      </a:extLst>
                    </a:gridCol>
                    <a:gridCol w="1470476">
                      <a:extLst>
                        <a:ext uri="{9D8B030D-6E8A-4147-A177-3AD203B41FA5}">
                          <a16:colId xmlns:a16="http://schemas.microsoft.com/office/drawing/2014/main" val="2986285788"/>
                        </a:ext>
                      </a:extLst>
                    </a:gridCol>
                    <a:gridCol w="6949056">
                      <a:extLst>
                        <a:ext uri="{9D8B030D-6E8A-4147-A177-3AD203B41FA5}">
                          <a16:colId xmlns:a16="http://schemas.microsoft.com/office/drawing/2014/main" val="2798608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Formula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#parameters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Description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6911767"/>
                      </a:ext>
                    </a:extLst>
                  </a:tr>
                  <a:tr h="110718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211364" r="-841772" b="-46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832" t="-211364" r="-366" b="-46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9861928"/>
                      </a:ext>
                    </a:extLst>
                  </a:tr>
                  <a:tr h="110718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314943" r="-841772" b="-373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832" t="-314943" r="-366" b="-373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2412707"/>
                      </a:ext>
                    </a:extLst>
                  </a:tr>
                  <a:tr h="110718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410227" r="-841772" b="-2693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832" t="-410227" r="-366" b="-2693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8830415"/>
                      </a:ext>
                    </a:extLst>
                  </a:tr>
                  <a:tr h="778129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736066" r="-841772" b="-2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832" t="-736066" r="-366" b="-2885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249116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63140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D0E4B5-77E5-B04F-9D02-86755145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Formulas – Short Suit Formulas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表格 4">
                <a:extLst>
                  <a:ext uri="{FF2B5EF4-FFF2-40B4-BE49-F238E27FC236}">
                    <a16:creationId xmlns:a16="http://schemas.microsoft.com/office/drawing/2014/main" id="{CD61E003-7F8F-9F43-BB67-6C00E006F3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7978594"/>
                  </p:ext>
                </p:extLst>
              </p:nvPr>
            </p:nvGraphicFramePr>
            <p:xfrm>
              <a:off x="1765738" y="1690688"/>
              <a:ext cx="10247586" cy="4211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0880">
                      <a:extLst>
                        <a:ext uri="{9D8B030D-6E8A-4147-A177-3AD203B41FA5}">
                          <a16:colId xmlns:a16="http://schemas.microsoft.com/office/drawing/2014/main" val="2900614783"/>
                        </a:ext>
                      </a:extLst>
                    </a:gridCol>
                    <a:gridCol w="1870121">
                      <a:extLst>
                        <a:ext uri="{9D8B030D-6E8A-4147-A177-3AD203B41FA5}">
                          <a16:colId xmlns:a16="http://schemas.microsoft.com/office/drawing/2014/main" val="3013778250"/>
                        </a:ext>
                      </a:extLst>
                    </a:gridCol>
                    <a:gridCol w="2082198">
                      <a:extLst>
                        <a:ext uri="{9D8B030D-6E8A-4147-A177-3AD203B41FA5}">
                          <a16:colId xmlns:a16="http://schemas.microsoft.com/office/drawing/2014/main" val="3443406315"/>
                        </a:ext>
                      </a:extLst>
                    </a:gridCol>
                    <a:gridCol w="1071469">
                      <a:extLst>
                        <a:ext uri="{9D8B030D-6E8A-4147-A177-3AD203B41FA5}">
                          <a16:colId xmlns:a16="http://schemas.microsoft.com/office/drawing/2014/main" val="3317424169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162832883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817355260"/>
                        </a:ext>
                      </a:extLst>
                    </a:gridCol>
                  </a:tblGrid>
                  <a:tr h="3378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#parameters: 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grid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altLang="zh-TW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altLang="zh-TW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altLang="zh-TW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3−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𝐿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𝑠𝑢𝑖𝑡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</m:sSub>
                                          </m:sup>
                                        </m:s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𝑖𝑓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𝑠𝑢𝑖𝑡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&amp;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𝑎𝑛𝑑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&lt;3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acc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3−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𝐿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𝑠𝑢𝑖𝑡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e>
                                                </m:acc>
                                              </m:sub>
                                            </m:sSub>
                                          </m:sup>
                                        </m:s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𝑖𝑓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𝑠𝑢𝑖𝑡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&amp;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𝑎𝑛𝑑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&lt;3</m:t>
                                        </m:r>
                                      </m:e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0, 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𝑖𝑓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≥3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4647893"/>
                      </a:ext>
                    </a:extLst>
                  </a:tr>
                  <a:tr h="956999">
                    <a:tc rowSpan="3" gridSpan="2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3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4981430"/>
                      </a:ext>
                    </a:extLst>
                  </a:tr>
                  <a:tr h="1593610"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JT7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AKJ7642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=0+4+0+1=5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5647339"/>
                      </a:ext>
                    </a:extLst>
                  </a:tr>
                  <a:tr h="1294808">
                    <a:tc gridSpan="2" v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Assuming the trump suit is the diamond</a:t>
                          </a:r>
                          <a:endParaRPr lang="zh-TW" altLang="en-US" b="0" dirty="0">
                            <a:solidFill>
                              <a:schemeClr val="accent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29364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表格 4">
                <a:extLst>
                  <a:ext uri="{FF2B5EF4-FFF2-40B4-BE49-F238E27FC236}">
                    <a16:creationId xmlns:a16="http://schemas.microsoft.com/office/drawing/2014/main" id="{CD61E003-7F8F-9F43-BB67-6C00E006F3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7978594"/>
                  </p:ext>
                </p:extLst>
              </p:nvPr>
            </p:nvGraphicFramePr>
            <p:xfrm>
              <a:off x="1765738" y="1690688"/>
              <a:ext cx="10247586" cy="4211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0880">
                      <a:extLst>
                        <a:ext uri="{9D8B030D-6E8A-4147-A177-3AD203B41FA5}">
                          <a16:colId xmlns:a16="http://schemas.microsoft.com/office/drawing/2014/main" val="2900614783"/>
                        </a:ext>
                      </a:extLst>
                    </a:gridCol>
                    <a:gridCol w="1870121">
                      <a:extLst>
                        <a:ext uri="{9D8B030D-6E8A-4147-A177-3AD203B41FA5}">
                          <a16:colId xmlns:a16="http://schemas.microsoft.com/office/drawing/2014/main" val="3013778250"/>
                        </a:ext>
                      </a:extLst>
                    </a:gridCol>
                    <a:gridCol w="2082198">
                      <a:extLst>
                        <a:ext uri="{9D8B030D-6E8A-4147-A177-3AD203B41FA5}">
                          <a16:colId xmlns:a16="http://schemas.microsoft.com/office/drawing/2014/main" val="3443406315"/>
                        </a:ext>
                      </a:extLst>
                    </a:gridCol>
                    <a:gridCol w="1071469">
                      <a:extLst>
                        <a:ext uri="{9D8B030D-6E8A-4147-A177-3AD203B41FA5}">
                          <a16:colId xmlns:a16="http://schemas.microsoft.com/office/drawing/2014/main" val="3317424169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162832883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81735526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75" t="-644828" r="-770968" b="-10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#parameters: 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gridSpan="3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069" t="-179808" r="-39706" b="-220192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4647893"/>
                      </a:ext>
                    </a:extLst>
                  </a:tr>
                  <a:tr h="956999">
                    <a:tc rowSpan="3" gridSpan="2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3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4981430"/>
                      </a:ext>
                    </a:extLst>
                  </a:tr>
                  <a:tr h="1593610"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JT7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AKJ7642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4088" t="-230952" r="-943" b="-817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5647339"/>
                      </a:ext>
                    </a:extLst>
                  </a:tr>
                  <a:tr h="1294808">
                    <a:tc gridSpan="2" v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Assuming the trump suit is the diamond</a:t>
                          </a:r>
                          <a:endParaRPr lang="zh-TW" altLang="en-US" b="0" dirty="0">
                            <a:solidFill>
                              <a:schemeClr val="accent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29364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表格 9">
                <a:extLst>
                  <a:ext uri="{FF2B5EF4-FFF2-40B4-BE49-F238E27FC236}">
                    <a16:creationId xmlns:a16="http://schemas.microsoft.com/office/drawing/2014/main" id="{74195D5E-7F12-A145-862C-0E331BED22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3854732"/>
                  </p:ext>
                </p:extLst>
              </p:nvPr>
            </p:nvGraphicFramePr>
            <p:xfrm>
              <a:off x="344032" y="5243830"/>
              <a:ext cx="413037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6790">
                      <a:extLst>
                        <a:ext uri="{9D8B030D-6E8A-4147-A177-3AD203B41FA5}">
                          <a16:colId xmlns:a16="http://schemas.microsoft.com/office/drawing/2014/main" val="3954870805"/>
                        </a:ext>
                      </a:extLst>
                    </a:gridCol>
                    <a:gridCol w="1376790">
                      <a:extLst>
                        <a:ext uri="{9D8B030D-6E8A-4147-A177-3AD203B41FA5}">
                          <a16:colId xmlns:a16="http://schemas.microsoft.com/office/drawing/2014/main" val="875205383"/>
                        </a:ext>
                      </a:extLst>
                    </a:gridCol>
                    <a:gridCol w="1376790">
                      <a:extLst>
                        <a:ext uri="{9D8B030D-6E8A-4147-A177-3AD203B41FA5}">
                          <a16:colId xmlns:a16="http://schemas.microsoft.com/office/drawing/2014/main" val="38062611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0786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588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Non-trump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94136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表格 9">
                <a:extLst>
                  <a:ext uri="{FF2B5EF4-FFF2-40B4-BE49-F238E27FC236}">
                    <a16:creationId xmlns:a16="http://schemas.microsoft.com/office/drawing/2014/main" id="{74195D5E-7F12-A145-862C-0E331BED22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3854732"/>
                  </p:ext>
                </p:extLst>
              </p:nvPr>
            </p:nvGraphicFramePr>
            <p:xfrm>
              <a:off x="344032" y="5243830"/>
              <a:ext cx="413037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6790">
                      <a:extLst>
                        <a:ext uri="{9D8B030D-6E8A-4147-A177-3AD203B41FA5}">
                          <a16:colId xmlns:a16="http://schemas.microsoft.com/office/drawing/2014/main" val="3954870805"/>
                        </a:ext>
                      </a:extLst>
                    </a:gridCol>
                    <a:gridCol w="1376790">
                      <a:extLst>
                        <a:ext uri="{9D8B030D-6E8A-4147-A177-3AD203B41FA5}">
                          <a16:colId xmlns:a16="http://schemas.microsoft.com/office/drawing/2014/main" val="875205383"/>
                        </a:ext>
                      </a:extLst>
                    </a:gridCol>
                    <a:gridCol w="1376790">
                      <a:extLst>
                        <a:ext uri="{9D8B030D-6E8A-4147-A177-3AD203B41FA5}">
                          <a16:colId xmlns:a16="http://schemas.microsoft.com/office/drawing/2014/main" val="38062611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852" r="-101852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r="-917" b="-2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786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588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Non-trump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94136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47935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D0E4B5-77E5-B04F-9D02-86755145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Formulas – Short Suit Formulas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9D1C617C-707D-9346-9128-C30820E191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9004191"/>
                  </p:ext>
                </p:extLst>
              </p:nvPr>
            </p:nvGraphicFramePr>
            <p:xfrm>
              <a:off x="838200" y="1657851"/>
              <a:ext cx="10375329" cy="41422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5540">
                      <a:extLst>
                        <a:ext uri="{9D8B030D-6E8A-4147-A177-3AD203B41FA5}">
                          <a16:colId xmlns:a16="http://schemas.microsoft.com/office/drawing/2014/main" val="2315340377"/>
                        </a:ext>
                      </a:extLst>
                    </a:gridCol>
                    <a:gridCol w="326432">
                      <a:extLst>
                        <a:ext uri="{9D8B030D-6E8A-4147-A177-3AD203B41FA5}">
                          <a16:colId xmlns:a16="http://schemas.microsoft.com/office/drawing/2014/main" val="4220167433"/>
                        </a:ext>
                      </a:extLst>
                    </a:gridCol>
                    <a:gridCol w="2103789">
                      <a:extLst>
                        <a:ext uri="{9D8B030D-6E8A-4147-A177-3AD203B41FA5}">
                          <a16:colId xmlns:a16="http://schemas.microsoft.com/office/drawing/2014/main" val="3013778250"/>
                        </a:ext>
                      </a:extLst>
                    </a:gridCol>
                    <a:gridCol w="2285159">
                      <a:extLst>
                        <a:ext uri="{9D8B030D-6E8A-4147-A177-3AD203B41FA5}">
                          <a16:colId xmlns:a16="http://schemas.microsoft.com/office/drawing/2014/main" val="3443406315"/>
                        </a:ext>
                      </a:extLst>
                    </a:gridCol>
                    <a:gridCol w="1175909">
                      <a:extLst>
                        <a:ext uri="{9D8B030D-6E8A-4147-A177-3AD203B41FA5}">
                          <a16:colId xmlns:a16="http://schemas.microsoft.com/office/drawing/2014/main" val="3317424169"/>
                        </a:ext>
                      </a:extLst>
                    </a:gridCol>
                    <a:gridCol w="2218500">
                      <a:extLst>
                        <a:ext uri="{9D8B030D-6E8A-4147-A177-3AD203B41FA5}">
                          <a16:colId xmlns:a16="http://schemas.microsoft.com/office/drawing/2014/main" val="1162832883"/>
                        </a:ext>
                      </a:extLst>
                    </a:gridCol>
                  </a:tblGrid>
                  <a:tr h="359203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𝐷𝑆</m:t>
                                </m:r>
                              </m:oMath>
                            </m:oMathPara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#parameters: 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3" grid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𝐷𝑆</m:t>
                                </m:r>
                                <m:r>
                                  <a:rPr lang="en-US" altLang="zh-TW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altLang="zh-TW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altLang="zh-TW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𝐷𝑆</m:t>
                                            </m:r>
                                          </m:sup>
                                        </m:sSub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],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𝑖𝑓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𝑠𝑢𝑖𝑡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&amp;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𝑎𝑛𝑑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&lt;3</m:t>
                                        </m:r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acc>
                                          </m:sub>
                                          <m:sup>
                                            <m: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𝐷𝑆</m:t>
                                            </m:r>
                                          </m:sup>
                                        </m:sSub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],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𝑖𝑓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𝑠𝑢𝑖𝑡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&amp;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𝑎𝑛𝑑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&lt;3</m:t>
                                        </m:r>
                                      </m:e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0, 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𝑖𝑓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≥3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054647893"/>
                      </a:ext>
                    </a:extLst>
                  </a:tr>
                  <a:tr h="6641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Trump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Non-trump</a:t>
                          </a:r>
                          <a:endParaRPr lang="zh-TW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3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4981430"/>
                      </a:ext>
                    </a:extLst>
                  </a:tr>
                  <a:tr h="275724">
                    <a:tc rowSpan="3"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Void =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𝐷𝑆</m:t>
                                  </m:r>
                                </m:sup>
                              </m:sSub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[0]</m:t>
                              </m:r>
                            </m:oMath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Singleton =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𝐷𝑆</m:t>
                                  </m:r>
                                </m:sup>
                              </m:sSub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[1]</m:t>
                              </m:r>
                            </m:oMath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Doubleton =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𝐷𝑆</m:t>
                                  </m:r>
                                </m:sup>
                              </m:sSub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[2]</m:t>
                              </m:r>
                            </m:oMath>
                          </a14:m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3" gridSpan="2"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Void =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𝐷𝑆</m:t>
                                  </m:r>
                                </m:sup>
                              </m:sSub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[0]</m:t>
                              </m:r>
                            </m:oMath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Singleton =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𝐷𝑆</m:t>
                                  </m:r>
                                </m:sup>
                              </m:sSub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[1]</m:t>
                              </m:r>
                            </m:oMath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Doubleton =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𝐷𝑆</m:t>
                                  </m:r>
                                </m:sup>
                              </m:sSub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[2]</m:t>
                              </m:r>
                            </m:oMath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T w="12700" cmpd="sng">
                          <a:noFill/>
                        </a:lnT>
                      </a:tcPr>
                    </a:tc>
                    <a:tc gridSpan="3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7832627"/>
                      </a:ext>
                    </a:extLst>
                  </a:tr>
                  <a:tr h="1565041"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JT7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AKJ7642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𝐷𝑆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altLang="zh-TW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0+2+0+1=3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5647339"/>
                      </a:ext>
                    </a:extLst>
                  </a:tr>
                  <a:tr h="1271595"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Assuming the trump suit is the diamond</a:t>
                          </a:r>
                          <a:endParaRPr lang="zh-TW" altLang="en-US" b="0" dirty="0">
                            <a:solidFill>
                              <a:schemeClr val="accent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9929364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9D1C617C-707D-9346-9128-C30820E191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9004191"/>
                  </p:ext>
                </p:extLst>
              </p:nvPr>
            </p:nvGraphicFramePr>
            <p:xfrm>
              <a:off x="838200" y="1657851"/>
              <a:ext cx="10375329" cy="41422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5540">
                      <a:extLst>
                        <a:ext uri="{9D8B030D-6E8A-4147-A177-3AD203B41FA5}">
                          <a16:colId xmlns:a16="http://schemas.microsoft.com/office/drawing/2014/main" val="2315340377"/>
                        </a:ext>
                      </a:extLst>
                    </a:gridCol>
                    <a:gridCol w="326432">
                      <a:extLst>
                        <a:ext uri="{9D8B030D-6E8A-4147-A177-3AD203B41FA5}">
                          <a16:colId xmlns:a16="http://schemas.microsoft.com/office/drawing/2014/main" val="4220167433"/>
                        </a:ext>
                      </a:extLst>
                    </a:gridCol>
                    <a:gridCol w="2103789">
                      <a:extLst>
                        <a:ext uri="{9D8B030D-6E8A-4147-A177-3AD203B41FA5}">
                          <a16:colId xmlns:a16="http://schemas.microsoft.com/office/drawing/2014/main" val="3013778250"/>
                        </a:ext>
                      </a:extLst>
                    </a:gridCol>
                    <a:gridCol w="2285159">
                      <a:extLst>
                        <a:ext uri="{9D8B030D-6E8A-4147-A177-3AD203B41FA5}">
                          <a16:colId xmlns:a16="http://schemas.microsoft.com/office/drawing/2014/main" val="3443406315"/>
                        </a:ext>
                      </a:extLst>
                    </a:gridCol>
                    <a:gridCol w="1175909">
                      <a:extLst>
                        <a:ext uri="{9D8B030D-6E8A-4147-A177-3AD203B41FA5}">
                          <a16:colId xmlns:a16="http://schemas.microsoft.com/office/drawing/2014/main" val="3317424169"/>
                        </a:ext>
                      </a:extLst>
                    </a:gridCol>
                    <a:gridCol w="2218500">
                      <a:extLst>
                        <a:ext uri="{9D8B030D-6E8A-4147-A177-3AD203B41FA5}">
                          <a16:colId xmlns:a16="http://schemas.microsoft.com/office/drawing/2014/main" val="1162832883"/>
                        </a:ext>
                      </a:extLst>
                    </a:gridCol>
                  </a:tblGrid>
                  <a:tr h="365760">
                    <a:tc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90" t="-644828" r="-301471" b="-103103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#parameters: 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3" gridSpan="3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2998" t="-181553" r="-447" b="-218447"/>
                          </a:stretch>
                        </a:blip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054647893"/>
                      </a:ext>
                    </a:extLst>
                  </a:tr>
                  <a:tr h="6641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Trump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Non-trump</a:t>
                          </a:r>
                          <a:endParaRPr lang="zh-TW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3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4981430"/>
                      </a:ext>
                    </a:extLst>
                  </a:tr>
                  <a:tr h="275724">
                    <a:tc rowSpan="3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62" t="-108943" r="-360112" b="-407"/>
                          </a:stretch>
                        </a:blipFill>
                      </a:tcPr>
                    </a:tc>
                    <a:tc rowSpan="3"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229" t="-108943" r="-233854" b="-407"/>
                          </a:stretch>
                        </a:blip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T w="12700" cmpd="sng">
                          <a:noFill/>
                        </a:lnT>
                      </a:tcPr>
                    </a:tc>
                    <a:tc gridSpan="3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7832627"/>
                      </a:ext>
                    </a:extLst>
                  </a:tr>
                  <a:tr h="1565041"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JT7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AKJ7642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67429" t="-233871" r="-1143" b="-81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5647339"/>
                      </a:ext>
                    </a:extLst>
                  </a:tr>
                  <a:tr h="1271595"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Assuming the trump suit is the diamond</a:t>
                          </a:r>
                          <a:endParaRPr lang="zh-TW" altLang="en-US" b="0" dirty="0">
                            <a:solidFill>
                              <a:schemeClr val="accent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9929364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表格 9">
                <a:extLst>
                  <a:ext uri="{FF2B5EF4-FFF2-40B4-BE49-F238E27FC236}">
                    <a16:creationId xmlns:a16="http://schemas.microsoft.com/office/drawing/2014/main" id="{67739263-82D2-6A49-AE4B-C8A899FC5E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6670343"/>
                  </p:ext>
                </p:extLst>
              </p:nvPr>
            </p:nvGraphicFramePr>
            <p:xfrm>
              <a:off x="289711" y="5243830"/>
              <a:ext cx="5364856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1214">
                      <a:extLst>
                        <a:ext uri="{9D8B030D-6E8A-4147-A177-3AD203B41FA5}">
                          <a16:colId xmlns:a16="http://schemas.microsoft.com/office/drawing/2014/main" val="3954870805"/>
                        </a:ext>
                      </a:extLst>
                    </a:gridCol>
                    <a:gridCol w="1341214">
                      <a:extLst>
                        <a:ext uri="{9D8B030D-6E8A-4147-A177-3AD203B41FA5}">
                          <a16:colId xmlns:a16="http://schemas.microsoft.com/office/drawing/2014/main" val="875205383"/>
                        </a:ext>
                      </a:extLst>
                    </a:gridCol>
                    <a:gridCol w="1341214">
                      <a:extLst>
                        <a:ext uri="{9D8B030D-6E8A-4147-A177-3AD203B41FA5}">
                          <a16:colId xmlns:a16="http://schemas.microsoft.com/office/drawing/2014/main" val="3806261155"/>
                        </a:ext>
                      </a:extLst>
                    </a:gridCol>
                    <a:gridCol w="1341214">
                      <a:extLst>
                        <a:ext uri="{9D8B030D-6E8A-4147-A177-3AD203B41FA5}">
                          <a16:colId xmlns:a16="http://schemas.microsoft.com/office/drawing/2014/main" val="209649713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TW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𝐷𝑆</m:t>
                                    </m:r>
                                  </m:sup>
                                </m:sSup>
                                <m:r>
                                  <a:rPr lang="en-US" altLang="zh-TW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[0]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TW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𝐷𝑆</m:t>
                                    </m:r>
                                  </m:sup>
                                </m:sSup>
                                <m:r>
                                  <a:rPr lang="en-US" altLang="zh-TW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TW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𝐷𝑆</m:t>
                                    </m:r>
                                  </m:sup>
                                </m:sSup>
                                <m:r>
                                  <a:rPr lang="en-US" altLang="zh-TW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0786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588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Non-trump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94136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表格 9">
                <a:extLst>
                  <a:ext uri="{FF2B5EF4-FFF2-40B4-BE49-F238E27FC236}">
                    <a16:creationId xmlns:a16="http://schemas.microsoft.com/office/drawing/2014/main" id="{67739263-82D2-6A49-AE4B-C8A899FC5E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6670343"/>
                  </p:ext>
                </p:extLst>
              </p:nvPr>
            </p:nvGraphicFramePr>
            <p:xfrm>
              <a:off x="289711" y="5243830"/>
              <a:ext cx="5364856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1214">
                      <a:extLst>
                        <a:ext uri="{9D8B030D-6E8A-4147-A177-3AD203B41FA5}">
                          <a16:colId xmlns:a16="http://schemas.microsoft.com/office/drawing/2014/main" val="3954870805"/>
                        </a:ext>
                      </a:extLst>
                    </a:gridCol>
                    <a:gridCol w="1341214">
                      <a:extLst>
                        <a:ext uri="{9D8B030D-6E8A-4147-A177-3AD203B41FA5}">
                          <a16:colId xmlns:a16="http://schemas.microsoft.com/office/drawing/2014/main" val="875205383"/>
                        </a:ext>
                      </a:extLst>
                    </a:gridCol>
                    <a:gridCol w="1341214">
                      <a:extLst>
                        <a:ext uri="{9D8B030D-6E8A-4147-A177-3AD203B41FA5}">
                          <a16:colId xmlns:a16="http://schemas.microsoft.com/office/drawing/2014/main" val="3806261155"/>
                        </a:ext>
                      </a:extLst>
                    </a:gridCol>
                    <a:gridCol w="1341214">
                      <a:extLst>
                        <a:ext uri="{9D8B030D-6E8A-4147-A177-3AD203B41FA5}">
                          <a16:colId xmlns:a16="http://schemas.microsoft.com/office/drawing/2014/main" val="209649713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r="-200943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r="-100943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000" r="-943" b="-2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786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588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Non-trump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94136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96664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D0E4B5-77E5-B04F-9D02-86755145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Formulas – Short Suit Formulas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表格 4">
                <a:extLst>
                  <a:ext uri="{FF2B5EF4-FFF2-40B4-BE49-F238E27FC236}">
                    <a16:creationId xmlns:a16="http://schemas.microsoft.com/office/drawing/2014/main" id="{B43C63AE-31DC-2643-A89E-F0C29C1210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1967560"/>
                  </p:ext>
                </p:extLst>
              </p:nvPr>
            </p:nvGraphicFramePr>
            <p:xfrm>
              <a:off x="1765738" y="1690688"/>
              <a:ext cx="10247586" cy="4211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0880">
                      <a:extLst>
                        <a:ext uri="{9D8B030D-6E8A-4147-A177-3AD203B41FA5}">
                          <a16:colId xmlns:a16="http://schemas.microsoft.com/office/drawing/2014/main" val="2900614783"/>
                        </a:ext>
                      </a:extLst>
                    </a:gridCol>
                    <a:gridCol w="1870121">
                      <a:extLst>
                        <a:ext uri="{9D8B030D-6E8A-4147-A177-3AD203B41FA5}">
                          <a16:colId xmlns:a16="http://schemas.microsoft.com/office/drawing/2014/main" val="3013778250"/>
                        </a:ext>
                      </a:extLst>
                    </a:gridCol>
                    <a:gridCol w="2082198">
                      <a:extLst>
                        <a:ext uri="{9D8B030D-6E8A-4147-A177-3AD203B41FA5}">
                          <a16:colId xmlns:a16="http://schemas.microsoft.com/office/drawing/2014/main" val="3443406315"/>
                        </a:ext>
                      </a:extLst>
                    </a:gridCol>
                    <a:gridCol w="1071469">
                      <a:extLst>
                        <a:ext uri="{9D8B030D-6E8A-4147-A177-3AD203B41FA5}">
                          <a16:colId xmlns:a16="http://schemas.microsoft.com/office/drawing/2014/main" val="3317424169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162832883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817355260"/>
                        </a:ext>
                      </a:extLst>
                    </a:gridCol>
                  </a:tblGrid>
                  <a:tr h="3378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#parameters: 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gridSpan="4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altLang="zh-TW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altLang="zh-TW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altLang="zh-TW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altLang="zh-TW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𝐿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𝑠𝑢𝑖𝑡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</m:sSub>
                                          </m:sup>
                                        </m:s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𝑖𝑓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𝑠𝑢𝑖𝑡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&amp;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𝑎𝑛𝑑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&lt;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acc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acc>
                                                      <m:accPr>
                                                        <m:chr m:val="̅"/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rgbClr val="FF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rgbClr val="FF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𝑡</m:t>
                                                        </m:r>
                                                      </m:e>
                                                    </m:acc>
                                                  </m:sub>
                                                </m:s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𝐿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𝑠𝑢𝑖𝑡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e>
                                                </m:acc>
                                              </m:sub>
                                            </m:sSub>
                                          </m:sup>
                                        </m:s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𝑖𝑓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𝑠𝑢𝑖𝑡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&amp;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𝑎𝑛𝑑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&lt;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acc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0, 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𝑜𝑡h𝑒𝑟𝑤𝑖𝑠𝑒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4647893"/>
                      </a:ext>
                    </a:extLst>
                  </a:tr>
                  <a:tr h="956999">
                    <a:tc rowSpan="3" gridSpan="2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4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4981430"/>
                      </a:ext>
                    </a:extLst>
                  </a:tr>
                  <a:tr h="1593610"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JT7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AKJ7642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=1+9+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+4=14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5647339"/>
                      </a:ext>
                    </a:extLst>
                  </a:tr>
                  <a:tr h="1294808">
                    <a:tc gridSpan="2" v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Assuming the trump suit is the diamond</a:t>
                          </a:r>
                          <a:endParaRPr lang="zh-TW" altLang="en-US" b="0" dirty="0">
                            <a:solidFill>
                              <a:schemeClr val="accent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29364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表格 4">
                <a:extLst>
                  <a:ext uri="{FF2B5EF4-FFF2-40B4-BE49-F238E27FC236}">
                    <a16:creationId xmlns:a16="http://schemas.microsoft.com/office/drawing/2014/main" id="{B43C63AE-31DC-2643-A89E-F0C29C1210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1967560"/>
                  </p:ext>
                </p:extLst>
              </p:nvPr>
            </p:nvGraphicFramePr>
            <p:xfrm>
              <a:off x="1765738" y="1690688"/>
              <a:ext cx="10247586" cy="4211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0880">
                      <a:extLst>
                        <a:ext uri="{9D8B030D-6E8A-4147-A177-3AD203B41FA5}">
                          <a16:colId xmlns:a16="http://schemas.microsoft.com/office/drawing/2014/main" val="2900614783"/>
                        </a:ext>
                      </a:extLst>
                    </a:gridCol>
                    <a:gridCol w="1870121">
                      <a:extLst>
                        <a:ext uri="{9D8B030D-6E8A-4147-A177-3AD203B41FA5}">
                          <a16:colId xmlns:a16="http://schemas.microsoft.com/office/drawing/2014/main" val="3013778250"/>
                        </a:ext>
                      </a:extLst>
                    </a:gridCol>
                    <a:gridCol w="2082198">
                      <a:extLst>
                        <a:ext uri="{9D8B030D-6E8A-4147-A177-3AD203B41FA5}">
                          <a16:colId xmlns:a16="http://schemas.microsoft.com/office/drawing/2014/main" val="3443406315"/>
                        </a:ext>
                      </a:extLst>
                    </a:gridCol>
                    <a:gridCol w="1071469">
                      <a:extLst>
                        <a:ext uri="{9D8B030D-6E8A-4147-A177-3AD203B41FA5}">
                          <a16:colId xmlns:a16="http://schemas.microsoft.com/office/drawing/2014/main" val="3317424169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162832883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81735526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75" t="-644828" r="-770968" b="-10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#parameters: 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gridSpan="4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2504" t="-179808" r="-529" b="-220192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4647893"/>
                      </a:ext>
                    </a:extLst>
                  </a:tr>
                  <a:tr h="956999">
                    <a:tc rowSpan="3" gridSpan="2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4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4981430"/>
                      </a:ext>
                    </a:extLst>
                  </a:tr>
                  <a:tr h="1593610"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JT7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AKJ7642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4088" t="-230952" r="-943" b="-817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5647339"/>
                      </a:ext>
                    </a:extLst>
                  </a:tr>
                  <a:tr h="1294808">
                    <a:tc gridSpan="2" v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Assuming the trump suit is the diamond</a:t>
                          </a:r>
                          <a:endParaRPr lang="zh-TW" altLang="en-US" b="0" dirty="0">
                            <a:solidFill>
                              <a:schemeClr val="accent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29364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表格 9">
                <a:extLst>
                  <a:ext uri="{FF2B5EF4-FFF2-40B4-BE49-F238E27FC236}">
                    <a16:creationId xmlns:a16="http://schemas.microsoft.com/office/drawing/2014/main" id="{F19CDA9C-49C5-5A43-80F5-8658E6808B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8578074"/>
                  </p:ext>
                </p:extLst>
              </p:nvPr>
            </p:nvGraphicFramePr>
            <p:xfrm>
              <a:off x="298764" y="5243830"/>
              <a:ext cx="5429372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7343">
                      <a:extLst>
                        <a:ext uri="{9D8B030D-6E8A-4147-A177-3AD203B41FA5}">
                          <a16:colId xmlns:a16="http://schemas.microsoft.com/office/drawing/2014/main" val="3954870805"/>
                        </a:ext>
                      </a:extLst>
                    </a:gridCol>
                    <a:gridCol w="1357343">
                      <a:extLst>
                        <a:ext uri="{9D8B030D-6E8A-4147-A177-3AD203B41FA5}">
                          <a16:colId xmlns:a16="http://schemas.microsoft.com/office/drawing/2014/main" val="875205383"/>
                        </a:ext>
                      </a:extLst>
                    </a:gridCol>
                    <a:gridCol w="1357343">
                      <a:extLst>
                        <a:ext uri="{9D8B030D-6E8A-4147-A177-3AD203B41FA5}">
                          <a16:colId xmlns:a16="http://schemas.microsoft.com/office/drawing/2014/main" val="3806261155"/>
                        </a:ext>
                      </a:extLst>
                    </a:gridCol>
                    <a:gridCol w="1357343">
                      <a:extLst>
                        <a:ext uri="{9D8B030D-6E8A-4147-A177-3AD203B41FA5}">
                          <a16:colId xmlns:a16="http://schemas.microsoft.com/office/drawing/2014/main" val="19547567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0786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588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Non-trump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94136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表格 9">
                <a:extLst>
                  <a:ext uri="{FF2B5EF4-FFF2-40B4-BE49-F238E27FC236}">
                    <a16:creationId xmlns:a16="http://schemas.microsoft.com/office/drawing/2014/main" id="{F19CDA9C-49C5-5A43-80F5-8658E6808B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8578074"/>
                  </p:ext>
                </p:extLst>
              </p:nvPr>
            </p:nvGraphicFramePr>
            <p:xfrm>
              <a:off x="298764" y="5243830"/>
              <a:ext cx="5429372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7343">
                      <a:extLst>
                        <a:ext uri="{9D8B030D-6E8A-4147-A177-3AD203B41FA5}">
                          <a16:colId xmlns:a16="http://schemas.microsoft.com/office/drawing/2014/main" val="3954870805"/>
                        </a:ext>
                      </a:extLst>
                    </a:gridCol>
                    <a:gridCol w="1357343">
                      <a:extLst>
                        <a:ext uri="{9D8B030D-6E8A-4147-A177-3AD203B41FA5}">
                          <a16:colId xmlns:a16="http://schemas.microsoft.com/office/drawing/2014/main" val="875205383"/>
                        </a:ext>
                      </a:extLst>
                    </a:gridCol>
                    <a:gridCol w="1357343">
                      <a:extLst>
                        <a:ext uri="{9D8B030D-6E8A-4147-A177-3AD203B41FA5}">
                          <a16:colId xmlns:a16="http://schemas.microsoft.com/office/drawing/2014/main" val="3806261155"/>
                        </a:ext>
                      </a:extLst>
                    </a:gridCol>
                    <a:gridCol w="1357343">
                      <a:extLst>
                        <a:ext uri="{9D8B030D-6E8A-4147-A177-3AD203B41FA5}">
                          <a16:colId xmlns:a16="http://schemas.microsoft.com/office/drawing/2014/main" val="19547567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r="-199074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869" r="-100935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869" r="-935" b="-2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786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588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Non-trump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94136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71403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D0E4B5-77E5-B04F-9D02-86755145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Formulas – Short Suit Formulas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01A9E492-2E94-F941-B82C-606E4C601B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2659246"/>
                  </p:ext>
                </p:extLst>
              </p:nvPr>
            </p:nvGraphicFramePr>
            <p:xfrm>
              <a:off x="1765738" y="1690688"/>
              <a:ext cx="10247586" cy="4211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0880">
                      <a:extLst>
                        <a:ext uri="{9D8B030D-6E8A-4147-A177-3AD203B41FA5}">
                          <a16:colId xmlns:a16="http://schemas.microsoft.com/office/drawing/2014/main" val="2900614783"/>
                        </a:ext>
                      </a:extLst>
                    </a:gridCol>
                    <a:gridCol w="1870121">
                      <a:extLst>
                        <a:ext uri="{9D8B030D-6E8A-4147-A177-3AD203B41FA5}">
                          <a16:colId xmlns:a16="http://schemas.microsoft.com/office/drawing/2014/main" val="3013778250"/>
                        </a:ext>
                      </a:extLst>
                    </a:gridCol>
                    <a:gridCol w="2082198">
                      <a:extLst>
                        <a:ext uri="{9D8B030D-6E8A-4147-A177-3AD203B41FA5}">
                          <a16:colId xmlns:a16="http://schemas.microsoft.com/office/drawing/2014/main" val="3443406315"/>
                        </a:ext>
                      </a:extLst>
                    </a:gridCol>
                    <a:gridCol w="1071469">
                      <a:extLst>
                        <a:ext uri="{9D8B030D-6E8A-4147-A177-3AD203B41FA5}">
                          <a16:colId xmlns:a16="http://schemas.microsoft.com/office/drawing/2014/main" val="3317424169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162832883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817355260"/>
                        </a:ext>
                      </a:extLst>
                    </a:gridCol>
                  </a:tblGrid>
                  <a:tr h="3378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𝑁𝐿</m:t>
                                </m:r>
                              </m:oMath>
                            </m:oMathPara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#parameters: 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grid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𝑁𝐿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𝑠𝑢𝑖𝑡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h𝑎𝑛𝑑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𝑠𝑢𝑖𝑡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altLang="zh-TW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p>
                                        <m:r>
                                          <a:rPr lang="en-US" altLang="zh-TW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𝑁𝐿</m:t>
                                        </m:r>
                                      </m:sup>
                                    </m:s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𝑠𝑢𝑖𝑡</m:t>
                                        </m:r>
                                      </m:sub>
                                    </m:s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4647893"/>
                      </a:ext>
                    </a:extLst>
                  </a:tr>
                  <a:tr h="956999">
                    <a:tc rowSpan="3" gridSpan="2"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Void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𝑁𝐿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[0]</m:t>
                              </m:r>
                            </m:oMath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Singleton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𝑁𝐿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[1]</m:t>
                              </m:r>
                            </m:oMath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Doubleton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𝑁𝐿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[2]</m:t>
                              </m:r>
                            </m:oMath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otherwise = 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3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4981430"/>
                      </a:ext>
                    </a:extLst>
                  </a:tr>
                  <a:tr h="1593610"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JT7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AKJ7642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𝑁𝐿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=0+2+0.5=2.5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5647339"/>
                      </a:ext>
                    </a:extLst>
                  </a:tr>
                  <a:tr h="1294808">
                    <a:tc gridSpan="2" v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Assuming the trump suit is the diamond</a:t>
                          </a:r>
                          <a:endParaRPr lang="zh-TW" altLang="en-US" b="0" dirty="0">
                            <a:solidFill>
                              <a:schemeClr val="accent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29364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01A9E492-2E94-F941-B82C-606E4C601B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2659246"/>
                  </p:ext>
                </p:extLst>
              </p:nvPr>
            </p:nvGraphicFramePr>
            <p:xfrm>
              <a:off x="1765738" y="1690688"/>
              <a:ext cx="10247586" cy="4211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0880">
                      <a:extLst>
                        <a:ext uri="{9D8B030D-6E8A-4147-A177-3AD203B41FA5}">
                          <a16:colId xmlns:a16="http://schemas.microsoft.com/office/drawing/2014/main" val="2900614783"/>
                        </a:ext>
                      </a:extLst>
                    </a:gridCol>
                    <a:gridCol w="1870121">
                      <a:extLst>
                        <a:ext uri="{9D8B030D-6E8A-4147-A177-3AD203B41FA5}">
                          <a16:colId xmlns:a16="http://schemas.microsoft.com/office/drawing/2014/main" val="3013778250"/>
                        </a:ext>
                      </a:extLst>
                    </a:gridCol>
                    <a:gridCol w="2082198">
                      <a:extLst>
                        <a:ext uri="{9D8B030D-6E8A-4147-A177-3AD203B41FA5}">
                          <a16:colId xmlns:a16="http://schemas.microsoft.com/office/drawing/2014/main" val="3443406315"/>
                        </a:ext>
                      </a:extLst>
                    </a:gridCol>
                    <a:gridCol w="1071469">
                      <a:extLst>
                        <a:ext uri="{9D8B030D-6E8A-4147-A177-3AD203B41FA5}">
                          <a16:colId xmlns:a16="http://schemas.microsoft.com/office/drawing/2014/main" val="3317424169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162832883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81735526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75" t="-258621" r="-770968" b="-10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#parameters: 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gridSpan="3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069" t="-72115" r="-39706" b="-220192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4647893"/>
                      </a:ext>
                    </a:extLst>
                  </a:tr>
                  <a:tr h="956999">
                    <a:tc rowSpan="3"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7" t="-34323" r="-237500" b="-330"/>
                          </a:stretch>
                        </a:blip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3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4981430"/>
                      </a:ext>
                    </a:extLst>
                  </a:tr>
                  <a:tr h="1593610"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JT7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AKJ7642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4088" t="-142063" r="-943" b="-817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5647339"/>
                      </a:ext>
                    </a:extLst>
                  </a:tr>
                  <a:tr h="1294808">
                    <a:tc gridSpan="2" v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Assuming the trump suit is the diamond</a:t>
                          </a:r>
                          <a:endParaRPr lang="zh-TW" altLang="en-US" b="0" dirty="0">
                            <a:solidFill>
                              <a:schemeClr val="accent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29364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表格 9">
                <a:extLst>
                  <a:ext uri="{FF2B5EF4-FFF2-40B4-BE49-F238E27FC236}">
                    <a16:creationId xmlns:a16="http://schemas.microsoft.com/office/drawing/2014/main" id="{391C7CBE-AEDF-0643-9E82-00D6BA232B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7064349"/>
                  </p:ext>
                </p:extLst>
              </p:nvPr>
            </p:nvGraphicFramePr>
            <p:xfrm>
              <a:off x="838200" y="5614670"/>
              <a:ext cx="3292743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7581">
                      <a:extLst>
                        <a:ext uri="{9D8B030D-6E8A-4147-A177-3AD203B41FA5}">
                          <a16:colId xmlns:a16="http://schemas.microsoft.com/office/drawing/2014/main" val="875205383"/>
                        </a:ext>
                      </a:extLst>
                    </a:gridCol>
                    <a:gridCol w="1097581">
                      <a:extLst>
                        <a:ext uri="{9D8B030D-6E8A-4147-A177-3AD203B41FA5}">
                          <a16:colId xmlns:a16="http://schemas.microsoft.com/office/drawing/2014/main" val="3806261155"/>
                        </a:ext>
                      </a:extLst>
                    </a:gridCol>
                    <a:gridCol w="1097581">
                      <a:extLst>
                        <a:ext uri="{9D8B030D-6E8A-4147-A177-3AD203B41FA5}">
                          <a16:colId xmlns:a16="http://schemas.microsoft.com/office/drawing/2014/main" val="20220852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𝑁𝐿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[0]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𝑁𝐿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𝑁𝐿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[2]</m:t>
                              </m:r>
                            </m:oMath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0786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3.5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588381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表格 9">
                <a:extLst>
                  <a:ext uri="{FF2B5EF4-FFF2-40B4-BE49-F238E27FC236}">
                    <a16:creationId xmlns:a16="http://schemas.microsoft.com/office/drawing/2014/main" id="{391C7CBE-AEDF-0643-9E82-00D6BA232B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7064349"/>
                  </p:ext>
                </p:extLst>
              </p:nvPr>
            </p:nvGraphicFramePr>
            <p:xfrm>
              <a:off x="838200" y="5614670"/>
              <a:ext cx="3292743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7581">
                      <a:extLst>
                        <a:ext uri="{9D8B030D-6E8A-4147-A177-3AD203B41FA5}">
                          <a16:colId xmlns:a16="http://schemas.microsoft.com/office/drawing/2014/main" val="875205383"/>
                        </a:ext>
                      </a:extLst>
                    </a:gridCol>
                    <a:gridCol w="1097581">
                      <a:extLst>
                        <a:ext uri="{9D8B030D-6E8A-4147-A177-3AD203B41FA5}">
                          <a16:colId xmlns:a16="http://schemas.microsoft.com/office/drawing/2014/main" val="3806261155"/>
                        </a:ext>
                      </a:extLst>
                    </a:gridCol>
                    <a:gridCol w="1097581">
                      <a:extLst>
                        <a:ext uri="{9D8B030D-6E8A-4147-A177-3AD203B41FA5}">
                          <a16:colId xmlns:a16="http://schemas.microsoft.com/office/drawing/2014/main" val="20220852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49" t="-3333" r="-200000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326" t="-3333" r="-102326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3333" r="-1149" b="-1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786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3.5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58838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55130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CB4FCA-DFD2-AC48-AA0E-8974F17DC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Formulas – Long Suit Formulas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5">
                <a:extLst>
                  <a:ext uri="{FF2B5EF4-FFF2-40B4-BE49-F238E27FC236}">
                    <a16:creationId xmlns:a16="http://schemas.microsoft.com/office/drawing/2014/main" id="{97F7BA8C-A1A7-F34C-9CE5-B5DF2042E53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52950488"/>
                  </p:ext>
                </p:extLst>
              </p:nvPr>
            </p:nvGraphicFramePr>
            <p:xfrm>
              <a:off x="1386052" y="1634045"/>
              <a:ext cx="9419896" cy="49562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0364">
                      <a:extLst>
                        <a:ext uri="{9D8B030D-6E8A-4147-A177-3AD203B41FA5}">
                          <a16:colId xmlns:a16="http://schemas.microsoft.com/office/drawing/2014/main" val="2752637096"/>
                        </a:ext>
                      </a:extLst>
                    </a:gridCol>
                    <a:gridCol w="1355787">
                      <a:extLst>
                        <a:ext uri="{9D8B030D-6E8A-4147-A177-3AD203B41FA5}">
                          <a16:colId xmlns:a16="http://schemas.microsoft.com/office/drawing/2014/main" val="2986285788"/>
                        </a:ext>
                      </a:extLst>
                    </a:gridCol>
                    <a:gridCol w="7063745">
                      <a:extLst>
                        <a:ext uri="{9D8B030D-6E8A-4147-A177-3AD203B41FA5}">
                          <a16:colId xmlns:a16="http://schemas.microsoft.com/office/drawing/2014/main" val="2798608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Formula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#parameters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Description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6911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TW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TW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𝑠𝑢𝑖𝑡</m:t>
                                    </m:r>
                                    <m:r>
                                      <a:rPr lang="en-US" altLang="zh-TW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TW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h𝑎𝑛𝑑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begChr m:val="{"/>
                                        <m:endChr m:val=""/>
                                        <m:ctrlPr>
                                          <a:rPr lang="en-US" altLang="zh-TW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en-US" altLang="zh-TW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×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𝐿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𝑠𝑢𝑖𝑡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−4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sup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sub>
                                                </m:sSub>
                                              </m:sup>
                                            </m:sSup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if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&amp;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and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𝑠𝑢𝑖𝑡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&gt;4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e>
                                                </m:acc>
                                              </m:sub>
                                            </m:s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×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𝐿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𝑠𝑢𝑖𝑡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−4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sup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acc>
                                                      <m:accPr>
                                                        <m:chr m:val="̅"/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𝑡</m:t>
                                                        </m:r>
                                                      </m:e>
                                                    </m:acc>
                                                  </m:sub>
                                                </m:sSub>
                                              </m:sup>
                                            </m:sSup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if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&amp;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and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𝑠𝑢𝑖𝑡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&gt;4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0, 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if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𝑠𝑢𝑖𝑡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≤4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98619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𝑠𝑢𝑖𝑡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h𝑎𝑛𝑑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begChr m:val="{"/>
                                        <m:endChr m:val=""/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d>
                                              <m:dPr>
                                                <m:begChr m:val="{"/>
                                                <m:endChr m:val=""/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eqArr>
                                                  <m:eqArr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eqArr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𝑎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𝑡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×</m:t>
                                                    </m:r>
                                                    <m:sSup>
                                                      <m:sSupPr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d>
                                                          <m:dPr>
                                                            <m:ctrlP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sSub>
                                                              <m:sSubPr>
                                                                <m:ctrlPr>
                                                                  <a:rPr lang="en-US" altLang="zh-TW" b="0" i="1" smtClean="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</m:ctrlPr>
                                                              </m:sSubPr>
                                                              <m:e>
                                                                <m:r>
                                                                  <a:rPr lang="en-US" altLang="zh-TW" b="0" i="1" smtClean="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  <m:t>𝐿</m:t>
                                                                </m:r>
                                                              </m:e>
                                                              <m:sub>
                                                                <m:r>
                                                                  <a:rPr lang="en-US" altLang="zh-TW" b="0" i="1" smtClean="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  <m:t>𝑠𝑢𝑖𝑡</m:t>
                                                                </m:r>
                                                              </m:sub>
                                                            </m:sSub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−4</m:t>
                                                            </m:r>
                                                          </m:e>
                                                        </m:d>
                                                      </m:e>
                                                      <m:sup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𝑏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𝑡</m:t>
                                                            </m:r>
                                                          </m:sub>
                                                        </m:sSub>
                                                      </m:sup>
                                                    </m:sSup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, </m:t>
                                                    </m:r>
                                                    <m:r>
                                                      <m:rPr>
                                                        <m:nor/>
                                                      </m:rPr>
                                                      <a:rPr lang="en-US" altLang="zh-TW" b="0" i="0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if</m:t>
                                                    </m:r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 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𝐿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𝑠𝑢𝑖𝑡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&gt;4</m:t>
                                                    </m:r>
                                                  </m:e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𝑐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𝑡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, </m:t>
                                                    </m:r>
                                                    <m:r>
                                                      <m:rPr>
                                                        <m:nor/>
                                                      </m:rPr>
                                                      <a:rPr lang="en-US" altLang="zh-TW" b="0" i="0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if</m:t>
                                                    </m:r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 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𝐿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𝑠𝑢𝑖𝑡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=4</m:t>
                                                    </m:r>
                                                  </m:e>
                                                </m:eqArr>
                                              </m:e>
                                            </m:d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if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e>
                                            <m:d>
                                              <m:dPr>
                                                <m:begChr m:val="{"/>
                                                <m:endChr m:val=""/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eqArr>
                                                  <m:eqArr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eqArr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𝑎</m:t>
                                                        </m:r>
                                                      </m:e>
                                                      <m:sub>
                                                        <m:acc>
                                                          <m:accPr>
                                                            <m:chr m:val="̅"/>
                                                            <m:ctrlP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accPr>
                                                          <m:e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𝑡</m:t>
                                                            </m:r>
                                                          </m:e>
                                                        </m:acc>
                                                      </m:sub>
                                                    </m:s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×</m:t>
                                                    </m:r>
                                                    <m:sSup>
                                                      <m:sSupPr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d>
                                                          <m:dPr>
                                                            <m:ctrlP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sSub>
                                                              <m:sSubPr>
                                                                <m:ctrlPr>
                                                                  <a:rPr lang="en-US" altLang="zh-TW" b="0" i="1" smtClean="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</m:ctrlPr>
                                                              </m:sSubPr>
                                                              <m:e>
                                                                <m:r>
                                                                  <a:rPr lang="en-US" altLang="zh-TW" b="0" i="1" smtClean="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  <m:t>𝐿</m:t>
                                                                </m:r>
                                                              </m:e>
                                                              <m:sub>
                                                                <m:r>
                                                                  <a:rPr lang="en-US" altLang="zh-TW" b="0" i="1" smtClean="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  <m:t>𝑠𝑢𝑖𝑡</m:t>
                                                                </m:r>
                                                              </m:sub>
                                                            </m:sSub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−4</m:t>
                                                            </m:r>
                                                          </m:e>
                                                        </m:d>
                                                      </m:e>
                                                      <m:sup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𝑏</m:t>
                                                            </m:r>
                                                          </m:e>
                                                          <m:sub>
                                                            <m:acc>
                                                              <m:accPr>
                                                                <m:chr m:val="̅"/>
                                                                <m:ctrlPr>
                                                                  <a:rPr lang="en-US" altLang="zh-TW" b="0" i="1" smtClean="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</m:ctrlPr>
                                                              </m:accPr>
                                                              <m:e>
                                                                <m:r>
                                                                  <a:rPr lang="en-US" altLang="zh-TW" b="0" i="1" smtClean="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  <m:t>𝑡</m:t>
                                                                </m:r>
                                                              </m:e>
                                                            </m:acc>
                                                          </m:sub>
                                                        </m:sSub>
                                                      </m:sup>
                                                    </m:sSup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, </m:t>
                                                    </m:r>
                                                    <m:r>
                                                      <m:rPr>
                                                        <m:nor/>
                                                      </m:rPr>
                                                      <a:rPr lang="en-US" altLang="zh-TW" b="0" i="0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if</m:t>
                                                    </m:r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 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𝐿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𝑠𝑢𝑖𝑡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&gt;4</m:t>
                                                    </m:r>
                                                  </m:e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𝑐</m:t>
                                                        </m:r>
                                                      </m:e>
                                                      <m:sub>
                                                        <m:acc>
                                                          <m:accPr>
                                                            <m:chr m:val="̅"/>
                                                            <m:ctrlP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accPr>
                                                          <m:e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𝑡</m:t>
                                                            </m:r>
                                                          </m:e>
                                                        </m:acc>
                                                      </m:sub>
                                                    </m:s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, </m:t>
                                                    </m:r>
                                                    <m:r>
                                                      <m:rPr>
                                                        <m:nor/>
                                                      </m:rPr>
                                                      <a:rPr lang="en-US" altLang="zh-TW" b="0" i="0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if</m:t>
                                                    </m:r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 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𝐿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𝑠𝑢𝑖𝑡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=4</m:t>
                                                    </m:r>
                                                  </m:e>
                                                </m:eqArr>
                                              </m:e>
                                            </m:d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if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0, 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if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𝑠𝑢𝑖𝑡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&lt;4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24127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altLang="zh-TW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altLang="zh-TW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𝐿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𝑠𝑢𝑖𝑡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</m:sSub>
                                          </m:sup>
                                        </m:s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TW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&amp;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TW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and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&gt;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acc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𝐿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𝑠𝑢𝑖𝑡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acc>
                                                      <m:accPr>
                                                        <m:chr m:val="̅"/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𝑡</m:t>
                                                        </m:r>
                                                      </m:e>
                                                    </m:acc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e>
                                                </m:acc>
                                              </m:sub>
                                            </m:sSub>
                                          </m:sup>
                                        </m:s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TW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&amp;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TW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and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&gt;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acc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0, 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TW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88304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oMath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249116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5">
                <a:extLst>
                  <a:ext uri="{FF2B5EF4-FFF2-40B4-BE49-F238E27FC236}">
                    <a16:creationId xmlns:a16="http://schemas.microsoft.com/office/drawing/2014/main" id="{97F7BA8C-A1A7-F34C-9CE5-B5DF2042E53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52950488"/>
                  </p:ext>
                </p:extLst>
              </p:nvPr>
            </p:nvGraphicFramePr>
            <p:xfrm>
              <a:off x="1386052" y="1634045"/>
              <a:ext cx="9419896" cy="49562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0364">
                      <a:extLst>
                        <a:ext uri="{9D8B030D-6E8A-4147-A177-3AD203B41FA5}">
                          <a16:colId xmlns:a16="http://schemas.microsoft.com/office/drawing/2014/main" val="2752637096"/>
                        </a:ext>
                      </a:extLst>
                    </a:gridCol>
                    <a:gridCol w="1355787">
                      <a:extLst>
                        <a:ext uri="{9D8B030D-6E8A-4147-A177-3AD203B41FA5}">
                          <a16:colId xmlns:a16="http://schemas.microsoft.com/office/drawing/2014/main" val="2986285788"/>
                        </a:ext>
                      </a:extLst>
                    </a:gridCol>
                    <a:gridCol w="7063745">
                      <a:extLst>
                        <a:ext uri="{9D8B030D-6E8A-4147-A177-3AD203B41FA5}">
                          <a16:colId xmlns:a16="http://schemas.microsoft.com/office/drawing/2014/main" val="27986080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Formula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#parameters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Description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6911767"/>
                      </a:ext>
                    </a:extLst>
                  </a:tr>
                  <a:tr h="110718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211364" r="-841772" b="-523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633" t="-211364" r="-360" b="-5238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9861928"/>
                      </a:ext>
                    </a:extLst>
                  </a:tr>
                  <a:tr h="1730947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201471" r="-841772" b="-238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633" t="-201471" r="-360" b="-2389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2412707"/>
                      </a:ext>
                    </a:extLst>
                  </a:tr>
                  <a:tr h="110718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465909" r="-841772" b="-2693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633" t="-465909" r="-360" b="-2693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88304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1717241" r="-841772" b="-7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633" t="-1717241" r="-360" b="-7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249116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45841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CB4FCA-DFD2-AC48-AA0E-8974F17DC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Formulas – Long Suit Formulas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表格 4">
                <a:extLst>
                  <a:ext uri="{FF2B5EF4-FFF2-40B4-BE49-F238E27FC236}">
                    <a16:creationId xmlns:a16="http://schemas.microsoft.com/office/drawing/2014/main" id="{D6819375-70DD-1D45-A576-E0E8697E9D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261070"/>
                  </p:ext>
                </p:extLst>
              </p:nvPr>
            </p:nvGraphicFramePr>
            <p:xfrm>
              <a:off x="972207" y="1704976"/>
              <a:ext cx="10247586" cy="4211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0880">
                      <a:extLst>
                        <a:ext uri="{9D8B030D-6E8A-4147-A177-3AD203B41FA5}">
                          <a16:colId xmlns:a16="http://schemas.microsoft.com/office/drawing/2014/main" val="2900614783"/>
                        </a:ext>
                      </a:extLst>
                    </a:gridCol>
                    <a:gridCol w="1870121">
                      <a:extLst>
                        <a:ext uri="{9D8B030D-6E8A-4147-A177-3AD203B41FA5}">
                          <a16:colId xmlns:a16="http://schemas.microsoft.com/office/drawing/2014/main" val="3013778250"/>
                        </a:ext>
                      </a:extLst>
                    </a:gridCol>
                    <a:gridCol w="2082198">
                      <a:extLst>
                        <a:ext uri="{9D8B030D-6E8A-4147-A177-3AD203B41FA5}">
                          <a16:colId xmlns:a16="http://schemas.microsoft.com/office/drawing/2014/main" val="3443406315"/>
                        </a:ext>
                      </a:extLst>
                    </a:gridCol>
                    <a:gridCol w="1071469">
                      <a:extLst>
                        <a:ext uri="{9D8B030D-6E8A-4147-A177-3AD203B41FA5}">
                          <a16:colId xmlns:a16="http://schemas.microsoft.com/office/drawing/2014/main" val="3317424169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162832883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817355260"/>
                        </a:ext>
                      </a:extLst>
                    </a:gridCol>
                  </a:tblGrid>
                  <a:tr h="3378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#parameters: 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gridSpan="4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altLang="zh-TW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TW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TW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𝑠𝑢𝑖𝑡</m:t>
                                    </m:r>
                                    <m:r>
                                      <a:rPr lang="en-US" altLang="zh-TW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TW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h𝑎𝑛𝑑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begChr m:val="{"/>
                                        <m:endChr m:val=""/>
                                        <m:ctrlPr>
                                          <a:rPr lang="en-US" altLang="zh-TW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en-US" altLang="zh-TW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×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𝐿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𝑠𝑢𝑖𝑡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−4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sup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sub>
                                                </m:sSub>
                                              </m:sup>
                                            </m:sSup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𝑖𝑓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&amp;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𝑎𝑛𝑑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𝑠𝑢𝑖𝑡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&gt;4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e>
                                                </m:acc>
                                              </m:sub>
                                            </m:s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×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𝐿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𝑠𝑢𝑖𝑡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−4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sup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acc>
                                                      <m:accPr>
                                                        <m:chr m:val="̅"/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rgbClr val="FF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rgbClr val="FF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𝑡</m:t>
                                                        </m:r>
                                                      </m:e>
                                                    </m:acc>
                                                  </m:sub>
                                                </m:sSub>
                                              </m:sup>
                                            </m:sSup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𝑖𝑓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&amp;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𝑎𝑛𝑑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𝑠𝑢𝑖𝑡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&gt;4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0, 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𝑖𝑓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𝑠𝑢𝑖𝑡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≤4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4647893"/>
                      </a:ext>
                    </a:extLst>
                  </a:tr>
                  <a:tr h="956999">
                    <a:tc rowSpan="3" gridSpan="2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4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4981430"/>
                      </a:ext>
                    </a:extLst>
                  </a:tr>
                  <a:tr h="1593610"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JT7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AKJ7642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=0+0+9+0=9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5647339"/>
                      </a:ext>
                    </a:extLst>
                  </a:tr>
                  <a:tr h="1294808">
                    <a:tc gridSpan="2" v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Assuming the trump suit is the diamond</a:t>
                          </a:r>
                          <a:endParaRPr lang="zh-TW" altLang="en-US" b="0" dirty="0">
                            <a:solidFill>
                              <a:schemeClr val="accent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29364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表格 4">
                <a:extLst>
                  <a:ext uri="{FF2B5EF4-FFF2-40B4-BE49-F238E27FC236}">
                    <a16:creationId xmlns:a16="http://schemas.microsoft.com/office/drawing/2014/main" id="{D6819375-70DD-1D45-A576-E0E8697E9D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261070"/>
                  </p:ext>
                </p:extLst>
              </p:nvPr>
            </p:nvGraphicFramePr>
            <p:xfrm>
              <a:off x="972207" y="1704976"/>
              <a:ext cx="10247586" cy="4211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0880">
                      <a:extLst>
                        <a:ext uri="{9D8B030D-6E8A-4147-A177-3AD203B41FA5}">
                          <a16:colId xmlns:a16="http://schemas.microsoft.com/office/drawing/2014/main" val="2900614783"/>
                        </a:ext>
                      </a:extLst>
                    </a:gridCol>
                    <a:gridCol w="1870121">
                      <a:extLst>
                        <a:ext uri="{9D8B030D-6E8A-4147-A177-3AD203B41FA5}">
                          <a16:colId xmlns:a16="http://schemas.microsoft.com/office/drawing/2014/main" val="3013778250"/>
                        </a:ext>
                      </a:extLst>
                    </a:gridCol>
                    <a:gridCol w="2082198">
                      <a:extLst>
                        <a:ext uri="{9D8B030D-6E8A-4147-A177-3AD203B41FA5}">
                          <a16:colId xmlns:a16="http://schemas.microsoft.com/office/drawing/2014/main" val="3443406315"/>
                        </a:ext>
                      </a:extLst>
                    </a:gridCol>
                    <a:gridCol w="1071469">
                      <a:extLst>
                        <a:ext uri="{9D8B030D-6E8A-4147-A177-3AD203B41FA5}">
                          <a16:colId xmlns:a16="http://schemas.microsoft.com/office/drawing/2014/main" val="3317424169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162832883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81735526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644828" r="-770968" b="-10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#parameters: 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gridSpan="4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2504" t="-179808" r="-353" b="-220192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4647893"/>
                      </a:ext>
                    </a:extLst>
                  </a:tr>
                  <a:tr h="956999">
                    <a:tc rowSpan="3" gridSpan="2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4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4981430"/>
                      </a:ext>
                    </a:extLst>
                  </a:tr>
                  <a:tr h="1593610"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JT7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AKJ7642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3292" t="-230952" r="-627" b="-817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5647339"/>
                      </a:ext>
                    </a:extLst>
                  </a:tr>
                  <a:tr h="1294808">
                    <a:tc gridSpan="2" v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Assuming the trump suit is the diamond</a:t>
                          </a:r>
                          <a:endParaRPr lang="zh-TW" altLang="en-US" b="0" dirty="0">
                            <a:solidFill>
                              <a:schemeClr val="accent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29364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表格 9">
                <a:extLst>
                  <a:ext uri="{FF2B5EF4-FFF2-40B4-BE49-F238E27FC236}">
                    <a16:creationId xmlns:a16="http://schemas.microsoft.com/office/drawing/2014/main" id="{AEC0E50B-E7D7-5A4D-BBA3-9A9A2EE171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5424828"/>
                  </p:ext>
                </p:extLst>
              </p:nvPr>
            </p:nvGraphicFramePr>
            <p:xfrm>
              <a:off x="470780" y="5243830"/>
              <a:ext cx="4003623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4541">
                      <a:extLst>
                        <a:ext uri="{9D8B030D-6E8A-4147-A177-3AD203B41FA5}">
                          <a16:colId xmlns:a16="http://schemas.microsoft.com/office/drawing/2014/main" val="3954870805"/>
                        </a:ext>
                      </a:extLst>
                    </a:gridCol>
                    <a:gridCol w="1334541">
                      <a:extLst>
                        <a:ext uri="{9D8B030D-6E8A-4147-A177-3AD203B41FA5}">
                          <a16:colId xmlns:a16="http://schemas.microsoft.com/office/drawing/2014/main" val="875205383"/>
                        </a:ext>
                      </a:extLst>
                    </a:gridCol>
                    <a:gridCol w="1334541">
                      <a:extLst>
                        <a:ext uri="{9D8B030D-6E8A-4147-A177-3AD203B41FA5}">
                          <a16:colId xmlns:a16="http://schemas.microsoft.com/office/drawing/2014/main" val="38062611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0786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588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Non-trump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94136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表格 9">
                <a:extLst>
                  <a:ext uri="{FF2B5EF4-FFF2-40B4-BE49-F238E27FC236}">
                    <a16:creationId xmlns:a16="http://schemas.microsoft.com/office/drawing/2014/main" id="{AEC0E50B-E7D7-5A4D-BBA3-9A9A2EE171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5424828"/>
                  </p:ext>
                </p:extLst>
              </p:nvPr>
            </p:nvGraphicFramePr>
            <p:xfrm>
              <a:off x="470780" y="5243830"/>
              <a:ext cx="4003623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4541">
                      <a:extLst>
                        <a:ext uri="{9D8B030D-6E8A-4147-A177-3AD203B41FA5}">
                          <a16:colId xmlns:a16="http://schemas.microsoft.com/office/drawing/2014/main" val="3954870805"/>
                        </a:ext>
                      </a:extLst>
                    </a:gridCol>
                    <a:gridCol w="1334541">
                      <a:extLst>
                        <a:ext uri="{9D8B030D-6E8A-4147-A177-3AD203B41FA5}">
                          <a16:colId xmlns:a16="http://schemas.microsoft.com/office/drawing/2014/main" val="875205383"/>
                        </a:ext>
                      </a:extLst>
                    </a:gridCol>
                    <a:gridCol w="1334541">
                      <a:extLst>
                        <a:ext uri="{9D8B030D-6E8A-4147-A177-3AD203B41FA5}">
                          <a16:colId xmlns:a16="http://schemas.microsoft.com/office/drawing/2014/main" val="38062611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r="-100000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905" r="-952" b="-2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786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588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Non-trump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94136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67973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CB4FCA-DFD2-AC48-AA0E-8974F17DC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Formulas – Long Suit Formulas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0DB305AC-9FFC-9644-98BB-EA475CD4EB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769203"/>
                  </p:ext>
                </p:extLst>
              </p:nvPr>
            </p:nvGraphicFramePr>
            <p:xfrm>
              <a:off x="1418709" y="1572266"/>
              <a:ext cx="10247586" cy="48221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0880">
                      <a:extLst>
                        <a:ext uri="{9D8B030D-6E8A-4147-A177-3AD203B41FA5}">
                          <a16:colId xmlns:a16="http://schemas.microsoft.com/office/drawing/2014/main" val="2900614783"/>
                        </a:ext>
                      </a:extLst>
                    </a:gridCol>
                    <a:gridCol w="1870121">
                      <a:extLst>
                        <a:ext uri="{9D8B030D-6E8A-4147-A177-3AD203B41FA5}">
                          <a16:colId xmlns:a16="http://schemas.microsoft.com/office/drawing/2014/main" val="3013778250"/>
                        </a:ext>
                      </a:extLst>
                    </a:gridCol>
                    <a:gridCol w="2082198">
                      <a:extLst>
                        <a:ext uri="{9D8B030D-6E8A-4147-A177-3AD203B41FA5}">
                          <a16:colId xmlns:a16="http://schemas.microsoft.com/office/drawing/2014/main" val="3443406315"/>
                        </a:ext>
                      </a:extLst>
                    </a:gridCol>
                    <a:gridCol w="1071469">
                      <a:extLst>
                        <a:ext uri="{9D8B030D-6E8A-4147-A177-3AD203B41FA5}">
                          <a16:colId xmlns:a16="http://schemas.microsoft.com/office/drawing/2014/main" val="3317424169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162832883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817355260"/>
                        </a:ext>
                      </a:extLst>
                    </a:gridCol>
                  </a:tblGrid>
                  <a:tr h="3378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#parameters: 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gridSpan="4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𝑠𝑢𝑖𝑡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h𝑎𝑛𝑑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begChr m:val="{"/>
                                        <m:endChr m:val=""/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d>
                                              <m:dPr>
                                                <m:begChr m:val="{"/>
                                                <m:endChr m:val=""/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eqArr>
                                                  <m:eqArr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eqArr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rgbClr val="FF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rgbClr val="FF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𝑎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rgbClr val="FF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𝑡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×</m:t>
                                                    </m:r>
                                                    <m:sSup>
                                                      <m:sSupPr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d>
                                                          <m:dPr>
                                                            <m:ctrlP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sSub>
                                                              <m:sSubPr>
                                                                <m:ctrlPr>
                                                                  <a:rPr lang="en-US" altLang="zh-TW" b="0" i="1" smtClean="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</m:ctrlPr>
                                                              </m:sSubPr>
                                                              <m:e>
                                                                <m:r>
                                                                  <a:rPr lang="en-US" altLang="zh-TW" b="0" i="1" smtClean="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  <m:t>𝐿</m:t>
                                                                </m:r>
                                                              </m:e>
                                                              <m:sub>
                                                                <m:r>
                                                                  <a:rPr lang="en-US" altLang="zh-TW" b="0" i="1" smtClean="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  <m:t>𝑠𝑢𝑖𝑡</m:t>
                                                                </m:r>
                                                              </m:sub>
                                                            </m:sSub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−4</m:t>
                                                            </m:r>
                                                          </m:e>
                                                        </m:d>
                                                      </m:e>
                                                      <m:sup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US" altLang="zh-TW" b="0" i="1" smtClean="0">
                                                                <a:solidFill>
                                                                  <a:srgbClr val="FF0000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rgbClr val="FF0000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𝑏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rgbClr val="FF0000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𝑡</m:t>
                                                            </m:r>
                                                          </m:sub>
                                                        </m:sSub>
                                                      </m:sup>
                                                    </m:sSup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, </m:t>
                                                    </m:r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𝑖𝑓</m:t>
                                                    </m:r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 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𝐿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𝑠𝑢𝑖𝑡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&gt;4</m:t>
                                                    </m:r>
                                                  </m:e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rgbClr val="FF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rgbClr val="FF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𝑐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rgbClr val="FF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𝑡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, </m:t>
                                                    </m:r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𝑖𝑓</m:t>
                                                    </m:r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 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𝐿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𝑠𝑢𝑖𝑡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=4</m:t>
                                                    </m:r>
                                                  </m:e>
                                                </m:eqArr>
                                              </m:e>
                                            </m:d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𝑖𝑓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e>
                                            <m:d>
                                              <m:dPr>
                                                <m:begChr m:val="{"/>
                                                <m:endChr m:val=""/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eqArr>
                                                  <m:eqArr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eqArr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rgbClr val="FF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rgbClr val="FF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𝑎</m:t>
                                                        </m:r>
                                                      </m:e>
                                                      <m:sub>
                                                        <m:acc>
                                                          <m:accPr>
                                                            <m:chr m:val="̅"/>
                                                            <m:ctrlPr>
                                                              <a:rPr lang="en-US" altLang="zh-TW" b="0" i="1" smtClean="0">
                                                                <a:solidFill>
                                                                  <a:srgbClr val="FF0000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accPr>
                                                          <m:e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rgbClr val="FF0000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𝑡</m:t>
                                                            </m:r>
                                                          </m:e>
                                                        </m:acc>
                                                      </m:sub>
                                                    </m:s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×</m:t>
                                                    </m:r>
                                                    <m:sSup>
                                                      <m:sSupPr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d>
                                                          <m:dPr>
                                                            <m:ctrlP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sSub>
                                                              <m:sSubPr>
                                                                <m:ctrlPr>
                                                                  <a:rPr lang="en-US" altLang="zh-TW" b="0" i="1" smtClean="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</m:ctrlPr>
                                                              </m:sSubPr>
                                                              <m:e>
                                                                <m:r>
                                                                  <a:rPr lang="en-US" altLang="zh-TW" b="0" i="1" smtClean="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  <m:t>𝐿</m:t>
                                                                </m:r>
                                                              </m:e>
                                                              <m:sub>
                                                                <m:r>
                                                                  <a:rPr lang="en-US" altLang="zh-TW" b="0" i="1" smtClean="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  <m:t>𝑠𝑢𝑖𝑡</m:t>
                                                                </m:r>
                                                              </m:sub>
                                                            </m:sSub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−4</m:t>
                                                            </m:r>
                                                          </m:e>
                                                        </m:d>
                                                      </m:e>
                                                      <m:sup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US" altLang="zh-TW" b="0" i="1" smtClean="0">
                                                                <a:solidFill>
                                                                  <a:srgbClr val="FF0000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rgbClr val="FF0000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𝑏</m:t>
                                                            </m:r>
                                                          </m:e>
                                                          <m:sub>
                                                            <m:acc>
                                                              <m:accPr>
                                                                <m:chr m:val="̅"/>
                                                                <m:ctrlPr>
                                                                  <a:rPr lang="en-US" altLang="zh-TW" b="0" i="1" smtClean="0">
                                                                    <a:solidFill>
                                                                      <a:srgbClr val="FF0000"/>
                                                                    </a:solidFill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</m:ctrlPr>
                                                              </m:accPr>
                                                              <m:e>
                                                                <m:r>
                                                                  <a:rPr lang="en-US" altLang="zh-TW" b="0" i="1" smtClean="0">
                                                                    <a:solidFill>
                                                                      <a:srgbClr val="FF0000"/>
                                                                    </a:solidFill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  <m:t>𝑡</m:t>
                                                                </m:r>
                                                              </m:e>
                                                            </m:acc>
                                                          </m:sub>
                                                        </m:sSub>
                                                      </m:sup>
                                                    </m:sSup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, </m:t>
                                                    </m:r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𝑖𝑓</m:t>
                                                    </m:r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 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𝐿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𝑠𝑢𝑖𝑡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&gt;4</m:t>
                                                    </m:r>
                                                  </m:e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rgbClr val="FF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rgbClr val="FF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𝑐</m:t>
                                                        </m:r>
                                                      </m:e>
                                                      <m:sub>
                                                        <m:acc>
                                                          <m:accPr>
                                                            <m:chr m:val="̅"/>
                                                            <m:ctrlPr>
                                                              <a:rPr lang="en-US" altLang="zh-TW" b="0" i="1" smtClean="0">
                                                                <a:solidFill>
                                                                  <a:srgbClr val="FF0000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accPr>
                                                          <m:e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rgbClr val="FF0000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𝑡</m:t>
                                                            </m:r>
                                                          </m:e>
                                                        </m:acc>
                                                      </m:sub>
                                                    </m:s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, </m:t>
                                                    </m:r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𝑖𝑓</m:t>
                                                    </m:r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 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𝐿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𝑠𝑢𝑖𝑡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=4</m:t>
                                                    </m:r>
                                                  </m:e>
                                                </m:eqArr>
                                              </m:e>
                                            </m:d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𝑖𝑓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0, 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𝑖𝑓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𝑠𝑢𝑖𝑡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&lt;4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4647893"/>
                      </a:ext>
                    </a:extLst>
                  </a:tr>
                  <a:tr h="956999">
                    <a:tc rowSpan="3" gridSpan="2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4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4981430"/>
                      </a:ext>
                    </a:extLst>
                  </a:tr>
                  <a:tr h="1593610"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JT7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AKJ7642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=0+0+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+0=9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5647339"/>
                      </a:ext>
                    </a:extLst>
                  </a:tr>
                  <a:tr h="1294808">
                    <a:tc gridSpan="2" v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Assuming the trump suit is the diamond</a:t>
                          </a:r>
                          <a:endParaRPr lang="zh-TW" altLang="en-US" b="0" dirty="0">
                            <a:solidFill>
                              <a:schemeClr val="accent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29364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0DB305AC-9FFC-9644-98BB-EA475CD4EB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769203"/>
                  </p:ext>
                </p:extLst>
              </p:nvPr>
            </p:nvGraphicFramePr>
            <p:xfrm>
              <a:off x="1418709" y="1572266"/>
              <a:ext cx="10247586" cy="48221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0880">
                      <a:extLst>
                        <a:ext uri="{9D8B030D-6E8A-4147-A177-3AD203B41FA5}">
                          <a16:colId xmlns:a16="http://schemas.microsoft.com/office/drawing/2014/main" val="2900614783"/>
                        </a:ext>
                      </a:extLst>
                    </a:gridCol>
                    <a:gridCol w="1870121">
                      <a:extLst>
                        <a:ext uri="{9D8B030D-6E8A-4147-A177-3AD203B41FA5}">
                          <a16:colId xmlns:a16="http://schemas.microsoft.com/office/drawing/2014/main" val="3013778250"/>
                        </a:ext>
                      </a:extLst>
                    </a:gridCol>
                    <a:gridCol w="2082198">
                      <a:extLst>
                        <a:ext uri="{9D8B030D-6E8A-4147-A177-3AD203B41FA5}">
                          <a16:colId xmlns:a16="http://schemas.microsoft.com/office/drawing/2014/main" val="3443406315"/>
                        </a:ext>
                      </a:extLst>
                    </a:gridCol>
                    <a:gridCol w="1071469">
                      <a:extLst>
                        <a:ext uri="{9D8B030D-6E8A-4147-A177-3AD203B41FA5}">
                          <a16:colId xmlns:a16="http://schemas.microsoft.com/office/drawing/2014/main" val="3317424169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162832883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81735526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20690" r="-770968" b="-12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#parameters: 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gridSpan="4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2504" t="-79739" r="-353" b="-149673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4647893"/>
                      </a:ext>
                    </a:extLst>
                  </a:tr>
                  <a:tr h="1568006">
                    <a:tc rowSpan="3" gridSpan="2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4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4981430"/>
                      </a:ext>
                    </a:extLst>
                  </a:tr>
                  <a:tr h="1593610"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JT7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AKJ7642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3292" t="-218254" r="-627" b="-817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5647339"/>
                      </a:ext>
                    </a:extLst>
                  </a:tr>
                  <a:tr h="1294808">
                    <a:tc gridSpan="2" v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Assuming the trump suit is the diamond</a:t>
                          </a:r>
                          <a:endParaRPr lang="zh-TW" altLang="en-US" b="0" dirty="0">
                            <a:solidFill>
                              <a:schemeClr val="accent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29364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表格 9">
                <a:extLst>
                  <a:ext uri="{FF2B5EF4-FFF2-40B4-BE49-F238E27FC236}">
                    <a16:creationId xmlns:a16="http://schemas.microsoft.com/office/drawing/2014/main" id="{6DD4A439-FCE1-124A-ABC5-8184B3DBB9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4565447"/>
                  </p:ext>
                </p:extLst>
              </p:nvPr>
            </p:nvGraphicFramePr>
            <p:xfrm>
              <a:off x="434566" y="5608955"/>
              <a:ext cx="4957244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9311">
                      <a:extLst>
                        <a:ext uri="{9D8B030D-6E8A-4147-A177-3AD203B41FA5}">
                          <a16:colId xmlns:a16="http://schemas.microsoft.com/office/drawing/2014/main" val="3954870805"/>
                        </a:ext>
                      </a:extLst>
                    </a:gridCol>
                    <a:gridCol w="1239311">
                      <a:extLst>
                        <a:ext uri="{9D8B030D-6E8A-4147-A177-3AD203B41FA5}">
                          <a16:colId xmlns:a16="http://schemas.microsoft.com/office/drawing/2014/main" val="875205383"/>
                        </a:ext>
                      </a:extLst>
                    </a:gridCol>
                    <a:gridCol w="1239311">
                      <a:extLst>
                        <a:ext uri="{9D8B030D-6E8A-4147-A177-3AD203B41FA5}">
                          <a16:colId xmlns:a16="http://schemas.microsoft.com/office/drawing/2014/main" val="281762147"/>
                        </a:ext>
                      </a:extLst>
                    </a:gridCol>
                    <a:gridCol w="1239311">
                      <a:extLst>
                        <a:ext uri="{9D8B030D-6E8A-4147-A177-3AD203B41FA5}">
                          <a16:colId xmlns:a16="http://schemas.microsoft.com/office/drawing/2014/main" val="38062611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0786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588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Non-trump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94136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表格 9">
                <a:extLst>
                  <a:ext uri="{FF2B5EF4-FFF2-40B4-BE49-F238E27FC236}">
                    <a16:creationId xmlns:a16="http://schemas.microsoft.com/office/drawing/2014/main" id="{6DD4A439-FCE1-124A-ABC5-8184B3DBB9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4565447"/>
                  </p:ext>
                </p:extLst>
              </p:nvPr>
            </p:nvGraphicFramePr>
            <p:xfrm>
              <a:off x="434566" y="5608955"/>
              <a:ext cx="4957244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9311">
                      <a:extLst>
                        <a:ext uri="{9D8B030D-6E8A-4147-A177-3AD203B41FA5}">
                          <a16:colId xmlns:a16="http://schemas.microsoft.com/office/drawing/2014/main" val="3954870805"/>
                        </a:ext>
                      </a:extLst>
                    </a:gridCol>
                    <a:gridCol w="1239311">
                      <a:extLst>
                        <a:ext uri="{9D8B030D-6E8A-4147-A177-3AD203B41FA5}">
                          <a16:colId xmlns:a16="http://schemas.microsoft.com/office/drawing/2014/main" val="875205383"/>
                        </a:ext>
                      </a:extLst>
                    </a:gridCol>
                    <a:gridCol w="1239311">
                      <a:extLst>
                        <a:ext uri="{9D8B030D-6E8A-4147-A177-3AD203B41FA5}">
                          <a16:colId xmlns:a16="http://schemas.microsoft.com/office/drawing/2014/main" val="281762147"/>
                        </a:ext>
                      </a:extLst>
                    </a:gridCol>
                    <a:gridCol w="1239311">
                      <a:extLst>
                        <a:ext uri="{9D8B030D-6E8A-4147-A177-3AD203B41FA5}">
                          <a16:colId xmlns:a16="http://schemas.microsoft.com/office/drawing/2014/main" val="38062611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020" r="-200000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3093" r="-102062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000" r="-1020" b="-2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786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588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Non-trump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94136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95385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CB4FCA-DFD2-AC48-AA0E-8974F17DC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Formulas – Long Suit Formulas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表格 4">
                <a:extLst>
                  <a:ext uri="{FF2B5EF4-FFF2-40B4-BE49-F238E27FC236}">
                    <a16:creationId xmlns:a16="http://schemas.microsoft.com/office/drawing/2014/main" id="{168531CE-FAEB-D942-BE97-C17AF0C48B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822376"/>
                  </p:ext>
                </p:extLst>
              </p:nvPr>
            </p:nvGraphicFramePr>
            <p:xfrm>
              <a:off x="1765738" y="1690688"/>
              <a:ext cx="10247586" cy="4211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0880">
                      <a:extLst>
                        <a:ext uri="{9D8B030D-6E8A-4147-A177-3AD203B41FA5}">
                          <a16:colId xmlns:a16="http://schemas.microsoft.com/office/drawing/2014/main" val="2900614783"/>
                        </a:ext>
                      </a:extLst>
                    </a:gridCol>
                    <a:gridCol w="1870121">
                      <a:extLst>
                        <a:ext uri="{9D8B030D-6E8A-4147-A177-3AD203B41FA5}">
                          <a16:colId xmlns:a16="http://schemas.microsoft.com/office/drawing/2014/main" val="3013778250"/>
                        </a:ext>
                      </a:extLst>
                    </a:gridCol>
                    <a:gridCol w="2082198">
                      <a:extLst>
                        <a:ext uri="{9D8B030D-6E8A-4147-A177-3AD203B41FA5}">
                          <a16:colId xmlns:a16="http://schemas.microsoft.com/office/drawing/2014/main" val="3443406315"/>
                        </a:ext>
                      </a:extLst>
                    </a:gridCol>
                    <a:gridCol w="1071469">
                      <a:extLst>
                        <a:ext uri="{9D8B030D-6E8A-4147-A177-3AD203B41FA5}">
                          <a16:colId xmlns:a16="http://schemas.microsoft.com/office/drawing/2014/main" val="3317424169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162832883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817355260"/>
                        </a:ext>
                      </a:extLst>
                    </a:gridCol>
                  </a:tblGrid>
                  <a:tr h="3378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#parameters: 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grid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altLang="zh-TW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altLang="zh-TW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𝐿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𝑠𝑢𝑖𝑡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</m:sSub>
                                          </m:sup>
                                        </m:s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𝑖𝑓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&amp;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𝑎𝑛𝑑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&gt;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acc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𝐿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𝑠𝑢𝑖𝑡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acc>
                                                      <m:accPr>
                                                        <m:chr m:val="̅"/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rgbClr val="FF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rgbClr val="FF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𝑡</m:t>
                                                        </m:r>
                                                      </m:e>
                                                    </m:acc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e>
                                                </m:acc>
                                              </m:sub>
                                            </m:sSub>
                                          </m:sup>
                                        </m:s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𝑖𝑓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&amp;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𝑎𝑛𝑑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&gt;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acc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0, 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𝑜𝑡h𝑒𝑟𝑤𝑖𝑠𝑒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4647893"/>
                      </a:ext>
                    </a:extLst>
                  </a:tr>
                  <a:tr h="956999">
                    <a:tc rowSpan="3" gridSpan="2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3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4981430"/>
                      </a:ext>
                    </a:extLst>
                  </a:tr>
                  <a:tr h="1593610"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JT7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AKJ7642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=0+0+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+0=8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5647339"/>
                      </a:ext>
                    </a:extLst>
                  </a:tr>
                  <a:tr h="1294808">
                    <a:tc gridSpan="2" v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Assuming the trump suit is the diamond</a:t>
                          </a:r>
                          <a:endParaRPr lang="zh-TW" altLang="en-US" b="0" dirty="0">
                            <a:solidFill>
                              <a:schemeClr val="accent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29364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表格 4">
                <a:extLst>
                  <a:ext uri="{FF2B5EF4-FFF2-40B4-BE49-F238E27FC236}">
                    <a16:creationId xmlns:a16="http://schemas.microsoft.com/office/drawing/2014/main" id="{168531CE-FAEB-D942-BE97-C17AF0C48B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822376"/>
                  </p:ext>
                </p:extLst>
              </p:nvPr>
            </p:nvGraphicFramePr>
            <p:xfrm>
              <a:off x="1765738" y="1690688"/>
              <a:ext cx="10247586" cy="4211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0880">
                      <a:extLst>
                        <a:ext uri="{9D8B030D-6E8A-4147-A177-3AD203B41FA5}">
                          <a16:colId xmlns:a16="http://schemas.microsoft.com/office/drawing/2014/main" val="2900614783"/>
                        </a:ext>
                      </a:extLst>
                    </a:gridCol>
                    <a:gridCol w="1870121">
                      <a:extLst>
                        <a:ext uri="{9D8B030D-6E8A-4147-A177-3AD203B41FA5}">
                          <a16:colId xmlns:a16="http://schemas.microsoft.com/office/drawing/2014/main" val="3013778250"/>
                        </a:ext>
                      </a:extLst>
                    </a:gridCol>
                    <a:gridCol w="2082198">
                      <a:extLst>
                        <a:ext uri="{9D8B030D-6E8A-4147-A177-3AD203B41FA5}">
                          <a16:colId xmlns:a16="http://schemas.microsoft.com/office/drawing/2014/main" val="3443406315"/>
                        </a:ext>
                      </a:extLst>
                    </a:gridCol>
                    <a:gridCol w="1071469">
                      <a:extLst>
                        <a:ext uri="{9D8B030D-6E8A-4147-A177-3AD203B41FA5}">
                          <a16:colId xmlns:a16="http://schemas.microsoft.com/office/drawing/2014/main" val="3317424169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162832883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81735526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75" t="-644828" r="-770968" b="-10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#parameters: 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gridSpan="3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069" t="-179808" r="-39706" b="-220192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4647893"/>
                      </a:ext>
                    </a:extLst>
                  </a:tr>
                  <a:tr h="956999">
                    <a:tc rowSpan="3" gridSpan="2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3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4981430"/>
                      </a:ext>
                    </a:extLst>
                  </a:tr>
                  <a:tr h="1593610"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JT7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AKJ7642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4088" t="-230952" r="-943" b="-817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5647339"/>
                      </a:ext>
                    </a:extLst>
                  </a:tr>
                  <a:tr h="1294808">
                    <a:tc gridSpan="2" v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Assuming the trump suit is the diamond</a:t>
                          </a:r>
                          <a:endParaRPr lang="zh-TW" altLang="en-US" b="0" dirty="0">
                            <a:solidFill>
                              <a:schemeClr val="accent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29364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表格 9">
                <a:extLst>
                  <a:ext uri="{FF2B5EF4-FFF2-40B4-BE49-F238E27FC236}">
                    <a16:creationId xmlns:a16="http://schemas.microsoft.com/office/drawing/2014/main" id="{0C7C6BBD-7639-5744-AB70-1AAA7B069E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4389429"/>
                  </p:ext>
                </p:extLst>
              </p:nvPr>
            </p:nvGraphicFramePr>
            <p:xfrm>
              <a:off x="552261" y="5243830"/>
              <a:ext cx="5175876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3969">
                      <a:extLst>
                        <a:ext uri="{9D8B030D-6E8A-4147-A177-3AD203B41FA5}">
                          <a16:colId xmlns:a16="http://schemas.microsoft.com/office/drawing/2014/main" val="3954870805"/>
                        </a:ext>
                      </a:extLst>
                    </a:gridCol>
                    <a:gridCol w="1293969">
                      <a:extLst>
                        <a:ext uri="{9D8B030D-6E8A-4147-A177-3AD203B41FA5}">
                          <a16:colId xmlns:a16="http://schemas.microsoft.com/office/drawing/2014/main" val="875205383"/>
                        </a:ext>
                      </a:extLst>
                    </a:gridCol>
                    <a:gridCol w="1293969">
                      <a:extLst>
                        <a:ext uri="{9D8B030D-6E8A-4147-A177-3AD203B41FA5}">
                          <a16:colId xmlns:a16="http://schemas.microsoft.com/office/drawing/2014/main" val="3806261155"/>
                        </a:ext>
                      </a:extLst>
                    </a:gridCol>
                    <a:gridCol w="1293969">
                      <a:extLst>
                        <a:ext uri="{9D8B030D-6E8A-4147-A177-3AD203B41FA5}">
                          <a16:colId xmlns:a16="http://schemas.microsoft.com/office/drawing/2014/main" val="19547567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0786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588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Non-trump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94136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表格 9">
                <a:extLst>
                  <a:ext uri="{FF2B5EF4-FFF2-40B4-BE49-F238E27FC236}">
                    <a16:creationId xmlns:a16="http://schemas.microsoft.com/office/drawing/2014/main" id="{0C7C6BBD-7639-5744-AB70-1AAA7B069E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4389429"/>
                  </p:ext>
                </p:extLst>
              </p:nvPr>
            </p:nvGraphicFramePr>
            <p:xfrm>
              <a:off x="552261" y="5243830"/>
              <a:ext cx="5175876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3969">
                      <a:extLst>
                        <a:ext uri="{9D8B030D-6E8A-4147-A177-3AD203B41FA5}">
                          <a16:colId xmlns:a16="http://schemas.microsoft.com/office/drawing/2014/main" val="3954870805"/>
                        </a:ext>
                      </a:extLst>
                    </a:gridCol>
                    <a:gridCol w="1293969">
                      <a:extLst>
                        <a:ext uri="{9D8B030D-6E8A-4147-A177-3AD203B41FA5}">
                          <a16:colId xmlns:a16="http://schemas.microsoft.com/office/drawing/2014/main" val="875205383"/>
                        </a:ext>
                      </a:extLst>
                    </a:gridCol>
                    <a:gridCol w="1293969">
                      <a:extLst>
                        <a:ext uri="{9D8B030D-6E8A-4147-A177-3AD203B41FA5}">
                          <a16:colId xmlns:a16="http://schemas.microsoft.com/office/drawing/2014/main" val="3806261155"/>
                        </a:ext>
                      </a:extLst>
                    </a:gridCol>
                    <a:gridCol w="1293969">
                      <a:extLst>
                        <a:ext uri="{9D8B030D-6E8A-4147-A177-3AD203B41FA5}">
                          <a16:colId xmlns:a16="http://schemas.microsoft.com/office/drawing/2014/main" val="19547567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r="-199029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961" r="-100980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961" r="-980" b="-2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786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588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Non-trump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94136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01058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CB4FCA-DFD2-AC48-AA0E-8974F17DC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Formulas – Long Suit Formulas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2E16EE92-9C3F-7349-845C-3D690EE7C8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4824345"/>
                  </p:ext>
                </p:extLst>
              </p:nvPr>
            </p:nvGraphicFramePr>
            <p:xfrm>
              <a:off x="1765738" y="1690688"/>
              <a:ext cx="10247586" cy="4211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0880">
                      <a:extLst>
                        <a:ext uri="{9D8B030D-6E8A-4147-A177-3AD203B41FA5}">
                          <a16:colId xmlns:a16="http://schemas.microsoft.com/office/drawing/2014/main" val="2900614783"/>
                        </a:ext>
                      </a:extLst>
                    </a:gridCol>
                    <a:gridCol w="1870121">
                      <a:extLst>
                        <a:ext uri="{9D8B030D-6E8A-4147-A177-3AD203B41FA5}">
                          <a16:colId xmlns:a16="http://schemas.microsoft.com/office/drawing/2014/main" val="3013778250"/>
                        </a:ext>
                      </a:extLst>
                    </a:gridCol>
                    <a:gridCol w="2082198">
                      <a:extLst>
                        <a:ext uri="{9D8B030D-6E8A-4147-A177-3AD203B41FA5}">
                          <a16:colId xmlns:a16="http://schemas.microsoft.com/office/drawing/2014/main" val="3443406315"/>
                        </a:ext>
                      </a:extLst>
                    </a:gridCol>
                    <a:gridCol w="1071469">
                      <a:extLst>
                        <a:ext uri="{9D8B030D-6E8A-4147-A177-3AD203B41FA5}">
                          <a16:colId xmlns:a16="http://schemas.microsoft.com/office/drawing/2014/main" val="3317424169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162832883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817355260"/>
                        </a:ext>
                      </a:extLst>
                    </a:gridCol>
                  </a:tblGrid>
                  <a:tr h="3378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𝑇𝐿</m:t>
                                </m:r>
                              </m:oMath>
                            </m:oMathPara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#parameters: 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𝑇𝐿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4647893"/>
                      </a:ext>
                    </a:extLst>
                  </a:tr>
                  <a:tr h="956999">
                    <a:tc rowSpan="3" gridSpan="2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3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4981430"/>
                      </a:ext>
                    </a:extLst>
                  </a:tr>
                  <a:tr h="1593610"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JT7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AKJ7642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𝑇𝐿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5647339"/>
                      </a:ext>
                    </a:extLst>
                  </a:tr>
                  <a:tr h="1294808">
                    <a:tc gridSpan="2" v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Assuming the trump suit is the diamond</a:t>
                          </a:r>
                          <a:endParaRPr lang="zh-TW" altLang="en-US" b="0" dirty="0">
                            <a:solidFill>
                              <a:schemeClr val="accent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29364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2E16EE92-9C3F-7349-845C-3D690EE7C8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4824345"/>
                  </p:ext>
                </p:extLst>
              </p:nvPr>
            </p:nvGraphicFramePr>
            <p:xfrm>
              <a:off x="1765738" y="1690688"/>
              <a:ext cx="10247586" cy="4211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0880">
                      <a:extLst>
                        <a:ext uri="{9D8B030D-6E8A-4147-A177-3AD203B41FA5}">
                          <a16:colId xmlns:a16="http://schemas.microsoft.com/office/drawing/2014/main" val="2900614783"/>
                        </a:ext>
                      </a:extLst>
                    </a:gridCol>
                    <a:gridCol w="1870121">
                      <a:extLst>
                        <a:ext uri="{9D8B030D-6E8A-4147-A177-3AD203B41FA5}">
                          <a16:colId xmlns:a16="http://schemas.microsoft.com/office/drawing/2014/main" val="3013778250"/>
                        </a:ext>
                      </a:extLst>
                    </a:gridCol>
                    <a:gridCol w="2082198">
                      <a:extLst>
                        <a:ext uri="{9D8B030D-6E8A-4147-A177-3AD203B41FA5}">
                          <a16:colId xmlns:a16="http://schemas.microsoft.com/office/drawing/2014/main" val="3443406315"/>
                        </a:ext>
                      </a:extLst>
                    </a:gridCol>
                    <a:gridCol w="1071469">
                      <a:extLst>
                        <a:ext uri="{9D8B030D-6E8A-4147-A177-3AD203B41FA5}">
                          <a16:colId xmlns:a16="http://schemas.microsoft.com/office/drawing/2014/main" val="3317424169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162832883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81735526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75" t="-6897" r="-770968" b="-10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#parameters: 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gridSpan="3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069" t="-1923" r="-39706" b="-220192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4647893"/>
                      </a:ext>
                    </a:extLst>
                  </a:tr>
                  <a:tr h="956999">
                    <a:tc rowSpan="3" gridSpan="2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3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4981430"/>
                      </a:ext>
                    </a:extLst>
                  </a:tr>
                  <a:tr h="1593610"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JT7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AKJ7642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4088" t="-84127" r="-943" b="-817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5647339"/>
                      </a:ext>
                    </a:extLst>
                  </a:tr>
                  <a:tr h="1294808">
                    <a:tc gridSpan="2" v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Assuming the trump suit is the diamond</a:t>
                          </a:r>
                          <a:endParaRPr lang="zh-TW" altLang="en-US" b="0" dirty="0">
                            <a:solidFill>
                              <a:schemeClr val="accent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29364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表格 9">
                <a:extLst>
                  <a:ext uri="{FF2B5EF4-FFF2-40B4-BE49-F238E27FC236}">
                    <a16:creationId xmlns:a16="http://schemas.microsoft.com/office/drawing/2014/main" id="{A84AFE4C-E71E-3645-B8D7-777305A5E3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7791293"/>
                  </p:ext>
                </p:extLst>
              </p:nvPr>
            </p:nvGraphicFramePr>
            <p:xfrm>
              <a:off x="1001484" y="5156407"/>
              <a:ext cx="232228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val="875205383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8062611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0786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588381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表格 9">
                <a:extLst>
                  <a:ext uri="{FF2B5EF4-FFF2-40B4-BE49-F238E27FC236}">
                    <a16:creationId xmlns:a16="http://schemas.microsoft.com/office/drawing/2014/main" id="{A84AFE4C-E71E-3645-B8D7-777305A5E3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7791293"/>
                  </p:ext>
                </p:extLst>
              </p:nvPr>
            </p:nvGraphicFramePr>
            <p:xfrm>
              <a:off x="1001484" y="5156407"/>
              <a:ext cx="232228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val="875205383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8062611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333" r="-102174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333" r="-2174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786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58838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694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1A4A25-E271-D747-9E1E-3B5273F5E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 Bridge – Strength of the Hand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0C7D560F-8CF9-0442-A421-F8640DA62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469901"/>
              </p:ext>
            </p:extLst>
          </p:nvPr>
        </p:nvGraphicFramePr>
        <p:xfrm>
          <a:off x="6308503" y="2014261"/>
          <a:ext cx="4604193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748">
                  <a:extLst>
                    <a:ext uri="{9D8B030D-6E8A-4147-A177-3AD203B41FA5}">
                      <a16:colId xmlns:a16="http://schemas.microsoft.com/office/drawing/2014/main" val="365665237"/>
                    </a:ext>
                  </a:extLst>
                </a:gridCol>
                <a:gridCol w="637489">
                  <a:extLst>
                    <a:ext uri="{9D8B030D-6E8A-4147-A177-3AD203B41FA5}">
                      <a16:colId xmlns:a16="http://schemas.microsoft.com/office/drawing/2014/main" val="3386892941"/>
                    </a:ext>
                  </a:extLst>
                </a:gridCol>
                <a:gridCol w="637489">
                  <a:extLst>
                    <a:ext uri="{9D8B030D-6E8A-4147-A177-3AD203B41FA5}">
                      <a16:colId xmlns:a16="http://schemas.microsoft.com/office/drawing/2014/main" val="708314126"/>
                    </a:ext>
                  </a:extLst>
                </a:gridCol>
                <a:gridCol w="637489">
                  <a:extLst>
                    <a:ext uri="{9D8B030D-6E8A-4147-A177-3AD203B41FA5}">
                      <a16:colId xmlns:a16="http://schemas.microsoft.com/office/drawing/2014/main" val="1310696630"/>
                    </a:ext>
                  </a:extLst>
                </a:gridCol>
                <a:gridCol w="637489">
                  <a:extLst>
                    <a:ext uri="{9D8B030D-6E8A-4147-A177-3AD203B41FA5}">
                      <a16:colId xmlns:a16="http://schemas.microsoft.com/office/drawing/2014/main" val="2338031613"/>
                    </a:ext>
                  </a:extLst>
                </a:gridCol>
                <a:gridCol w="637489">
                  <a:extLst>
                    <a:ext uri="{9D8B030D-6E8A-4147-A177-3AD203B41FA5}">
                      <a16:colId xmlns:a16="http://schemas.microsoft.com/office/drawing/2014/main" val="35904448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Evaluation method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733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Goren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44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Bamberger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71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Collet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578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Four Aces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489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Polish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757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Reith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103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Robertson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695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>
                          <a:solidFill>
                            <a:schemeClr val="tx1"/>
                          </a:solidFill>
                        </a:rPr>
                        <a:t>Vernes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3.1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1.9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4528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AKQ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965106"/>
                  </a:ext>
                </a:extLst>
              </a:tr>
            </a:tbl>
          </a:graphicData>
        </a:graphic>
      </p:graphicFrame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8F6CCE6F-833A-1C43-9C6B-6C322C5FF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595057"/>
              </p:ext>
            </p:extLst>
          </p:nvPr>
        </p:nvGraphicFramePr>
        <p:xfrm>
          <a:off x="1279304" y="3345859"/>
          <a:ext cx="3683220" cy="2646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740">
                  <a:extLst>
                    <a:ext uri="{9D8B030D-6E8A-4147-A177-3AD203B41FA5}">
                      <a16:colId xmlns:a16="http://schemas.microsoft.com/office/drawing/2014/main" val="2889443043"/>
                    </a:ext>
                  </a:extLst>
                </a:gridCol>
                <a:gridCol w="1227740">
                  <a:extLst>
                    <a:ext uri="{9D8B030D-6E8A-4147-A177-3AD203B41FA5}">
                      <a16:colId xmlns:a16="http://schemas.microsoft.com/office/drawing/2014/main" val="4059829753"/>
                    </a:ext>
                  </a:extLst>
                </a:gridCol>
                <a:gridCol w="1227740">
                  <a:extLst>
                    <a:ext uri="{9D8B030D-6E8A-4147-A177-3AD203B41FA5}">
                      <a16:colId xmlns:a16="http://schemas.microsoft.com/office/drawing/2014/main" val="3634148440"/>
                    </a:ext>
                  </a:extLst>
                </a:gridCol>
              </a:tblGrid>
              <a:tr h="378006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Short suit methods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8770897"/>
                  </a:ext>
                </a:extLst>
              </a:tr>
              <a:tr h="378006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Void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Singleton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Doubleton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840062"/>
                  </a:ext>
                </a:extLst>
              </a:tr>
              <a:tr h="378006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367854"/>
                  </a:ext>
                </a:extLst>
              </a:tr>
              <a:tr h="378006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654350"/>
                  </a:ext>
                </a:extLst>
              </a:tr>
              <a:tr h="378006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525477"/>
                  </a:ext>
                </a:extLst>
              </a:tr>
              <a:tr h="378006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678312"/>
                  </a:ext>
                </a:extLst>
              </a:tr>
              <a:tr h="378006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391250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B678AFBF-7790-FC41-998A-3B69378ECE2C}"/>
              </a:ext>
            </a:extLst>
          </p:cNvPr>
          <p:cNvSpPr txBox="1"/>
          <p:nvPr/>
        </p:nvSpPr>
        <p:spPr>
          <a:xfrm>
            <a:off x="1279304" y="2014261"/>
            <a:ext cx="3683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suit method: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an extra one point for each card exceeding four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77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6D9A7D-8C8A-8F46-85E0-99F845CB2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Formulas – Length Formulas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5">
                <a:extLst>
                  <a:ext uri="{FF2B5EF4-FFF2-40B4-BE49-F238E27FC236}">
                    <a16:creationId xmlns:a16="http://schemas.microsoft.com/office/drawing/2014/main" id="{81016D7F-53E8-634C-B5A1-8BF2679195E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7353129"/>
                  </p:ext>
                </p:extLst>
              </p:nvPr>
            </p:nvGraphicFramePr>
            <p:xfrm>
              <a:off x="1386052" y="2311527"/>
              <a:ext cx="9419896" cy="22349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0364">
                      <a:extLst>
                        <a:ext uri="{9D8B030D-6E8A-4147-A177-3AD203B41FA5}">
                          <a16:colId xmlns:a16="http://schemas.microsoft.com/office/drawing/2014/main" val="2752637096"/>
                        </a:ext>
                      </a:extLst>
                    </a:gridCol>
                    <a:gridCol w="1355787">
                      <a:extLst>
                        <a:ext uri="{9D8B030D-6E8A-4147-A177-3AD203B41FA5}">
                          <a16:colId xmlns:a16="http://schemas.microsoft.com/office/drawing/2014/main" val="2986285788"/>
                        </a:ext>
                      </a:extLst>
                    </a:gridCol>
                    <a:gridCol w="7063745">
                      <a:extLst>
                        <a:ext uri="{9D8B030D-6E8A-4147-A177-3AD203B41FA5}">
                          <a16:colId xmlns:a16="http://schemas.microsoft.com/office/drawing/2014/main" val="2798608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Formula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#parameters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Description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6911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𝐿𝑆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28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𝑠𝑢𝑖𝑡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h𝑎𝑛𝑑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begChr m:val="{"/>
                                        <m:endChr m:val=""/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𝐿𝑆</m:t>
                                                </m:r>
                                              </m:sup>
                                            </m:sSubSup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𝐿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𝑠𝑢𝑖𝑡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if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.</m:t>
                                            </m:r>
                                          </m:e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</m:e>
                                              <m:sub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e>
                                                </m:acc>
                                              </m:sub>
                                              <m:sup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𝐿𝑆</m:t>
                                                </m:r>
                                              </m:sup>
                                            </m:sSubSup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𝐿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𝑠𝑢𝑖𝑡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if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.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98619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𝑠𝑢𝑖𝑡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h𝑎𝑛𝑑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begChr m:val="{"/>
                                        <m:endChr m:val=""/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×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d>
                                                      <m:dPr>
                                                        <m:begChr m:val="|"/>
                                                        <m:endChr m:val="|"/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𝐿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𝑠𝑢𝑖𝑡</m:t>
                                                            </m:r>
                                                          </m:sub>
                                                        </m:sSub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−</m:t>
                                                        </m:r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𝑏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𝑡</m:t>
                                                            </m:r>
                                                          </m:sub>
                                                        </m:sSub>
                                                      </m:e>
                                                    </m:d>
                                                  </m:e>
                                                </m:d>
                                              </m:e>
                                              <m:sup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sub>
                                                </m:sSub>
                                              </m:sup>
                                            </m:sSup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if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e>
                                                </m:acc>
                                              </m:sub>
                                            </m:s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×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d>
                                                      <m:dPr>
                                                        <m:begChr m:val="|"/>
                                                        <m:endChr m:val="|"/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𝐿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𝑠𝑢𝑖𝑡</m:t>
                                                            </m:r>
                                                          </m:sub>
                                                        </m:sSub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−</m:t>
                                                        </m:r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𝑏</m:t>
                                                            </m:r>
                                                          </m:e>
                                                          <m:sub>
                                                            <m:acc>
                                                              <m:accPr>
                                                                <m:chr m:val="̅"/>
                                                                <m:ctrlPr>
                                                                  <a:rPr lang="en-US" altLang="zh-TW" b="0" i="1" smtClean="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</m:ctrlPr>
                                                              </m:accPr>
                                                              <m:e>
                                                                <m:r>
                                                                  <a:rPr lang="en-US" altLang="zh-TW" b="0" i="1" smtClean="0"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  <m:t>𝑡</m:t>
                                                                </m:r>
                                                              </m:e>
                                                            </m:acc>
                                                          </m:sub>
                                                        </m:sSub>
                                                      </m:e>
                                                    </m:d>
                                                  </m:e>
                                                </m:d>
                                              </m:e>
                                              <m:sup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acc>
                                                      <m:accPr>
                                                        <m:chr m:val="̅"/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𝑡</m:t>
                                                        </m:r>
                                                      </m:e>
                                                    </m:acc>
                                                  </m:sub>
                                                </m:sSub>
                                              </m:sup>
                                            </m:sSup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if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24127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5">
                <a:extLst>
                  <a:ext uri="{FF2B5EF4-FFF2-40B4-BE49-F238E27FC236}">
                    <a16:creationId xmlns:a16="http://schemas.microsoft.com/office/drawing/2014/main" id="{81016D7F-53E8-634C-B5A1-8BF2679195E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7353129"/>
                  </p:ext>
                </p:extLst>
              </p:nvPr>
            </p:nvGraphicFramePr>
            <p:xfrm>
              <a:off x="1386052" y="2311527"/>
              <a:ext cx="9419896" cy="22349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0364">
                      <a:extLst>
                        <a:ext uri="{9D8B030D-6E8A-4147-A177-3AD203B41FA5}">
                          <a16:colId xmlns:a16="http://schemas.microsoft.com/office/drawing/2014/main" val="2752637096"/>
                        </a:ext>
                      </a:extLst>
                    </a:gridCol>
                    <a:gridCol w="1355787">
                      <a:extLst>
                        <a:ext uri="{9D8B030D-6E8A-4147-A177-3AD203B41FA5}">
                          <a16:colId xmlns:a16="http://schemas.microsoft.com/office/drawing/2014/main" val="2986285788"/>
                        </a:ext>
                      </a:extLst>
                    </a:gridCol>
                    <a:gridCol w="7063745">
                      <a:extLst>
                        <a:ext uri="{9D8B030D-6E8A-4147-A177-3AD203B41FA5}">
                          <a16:colId xmlns:a16="http://schemas.microsoft.com/office/drawing/2014/main" val="27986080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Formula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#parameters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Description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6911767"/>
                      </a:ext>
                    </a:extLst>
                  </a:tr>
                  <a:tr h="822579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193846" r="-841772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28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633" t="-193846" r="-360" b="-3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9861928"/>
                      </a:ext>
                    </a:extLst>
                  </a:tr>
                  <a:tr h="772287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313115" r="-841772" b="-25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633" t="-313115" r="-360" b="-2524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24127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85540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6D9A7D-8C8A-8F46-85E0-99F845CB2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Formulas – Length Formulas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表格 4">
                <a:extLst>
                  <a:ext uri="{FF2B5EF4-FFF2-40B4-BE49-F238E27FC236}">
                    <a16:creationId xmlns:a16="http://schemas.microsoft.com/office/drawing/2014/main" id="{59AD1D19-F72D-874C-BF3C-0BC053398B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9926457"/>
                  </p:ext>
                </p:extLst>
              </p:nvPr>
            </p:nvGraphicFramePr>
            <p:xfrm>
              <a:off x="1765738" y="1690688"/>
              <a:ext cx="10247586" cy="4211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0880">
                      <a:extLst>
                        <a:ext uri="{9D8B030D-6E8A-4147-A177-3AD203B41FA5}">
                          <a16:colId xmlns:a16="http://schemas.microsoft.com/office/drawing/2014/main" val="2900614783"/>
                        </a:ext>
                      </a:extLst>
                    </a:gridCol>
                    <a:gridCol w="1870121">
                      <a:extLst>
                        <a:ext uri="{9D8B030D-6E8A-4147-A177-3AD203B41FA5}">
                          <a16:colId xmlns:a16="http://schemas.microsoft.com/office/drawing/2014/main" val="3013778250"/>
                        </a:ext>
                      </a:extLst>
                    </a:gridCol>
                    <a:gridCol w="2082198">
                      <a:extLst>
                        <a:ext uri="{9D8B030D-6E8A-4147-A177-3AD203B41FA5}">
                          <a16:colId xmlns:a16="http://schemas.microsoft.com/office/drawing/2014/main" val="3443406315"/>
                        </a:ext>
                      </a:extLst>
                    </a:gridCol>
                    <a:gridCol w="1071469">
                      <a:extLst>
                        <a:ext uri="{9D8B030D-6E8A-4147-A177-3AD203B41FA5}">
                          <a16:colId xmlns:a16="http://schemas.microsoft.com/office/drawing/2014/main" val="3317424169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162832883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817355260"/>
                        </a:ext>
                      </a:extLst>
                    </a:gridCol>
                  </a:tblGrid>
                  <a:tr h="3378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𝐿𝑆</m:t>
                                </m:r>
                              </m:oMath>
                            </m:oMathPara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#parameters: 28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grid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𝐿𝑆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𝑠𝑢𝑖𝑡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h𝑎𝑛𝑑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begChr m:val="{"/>
                                        <m:endChr m:val=""/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𝐿𝑆</m:t>
                                                </m:r>
                                              </m:sup>
                                            </m:sSubSup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𝐿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𝑠𝑢𝑖𝑡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𝑖𝑓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.</m:t>
                                            </m:r>
                                          </m:e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</m:e>
                                              <m:sub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e>
                                                </m:acc>
                                              </m:sub>
                                              <m:sup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𝐿𝑆</m:t>
                                                </m:r>
                                              </m:sup>
                                            </m:sSubSup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𝐿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𝑠𝑢𝑖𝑡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𝑖𝑓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.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4647893"/>
                      </a:ext>
                    </a:extLst>
                  </a:tr>
                  <a:tr h="956999">
                    <a:tc rowSpan="3" gridSpan="2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3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4981430"/>
                      </a:ext>
                    </a:extLst>
                  </a:tr>
                  <a:tr h="1593610"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JT7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AKJ7642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𝐿𝑆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=0.5+2+3+1=6.5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5647339"/>
                      </a:ext>
                    </a:extLst>
                  </a:tr>
                  <a:tr h="1294808">
                    <a:tc gridSpan="2" v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Assuming the trump suit is the diamond</a:t>
                          </a:r>
                          <a:endParaRPr lang="zh-TW" altLang="en-US" b="0" dirty="0">
                            <a:solidFill>
                              <a:schemeClr val="accent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29364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表格 4">
                <a:extLst>
                  <a:ext uri="{FF2B5EF4-FFF2-40B4-BE49-F238E27FC236}">
                    <a16:creationId xmlns:a16="http://schemas.microsoft.com/office/drawing/2014/main" id="{59AD1D19-F72D-874C-BF3C-0BC053398B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9926457"/>
                  </p:ext>
                </p:extLst>
              </p:nvPr>
            </p:nvGraphicFramePr>
            <p:xfrm>
              <a:off x="1765738" y="1690688"/>
              <a:ext cx="10247586" cy="4211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0880">
                      <a:extLst>
                        <a:ext uri="{9D8B030D-6E8A-4147-A177-3AD203B41FA5}">
                          <a16:colId xmlns:a16="http://schemas.microsoft.com/office/drawing/2014/main" val="2900614783"/>
                        </a:ext>
                      </a:extLst>
                    </a:gridCol>
                    <a:gridCol w="1870121">
                      <a:extLst>
                        <a:ext uri="{9D8B030D-6E8A-4147-A177-3AD203B41FA5}">
                          <a16:colId xmlns:a16="http://schemas.microsoft.com/office/drawing/2014/main" val="3013778250"/>
                        </a:ext>
                      </a:extLst>
                    </a:gridCol>
                    <a:gridCol w="2082198">
                      <a:extLst>
                        <a:ext uri="{9D8B030D-6E8A-4147-A177-3AD203B41FA5}">
                          <a16:colId xmlns:a16="http://schemas.microsoft.com/office/drawing/2014/main" val="3443406315"/>
                        </a:ext>
                      </a:extLst>
                    </a:gridCol>
                    <a:gridCol w="1071469">
                      <a:extLst>
                        <a:ext uri="{9D8B030D-6E8A-4147-A177-3AD203B41FA5}">
                          <a16:colId xmlns:a16="http://schemas.microsoft.com/office/drawing/2014/main" val="3317424169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162832883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81735526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75" t="-434483" r="-770968" b="-10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#parameters: 28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gridSpan="3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069" t="-121154" r="-39706" b="-220192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4647893"/>
                      </a:ext>
                    </a:extLst>
                  </a:tr>
                  <a:tr h="956999">
                    <a:tc rowSpan="3" gridSpan="2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3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4981430"/>
                      </a:ext>
                    </a:extLst>
                  </a:tr>
                  <a:tr h="1593610"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JT7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AKJ7642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4088" t="-182540" r="-943" b="-817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5647339"/>
                      </a:ext>
                    </a:extLst>
                  </a:tr>
                  <a:tr h="1294808">
                    <a:tc gridSpan="2" v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Assuming the trump suit is the diamond</a:t>
                          </a:r>
                          <a:endParaRPr lang="zh-TW" altLang="en-US" b="0" dirty="0">
                            <a:solidFill>
                              <a:schemeClr val="accent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29364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表格 9">
                <a:extLst>
                  <a:ext uri="{FF2B5EF4-FFF2-40B4-BE49-F238E27FC236}">
                    <a16:creationId xmlns:a16="http://schemas.microsoft.com/office/drawing/2014/main" id="{E29F8231-5AB7-F64D-9C30-1FAB3B097F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6769615"/>
                  </p:ext>
                </p:extLst>
              </p:nvPr>
            </p:nvGraphicFramePr>
            <p:xfrm>
              <a:off x="0" y="5167312"/>
              <a:ext cx="12192004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2218">
                      <a:extLst>
                        <a:ext uri="{9D8B030D-6E8A-4147-A177-3AD203B41FA5}">
                          <a16:colId xmlns:a16="http://schemas.microsoft.com/office/drawing/2014/main" val="3954870805"/>
                        </a:ext>
                      </a:extLst>
                    </a:gridCol>
                    <a:gridCol w="757775">
                      <a:extLst>
                        <a:ext uri="{9D8B030D-6E8A-4147-A177-3AD203B41FA5}">
                          <a16:colId xmlns:a16="http://schemas.microsoft.com/office/drawing/2014/main" val="875205383"/>
                        </a:ext>
                      </a:extLst>
                    </a:gridCol>
                    <a:gridCol w="757775">
                      <a:extLst>
                        <a:ext uri="{9D8B030D-6E8A-4147-A177-3AD203B41FA5}">
                          <a16:colId xmlns:a16="http://schemas.microsoft.com/office/drawing/2014/main" val="3806261155"/>
                        </a:ext>
                      </a:extLst>
                    </a:gridCol>
                    <a:gridCol w="757775">
                      <a:extLst>
                        <a:ext uri="{9D8B030D-6E8A-4147-A177-3AD203B41FA5}">
                          <a16:colId xmlns:a16="http://schemas.microsoft.com/office/drawing/2014/main" val="1954756755"/>
                        </a:ext>
                      </a:extLst>
                    </a:gridCol>
                    <a:gridCol w="757775">
                      <a:extLst>
                        <a:ext uri="{9D8B030D-6E8A-4147-A177-3AD203B41FA5}">
                          <a16:colId xmlns:a16="http://schemas.microsoft.com/office/drawing/2014/main" val="1221724677"/>
                        </a:ext>
                      </a:extLst>
                    </a:gridCol>
                    <a:gridCol w="757775">
                      <a:extLst>
                        <a:ext uri="{9D8B030D-6E8A-4147-A177-3AD203B41FA5}">
                          <a16:colId xmlns:a16="http://schemas.microsoft.com/office/drawing/2014/main" val="834593358"/>
                        </a:ext>
                      </a:extLst>
                    </a:gridCol>
                    <a:gridCol w="757775">
                      <a:extLst>
                        <a:ext uri="{9D8B030D-6E8A-4147-A177-3AD203B41FA5}">
                          <a16:colId xmlns:a16="http://schemas.microsoft.com/office/drawing/2014/main" val="3907262925"/>
                        </a:ext>
                      </a:extLst>
                    </a:gridCol>
                    <a:gridCol w="757775">
                      <a:extLst>
                        <a:ext uri="{9D8B030D-6E8A-4147-A177-3AD203B41FA5}">
                          <a16:colId xmlns:a16="http://schemas.microsoft.com/office/drawing/2014/main" val="1444926589"/>
                        </a:ext>
                      </a:extLst>
                    </a:gridCol>
                    <a:gridCol w="757775">
                      <a:extLst>
                        <a:ext uri="{9D8B030D-6E8A-4147-A177-3AD203B41FA5}">
                          <a16:colId xmlns:a16="http://schemas.microsoft.com/office/drawing/2014/main" val="361702419"/>
                        </a:ext>
                      </a:extLst>
                    </a:gridCol>
                    <a:gridCol w="757775">
                      <a:extLst>
                        <a:ext uri="{9D8B030D-6E8A-4147-A177-3AD203B41FA5}">
                          <a16:colId xmlns:a16="http://schemas.microsoft.com/office/drawing/2014/main" val="152320123"/>
                        </a:ext>
                      </a:extLst>
                    </a:gridCol>
                    <a:gridCol w="757775">
                      <a:extLst>
                        <a:ext uri="{9D8B030D-6E8A-4147-A177-3AD203B41FA5}">
                          <a16:colId xmlns:a16="http://schemas.microsoft.com/office/drawing/2014/main" val="493840866"/>
                        </a:ext>
                      </a:extLst>
                    </a:gridCol>
                    <a:gridCol w="848009">
                      <a:extLst>
                        <a:ext uri="{9D8B030D-6E8A-4147-A177-3AD203B41FA5}">
                          <a16:colId xmlns:a16="http://schemas.microsoft.com/office/drawing/2014/main" val="1162998739"/>
                        </a:ext>
                      </a:extLst>
                    </a:gridCol>
                    <a:gridCol w="848009">
                      <a:extLst>
                        <a:ext uri="{9D8B030D-6E8A-4147-A177-3AD203B41FA5}">
                          <a16:colId xmlns:a16="http://schemas.microsoft.com/office/drawing/2014/main" val="1814767999"/>
                        </a:ext>
                      </a:extLst>
                    </a:gridCol>
                    <a:gridCol w="848009">
                      <a:extLst>
                        <a:ext uri="{9D8B030D-6E8A-4147-A177-3AD203B41FA5}">
                          <a16:colId xmlns:a16="http://schemas.microsoft.com/office/drawing/2014/main" val="3616722227"/>
                        </a:ext>
                      </a:extLst>
                    </a:gridCol>
                    <a:gridCol w="848009">
                      <a:extLst>
                        <a:ext uri="{9D8B030D-6E8A-4147-A177-3AD203B41FA5}">
                          <a16:colId xmlns:a16="http://schemas.microsoft.com/office/drawing/2014/main" val="15182723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𝐿𝑆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[0]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𝐿𝑆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𝐿𝑆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𝐿𝑆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𝐿𝑆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[4]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𝐿𝑆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[5]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𝐿𝑆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[6]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𝐿𝑆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[7]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𝐿𝑆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[8]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𝐿𝑆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[9]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𝐿𝑆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[10]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𝐿𝑆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[11]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𝐿𝑆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[12]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𝐿𝑆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[13]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0786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588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Non-trump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94136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表格 9">
                <a:extLst>
                  <a:ext uri="{FF2B5EF4-FFF2-40B4-BE49-F238E27FC236}">
                    <a16:creationId xmlns:a16="http://schemas.microsoft.com/office/drawing/2014/main" id="{E29F8231-5AB7-F64D-9C30-1FAB3B097F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6769615"/>
                  </p:ext>
                </p:extLst>
              </p:nvPr>
            </p:nvGraphicFramePr>
            <p:xfrm>
              <a:off x="0" y="5167312"/>
              <a:ext cx="12192004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2218">
                      <a:extLst>
                        <a:ext uri="{9D8B030D-6E8A-4147-A177-3AD203B41FA5}">
                          <a16:colId xmlns:a16="http://schemas.microsoft.com/office/drawing/2014/main" val="3954870805"/>
                        </a:ext>
                      </a:extLst>
                    </a:gridCol>
                    <a:gridCol w="757775">
                      <a:extLst>
                        <a:ext uri="{9D8B030D-6E8A-4147-A177-3AD203B41FA5}">
                          <a16:colId xmlns:a16="http://schemas.microsoft.com/office/drawing/2014/main" val="875205383"/>
                        </a:ext>
                      </a:extLst>
                    </a:gridCol>
                    <a:gridCol w="757775">
                      <a:extLst>
                        <a:ext uri="{9D8B030D-6E8A-4147-A177-3AD203B41FA5}">
                          <a16:colId xmlns:a16="http://schemas.microsoft.com/office/drawing/2014/main" val="3806261155"/>
                        </a:ext>
                      </a:extLst>
                    </a:gridCol>
                    <a:gridCol w="757775">
                      <a:extLst>
                        <a:ext uri="{9D8B030D-6E8A-4147-A177-3AD203B41FA5}">
                          <a16:colId xmlns:a16="http://schemas.microsoft.com/office/drawing/2014/main" val="1954756755"/>
                        </a:ext>
                      </a:extLst>
                    </a:gridCol>
                    <a:gridCol w="757775">
                      <a:extLst>
                        <a:ext uri="{9D8B030D-6E8A-4147-A177-3AD203B41FA5}">
                          <a16:colId xmlns:a16="http://schemas.microsoft.com/office/drawing/2014/main" val="1221724677"/>
                        </a:ext>
                      </a:extLst>
                    </a:gridCol>
                    <a:gridCol w="757775">
                      <a:extLst>
                        <a:ext uri="{9D8B030D-6E8A-4147-A177-3AD203B41FA5}">
                          <a16:colId xmlns:a16="http://schemas.microsoft.com/office/drawing/2014/main" val="834593358"/>
                        </a:ext>
                      </a:extLst>
                    </a:gridCol>
                    <a:gridCol w="757775">
                      <a:extLst>
                        <a:ext uri="{9D8B030D-6E8A-4147-A177-3AD203B41FA5}">
                          <a16:colId xmlns:a16="http://schemas.microsoft.com/office/drawing/2014/main" val="3907262925"/>
                        </a:ext>
                      </a:extLst>
                    </a:gridCol>
                    <a:gridCol w="757775">
                      <a:extLst>
                        <a:ext uri="{9D8B030D-6E8A-4147-A177-3AD203B41FA5}">
                          <a16:colId xmlns:a16="http://schemas.microsoft.com/office/drawing/2014/main" val="1444926589"/>
                        </a:ext>
                      </a:extLst>
                    </a:gridCol>
                    <a:gridCol w="757775">
                      <a:extLst>
                        <a:ext uri="{9D8B030D-6E8A-4147-A177-3AD203B41FA5}">
                          <a16:colId xmlns:a16="http://schemas.microsoft.com/office/drawing/2014/main" val="361702419"/>
                        </a:ext>
                      </a:extLst>
                    </a:gridCol>
                    <a:gridCol w="757775">
                      <a:extLst>
                        <a:ext uri="{9D8B030D-6E8A-4147-A177-3AD203B41FA5}">
                          <a16:colId xmlns:a16="http://schemas.microsoft.com/office/drawing/2014/main" val="152320123"/>
                        </a:ext>
                      </a:extLst>
                    </a:gridCol>
                    <a:gridCol w="757775">
                      <a:extLst>
                        <a:ext uri="{9D8B030D-6E8A-4147-A177-3AD203B41FA5}">
                          <a16:colId xmlns:a16="http://schemas.microsoft.com/office/drawing/2014/main" val="493840866"/>
                        </a:ext>
                      </a:extLst>
                    </a:gridCol>
                    <a:gridCol w="848009">
                      <a:extLst>
                        <a:ext uri="{9D8B030D-6E8A-4147-A177-3AD203B41FA5}">
                          <a16:colId xmlns:a16="http://schemas.microsoft.com/office/drawing/2014/main" val="1162998739"/>
                        </a:ext>
                      </a:extLst>
                    </a:gridCol>
                    <a:gridCol w="848009">
                      <a:extLst>
                        <a:ext uri="{9D8B030D-6E8A-4147-A177-3AD203B41FA5}">
                          <a16:colId xmlns:a16="http://schemas.microsoft.com/office/drawing/2014/main" val="1814767999"/>
                        </a:ext>
                      </a:extLst>
                    </a:gridCol>
                    <a:gridCol w="848009">
                      <a:extLst>
                        <a:ext uri="{9D8B030D-6E8A-4147-A177-3AD203B41FA5}">
                          <a16:colId xmlns:a16="http://schemas.microsoft.com/office/drawing/2014/main" val="3616722227"/>
                        </a:ext>
                      </a:extLst>
                    </a:gridCol>
                    <a:gridCol w="848009">
                      <a:extLst>
                        <a:ext uri="{9D8B030D-6E8A-4147-A177-3AD203B41FA5}">
                          <a16:colId xmlns:a16="http://schemas.microsoft.com/office/drawing/2014/main" val="15182723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1667" r="-1343333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1667" r="-1243333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1667" r="-1143333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9492" r="-1062712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60000" r="-945000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0000" r="-845000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72881" r="-759322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58333" r="-646667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58333" r="-546667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58333" r="-446667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53030" r="-306061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35821" r="-201493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5821" r="-101493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35821" r="-1493" b="-2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786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588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Non-trump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94136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1426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6D9A7D-8C8A-8F46-85E0-99F845CB2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Formulas – Length Formulas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1E92530D-EC71-484E-8BEB-AB665ABECB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9370850"/>
                  </p:ext>
                </p:extLst>
              </p:nvPr>
            </p:nvGraphicFramePr>
            <p:xfrm>
              <a:off x="1765738" y="1690688"/>
              <a:ext cx="10247586" cy="4211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0880">
                      <a:extLst>
                        <a:ext uri="{9D8B030D-6E8A-4147-A177-3AD203B41FA5}">
                          <a16:colId xmlns:a16="http://schemas.microsoft.com/office/drawing/2014/main" val="2900614783"/>
                        </a:ext>
                      </a:extLst>
                    </a:gridCol>
                    <a:gridCol w="1870121">
                      <a:extLst>
                        <a:ext uri="{9D8B030D-6E8A-4147-A177-3AD203B41FA5}">
                          <a16:colId xmlns:a16="http://schemas.microsoft.com/office/drawing/2014/main" val="3013778250"/>
                        </a:ext>
                      </a:extLst>
                    </a:gridCol>
                    <a:gridCol w="2082198">
                      <a:extLst>
                        <a:ext uri="{9D8B030D-6E8A-4147-A177-3AD203B41FA5}">
                          <a16:colId xmlns:a16="http://schemas.microsoft.com/office/drawing/2014/main" val="3443406315"/>
                        </a:ext>
                      </a:extLst>
                    </a:gridCol>
                    <a:gridCol w="1071469">
                      <a:extLst>
                        <a:ext uri="{9D8B030D-6E8A-4147-A177-3AD203B41FA5}">
                          <a16:colId xmlns:a16="http://schemas.microsoft.com/office/drawing/2014/main" val="3317424169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162832883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817355260"/>
                        </a:ext>
                      </a:extLst>
                    </a:gridCol>
                  </a:tblGrid>
                  <a:tr h="3378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#parameters: 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𝑠𝑢𝑖𝑡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h𝑎𝑛𝑑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begChr m:val="{"/>
                                        <m:endChr m:val=""/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×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d>
                                                      <m:dPr>
                                                        <m:begChr m:val="|"/>
                                                        <m:endChr m:val="|"/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𝐿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𝑠𝑢𝑖𝑡</m:t>
                                                            </m:r>
                                                          </m:sub>
                                                        </m:sSub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−</m:t>
                                                        </m:r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US" altLang="zh-TW" b="0" i="1" smtClean="0">
                                                                <a:solidFill>
                                                                  <a:srgbClr val="FF0000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rgbClr val="FF0000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𝑏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rgbClr val="FF0000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𝑡</m:t>
                                                            </m:r>
                                                          </m:sub>
                                                        </m:sSub>
                                                      </m:e>
                                                    </m:d>
                                                  </m:e>
                                                </m:d>
                                              </m:e>
                                              <m:sup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sub>
                                                </m:sSub>
                                              </m:sup>
                                            </m:sSup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𝑖𝑓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e>
                                                </m:acc>
                                              </m:sub>
                                            </m:s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×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d>
                                                      <m:dPr>
                                                        <m:begChr m:val="|"/>
                                                        <m:endChr m:val="|"/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𝐿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𝑠𝑢𝑖𝑡</m:t>
                                                            </m:r>
                                                          </m:sub>
                                                        </m:sSub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−</m:t>
                                                        </m:r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US" altLang="zh-TW" b="0" i="1" smtClean="0">
                                                                <a:solidFill>
                                                                  <a:srgbClr val="FF0000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rgbClr val="FF0000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𝑏</m:t>
                                                            </m:r>
                                                          </m:e>
                                                          <m:sub>
                                                            <m:acc>
                                                              <m:accPr>
                                                                <m:chr m:val="̅"/>
                                                                <m:ctrlPr>
                                                                  <a:rPr lang="en-US" altLang="zh-TW" b="0" i="1" smtClean="0">
                                                                    <a:solidFill>
                                                                      <a:srgbClr val="FF0000"/>
                                                                    </a:solidFill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</m:ctrlPr>
                                                              </m:accPr>
                                                              <m:e>
                                                                <m:r>
                                                                  <a:rPr lang="en-US" altLang="zh-TW" b="0" i="1" smtClean="0">
                                                                    <a:solidFill>
                                                                      <a:srgbClr val="FF0000"/>
                                                                    </a:solidFill>
                                                                    <a:latin typeface="Cambria Math" panose="02040503050406030204" pitchFamily="18" charset="0"/>
                                                                  </a:rPr>
                                                                  <m:t>𝑡</m:t>
                                                                </m:r>
                                                              </m:e>
                                                            </m:acc>
                                                          </m:sub>
                                                        </m:sSub>
                                                      </m:e>
                                                    </m:d>
                                                  </m:e>
                                                </m:d>
                                              </m:e>
                                              <m:sup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acc>
                                                      <m:accPr>
                                                        <m:chr m:val="̅"/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rgbClr val="FF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rgbClr val="FF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𝑡</m:t>
                                                        </m:r>
                                                      </m:e>
                                                    </m:acc>
                                                  </m:sub>
                                                </m:sSub>
                                              </m:sup>
                                            </m:sSup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𝑖𝑓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4647893"/>
                      </a:ext>
                    </a:extLst>
                  </a:tr>
                  <a:tr h="956999">
                    <a:tc rowSpan="3" gridSpan="2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3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4981430"/>
                      </a:ext>
                    </a:extLst>
                  </a:tr>
                  <a:tr h="1593610"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JT7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AKJ7642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=1+2+8+2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5647339"/>
                      </a:ext>
                    </a:extLst>
                  </a:tr>
                  <a:tr h="1294808">
                    <a:tc gridSpan="2" v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Assuming the trump suit is the diamond</a:t>
                          </a:r>
                          <a:endParaRPr lang="zh-TW" altLang="en-US" b="0" dirty="0">
                            <a:solidFill>
                              <a:schemeClr val="accent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29364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1E92530D-EC71-484E-8BEB-AB665ABECB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9370850"/>
                  </p:ext>
                </p:extLst>
              </p:nvPr>
            </p:nvGraphicFramePr>
            <p:xfrm>
              <a:off x="1765738" y="1690688"/>
              <a:ext cx="10247586" cy="4211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0880">
                      <a:extLst>
                        <a:ext uri="{9D8B030D-6E8A-4147-A177-3AD203B41FA5}">
                          <a16:colId xmlns:a16="http://schemas.microsoft.com/office/drawing/2014/main" val="2900614783"/>
                        </a:ext>
                      </a:extLst>
                    </a:gridCol>
                    <a:gridCol w="1870121">
                      <a:extLst>
                        <a:ext uri="{9D8B030D-6E8A-4147-A177-3AD203B41FA5}">
                          <a16:colId xmlns:a16="http://schemas.microsoft.com/office/drawing/2014/main" val="3013778250"/>
                        </a:ext>
                      </a:extLst>
                    </a:gridCol>
                    <a:gridCol w="2082198">
                      <a:extLst>
                        <a:ext uri="{9D8B030D-6E8A-4147-A177-3AD203B41FA5}">
                          <a16:colId xmlns:a16="http://schemas.microsoft.com/office/drawing/2014/main" val="3443406315"/>
                        </a:ext>
                      </a:extLst>
                    </a:gridCol>
                    <a:gridCol w="1071469">
                      <a:extLst>
                        <a:ext uri="{9D8B030D-6E8A-4147-A177-3AD203B41FA5}">
                          <a16:colId xmlns:a16="http://schemas.microsoft.com/office/drawing/2014/main" val="3317424169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162832883"/>
                        </a:ext>
                      </a:extLst>
                    </a:gridCol>
                    <a:gridCol w="2021459">
                      <a:extLst>
                        <a:ext uri="{9D8B030D-6E8A-4147-A177-3AD203B41FA5}">
                          <a16:colId xmlns:a16="http://schemas.microsoft.com/office/drawing/2014/main" val="181735526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75" t="-300000" r="-770968" b="-10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#parameters: 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gridSpan="3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069" t="-83654" r="-39706" b="-220192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4647893"/>
                      </a:ext>
                    </a:extLst>
                  </a:tr>
                  <a:tr h="956999">
                    <a:tc rowSpan="3" gridSpan="2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3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4981430"/>
                      </a:ext>
                    </a:extLst>
                  </a:tr>
                  <a:tr h="1593610"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JT7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AKJ7642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4088" t="-151587" r="-943" b="-817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5647339"/>
                      </a:ext>
                    </a:extLst>
                  </a:tr>
                  <a:tr h="1294808">
                    <a:tc gridSpan="2" v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Assuming the trump suit is the diamond</a:t>
                          </a:r>
                          <a:endParaRPr lang="zh-TW" altLang="en-US" b="0" dirty="0">
                            <a:solidFill>
                              <a:schemeClr val="accent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29364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表格 9">
                <a:extLst>
                  <a:ext uri="{FF2B5EF4-FFF2-40B4-BE49-F238E27FC236}">
                    <a16:creationId xmlns:a16="http://schemas.microsoft.com/office/drawing/2014/main" id="{07BC692D-8082-F346-9CB8-4D930F3951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3548702"/>
                  </p:ext>
                </p:extLst>
              </p:nvPr>
            </p:nvGraphicFramePr>
            <p:xfrm>
              <a:off x="706170" y="5243830"/>
              <a:ext cx="5021968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5492">
                      <a:extLst>
                        <a:ext uri="{9D8B030D-6E8A-4147-A177-3AD203B41FA5}">
                          <a16:colId xmlns:a16="http://schemas.microsoft.com/office/drawing/2014/main" val="3954870805"/>
                        </a:ext>
                      </a:extLst>
                    </a:gridCol>
                    <a:gridCol w="1255492">
                      <a:extLst>
                        <a:ext uri="{9D8B030D-6E8A-4147-A177-3AD203B41FA5}">
                          <a16:colId xmlns:a16="http://schemas.microsoft.com/office/drawing/2014/main" val="875205383"/>
                        </a:ext>
                      </a:extLst>
                    </a:gridCol>
                    <a:gridCol w="1255492">
                      <a:extLst>
                        <a:ext uri="{9D8B030D-6E8A-4147-A177-3AD203B41FA5}">
                          <a16:colId xmlns:a16="http://schemas.microsoft.com/office/drawing/2014/main" val="3806261155"/>
                        </a:ext>
                      </a:extLst>
                    </a:gridCol>
                    <a:gridCol w="1255492">
                      <a:extLst>
                        <a:ext uri="{9D8B030D-6E8A-4147-A177-3AD203B41FA5}">
                          <a16:colId xmlns:a16="http://schemas.microsoft.com/office/drawing/2014/main" val="19547567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0786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588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Non-trump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94136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表格 9">
                <a:extLst>
                  <a:ext uri="{FF2B5EF4-FFF2-40B4-BE49-F238E27FC236}">
                    <a16:creationId xmlns:a16="http://schemas.microsoft.com/office/drawing/2014/main" id="{07BC692D-8082-F346-9CB8-4D930F3951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3548702"/>
                  </p:ext>
                </p:extLst>
              </p:nvPr>
            </p:nvGraphicFramePr>
            <p:xfrm>
              <a:off x="706170" y="5243830"/>
              <a:ext cx="5021968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5492">
                      <a:extLst>
                        <a:ext uri="{9D8B030D-6E8A-4147-A177-3AD203B41FA5}">
                          <a16:colId xmlns:a16="http://schemas.microsoft.com/office/drawing/2014/main" val="3954870805"/>
                        </a:ext>
                      </a:extLst>
                    </a:gridCol>
                    <a:gridCol w="1255492">
                      <a:extLst>
                        <a:ext uri="{9D8B030D-6E8A-4147-A177-3AD203B41FA5}">
                          <a16:colId xmlns:a16="http://schemas.microsoft.com/office/drawing/2014/main" val="875205383"/>
                        </a:ext>
                      </a:extLst>
                    </a:gridCol>
                    <a:gridCol w="1255492">
                      <a:extLst>
                        <a:ext uri="{9D8B030D-6E8A-4147-A177-3AD203B41FA5}">
                          <a16:colId xmlns:a16="http://schemas.microsoft.com/office/drawing/2014/main" val="3806261155"/>
                        </a:ext>
                      </a:extLst>
                    </a:gridCol>
                    <a:gridCol w="1255492">
                      <a:extLst>
                        <a:ext uri="{9D8B030D-6E8A-4147-A177-3AD203B41FA5}">
                          <a16:colId xmlns:a16="http://schemas.microsoft.com/office/drawing/2014/main" val="19547567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r="-199000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2020" r="-101010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2020" r="-1010" b="-2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786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588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Non-trump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94136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22386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46BF29-A167-9A43-BC0F-2CE0D983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Formulas – Fine-Tune if the East Bids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5">
                <a:extLst>
                  <a:ext uri="{FF2B5EF4-FFF2-40B4-BE49-F238E27FC236}">
                    <a16:creationId xmlns:a16="http://schemas.microsoft.com/office/drawing/2014/main" id="{551C9F31-44DF-954F-8E22-375D7DB4CB2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93946847"/>
                  </p:ext>
                </p:extLst>
              </p:nvPr>
            </p:nvGraphicFramePr>
            <p:xfrm>
              <a:off x="1386052" y="2466383"/>
              <a:ext cx="9419896" cy="25751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0364">
                      <a:extLst>
                        <a:ext uri="{9D8B030D-6E8A-4147-A177-3AD203B41FA5}">
                          <a16:colId xmlns:a16="http://schemas.microsoft.com/office/drawing/2014/main" val="2752637096"/>
                        </a:ext>
                      </a:extLst>
                    </a:gridCol>
                    <a:gridCol w="1355787">
                      <a:extLst>
                        <a:ext uri="{9D8B030D-6E8A-4147-A177-3AD203B41FA5}">
                          <a16:colId xmlns:a16="http://schemas.microsoft.com/office/drawing/2014/main" val="2986285788"/>
                        </a:ext>
                      </a:extLst>
                    </a:gridCol>
                    <a:gridCol w="7063745">
                      <a:extLst>
                        <a:ext uri="{9D8B030D-6E8A-4147-A177-3AD203B41FA5}">
                          <a16:colId xmlns:a16="http://schemas.microsoft.com/office/drawing/2014/main" val="2798608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Formula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#parameters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Description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6911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𝑐𝐻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𝑐𝑎𝑟𝑑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𝑠𝑢𝑖𝑡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begChr m:val="{"/>
                                        <m:endChr m:val=""/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𝐿𝐻𝑂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𝑐𝐻</m:t>
                                                </m:r>
                                              </m:sup>
                                            </m:sSubSup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𝑐𝑎𝑟𝑑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if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𝐿𝐻𝑂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bids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the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.</m:t>
                                            </m:r>
                                          </m:e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𝑅𝐻𝑂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𝑐𝐻</m:t>
                                                </m:r>
                                              </m:sup>
                                            </m:sSubSup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𝑐𝑎𝑟𝑑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if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𝑅𝐻𝑂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bids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the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.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98619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𝑐𝑆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𝑐𝑆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𝑠𝑢𝑖𝑡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𝑠𝑢𝑖𝑡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&lt;3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the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east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bids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the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𝑠𝑢𝑖𝑡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24127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𝑐𝐷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(|</m:t>
                                    </m:r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𝑠𝑢𝑖𝑡</m:t>
                                        </m:r>
                                      </m:sub>
                                    </m:s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|)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the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east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bids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the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𝑠𝑢𝑖𝑡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56397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𝑐𝐿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𝑠𝑢𝑖𝑡</m:t>
                                        </m:r>
                                      </m:sub>
                                    </m:s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𝑠𝑢𝑖𝑡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the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east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bids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the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𝑠𝑢𝑖𝑡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83817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5">
                <a:extLst>
                  <a:ext uri="{FF2B5EF4-FFF2-40B4-BE49-F238E27FC236}">
                    <a16:creationId xmlns:a16="http://schemas.microsoft.com/office/drawing/2014/main" id="{551C9F31-44DF-954F-8E22-375D7DB4CB2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93946847"/>
                  </p:ext>
                </p:extLst>
              </p:nvPr>
            </p:nvGraphicFramePr>
            <p:xfrm>
              <a:off x="1386052" y="2466383"/>
              <a:ext cx="9419896" cy="25751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0364">
                      <a:extLst>
                        <a:ext uri="{9D8B030D-6E8A-4147-A177-3AD203B41FA5}">
                          <a16:colId xmlns:a16="http://schemas.microsoft.com/office/drawing/2014/main" val="2752637096"/>
                        </a:ext>
                      </a:extLst>
                    </a:gridCol>
                    <a:gridCol w="1355787">
                      <a:extLst>
                        <a:ext uri="{9D8B030D-6E8A-4147-A177-3AD203B41FA5}">
                          <a16:colId xmlns:a16="http://schemas.microsoft.com/office/drawing/2014/main" val="2986285788"/>
                        </a:ext>
                      </a:extLst>
                    </a:gridCol>
                    <a:gridCol w="7063745">
                      <a:extLst>
                        <a:ext uri="{9D8B030D-6E8A-4147-A177-3AD203B41FA5}">
                          <a16:colId xmlns:a16="http://schemas.microsoft.com/office/drawing/2014/main" val="27986080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Formula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#parameters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Description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6911767"/>
                      </a:ext>
                    </a:extLst>
                  </a:tr>
                  <a:tr h="822579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192308" r="-841772" b="-26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633" t="-192308" r="-360" b="-26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98619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633333" r="-841772" b="-4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633" t="-633333" r="-360" b="-4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24127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758621" r="-841772" b="-382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633" t="-758621" r="-360" b="-3827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56397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858621" r="-841772" b="-282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633" t="-858621" r="-360" b="-2827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83817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37759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46BF29-A167-9A43-BC0F-2CE0D983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Formulas –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No-Trump Contract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767EC586-6591-EE4C-89B5-24BE289004B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61841635"/>
                  </p:ext>
                </p:extLst>
              </p:nvPr>
            </p:nvGraphicFramePr>
            <p:xfrm>
              <a:off x="1386052" y="2196753"/>
              <a:ext cx="9419896" cy="31367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0364">
                      <a:extLst>
                        <a:ext uri="{9D8B030D-6E8A-4147-A177-3AD203B41FA5}">
                          <a16:colId xmlns:a16="http://schemas.microsoft.com/office/drawing/2014/main" val="2752637096"/>
                        </a:ext>
                      </a:extLst>
                    </a:gridCol>
                    <a:gridCol w="1355787">
                      <a:extLst>
                        <a:ext uri="{9D8B030D-6E8A-4147-A177-3AD203B41FA5}">
                          <a16:colId xmlns:a16="http://schemas.microsoft.com/office/drawing/2014/main" val="2986285788"/>
                        </a:ext>
                      </a:extLst>
                    </a:gridCol>
                    <a:gridCol w="7063745">
                      <a:extLst>
                        <a:ext uri="{9D8B030D-6E8A-4147-A177-3AD203B41FA5}">
                          <a16:colId xmlns:a16="http://schemas.microsoft.com/office/drawing/2014/main" val="2798608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Formula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#parameters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Description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6911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𝑠𝑢𝑖𝑡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h𝑎𝑛𝑑</m:t>
                                    </m:r>
                                  </m:sub>
                                  <m:sup/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𝑐𝑎𝑟𝑑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𝑠𝑢𝑖𝑡</m:t>
                                        </m:r>
                                      </m:sub>
                                      <m:sup/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sup>
                                        </m:s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𝑐𝑎𝑟𝑑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]</m:t>
                                        </m:r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98619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𝑤h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𝑠𝑢𝑖𝑡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h𝑎𝑛𝑑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begChr m:val="{"/>
                                        <m:endChr m:val=""/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  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singleton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and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with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honors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  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doubleton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and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with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honors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0, 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otherwise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24127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𝑤h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𝑠𝑢𝑖𝑡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h𝑎𝑛𝑑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begChr m:val="{"/>
                                        <m:endChr m:val=""/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×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𝐿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𝑠𝑢𝑖𝑡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if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𝑠𝑢𝑖𝑡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&gt;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and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with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honors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0,  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otherwise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83817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767EC586-6591-EE4C-89B5-24BE289004B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61841635"/>
                  </p:ext>
                </p:extLst>
              </p:nvPr>
            </p:nvGraphicFramePr>
            <p:xfrm>
              <a:off x="1386052" y="2196753"/>
              <a:ext cx="9419896" cy="31367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0364">
                      <a:extLst>
                        <a:ext uri="{9D8B030D-6E8A-4147-A177-3AD203B41FA5}">
                          <a16:colId xmlns:a16="http://schemas.microsoft.com/office/drawing/2014/main" val="2752637096"/>
                        </a:ext>
                      </a:extLst>
                    </a:gridCol>
                    <a:gridCol w="1355787">
                      <a:extLst>
                        <a:ext uri="{9D8B030D-6E8A-4147-A177-3AD203B41FA5}">
                          <a16:colId xmlns:a16="http://schemas.microsoft.com/office/drawing/2014/main" val="2986285788"/>
                        </a:ext>
                      </a:extLst>
                    </a:gridCol>
                    <a:gridCol w="7063745">
                      <a:extLst>
                        <a:ext uri="{9D8B030D-6E8A-4147-A177-3AD203B41FA5}">
                          <a16:colId xmlns:a16="http://schemas.microsoft.com/office/drawing/2014/main" val="27986080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Formula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#parameters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Description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6911767"/>
                      </a:ext>
                    </a:extLst>
                  </a:tr>
                  <a:tr h="75717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167797" r="-841772" b="-4949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633" t="-167797" r="-360" b="-4949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9861928"/>
                      </a:ext>
                    </a:extLst>
                  </a:tr>
                  <a:tr h="967169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205195" r="-841772" b="-2792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633" t="-205195" r="-360" b="-2792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2412707"/>
                      </a:ext>
                    </a:extLst>
                  </a:tr>
                  <a:tr h="772287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385246" r="-841772" b="-25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633" t="-385246" r="-360" b="-2524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83817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97519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46BF29-A167-9A43-BC0F-2CE0D983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 Generation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C2122D5-29F2-7C4F-9BAA-466298410D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2580992" y="1522535"/>
            <a:ext cx="8772808" cy="459255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012FDD58-3D02-2A4E-8ECA-988902EC41A6}"/>
              </a:ext>
            </a:extLst>
          </p:cNvPr>
          <p:cNvSpPr txBox="1"/>
          <p:nvPr/>
        </p:nvSpPr>
        <p:spPr>
          <a:xfrm>
            <a:off x="515816" y="6308209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 image is copy from https://www.bridgebase.com/vugraph_archives/vugraph_archives.php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2543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46BF29-A167-9A43-BC0F-2CE0D983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 Generation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4">
            <a:extLst>
              <a:ext uri="{FF2B5EF4-FFF2-40B4-BE49-F238E27FC236}">
                <a16:creationId xmlns:a16="http://schemas.microsoft.com/office/drawing/2014/main" id="{69F37BD4-A1FA-294D-81D4-BE7D529D5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514019"/>
              </p:ext>
            </p:extLst>
          </p:nvPr>
        </p:nvGraphicFramePr>
        <p:xfrm>
          <a:off x="3699813" y="1872466"/>
          <a:ext cx="37800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73565735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443406315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317424169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AT74</a:t>
                      </a:r>
                    </a:p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853</a:t>
                      </a:r>
                    </a:p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QJ95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647893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algn="dist"/>
                      <a:endParaRPr lang="en-US" altLang="zh-TW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  <a:p>
                      <a:pPr algn="dist"/>
                      <a:endParaRPr lang="en-US" altLang="zh-TW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dist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64733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AKQ96</a:t>
                      </a:r>
                    </a:p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Q965</a:t>
                      </a:r>
                    </a:p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QT</a:t>
                      </a:r>
                    </a:p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K3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93641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C5D3509E-3710-8545-82E2-9FF30382FF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9323595"/>
                  </p:ext>
                </p:extLst>
              </p:nvPr>
            </p:nvGraphicFramePr>
            <p:xfrm>
              <a:off x="6221011" y="4524227"/>
              <a:ext cx="3608790" cy="18673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1465">
                      <a:extLst>
                        <a:ext uri="{9D8B030D-6E8A-4147-A177-3AD203B41FA5}">
                          <a16:colId xmlns:a16="http://schemas.microsoft.com/office/drawing/2014/main" val="3944126467"/>
                        </a:ext>
                      </a:extLst>
                    </a:gridCol>
                    <a:gridCol w="601465">
                      <a:extLst>
                        <a:ext uri="{9D8B030D-6E8A-4147-A177-3AD203B41FA5}">
                          <a16:colId xmlns:a16="http://schemas.microsoft.com/office/drawing/2014/main" val="920079245"/>
                        </a:ext>
                      </a:extLst>
                    </a:gridCol>
                    <a:gridCol w="601465">
                      <a:extLst>
                        <a:ext uri="{9D8B030D-6E8A-4147-A177-3AD203B41FA5}">
                          <a16:colId xmlns:a16="http://schemas.microsoft.com/office/drawing/2014/main" val="282942782"/>
                        </a:ext>
                      </a:extLst>
                    </a:gridCol>
                    <a:gridCol w="601465">
                      <a:extLst>
                        <a:ext uri="{9D8B030D-6E8A-4147-A177-3AD203B41FA5}">
                          <a16:colId xmlns:a16="http://schemas.microsoft.com/office/drawing/2014/main" val="1968092478"/>
                        </a:ext>
                      </a:extLst>
                    </a:gridCol>
                    <a:gridCol w="601465">
                      <a:extLst>
                        <a:ext uri="{9D8B030D-6E8A-4147-A177-3AD203B41FA5}">
                          <a16:colId xmlns:a16="http://schemas.microsoft.com/office/drawing/2014/main" val="2807850588"/>
                        </a:ext>
                      </a:extLst>
                    </a:gridCol>
                    <a:gridCol w="601465">
                      <a:extLst>
                        <a:ext uri="{9D8B030D-6E8A-4147-A177-3AD203B41FA5}">
                          <a16:colId xmlns:a16="http://schemas.microsoft.com/office/drawing/2014/main" val="706012320"/>
                        </a:ext>
                      </a:extLst>
                    </a:gridCol>
                  </a:tblGrid>
                  <a:tr h="339655">
                    <a:tc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♠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♡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♢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♣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NT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2547853"/>
                      </a:ext>
                    </a:extLst>
                  </a:tr>
                  <a:tr h="330800"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8.7</a:t>
                          </a:r>
                          <a:endParaRPr lang="zh-TW" altLang="en-US" b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6087198"/>
                      </a:ext>
                    </a:extLst>
                  </a:tr>
                  <a:tr h="330800"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7.4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5.9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5498147"/>
                      </a:ext>
                    </a:extLst>
                  </a:tr>
                  <a:tr h="330800"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8.7</a:t>
                          </a:r>
                          <a:endParaRPr lang="zh-TW" altLang="en-US" b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9733440"/>
                      </a:ext>
                    </a:extLst>
                  </a:tr>
                  <a:tr h="330800"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4.4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7.4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108509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C5D3509E-3710-8545-82E2-9FF30382FF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9323595"/>
                  </p:ext>
                </p:extLst>
              </p:nvPr>
            </p:nvGraphicFramePr>
            <p:xfrm>
              <a:off x="6221011" y="4524227"/>
              <a:ext cx="3608790" cy="18673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1465">
                      <a:extLst>
                        <a:ext uri="{9D8B030D-6E8A-4147-A177-3AD203B41FA5}">
                          <a16:colId xmlns:a16="http://schemas.microsoft.com/office/drawing/2014/main" val="3944126467"/>
                        </a:ext>
                      </a:extLst>
                    </a:gridCol>
                    <a:gridCol w="601465">
                      <a:extLst>
                        <a:ext uri="{9D8B030D-6E8A-4147-A177-3AD203B41FA5}">
                          <a16:colId xmlns:a16="http://schemas.microsoft.com/office/drawing/2014/main" val="920079245"/>
                        </a:ext>
                      </a:extLst>
                    </a:gridCol>
                    <a:gridCol w="601465">
                      <a:extLst>
                        <a:ext uri="{9D8B030D-6E8A-4147-A177-3AD203B41FA5}">
                          <a16:colId xmlns:a16="http://schemas.microsoft.com/office/drawing/2014/main" val="282942782"/>
                        </a:ext>
                      </a:extLst>
                    </a:gridCol>
                    <a:gridCol w="601465">
                      <a:extLst>
                        <a:ext uri="{9D8B030D-6E8A-4147-A177-3AD203B41FA5}">
                          <a16:colId xmlns:a16="http://schemas.microsoft.com/office/drawing/2014/main" val="1968092478"/>
                        </a:ext>
                      </a:extLst>
                    </a:gridCol>
                    <a:gridCol w="601465">
                      <a:extLst>
                        <a:ext uri="{9D8B030D-6E8A-4147-A177-3AD203B41FA5}">
                          <a16:colId xmlns:a16="http://schemas.microsoft.com/office/drawing/2014/main" val="2807850588"/>
                        </a:ext>
                      </a:extLst>
                    </a:gridCol>
                    <a:gridCol w="601465">
                      <a:extLst>
                        <a:ext uri="{9D8B030D-6E8A-4147-A177-3AD203B41FA5}">
                          <a16:colId xmlns:a16="http://schemas.microsoft.com/office/drawing/2014/main" val="706012320"/>
                        </a:ext>
                      </a:extLst>
                    </a:gridCol>
                  </a:tblGrid>
                  <a:tr h="404305">
                    <a:tc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128" t="-6250" r="-408511" b="-38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7917" t="-6250" r="-300000" b="-38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7917" t="-6250" r="-200000" b="-38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6383" t="-6250" r="-104255" b="-38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NT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254785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8.7</a:t>
                          </a:r>
                          <a:endParaRPr lang="zh-TW" altLang="en-US" b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608719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7.4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5.9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549814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8.7</a:t>
                          </a:r>
                          <a:endParaRPr lang="zh-TW" altLang="en-US" b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97334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4.4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7.4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10850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文字方塊 10">
            <a:extLst>
              <a:ext uri="{FF2B5EF4-FFF2-40B4-BE49-F238E27FC236}">
                <a16:creationId xmlns:a16="http://schemas.microsoft.com/office/drawing/2014/main" id="{26661682-FF78-0A4F-B217-8747088F58B9}"/>
              </a:ext>
            </a:extLst>
          </p:cNvPr>
          <p:cNvSpPr txBox="1"/>
          <p:nvPr/>
        </p:nvSpPr>
        <p:spPr>
          <a:xfrm>
            <a:off x="838200" y="3469540"/>
            <a:ext cx="37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Randomly generate 100 WE hands and the double dummy results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237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46BF29-A167-9A43-BC0F-2CE0D983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 Generation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6B02ACE-E0E7-194C-8A1D-79E078736D7A}"/>
              </a:ext>
            </a:extLst>
          </p:cNvPr>
          <p:cNvGraphicFramePr>
            <a:graphicFrameLocks noGrp="1"/>
          </p:cNvGraphicFramePr>
          <p:nvPr/>
        </p:nvGraphicFramePr>
        <p:xfrm>
          <a:off x="333761" y="1872466"/>
          <a:ext cx="37800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73565735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443406315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317424169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AT74</a:t>
                      </a:r>
                    </a:p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853</a:t>
                      </a:r>
                    </a:p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QJ95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647893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853</a:t>
                      </a:r>
                    </a:p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K832</a:t>
                      </a:r>
                    </a:p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87642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algn="dist"/>
                      <a:endParaRPr lang="en-US" altLang="zh-TW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  <a:p>
                      <a:pPr algn="dist"/>
                      <a:endParaRPr lang="en-US" altLang="zh-TW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dist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JT7</a:t>
                      </a:r>
                    </a:p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AKJ7642</a:t>
                      </a:r>
                    </a:p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64733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AKQ96</a:t>
                      </a:r>
                    </a:p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Q965</a:t>
                      </a:r>
                    </a:p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QT</a:t>
                      </a:r>
                    </a:p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K3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93641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190E94A2-EEB2-FD4C-83DF-772177442C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8815870"/>
                  </p:ext>
                </p:extLst>
              </p:nvPr>
            </p:nvGraphicFramePr>
            <p:xfrm>
              <a:off x="2854960" y="4524227"/>
              <a:ext cx="2987040" cy="18673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7840">
                      <a:extLst>
                        <a:ext uri="{9D8B030D-6E8A-4147-A177-3AD203B41FA5}">
                          <a16:colId xmlns:a16="http://schemas.microsoft.com/office/drawing/2014/main" val="3944126467"/>
                        </a:ext>
                      </a:extLst>
                    </a:gridCol>
                    <a:gridCol w="497840">
                      <a:extLst>
                        <a:ext uri="{9D8B030D-6E8A-4147-A177-3AD203B41FA5}">
                          <a16:colId xmlns:a16="http://schemas.microsoft.com/office/drawing/2014/main" val="920079245"/>
                        </a:ext>
                      </a:extLst>
                    </a:gridCol>
                    <a:gridCol w="497840">
                      <a:extLst>
                        <a:ext uri="{9D8B030D-6E8A-4147-A177-3AD203B41FA5}">
                          <a16:colId xmlns:a16="http://schemas.microsoft.com/office/drawing/2014/main" val="282942782"/>
                        </a:ext>
                      </a:extLst>
                    </a:gridCol>
                    <a:gridCol w="497840">
                      <a:extLst>
                        <a:ext uri="{9D8B030D-6E8A-4147-A177-3AD203B41FA5}">
                          <a16:colId xmlns:a16="http://schemas.microsoft.com/office/drawing/2014/main" val="1968092478"/>
                        </a:ext>
                      </a:extLst>
                    </a:gridCol>
                    <a:gridCol w="497840">
                      <a:extLst>
                        <a:ext uri="{9D8B030D-6E8A-4147-A177-3AD203B41FA5}">
                          <a16:colId xmlns:a16="http://schemas.microsoft.com/office/drawing/2014/main" val="2807850588"/>
                        </a:ext>
                      </a:extLst>
                    </a:gridCol>
                    <a:gridCol w="497840">
                      <a:extLst>
                        <a:ext uri="{9D8B030D-6E8A-4147-A177-3AD203B41FA5}">
                          <a16:colId xmlns:a16="http://schemas.microsoft.com/office/drawing/2014/main" val="706012320"/>
                        </a:ext>
                      </a:extLst>
                    </a:gridCol>
                  </a:tblGrid>
                  <a:tr h="339655">
                    <a:tc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♠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♡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♢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♣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NT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2547853"/>
                      </a:ext>
                    </a:extLst>
                  </a:tr>
                  <a:tr h="330800"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zh-TW" altLang="en-US" b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6087198"/>
                      </a:ext>
                    </a:extLst>
                  </a:tr>
                  <a:tr h="330800"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5498147"/>
                      </a:ext>
                    </a:extLst>
                  </a:tr>
                  <a:tr h="330800"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zh-TW" altLang="en-US" b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9733440"/>
                      </a:ext>
                    </a:extLst>
                  </a:tr>
                  <a:tr h="330800"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108509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190E94A2-EEB2-FD4C-83DF-772177442C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8815870"/>
                  </p:ext>
                </p:extLst>
              </p:nvPr>
            </p:nvGraphicFramePr>
            <p:xfrm>
              <a:off x="2854960" y="4524227"/>
              <a:ext cx="2987040" cy="18673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7840">
                      <a:extLst>
                        <a:ext uri="{9D8B030D-6E8A-4147-A177-3AD203B41FA5}">
                          <a16:colId xmlns:a16="http://schemas.microsoft.com/office/drawing/2014/main" val="3944126467"/>
                        </a:ext>
                      </a:extLst>
                    </a:gridCol>
                    <a:gridCol w="497840">
                      <a:extLst>
                        <a:ext uri="{9D8B030D-6E8A-4147-A177-3AD203B41FA5}">
                          <a16:colId xmlns:a16="http://schemas.microsoft.com/office/drawing/2014/main" val="920079245"/>
                        </a:ext>
                      </a:extLst>
                    </a:gridCol>
                    <a:gridCol w="497840">
                      <a:extLst>
                        <a:ext uri="{9D8B030D-6E8A-4147-A177-3AD203B41FA5}">
                          <a16:colId xmlns:a16="http://schemas.microsoft.com/office/drawing/2014/main" val="282942782"/>
                        </a:ext>
                      </a:extLst>
                    </a:gridCol>
                    <a:gridCol w="497840">
                      <a:extLst>
                        <a:ext uri="{9D8B030D-6E8A-4147-A177-3AD203B41FA5}">
                          <a16:colId xmlns:a16="http://schemas.microsoft.com/office/drawing/2014/main" val="1968092478"/>
                        </a:ext>
                      </a:extLst>
                    </a:gridCol>
                    <a:gridCol w="497840">
                      <a:extLst>
                        <a:ext uri="{9D8B030D-6E8A-4147-A177-3AD203B41FA5}">
                          <a16:colId xmlns:a16="http://schemas.microsoft.com/office/drawing/2014/main" val="2807850588"/>
                        </a:ext>
                      </a:extLst>
                    </a:gridCol>
                    <a:gridCol w="497840">
                      <a:extLst>
                        <a:ext uri="{9D8B030D-6E8A-4147-A177-3AD203B41FA5}">
                          <a16:colId xmlns:a16="http://schemas.microsoft.com/office/drawing/2014/main" val="706012320"/>
                        </a:ext>
                      </a:extLst>
                    </a:gridCol>
                  </a:tblGrid>
                  <a:tr h="404305">
                    <a:tc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7500" t="-6250" r="-397500" b="-38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2564" t="-6250" r="-307692" b="-38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564" t="-6250" r="-207692" b="-38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2500" t="-6250" r="-102500" b="-38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NT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254785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zh-TW" altLang="en-US" b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608719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549814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zh-TW" altLang="en-US" b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97334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108509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9" name="表格 4">
            <a:extLst>
              <a:ext uri="{FF2B5EF4-FFF2-40B4-BE49-F238E27FC236}">
                <a16:creationId xmlns:a16="http://schemas.microsoft.com/office/drawing/2014/main" id="{1EB19622-3EE1-BF4A-9207-6A5DF4247253}"/>
              </a:ext>
            </a:extLst>
          </p:cNvPr>
          <p:cNvGraphicFramePr>
            <a:graphicFrameLocks noGrp="1"/>
          </p:cNvGraphicFramePr>
          <p:nvPr/>
        </p:nvGraphicFramePr>
        <p:xfrm>
          <a:off x="6473199" y="1872466"/>
          <a:ext cx="37800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73565735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443406315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317424169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AT74</a:t>
                      </a:r>
                    </a:p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853</a:t>
                      </a:r>
                    </a:p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QJ95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647893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T8753</a:t>
                      </a:r>
                    </a:p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J3</a:t>
                      </a:r>
                    </a:p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AT64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algn="dist"/>
                      <a:endParaRPr lang="en-US" altLang="zh-TW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  <a:p>
                      <a:pPr algn="dist"/>
                      <a:endParaRPr lang="en-US" altLang="zh-TW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dist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K82</a:t>
                      </a:r>
                    </a:p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AKJ964</a:t>
                      </a:r>
                    </a:p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872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64733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AKQ96</a:t>
                      </a:r>
                    </a:p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Q965</a:t>
                      </a:r>
                    </a:p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QT</a:t>
                      </a:r>
                    </a:p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K3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93641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151A70C5-F58F-2E44-80F6-FAC3BBBED1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1775089"/>
                  </p:ext>
                </p:extLst>
              </p:nvPr>
            </p:nvGraphicFramePr>
            <p:xfrm>
              <a:off x="8994398" y="4524227"/>
              <a:ext cx="2987040" cy="18673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7840">
                      <a:extLst>
                        <a:ext uri="{9D8B030D-6E8A-4147-A177-3AD203B41FA5}">
                          <a16:colId xmlns:a16="http://schemas.microsoft.com/office/drawing/2014/main" val="3944126467"/>
                        </a:ext>
                      </a:extLst>
                    </a:gridCol>
                    <a:gridCol w="497840">
                      <a:extLst>
                        <a:ext uri="{9D8B030D-6E8A-4147-A177-3AD203B41FA5}">
                          <a16:colId xmlns:a16="http://schemas.microsoft.com/office/drawing/2014/main" val="920079245"/>
                        </a:ext>
                      </a:extLst>
                    </a:gridCol>
                    <a:gridCol w="497840">
                      <a:extLst>
                        <a:ext uri="{9D8B030D-6E8A-4147-A177-3AD203B41FA5}">
                          <a16:colId xmlns:a16="http://schemas.microsoft.com/office/drawing/2014/main" val="282942782"/>
                        </a:ext>
                      </a:extLst>
                    </a:gridCol>
                    <a:gridCol w="497840">
                      <a:extLst>
                        <a:ext uri="{9D8B030D-6E8A-4147-A177-3AD203B41FA5}">
                          <a16:colId xmlns:a16="http://schemas.microsoft.com/office/drawing/2014/main" val="1968092478"/>
                        </a:ext>
                      </a:extLst>
                    </a:gridCol>
                    <a:gridCol w="497840">
                      <a:extLst>
                        <a:ext uri="{9D8B030D-6E8A-4147-A177-3AD203B41FA5}">
                          <a16:colId xmlns:a16="http://schemas.microsoft.com/office/drawing/2014/main" val="2807850588"/>
                        </a:ext>
                      </a:extLst>
                    </a:gridCol>
                    <a:gridCol w="497840">
                      <a:extLst>
                        <a:ext uri="{9D8B030D-6E8A-4147-A177-3AD203B41FA5}">
                          <a16:colId xmlns:a16="http://schemas.microsoft.com/office/drawing/2014/main" val="706012320"/>
                        </a:ext>
                      </a:extLst>
                    </a:gridCol>
                  </a:tblGrid>
                  <a:tr h="339655">
                    <a:tc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♠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♡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♢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♣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NT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2547853"/>
                      </a:ext>
                    </a:extLst>
                  </a:tr>
                  <a:tr h="330800"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zh-TW" altLang="en-US" b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6087198"/>
                      </a:ext>
                    </a:extLst>
                  </a:tr>
                  <a:tr h="330800"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5498147"/>
                      </a:ext>
                    </a:extLst>
                  </a:tr>
                  <a:tr h="330800"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zh-TW" altLang="en-US" b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9733440"/>
                      </a:ext>
                    </a:extLst>
                  </a:tr>
                  <a:tr h="330800"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108509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151A70C5-F58F-2E44-80F6-FAC3BBBED1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1775089"/>
                  </p:ext>
                </p:extLst>
              </p:nvPr>
            </p:nvGraphicFramePr>
            <p:xfrm>
              <a:off x="8994398" y="4524227"/>
              <a:ext cx="2987040" cy="18673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7840">
                      <a:extLst>
                        <a:ext uri="{9D8B030D-6E8A-4147-A177-3AD203B41FA5}">
                          <a16:colId xmlns:a16="http://schemas.microsoft.com/office/drawing/2014/main" val="3944126467"/>
                        </a:ext>
                      </a:extLst>
                    </a:gridCol>
                    <a:gridCol w="497840">
                      <a:extLst>
                        <a:ext uri="{9D8B030D-6E8A-4147-A177-3AD203B41FA5}">
                          <a16:colId xmlns:a16="http://schemas.microsoft.com/office/drawing/2014/main" val="920079245"/>
                        </a:ext>
                      </a:extLst>
                    </a:gridCol>
                    <a:gridCol w="497840">
                      <a:extLst>
                        <a:ext uri="{9D8B030D-6E8A-4147-A177-3AD203B41FA5}">
                          <a16:colId xmlns:a16="http://schemas.microsoft.com/office/drawing/2014/main" val="282942782"/>
                        </a:ext>
                      </a:extLst>
                    </a:gridCol>
                    <a:gridCol w="497840">
                      <a:extLst>
                        <a:ext uri="{9D8B030D-6E8A-4147-A177-3AD203B41FA5}">
                          <a16:colId xmlns:a16="http://schemas.microsoft.com/office/drawing/2014/main" val="1968092478"/>
                        </a:ext>
                      </a:extLst>
                    </a:gridCol>
                    <a:gridCol w="497840">
                      <a:extLst>
                        <a:ext uri="{9D8B030D-6E8A-4147-A177-3AD203B41FA5}">
                          <a16:colId xmlns:a16="http://schemas.microsoft.com/office/drawing/2014/main" val="2807850588"/>
                        </a:ext>
                      </a:extLst>
                    </a:gridCol>
                    <a:gridCol w="497840">
                      <a:extLst>
                        <a:ext uri="{9D8B030D-6E8A-4147-A177-3AD203B41FA5}">
                          <a16:colId xmlns:a16="http://schemas.microsoft.com/office/drawing/2014/main" val="706012320"/>
                        </a:ext>
                      </a:extLst>
                    </a:gridCol>
                  </a:tblGrid>
                  <a:tr h="404305">
                    <a:tc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6250" r="-395000" b="-38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5128" t="-6250" r="-305128" b="-38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5128" t="-6250" r="-205128" b="-38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5000" t="-6250" r="-100000" b="-38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NT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254785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zh-TW" altLang="en-US" b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608719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549814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zh-TW" altLang="en-US" b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97334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108509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67103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一張含有 資料表 的圖片&#10;&#10;自動產生的描述">
            <a:extLst>
              <a:ext uri="{FF2B5EF4-FFF2-40B4-BE49-F238E27FC236}">
                <a16:creationId xmlns:a16="http://schemas.microsoft.com/office/drawing/2014/main" id="{F59A52AE-E714-D045-84CA-FD755989F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580" y="382788"/>
            <a:ext cx="7210840" cy="60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38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EA87DD-E3DC-894A-B358-3BF79F77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Formula Combinations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 descr="一張含有 圖表 的圖片&#10;&#10;自動產生的描述">
            <a:extLst>
              <a:ext uri="{FF2B5EF4-FFF2-40B4-BE49-F238E27FC236}">
                <a16:creationId xmlns:a16="http://schemas.microsoft.com/office/drawing/2014/main" id="{053F9426-CD78-254A-80D9-85BE999719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47" b="50060"/>
          <a:stretch/>
        </p:blipFill>
        <p:spPr>
          <a:xfrm>
            <a:off x="838200" y="2190506"/>
            <a:ext cx="5048367" cy="3424848"/>
          </a:xfrm>
          <a:prstGeom prst="rect">
            <a:avLst/>
          </a:prstGeom>
        </p:spPr>
      </p:pic>
      <p:pic>
        <p:nvPicPr>
          <p:cNvPr id="6" name="圖片 5" descr="一張含有 圖表 的圖片&#10;&#10;自動產生的描述">
            <a:extLst>
              <a:ext uri="{FF2B5EF4-FFF2-40B4-BE49-F238E27FC236}">
                <a16:creationId xmlns:a16="http://schemas.microsoft.com/office/drawing/2014/main" id="{1ACF447F-9D80-1646-A162-1689A04E9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60"/>
          <a:stretch/>
        </p:blipFill>
        <p:spPr>
          <a:xfrm>
            <a:off x="6305435" y="2190506"/>
            <a:ext cx="5055810" cy="34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78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BB54E6-185C-1F45-8337-97C2AF530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 Hand Strength Evaluation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4">
                <a:extLst>
                  <a:ext uri="{FF2B5EF4-FFF2-40B4-BE49-F238E27FC236}">
                    <a16:creationId xmlns:a16="http://schemas.microsoft.com/office/drawing/2014/main" id="{E89AA41B-8A55-7243-B599-C19E0A63B8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7844540"/>
                  </p:ext>
                </p:extLst>
              </p:nvPr>
            </p:nvGraphicFramePr>
            <p:xfrm>
              <a:off x="799722" y="2129555"/>
              <a:ext cx="10592555" cy="25988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0750">
                      <a:extLst>
                        <a:ext uri="{9D8B030D-6E8A-4147-A177-3AD203B41FA5}">
                          <a16:colId xmlns:a16="http://schemas.microsoft.com/office/drawing/2014/main" val="1030610415"/>
                        </a:ext>
                      </a:extLst>
                    </a:gridCol>
                    <a:gridCol w="3000224">
                      <a:extLst>
                        <a:ext uri="{9D8B030D-6E8A-4147-A177-3AD203B41FA5}">
                          <a16:colId xmlns:a16="http://schemas.microsoft.com/office/drawing/2014/main" val="1331681317"/>
                        </a:ext>
                      </a:extLst>
                    </a:gridCol>
                    <a:gridCol w="1285592">
                      <a:extLst>
                        <a:ext uri="{9D8B030D-6E8A-4147-A177-3AD203B41FA5}">
                          <a16:colId xmlns:a16="http://schemas.microsoft.com/office/drawing/2014/main" val="1052041849"/>
                        </a:ext>
                      </a:extLst>
                    </a:gridCol>
                    <a:gridCol w="5585989">
                      <a:extLst>
                        <a:ext uri="{9D8B030D-6E8A-4147-A177-3AD203B41FA5}">
                          <a16:colId xmlns:a16="http://schemas.microsoft.com/office/drawing/2014/main" val="2536197246"/>
                        </a:ext>
                      </a:extLst>
                    </a:gridCol>
                  </a:tblGrid>
                  <a:tr h="3712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</a:rPr>
                            <a:t>Year</a:t>
                          </a:r>
                          <a:endParaRPr lang="zh-TW" alt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</a:rPr>
                            <a:t>Authors</a:t>
                          </a:r>
                          <a:endParaRPr lang="zh-TW" alt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</a:rPr>
                            <a:t>Input size</a:t>
                          </a:r>
                          <a:endParaRPr lang="zh-TW" alt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</a:rPr>
                            <a:t>Note</a:t>
                          </a:r>
                          <a:endParaRPr lang="zh-TW" alt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9190293"/>
                      </a:ext>
                    </a:extLst>
                  </a:tr>
                  <a:tr h="3712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2004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 err="1">
                              <a:solidFill>
                                <a:schemeClr val="tx1"/>
                              </a:solidFill>
                            </a:rPr>
                            <a:t>Mossakowski</a:t>
                          </a:r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 and </a:t>
                          </a:r>
                          <a:r>
                            <a:rPr lang="en-US" altLang="zh-TW" sz="1800" b="0" dirty="0" err="1">
                              <a:solidFill>
                                <a:schemeClr val="tx1"/>
                              </a:solidFill>
                            </a:rPr>
                            <a:t>Mańdziuk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52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Use the neural network to evaluate the hand strength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13925"/>
                      </a:ext>
                    </a:extLst>
                  </a:tr>
                  <a:tr h="3712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2006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b="0" dirty="0" err="1">
                              <a:solidFill>
                                <a:schemeClr val="tx1"/>
                              </a:solidFill>
                            </a:rPr>
                            <a:t>Mossakowski</a:t>
                          </a:r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 and </a:t>
                          </a:r>
                          <a:r>
                            <a:rPr lang="en-US" altLang="zh-TW" sz="1800" b="0" dirty="0" err="1">
                              <a:solidFill>
                                <a:schemeClr val="tx1"/>
                              </a:solidFill>
                            </a:rPr>
                            <a:t>Mańdziuk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52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Figure out that different contracts strongly affect result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7255041"/>
                      </a:ext>
                    </a:extLst>
                  </a:tr>
                  <a:tr h="3712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2007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 err="1">
                              <a:solidFill>
                                <a:schemeClr val="tx1"/>
                              </a:solidFill>
                            </a:rPr>
                            <a:t>Mossakowski</a:t>
                          </a:r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 and </a:t>
                          </a:r>
                          <a:r>
                            <a:rPr lang="en-US" altLang="zh-TW" sz="1800" b="0" dirty="0" err="1">
                              <a:solidFill>
                                <a:schemeClr val="tx1"/>
                              </a:solidFill>
                            </a:rPr>
                            <a:t>Mańdziuk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52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4+84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Make the network knows the card distribution of a team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58311265"/>
                      </a:ext>
                    </a:extLst>
                  </a:tr>
                  <a:tr h="3712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2009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 err="1">
                              <a:solidFill>
                                <a:schemeClr val="tx1"/>
                              </a:solidFill>
                            </a:rPr>
                            <a:t>Mossakowski</a:t>
                          </a:r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 and </a:t>
                          </a:r>
                          <a:r>
                            <a:rPr lang="en-US" altLang="zh-TW" sz="1800" b="0" dirty="0" err="1">
                              <a:solidFill>
                                <a:schemeClr val="tx1"/>
                              </a:solidFill>
                            </a:rPr>
                            <a:t>Mańdziuk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52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4+84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Compare with the bridge expert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74695244"/>
                      </a:ext>
                    </a:extLst>
                  </a:tr>
                  <a:tr h="3712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2018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 err="1">
                              <a:solidFill>
                                <a:schemeClr val="tx1"/>
                              </a:solidFill>
                            </a:rPr>
                            <a:t>Suchan</a:t>
                          </a:r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 and </a:t>
                          </a:r>
                          <a:r>
                            <a:rPr lang="en-US" altLang="zh-TW" sz="1800" b="0" dirty="0" err="1">
                              <a:solidFill>
                                <a:schemeClr val="tx1"/>
                              </a:solidFill>
                            </a:rPr>
                            <a:t>Mańdziuk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52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Extract the features by the auto encoder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9590909"/>
                      </a:ext>
                    </a:extLst>
                  </a:tr>
                  <a:tr h="3712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2021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 err="1">
                              <a:solidFill>
                                <a:schemeClr val="tx1"/>
                              </a:solidFill>
                            </a:rPr>
                            <a:t>Kowalik</a:t>
                          </a:r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 and </a:t>
                          </a:r>
                          <a:r>
                            <a:rPr lang="en-US" altLang="zh-TW" sz="1800" b="0" dirty="0" err="1">
                              <a:solidFill>
                                <a:schemeClr val="tx1"/>
                              </a:solidFill>
                            </a:rPr>
                            <a:t>Mańdziuk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156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Use the CNN to extract the features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768665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4">
                <a:extLst>
                  <a:ext uri="{FF2B5EF4-FFF2-40B4-BE49-F238E27FC236}">
                    <a16:creationId xmlns:a16="http://schemas.microsoft.com/office/drawing/2014/main" id="{E89AA41B-8A55-7243-B599-C19E0A63B8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7844540"/>
                  </p:ext>
                </p:extLst>
              </p:nvPr>
            </p:nvGraphicFramePr>
            <p:xfrm>
              <a:off x="799722" y="2129555"/>
              <a:ext cx="10592555" cy="25988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0750">
                      <a:extLst>
                        <a:ext uri="{9D8B030D-6E8A-4147-A177-3AD203B41FA5}">
                          <a16:colId xmlns:a16="http://schemas.microsoft.com/office/drawing/2014/main" val="1030610415"/>
                        </a:ext>
                      </a:extLst>
                    </a:gridCol>
                    <a:gridCol w="3000224">
                      <a:extLst>
                        <a:ext uri="{9D8B030D-6E8A-4147-A177-3AD203B41FA5}">
                          <a16:colId xmlns:a16="http://schemas.microsoft.com/office/drawing/2014/main" val="1331681317"/>
                        </a:ext>
                      </a:extLst>
                    </a:gridCol>
                    <a:gridCol w="1285592">
                      <a:extLst>
                        <a:ext uri="{9D8B030D-6E8A-4147-A177-3AD203B41FA5}">
                          <a16:colId xmlns:a16="http://schemas.microsoft.com/office/drawing/2014/main" val="1052041849"/>
                        </a:ext>
                      </a:extLst>
                    </a:gridCol>
                    <a:gridCol w="5585989">
                      <a:extLst>
                        <a:ext uri="{9D8B030D-6E8A-4147-A177-3AD203B41FA5}">
                          <a16:colId xmlns:a16="http://schemas.microsoft.com/office/drawing/2014/main" val="2536197246"/>
                        </a:ext>
                      </a:extLst>
                    </a:gridCol>
                  </a:tblGrid>
                  <a:tr h="3712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</a:rPr>
                            <a:t>Year</a:t>
                          </a:r>
                          <a:endParaRPr lang="zh-TW" alt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</a:rPr>
                            <a:t>Authors</a:t>
                          </a:r>
                          <a:endParaRPr lang="zh-TW" alt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</a:rPr>
                            <a:t>Input size</a:t>
                          </a:r>
                          <a:endParaRPr lang="zh-TW" alt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</a:rPr>
                            <a:t>Note</a:t>
                          </a:r>
                          <a:endParaRPr lang="zh-TW" alt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9190293"/>
                      </a:ext>
                    </a:extLst>
                  </a:tr>
                  <a:tr h="3712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2004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 err="1">
                              <a:solidFill>
                                <a:schemeClr val="tx1"/>
                              </a:solidFill>
                            </a:rPr>
                            <a:t>Mossakowski</a:t>
                          </a:r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 and </a:t>
                          </a:r>
                          <a:r>
                            <a:rPr lang="en-US" altLang="zh-TW" sz="1800" b="0" dirty="0" err="1">
                              <a:solidFill>
                                <a:schemeClr val="tx1"/>
                              </a:solidFill>
                            </a:rPr>
                            <a:t>Mańdziuk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52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Use the neural network to evaluate the hand strength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13925"/>
                      </a:ext>
                    </a:extLst>
                  </a:tr>
                  <a:tr h="3712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2006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b="0" dirty="0" err="1">
                              <a:solidFill>
                                <a:schemeClr val="tx1"/>
                              </a:solidFill>
                            </a:rPr>
                            <a:t>Mossakowski</a:t>
                          </a:r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 and </a:t>
                          </a:r>
                          <a:r>
                            <a:rPr lang="en-US" altLang="zh-TW" sz="1800" b="0" dirty="0" err="1">
                              <a:solidFill>
                                <a:schemeClr val="tx1"/>
                              </a:solidFill>
                            </a:rPr>
                            <a:t>Mańdziuk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52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Figure out that different contracts strongly affect result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7255041"/>
                      </a:ext>
                    </a:extLst>
                  </a:tr>
                  <a:tr h="3712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2007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 err="1">
                              <a:solidFill>
                                <a:schemeClr val="tx1"/>
                              </a:solidFill>
                            </a:rPr>
                            <a:t>Mossakowski</a:t>
                          </a:r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 and </a:t>
                          </a:r>
                          <a:r>
                            <a:rPr lang="en-US" altLang="zh-TW" sz="1800" b="0" dirty="0" err="1">
                              <a:solidFill>
                                <a:schemeClr val="tx1"/>
                              </a:solidFill>
                            </a:rPr>
                            <a:t>Mańdziuk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1089" t="-300000" r="-437624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Make the network knows the card distribution of a team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58311265"/>
                      </a:ext>
                    </a:extLst>
                  </a:tr>
                  <a:tr h="3712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2009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 err="1">
                              <a:solidFill>
                                <a:schemeClr val="tx1"/>
                              </a:solidFill>
                            </a:rPr>
                            <a:t>Mossakowski</a:t>
                          </a:r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 and </a:t>
                          </a:r>
                          <a:r>
                            <a:rPr lang="en-US" altLang="zh-TW" sz="1800" b="0" dirty="0" err="1">
                              <a:solidFill>
                                <a:schemeClr val="tx1"/>
                              </a:solidFill>
                            </a:rPr>
                            <a:t>Mańdziuk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1089" t="-413793" r="-437624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Compare with the bridge expert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74695244"/>
                      </a:ext>
                    </a:extLst>
                  </a:tr>
                  <a:tr h="3712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2018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 err="1">
                              <a:solidFill>
                                <a:schemeClr val="tx1"/>
                              </a:solidFill>
                            </a:rPr>
                            <a:t>Suchan</a:t>
                          </a:r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 and </a:t>
                          </a:r>
                          <a:r>
                            <a:rPr lang="en-US" altLang="zh-TW" sz="1800" b="0" dirty="0" err="1">
                              <a:solidFill>
                                <a:schemeClr val="tx1"/>
                              </a:solidFill>
                            </a:rPr>
                            <a:t>Mańdziuk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1089" t="-496667" r="-437624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Extract the features by the auto encoder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9590909"/>
                      </a:ext>
                    </a:extLst>
                  </a:tr>
                  <a:tr h="3712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2021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 err="1">
                              <a:solidFill>
                                <a:schemeClr val="tx1"/>
                              </a:solidFill>
                            </a:rPr>
                            <a:t>Kowalik</a:t>
                          </a:r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 and </a:t>
                          </a:r>
                          <a:r>
                            <a:rPr lang="en-US" altLang="zh-TW" sz="1800" b="0" dirty="0" err="1">
                              <a:solidFill>
                                <a:schemeClr val="tx1"/>
                              </a:solidFill>
                            </a:rPr>
                            <a:t>Mańdziuk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1089" t="-617241" r="-437624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800" b="0" dirty="0">
                              <a:solidFill>
                                <a:schemeClr val="tx1"/>
                              </a:solidFill>
                            </a:rPr>
                            <a:t>Use the CNN to extract the features</a:t>
                          </a:r>
                          <a:endParaRPr lang="zh-TW" alt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768665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710925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12D254-A09A-B843-B4AB-19CDBA0AF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– Suit Contract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43E9A05-D54D-DF4B-9EC5-8791DCB7B4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𝑇𝐿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𝑁𝐿</m:t>
                    </m:r>
                  </m:oMath>
                </a14:m>
                <a:endParaRPr kumimoji="1" lang="en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43E9A05-D54D-DF4B-9EC5-8791DCB7B4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4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內容版面配置區 6">
            <a:extLst>
              <a:ext uri="{FF2B5EF4-FFF2-40B4-BE49-F238E27FC236}">
                <a16:creationId xmlns:a16="http://schemas.microsoft.com/office/drawing/2014/main" id="{83A48D17-0CCF-C240-9F47-E4B0773D91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" b="49456"/>
          <a:stretch/>
        </p:blipFill>
        <p:spPr>
          <a:xfrm>
            <a:off x="479913" y="3429000"/>
            <a:ext cx="11220450" cy="2512714"/>
          </a:xfrm>
          <a:prstGeom prst="rect">
            <a:avLst/>
          </a:prstGeom>
        </p:spPr>
      </p:pic>
      <p:sp>
        <p:nvSpPr>
          <p:cNvPr id="5" name="圓角矩形 4">
            <a:extLst>
              <a:ext uri="{FF2B5EF4-FFF2-40B4-BE49-F238E27FC236}">
                <a16:creationId xmlns:a16="http://schemas.microsoft.com/office/drawing/2014/main" id="{FCDAC289-EBD1-DC43-BBA1-EFED2F0C0992}"/>
              </a:ext>
            </a:extLst>
          </p:cNvPr>
          <p:cNvSpPr/>
          <p:nvPr/>
        </p:nvSpPr>
        <p:spPr>
          <a:xfrm>
            <a:off x="411408" y="5234720"/>
            <a:ext cx="11343543" cy="3659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9191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12D254-A09A-B843-B4AB-19CDBA0AF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– Suit Contract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圖形 7">
            <a:extLst>
              <a:ext uri="{FF2B5EF4-FFF2-40B4-BE49-F238E27FC236}">
                <a16:creationId xmlns:a16="http://schemas.microsoft.com/office/drawing/2014/main" id="{BDBAC6C4-D6D7-804A-AD77-A368B3BCE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968" y="1731098"/>
            <a:ext cx="5875643" cy="4411718"/>
          </a:xfrm>
          <a:prstGeom prst="rect">
            <a:avLst/>
          </a:prstGeom>
        </p:spPr>
      </p:pic>
      <p:pic>
        <p:nvPicPr>
          <p:cNvPr id="9" name="圖形 8">
            <a:extLst>
              <a:ext uri="{FF2B5EF4-FFF2-40B4-BE49-F238E27FC236}">
                <a16:creationId xmlns:a16="http://schemas.microsoft.com/office/drawing/2014/main" id="{97EC3927-8E75-994A-828F-72EC12384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3457" y="1731098"/>
            <a:ext cx="5875643" cy="4411718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794674CC-E765-ED47-B077-9E1570754A8D}"/>
              </a:ext>
            </a:extLst>
          </p:cNvPr>
          <p:cNvSpPr txBox="1"/>
          <p:nvPr/>
        </p:nvSpPr>
        <p:spPr>
          <a:xfrm>
            <a:off x="6487531" y="1904222"/>
            <a:ext cx="5284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Goren point count + short method(void=5, singleton=3, doubleton=1) </a:t>
            </a:r>
            <a:endParaRPr kumimoji="1"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26C4FD6-721F-C74A-8EBB-F77AFAD9C1E2}"/>
              </a:ext>
            </a:extLst>
          </p:cNvPr>
          <p:cNvSpPr txBox="1"/>
          <p:nvPr/>
        </p:nvSpPr>
        <p:spPr>
          <a:xfrm>
            <a:off x="1760458" y="1909306"/>
            <a:ext cx="3358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fine-tune H + TL + NL  with resolution=0.5  </a:t>
            </a:r>
            <a:endParaRPr kumimoji="1"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6317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12D254-A09A-B843-B4AB-19CDBA0AF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– No-Trump Contract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內容版面配置區 8">
            <a:extLst>
              <a:ext uri="{FF2B5EF4-FFF2-40B4-BE49-F238E27FC236}">
                <a16:creationId xmlns:a16="http://schemas.microsoft.com/office/drawing/2014/main" id="{13C9DB9C-6B07-1F4F-9257-764B1F99B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77026"/>
            <a:ext cx="10515600" cy="3048536"/>
          </a:xfrm>
        </p:spPr>
      </p:pic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485ACE9D-DA7F-5242-90A9-D5F80A395664}"/>
              </a:ext>
            </a:extLst>
          </p:cNvPr>
          <p:cNvSpPr txBox="1">
            <a:spLocks/>
          </p:cNvSpPr>
          <p:nvPr/>
        </p:nvSpPr>
        <p:spPr>
          <a:xfrm>
            <a:off x="838200" y="15943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of the dataset that is the no-trump contract: about 90000</a:t>
            </a:r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95621B4F-0C3F-8E46-A5BE-D8A02C6DB85A}"/>
              </a:ext>
            </a:extLst>
          </p:cNvPr>
          <p:cNvSpPr/>
          <p:nvPr/>
        </p:nvSpPr>
        <p:spPr>
          <a:xfrm>
            <a:off x="838200" y="4630615"/>
            <a:ext cx="10603523" cy="42203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03371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AF6C7C-CB92-0947-948E-59F5AF41E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內容版面配置區 2">
                <a:extLst>
                  <a:ext uri="{FF2B5EF4-FFF2-40B4-BE49-F238E27FC236}">
                    <a16:creationId xmlns:a16="http://schemas.microsoft.com/office/drawing/2014/main" id="{72B495EB-1145-0B44-A7E6-E87655DDE5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𝑇𝐿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𝑁𝐿</m:t>
                    </m:r>
                  </m:oMath>
                </a14:m>
                <a:r>
                  <a:rPr lang="zh-TW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long suit for trump suit and the short suit for others</a:t>
                </a:r>
              </a:p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 the correlation coefficient from 0.871 to 0.918</a:t>
                </a:r>
              </a:p>
              <a:p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內容版面配置區 2">
                <a:extLst>
                  <a:ext uri="{FF2B5EF4-FFF2-40B4-BE49-F238E27FC236}">
                    <a16:creationId xmlns:a16="http://schemas.microsoft.com/office/drawing/2014/main" id="{72B495EB-1145-0B44-A7E6-E87655DDE5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86" t="-2326" r="-6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64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E7C48E-71AE-B542-92E6-7914992CA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 Strength of the Hand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 descr="一張含有 文字, 窗戶, 填字遊戲 的圖片&#10;&#10;自動產生的描述">
            <a:extLst>
              <a:ext uri="{FF2B5EF4-FFF2-40B4-BE49-F238E27FC236}">
                <a16:creationId xmlns:a16="http://schemas.microsoft.com/office/drawing/2014/main" id="{34C25EC5-2159-1B47-A8FB-0B0C45B5B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52" y="1812846"/>
            <a:ext cx="9936896" cy="3814407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F30AB2BE-09D4-D84F-8845-C82CD396F338}"/>
              </a:ext>
            </a:extLst>
          </p:cNvPr>
          <p:cNvSpPr txBox="1"/>
          <p:nvPr/>
        </p:nvSpPr>
        <p:spPr>
          <a:xfrm>
            <a:off x="0" y="6169709"/>
            <a:ext cx="11771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 image is copy from K. </a:t>
            </a:r>
            <a:r>
              <a:rPr lang="en-US" altLang="zh-TW" dirty="0" err="1"/>
              <a:t>Mossakowski</a:t>
            </a:r>
            <a:r>
              <a:rPr lang="en-US" altLang="zh-TW" dirty="0"/>
              <a:t> and J. </a:t>
            </a:r>
            <a:r>
              <a:rPr lang="en-US" altLang="zh-TW" dirty="0" err="1"/>
              <a:t>Mandziuk</a:t>
            </a:r>
            <a:r>
              <a:rPr lang="en-US" altLang="zh-TW" dirty="0"/>
              <a:t>, “Learning without human expertise: A case study of the double dummy bridge problem,” IEEE Transactions on Neural Networks, Vol. 20, No. 2, pp. 278~299, 2009.</a:t>
            </a:r>
            <a:endParaRPr lang="zh-TW" altLang="en-US" dirty="0"/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E8710965-EE90-4F43-AFED-3CCE1BBB338F}"/>
              </a:ext>
            </a:extLst>
          </p:cNvPr>
          <p:cNvSpPr/>
          <p:nvPr/>
        </p:nvSpPr>
        <p:spPr>
          <a:xfrm>
            <a:off x="7921631" y="4771292"/>
            <a:ext cx="704335" cy="855961"/>
          </a:xfrm>
          <a:prstGeom prst="roundRect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48773F07-630C-5547-921B-71ED3D155D46}"/>
              </a:ext>
            </a:extLst>
          </p:cNvPr>
          <p:cNvSpPr/>
          <p:nvPr/>
        </p:nvSpPr>
        <p:spPr>
          <a:xfrm>
            <a:off x="8706267" y="5259261"/>
            <a:ext cx="2184096" cy="321276"/>
          </a:xfrm>
          <a:prstGeom prst="roundRect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4728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B9A2FE-D981-934D-8AC2-3FEF9572D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Methods – Training Process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6E0C8B-7A2A-3B4D-887F-9A1820DA0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000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formulas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Design the various formulas of hand strength evaluation methods.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 Generation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Build datasets with different sizes for different stage of training.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formula combinations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Find better formula combinations and the hyperparameters of GA with small datasets.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formula combinations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Select the best combination from the 25 better formula combinations.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Manual adjustment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Make the variables of the formula more easily to memorize and calculate.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42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B9A2FE-D981-934D-8AC2-3FEF9572D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Formulas – Individual Card Strength Formula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C9E9601C-2376-B54A-A43C-0CB5555C7F2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56632542"/>
                  </p:ext>
                </p:extLst>
              </p:nvPr>
            </p:nvGraphicFramePr>
            <p:xfrm>
              <a:off x="1386052" y="2165096"/>
              <a:ext cx="9419896" cy="37549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0364">
                      <a:extLst>
                        <a:ext uri="{9D8B030D-6E8A-4147-A177-3AD203B41FA5}">
                          <a16:colId xmlns:a16="http://schemas.microsoft.com/office/drawing/2014/main" val="2752637096"/>
                        </a:ext>
                      </a:extLst>
                    </a:gridCol>
                    <a:gridCol w="1505646">
                      <a:extLst>
                        <a:ext uri="{9D8B030D-6E8A-4147-A177-3AD203B41FA5}">
                          <a16:colId xmlns:a16="http://schemas.microsoft.com/office/drawing/2014/main" val="2986285788"/>
                        </a:ext>
                      </a:extLst>
                    </a:gridCol>
                    <a:gridCol w="6913886">
                      <a:extLst>
                        <a:ext uri="{9D8B030D-6E8A-4147-A177-3AD203B41FA5}">
                          <a16:colId xmlns:a16="http://schemas.microsoft.com/office/drawing/2014/main" val="2798608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Formula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#parameters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Description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6911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𝑠𝑢𝑖𝑡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h𝑎𝑛𝑑</m:t>
                                    </m:r>
                                  </m:sub>
                                  <m:sup/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𝑐𝑎𝑟𝑑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𝑠𝑢𝑖𝑡</m:t>
                                        </m:r>
                                      </m:sub>
                                      <m:sup/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sup>
                                        </m:s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𝑐𝑎𝑟𝑑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]</m:t>
                                        </m:r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24127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𝐻𝑇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𝑢𝑖𝑡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h𝑎𝑛𝑑</m:t>
                                    </m:r>
                                  </m:sub>
                                  <m:sup/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𝑐𝑎𝑟𝑑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𝑠𝑢𝑖𝑡</m:t>
                                        </m:r>
                                      </m:sub>
                                      <m:sup/>
                                      <m:e>
                                        <m:d>
                                          <m:dPr>
                                            <m:begChr m:val="{"/>
                                            <m:endChr m:val=""/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𝑀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𝐻𝑇</m:t>
                                                    </m:r>
                                                  </m:sup>
                                                </m:sSubSup>
                                                <m:d>
                                                  <m:dPr>
                                                    <m:begChr m:val="["/>
                                                    <m:endChr m:val="]"/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𝑐𝑎𝑟𝑑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 </m:t>
                                                </m:r>
                                                <m:r>
                                                  <m:rPr>
                                                    <m:nor/>
                                                  </m:rPr>
                                                  <a:rPr lang="en-US" altLang="zh-TW" b="0" i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if</m:t>
                                                </m:r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𝑠𝑢𝑖𝑡</m:t>
                                                </m:r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=</m:t>
                                                </m:r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.</m:t>
                                                </m:r>
                                              </m:e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𝑀</m:t>
                                                    </m:r>
                                                  </m:e>
                                                  <m:sub>
                                                    <m:acc>
                                                      <m:accPr>
                                                        <m:chr m:val="̅"/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𝑡</m:t>
                                                        </m:r>
                                                      </m:e>
                                                    </m:acc>
                                                  </m:sub>
                                                  <m:sup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𝐻𝑇</m:t>
                                                    </m:r>
                                                  </m:sup>
                                                </m:sSubSup>
                                                <m:d>
                                                  <m:dPr>
                                                    <m:begChr m:val="["/>
                                                    <m:endChr m:val="]"/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𝑐𝑎𝑟𝑑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 </m:t>
                                                </m:r>
                                                <m:r>
                                                  <m:rPr>
                                                    <m:nor/>
                                                  </m:rPr>
                                                  <a:rPr lang="en-US" altLang="zh-TW" b="0" i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if</m:t>
                                                </m:r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𝑠𝑢𝑖𝑡</m:t>
                                                </m:r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≠</m:t>
                                                </m:r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.</m:t>
                                                </m:r>
                                              </m:e>
                                            </m:eqArr>
                                          </m:e>
                                        </m:d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37023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𝑠𝐻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𝑠𝑢𝑖𝑡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h𝑎𝑛𝑑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begChr m:val="{"/>
                                        <m:endChr m:val=""/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×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nary>
                                                      <m:naryPr>
                                                        <m:chr m:val="∑"/>
                                                        <m:supHide m:val="on"/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naryPr>
                                                      <m:sub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𝑐𝑎𝑟𝑑</m:t>
                                                        </m:r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∈</m:t>
                                                        </m:r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𝑠𝑢𝑖𝑡</m:t>
                                                        </m:r>
                                                      </m:sub>
                                                      <m:sup/>
                                                      <m:e>
                                                        <m:sSup>
                                                          <m:sSupPr>
                                                            <m:ctrlP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pPr>
                                                          <m:e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𝑀</m:t>
                                                            </m:r>
                                                          </m:e>
                                                          <m:sup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𝑠𝐻</m:t>
                                                            </m:r>
                                                          </m:sup>
                                                        </m:sSup>
                                                        <m:d>
                                                          <m:dPr>
                                                            <m:begChr m:val="["/>
                                                            <m:endChr m:val="]"/>
                                                            <m:ctrlP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𝑐𝑎𝑟𝑑</m:t>
                                                            </m:r>
                                                          </m:e>
                                                        </m:d>
                                                      </m:e>
                                                    </m:nary>
                                                  </m:e>
                                                </m:d>
                                              </m:e>
                                              <m:sup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sub>
                                                </m:sSub>
                                              </m:sup>
                                            </m:sSup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if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.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e>
                                                </m:acc>
                                              </m:sub>
                                            </m:s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×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nary>
                                                      <m:naryPr>
                                                        <m:chr m:val="∑"/>
                                                        <m:supHide m:val="on"/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naryPr>
                                                      <m:sub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𝑐𝑎𝑟𝑑</m:t>
                                                        </m:r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∈</m:t>
                                                        </m:r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𝑠𝑢𝑖𝑡</m:t>
                                                        </m:r>
                                                      </m:sub>
                                                      <m:sup/>
                                                      <m:e>
                                                        <m:sSup>
                                                          <m:sSupPr>
                                                            <m:ctrlP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pPr>
                                                          <m:e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𝑀</m:t>
                                                            </m:r>
                                                          </m:e>
                                                          <m:sup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𝑠𝐻</m:t>
                                                            </m:r>
                                                          </m:sup>
                                                        </m:sSup>
                                                        <m:d>
                                                          <m:dPr>
                                                            <m:begChr m:val="["/>
                                                            <m:endChr m:val="]"/>
                                                            <m:ctrlP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𝑐𝑎𝑟𝑑</m:t>
                                                            </m:r>
                                                          </m:e>
                                                        </m:d>
                                                      </m:e>
                                                    </m:nary>
                                                  </m:e>
                                                </m:d>
                                              </m:e>
                                              <m:sup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acc>
                                                      <m:accPr>
                                                        <m:chr m:val="̅"/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𝑡</m:t>
                                                        </m:r>
                                                      </m:e>
                                                    </m:acc>
                                                  </m:sub>
                                                </m:sSub>
                                              </m:sup>
                                            </m:sSup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altLang="zh-TW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if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.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883041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C9E9601C-2376-B54A-A43C-0CB5555C7F2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56632542"/>
                  </p:ext>
                </p:extLst>
              </p:nvPr>
            </p:nvGraphicFramePr>
            <p:xfrm>
              <a:off x="1386052" y="2165096"/>
              <a:ext cx="9419896" cy="37549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0364">
                      <a:extLst>
                        <a:ext uri="{9D8B030D-6E8A-4147-A177-3AD203B41FA5}">
                          <a16:colId xmlns:a16="http://schemas.microsoft.com/office/drawing/2014/main" val="2752637096"/>
                        </a:ext>
                      </a:extLst>
                    </a:gridCol>
                    <a:gridCol w="1505646">
                      <a:extLst>
                        <a:ext uri="{9D8B030D-6E8A-4147-A177-3AD203B41FA5}">
                          <a16:colId xmlns:a16="http://schemas.microsoft.com/office/drawing/2014/main" val="2986285788"/>
                        </a:ext>
                      </a:extLst>
                    </a:gridCol>
                    <a:gridCol w="6913886">
                      <a:extLst>
                        <a:ext uri="{9D8B030D-6E8A-4147-A177-3AD203B41FA5}">
                          <a16:colId xmlns:a16="http://schemas.microsoft.com/office/drawing/2014/main" val="2798608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Formula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#parameters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Description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6911767"/>
                      </a:ext>
                    </a:extLst>
                  </a:tr>
                  <a:tr h="75717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123333" r="-841772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6330" t="-123333" r="-367" b="-5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2412707"/>
                      </a:ext>
                    </a:extLst>
                  </a:tr>
                  <a:tr h="822579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206154" r="-841772" b="-37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6330" t="-206154" r="-367" b="-37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3702356"/>
                      </a:ext>
                    </a:extLst>
                  </a:tr>
                  <a:tr h="180435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139161" r="-841772" b="-69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6330" t="-139161" r="-367" b="-699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88304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3090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5C6EA4-6FE8-8C4C-A582-873C18049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Formulas – Individual Card Strength Formula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4">
                <a:extLst>
                  <a:ext uri="{FF2B5EF4-FFF2-40B4-BE49-F238E27FC236}">
                    <a16:creationId xmlns:a16="http://schemas.microsoft.com/office/drawing/2014/main" id="{3E349EA2-DEBD-2847-9925-3827E3FD7A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1042570"/>
                  </p:ext>
                </p:extLst>
              </p:nvPr>
            </p:nvGraphicFramePr>
            <p:xfrm>
              <a:off x="1776248" y="2281698"/>
              <a:ext cx="8639503" cy="4211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0221">
                      <a:extLst>
                        <a:ext uri="{9D8B030D-6E8A-4147-A177-3AD203B41FA5}">
                          <a16:colId xmlns:a16="http://schemas.microsoft.com/office/drawing/2014/main" val="2900614783"/>
                        </a:ext>
                      </a:extLst>
                    </a:gridCol>
                    <a:gridCol w="1964098">
                      <a:extLst>
                        <a:ext uri="{9D8B030D-6E8A-4147-A177-3AD203B41FA5}">
                          <a16:colId xmlns:a16="http://schemas.microsoft.com/office/drawing/2014/main" val="3013778250"/>
                        </a:ext>
                      </a:extLst>
                    </a:gridCol>
                    <a:gridCol w="1093416">
                      <a:extLst>
                        <a:ext uri="{9D8B030D-6E8A-4147-A177-3AD203B41FA5}">
                          <a16:colId xmlns:a16="http://schemas.microsoft.com/office/drawing/2014/main" val="3443406315"/>
                        </a:ext>
                      </a:extLst>
                    </a:gridCol>
                    <a:gridCol w="1093416">
                      <a:extLst>
                        <a:ext uri="{9D8B030D-6E8A-4147-A177-3AD203B41FA5}">
                          <a16:colId xmlns:a16="http://schemas.microsoft.com/office/drawing/2014/main" val="534721396"/>
                        </a:ext>
                      </a:extLst>
                    </a:gridCol>
                    <a:gridCol w="1125312">
                      <a:extLst>
                        <a:ext uri="{9D8B030D-6E8A-4147-A177-3AD203B41FA5}">
                          <a16:colId xmlns:a16="http://schemas.microsoft.com/office/drawing/2014/main" val="3317424169"/>
                        </a:ext>
                      </a:extLst>
                    </a:gridCol>
                    <a:gridCol w="1061520">
                      <a:extLst>
                        <a:ext uri="{9D8B030D-6E8A-4147-A177-3AD203B41FA5}">
                          <a16:colId xmlns:a16="http://schemas.microsoft.com/office/drawing/2014/main" val="1162832883"/>
                        </a:ext>
                      </a:extLst>
                    </a:gridCol>
                    <a:gridCol w="1061520">
                      <a:extLst>
                        <a:ext uri="{9D8B030D-6E8A-4147-A177-3AD203B41FA5}">
                          <a16:colId xmlns:a16="http://schemas.microsoft.com/office/drawing/2014/main" val="778252328"/>
                        </a:ext>
                      </a:extLst>
                    </a:gridCol>
                  </a:tblGrid>
                  <a:tr h="3378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#parameters: 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gridSpan="5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𝑠𝑢𝑖𝑡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h𝑎𝑛𝑑</m:t>
                                    </m:r>
                                  </m:sub>
                                  <m:sup/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𝑐𝑎𝑟𝑑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𝑠𝑢𝑖𝑡</m:t>
                                        </m:r>
                                      </m:sub>
                                      <m:sup/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sup>
                                        </m:s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𝑐𝑎𝑟𝑑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]</m:t>
                                        </m:r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pPr algn="l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rowSpan="2" hMerge="1">
                      <a:txBody>
                        <a:bodyPr/>
                        <a:lstStyle/>
                        <a:p>
                          <a:pPr algn="l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4647893"/>
                      </a:ext>
                    </a:extLst>
                  </a:tr>
                  <a:tr h="956999">
                    <a:tc rowSpan="3"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2~8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[0]</m:t>
                              </m:r>
                            </m:oMath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9~10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[1]</m:t>
                              </m:r>
                            </m:oMath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[2]</m:t>
                              </m:r>
                            </m:oMath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[3]</m:t>
                              </m:r>
                            </m:oMath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[4]</m:t>
                              </m:r>
                            </m:oMath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= 4</a:t>
                          </a:r>
                        </a:p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5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4981430"/>
                      </a:ext>
                    </a:extLst>
                  </a:tr>
                  <a:tr h="1593610"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dist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JT7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AKJ7642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=14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5647339"/>
                      </a:ext>
                    </a:extLst>
                  </a:tr>
                  <a:tr h="1294808">
                    <a:tc gridSpan="2" v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l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29364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4">
                <a:extLst>
                  <a:ext uri="{FF2B5EF4-FFF2-40B4-BE49-F238E27FC236}">
                    <a16:creationId xmlns:a16="http://schemas.microsoft.com/office/drawing/2014/main" id="{3E349EA2-DEBD-2847-9925-3827E3FD7A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1042570"/>
                  </p:ext>
                </p:extLst>
              </p:nvPr>
            </p:nvGraphicFramePr>
            <p:xfrm>
              <a:off x="1776248" y="2281698"/>
              <a:ext cx="8639503" cy="4211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0221">
                      <a:extLst>
                        <a:ext uri="{9D8B030D-6E8A-4147-A177-3AD203B41FA5}">
                          <a16:colId xmlns:a16="http://schemas.microsoft.com/office/drawing/2014/main" val="2900614783"/>
                        </a:ext>
                      </a:extLst>
                    </a:gridCol>
                    <a:gridCol w="1964098">
                      <a:extLst>
                        <a:ext uri="{9D8B030D-6E8A-4147-A177-3AD203B41FA5}">
                          <a16:colId xmlns:a16="http://schemas.microsoft.com/office/drawing/2014/main" val="3013778250"/>
                        </a:ext>
                      </a:extLst>
                    </a:gridCol>
                    <a:gridCol w="1093416">
                      <a:extLst>
                        <a:ext uri="{9D8B030D-6E8A-4147-A177-3AD203B41FA5}">
                          <a16:colId xmlns:a16="http://schemas.microsoft.com/office/drawing/2014/main" val="3443406315"/>
                        </a:ext>
                      </a:extLst>
                    </a:gridCol>
                    <a:gridCol w="1093416">
                      <a:extLst>
                        <a:ext uri="{9D8B030D-6E8A-4147-A177-3AD203B41FA5}">
                          <a16:colId xmlns:a16="http://schemas.microsoft.com/office/drawing/2014/main" val="534721396"/>
                        </a:ext>
                      </a:extLst>
                    </a:gridCol>
                    <a:gridCol w="1125312">
                      <a:extLst>
                        <a:ext uri="{9D8B030D-6E8A-4147-A177-3AD203B41FA5}">
                          <a16:colId xmlns:a16="http://schemas.microsoft.com/office/drawing/2014/main" val="3317424169"/>
                        </a:ext>
                      </a:extLst>
                    </a:gridCol>
                    <a:gridCol w="1061520">
                      <a:extLst>
                        <a:ext uri="{9D8B030D-6E8A-4147-A177-3AD203B41FA5}">
                          <a16:colId xmlns:a16="http://schemas.microsoft.com/office/drawing/2014/main" val="1162832883"/>
                        </a:ext>
                      </a:extLst>
                    </a:gridCol>
                    <a:gridCol w="1061520">
                      <a:extLst>
                        <a:ext uri="{9D8B030D-6E8A-4147-A177-3AD203B41FA5}">
                          <a16:colId xmlns:a16="http://schemas.microsoft.com/office/drawing/2014/main" val="77825232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55172" r="-597959" b="-105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#parameters: 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gridSpan="5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8974" t="-70476" r="-466" b="-218095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pPr algn="l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rowSpan="2" hMerge="1">
                      <a:txBody>
                        <a:bodyPr/>
                        <a:lstStyle/>
                        <a:p>
                          <a:pPr algn="l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4647893"/>
                      </a:ext>
                    </a:extLst>
                  </a:tr>
                  <a:tr h="956999">
                    <a:tc rowSpan="3"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3882" r="-170356" b="-329"/>
                          </a:stretch>
                        </a:blip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5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4981430"/>
                      </a:ext>
                    </a:extLst>
                  </a:tr>
                  <a:tr h="1593610"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dist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JT7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AKJ7642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5952" t="-142063" r="-1190" b="-817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5647339"/>
                      </a:ext>
                    </a:extLst>
                  </a:tr>
                  <a:tr h="1294808">
                    <a:tc gridSpan="2" v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l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29364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表格 9">
                <a:extLst>
                  <a:ext uri="{FF2B5EF4-FFF2-40B4-BE49-F238E27FC236}">
                    <a16:creationId xmlns:a16="http://schemas.microsoft.com/office/drawing/2014/main" id="{D13B4ACE-B786-0F47-BD2D-84989F82A8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9316768"/>
                  </p:ext>
                </p:extLst>
              </p:nvPr>
            </p:nvGraphicFramePr>
            <p:xfrm>
              <a:off x="2031999" y="5594492"/>
              <a:ext cx="8128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87520538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80626115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3970987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634282937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5271244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[0]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[4]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0786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588381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表格 9">
                <a:extLst>
                  <a:ext uri="{FF2B5EF4-FFF2-40B4-BE49-F238E27FC236}">
                    <a16:creationId xmlns:a16="http://schemas.microsoft.com/office/drawing/2014/main" id="{D13B4ACE-B786-0F47-BD2D-84989F82A8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9316768"/>
                  </p:ext>
                </p:extLst>
              </p:nvPr>
            </p:nvGraphicFramePr>
            <p:xfrm>
              <a:off x="2031999" y="5594492"/>
              <a:ext cx="8128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87520538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80626115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3970987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634282937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5271244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333" r="-402344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333" r="-302344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8450" t="-3333" r="-200000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781" t="-3333" r="-101563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0781" t="-3333" r="-1563" b="-1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786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58838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2290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5C6EA4-6FE8-8C4C-A582-873C18049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Formulas – Individual Card Strength Formula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AA13A430-6B37-FA4F-88C6-178F79CD4F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5758310"/>
                  </p:ext>
                </p:extLst>
              </p:nvPr>
            </p:nvGraphicFramePr>
            <p:xfrm>
              <a:off x="463871" y="1972958"/>
              <a:ext cx="11264258" cy="4156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8036">
                      <a:extLst>
                        <a:ext uri="{9D8B030D-6E8A-4147-A177-3AD203B41FA5}">
                          <a16:colId xmlns:a16="http://schemas.microsoft.com/office/drawing/2014/main" val="2900614783"/>
                        </a:ext>
                      </a:extLst>
                    </a:gridCol>
                    <a:gridCol w="378812">
                      <a:extLst>
                        <a:ext uri="{9D8B030D-6E8A-4147-A177-3AD203B41FA5}">
                          <a16:colId xmlns:a16="http://schemas.microsoft.com/office/drawing/2014/main" val="3013778250"/>
                        </a:ext>
                      </a:extLst>
                    </a:gridCol>
                    <a:gridCol w="1676846">
                      <a:extLst>
                        <a:ext uri="{9D8B030D-6E8A-4147-A177-3AD203B41FA5}">
                          <a16:colId xmlns:a16="http://schemas.microsoft.com/office/drawing/2014/main" val="4212433692"/>
                        </a:ext>
                      </a:extLst>
                    </a:gridCol>
                    <a:gridCol w="2288775">
                      <a:extLst>
                        <a:ext uri="{9D8B030D-6E8A-4147-A177-3AD203B41FA5}">
                          <a16:colId xmlns:a16="http://schemas.microsoft.com/office/drawing/2014/main" val="3443406315"/>
                        </a:ext>
                      </a:extLst>
                    </a:gridCol>
                    <a:gridCol w="1177769">
                      <a:extLst>
                        <a:ext uri="{9D8B030D-6E8A-4147-A177-3AD203B41FA5}">
                          <a16:colId xmlns:a16="http://schemas.microsoft.com/office/drawing/2014/main" val="3317424169"/>
                        </a:ext>
                      </a:extLst>
                    </a:gridCol>
                    <a:gridCol w="2222010">
                      <a:extLst>
                        <a:ext uri="{9D8B030D-6E8A-4147-A177-3AD203B41FA5}">
                          <a16:colId xmlns:a16="http://schemas.microsoft.com/office/drawing/2014/main" val="1162832883"/>
                        </a:ext>
                      </a:extLst>
                    </a:gridCol>
                    <a:gridCol w="2222010">
                      <a:extLst>
                        <a:ext uri="{9D8B030D-6E8A-4147-A177-3AD203B41FA5}">
                          <a16:colId xmlns:a16="http://schemas.microsoft.com/office/drawing/2014/main" val="2490149114"/>
                        </a:ext>
                      </a:extLst>
                    </a:gridCol>
                  </a:tblGrid>
                  <a:tr h="3646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𝐻𝑇</m:t>
                                </m:r>
                              </m:oMath>
                            </m:oMathPara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#parameters: 11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rowSpan="3" grid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𝐻𝑇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𝑢𝑖𝑡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h𝑎𝑛𝑑</m:t>
                                    </m:r>
                                  </m:sub>
                                  <m:sup/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𝑐𝑎𝑟𝑑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𝑠𝑢𝑖𝑡</m:t>
                                        </m:r>
                                      </m:sub>
                                      <m:sup/>
                                      <m:e>
                                        <m:d>
                                          <m:dPr>
                                            <m:begChr m:val="{"/>
                                            <m:endChr m:val=""/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𝑀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𝐻𝑇</m:t>
                                                    </m:r>
                                                  </m:sup>
                                                </m:sSubSup>
                                                <m:d>
                                                  <m:dPr>
                                                    <m:begChr m:val="["/>
                                                    <m:endChr m:val="]"/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𝑐𝑎𝑟𝑑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 </m:t>
                                                </m:r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𝑖𝑓</m:t>
                                                </m:r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𝑠𝑢𝑖𝑡</m:t>
                                                </m:r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=</m:t>
                                                </m:r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.</m:t>
                                                </m:r>
                                              </m:e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𝑀</m:t>
                                                    </m:r>
                                                  </m:e>
                                                  <m:sub>
                                                    <m:acc>
                                                      <m:accPr>
                                                        <m:chr m:val="̅"/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rgbClr val="FF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rgbClr val="FF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𝑡</m:t>
                                                        </m:r>
                                                      </m:e>
                                                    </m:acc>
                                                  </m:sub>
                                                  <m:sup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𝐻𝑇</m:t>
                                                    </m:r>
                                                  </m:sup>
                                                </m:sSubSup>
                                                <m:d>
                                                  <m:dPr>
                                                    <m:begChr m:val="["/>
                                                    <m:endChr m:val="]"/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𝑐𝑎𝑟𝑑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 </m:t>
                                                </m:r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𝑖𝑓</m:t>
                                                </m:r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𝑠𝑢𝑖𝑡</m:t>
                                                </m:r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≠</m:t>
                                                </m:r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.</m:t>
                                                </m:r>
                                              </m:e>
                                            </m:eqArr>
                                          </m:e>
                                        </m:d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4647893"/>
                      </a:ext>
                    </a:extLst>
                  </a:tr>
                  <a:tr h="728725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Trump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Non-trump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3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4981430"/>
                      </a:ext>
                    </a:extLst>
                  </a:tr>
                  <a:tr h="214580">
                    <a:tc rowSpan="3"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2~8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𝐻𝑇</m:t>
                                  </m:r>
                                </m:sup>
                              </m:sSub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[0]</m:t>
                              </m:r>
                            </m:oMath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9~10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𝐻𝑇</m:t>
                                  </m:r>
                                </m:sup>
                              </m:sSub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[1]</m:t>
                              </m:r>
                            </m:oMath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𝐻𝑇</m:t>
                                  </m:r>
                                </m:sup>
                              </m:sSub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[2]</m:t>
                              </m:r>
                            </m:oMath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𝐻𝑇</m:t>
                                  </m:r>
                                </m:sup>
                              </m:sSub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[3]</m:t>
                              </m:r>
                            </m:oMath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 =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𝐻𝑇</m:t>
                                  </m:r>
                                </m:sup>
                              </m:sSub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[4]</m:t>
                              </m:r>
                            </m:oMath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= 4</a:t>
                          </a:r>
                        </a:p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2~8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𝐻𝑇</m:t>
                                  </m:r>
                                </m:sup>
                              </m:sSub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[0]</m:t>
                              </m:r>
                            </m:oMath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9~10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𝐻𝑇</m:t>
                                  </m:r>
                                </m:sup>
                              </m:sSub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[1]</m:t>
                              </m:r>
                            </m:oMath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𝐻𝑇</m:t>
                                  </m:r>
                                </m:sup>
                              </m:sSub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[2]</m:t>
                              </m:r>
                            </m:oMath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𝐻𝑇</m:t>
                                  </m:r>
                                </m:sup>
                              </m:sSub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[3]</m:t>
                              </m:r>
                            </m:oMath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 =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𝐻𝑇</m:t>
                                  </m:r>
                                </m:sup>
                              </m:sSub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[4]</m:t>
                              </m:r>
                            </m:oMath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=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𝐻𝑇</m:t>
                                  </m:r>
                                </m:sup>
                              </m:sSub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[5]</m:t>
                              </m:r>
                            </m:oMath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3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3630334"/>
                      </a:ext>
                    </a:extLst>
                  </a:tr>
                  <a:tr h="1570805"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JT7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AKJ7642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𝐻𝑇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=1+1+11+3.5=16.5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5647339"/>
                      </a:ext>
                    </a:extLst>
                  </a:tr>
                  <a:tr h="1276280">
                    <a:tc gridSpan="2" v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Assuming the trump suit is the diamond</a:t>
                          </a:r>
                          <a:endParaRPr lang="zh-TW" altLang="en-US" b="0" dirty="0">
                            <a:solidFill>
                              <a:schemeClr val="accent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accent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29364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AA13A430-6B37-FA4F-88C6-178F79CD4F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5758310"/>
                  </p:ext>
                </p:extLst>
              </p:nvPr>
            </p:nvGraphicFramePr>
            <p:xfrm>
              <a:off x="463871" y="1972958"/>
              <a:ext cx="11264258" cy="4156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8036">
                      <a:extLst>
                        <a:ext uri="{9D8B030D-6E8A-4147-A177-3AD203B41FA5}">
                          <a16:colId xmlns:a16="http://schemas.microsoft.com/office/drawing/2014/main" val="2900614783"/>
                        </a:ext>
                      </a:extLst>
                    </a:gridCol>
                    <a:gridCol w="378812">
                      <a:extLst>
                        <a:ext uri="{9D8B030D-6E8A-4147-A177-3AD203B41FA5}">
                          <a16:colId xmlns:a16="http://schemas.microsoft.com/office/drawing/2014/main" val="3013778250"/>
                        </a:ext>
                      </a:extLst>
                    </a:gridCol>
                    <a:gridCol w="1676846">
                      <a:extLst>
                        <a:ext uri="{9D8B030D-6E8A-4147-A177-3AD203B41FA5}">
                          <a16:colId xmlns:a16="http://schemas.microsoft.com/office/drawing/2014/main" val="4212433692"/>
                        </a:ext>
                      </a:extLst>
                    </a:gridCol>
                    <a:gridCol w="2288775">
                      <a:extLst>
                        <a:ext uri="{9D8B030D-6E8A-4147-A177-3AD203B41FA5}">
                          <a16:colId xmlns:a16="http://schemas.microsoft.com/office/drawing/2014/main" val="3443406315"/>
                        </a:ext>
                      </a:extLst>
                    </a:gridCol>
                    <a:gridCol w="1177769">
                      <a:extLst>
                        <a:ext uri="{9D8B030D-6E8A-4147-A177-3AD203B41FA5}">
                          <a16:colId xmlns:a16="http://schemas.microsoft.com/office/drawing/2014/main" val="3317424169"/>
                        </a:ext>
                      </a:extLst>
                    </a:gridCol>
                    <a:gridCol w="2222010">
                      <a:extLst>
                        <a:ext uri="{9D8B030D-6E8A-4147-A177-3AD203B41FA5}">
                          <a16:colId xmlns:a16="http://schemas.microsoft.com/office/drawing/2014/main" val="1162832883"/>
                        </a:ext>
                      </a:extLst>
                    </a:gridCol>
                    <a:gridCol w="2222010">
                      <a:extLst>
                        <a:ext uri="{9D8B030D-6E8A-4147-A177-3AD203B41FA5}">
                          <a16:colId xmlns:a16="http://schemas.microsoft.com/office/drawing/2014/main" val="249014911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34483" r="-772549" b="-103448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#parameters: 11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rowSpan="3" gridSpan="3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8797" t="-122330" r="-39421" b="-219417"/>
                          </a:stretch>
                        </a:blip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4647893"/>
                      </a:ext>
                    </a:extLst>
                  </a:tr>
                  <a:tr h="728725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Trump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Non-trump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3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4981430"/>
                      </a:ext>
                    </a:extLst>
                  </a:tr>
                  <a:tr h="214580">
                    <a:tc rowSpan="3"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87603" r="-574242" b="-413"/>
                          </a:stretch>
                        </a:blip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87603" r="-474242" b="-413"/>
                          </a:stretch>
                        </a:blipFill>
                      </a:tcPr>
                    </a:tc>
                    <a:tc gridSpan="3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3630334"/>
                      </a:ext>
                    </a:extLst>
                  </a:tr>
                  <a:tr h="1570805"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JT7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AKJ7642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3714" t="-184677" r="-571" b="-8225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5647339"/>
                      </a:ext>
                    </a:extLst>
                  </a:tr>
                  <a:tr h="1276280">
                    <a:tc gridSpan="2" v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Assuming the trump suit is the diamond</a:t>
                          </a:r>
                          <a:endParaRPr lang="zh-TW" altLang="en-US" b="0" dirty="0">
                            <a:solidFill>
                              <a:schemeClr val="accent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accent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29364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表格 9">
                <a:extLst>
                  <a:ext uri="{FF2B5EF4-FFF2-40B4-BE49-F238E27FC236}">
                    <a16:creationId xmlns:a16="http://schemas.microsoft.com/office/drawing/2014/main" id="{C5D5B0B5-D589-6A44-B0AD-A266C3C380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4229858"/>
                  </p:ext>
                </p:extLst>
              </p:nvPr>
            </p:nvGraphicFramePr>
            <p:xfrm>
              <a:off x="1599949" y="5380355"/>
              <a:ext cx="8992102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4586">
                      <a:extLst>
                        <a:ext uri="{9D8B030D-6E8A-4147-A177-3AD203B41FA5}">
                          <a16:colId xmlns:a16="http://schemas.microsoft.com/office/drawing/2014/main" val="3954870805"/>
                        </a:ext>
                      </a:extLst>
                    </a:gridCol>
                    <a:gridCol w="1284586">
                      <a:extLst>
                        <a:ext uri="{9D8B030D-6E8A-4147-A177-3AD203B41FA5}">
                          <a16:colId xmlns:a16="http://schemas.microsoft.com/office/drawing/2014/main" val="875205383"/>
                        </a:ext>
                      </a:extLst>
                    </a:gridCol>
                    <a:gridCol w="1284586">
                      <a:extLst>
                        <a:ext uri="{9D8B030D-6E8A-4147-A177-3AD203B41FA5}">
                          <a16:colId xmlns:a16="http://schemas.microsoft.com/office/drawing/2014/main" val="3806261155"/>
                        </a:ext>
                      </a:extLst>
                    </a:gridCol>
                    <a:gridCol w="1284586">
                      <a:extLst>
                        <a:ext uri="{9D8B030D-6E8A-4147-A177-3AD203B41FA5}">
                          <a16:colId xmlns:a16="http://schemas.microsoft.com/office/drawing/2014/main" val="339709873"/>
                        </a:ext>
                      </a:extLst>
                    </a:gridCol>
                    <a:gridCol w="1284586">
                      <a:extLst>
                        <a:ext uri="{9D8B030D-6E8A-4147-A177-3AD203B41FA5}">
                          <a16:colId xmlns:a16="http://schemas.microsoft.com/office/drawing/2014/main" val="1634282937"/>
                        </a:ext>
                      </a:extLst>
                    </a:gridCol>
                    <a:gridCol w="1284586">
                      <a:extLst>
                        <a:ext uri="{9D8B030D-6E8A-4147-A177-3AD203B41FA5}">
                          <a16:colId xmlns:a16="http://schemas.microsoft.com/office/drawing/2014/main" val="3527124469"/>
                        </a:ext>
                      </a:extLst>
                    </a:gridCol>
                    <a:gridCol w="1284586">
                      <a:extLst>
                        <a:ext uri="{9D8B030D-6E8A-4147-A177-3AD203B41FA5}">
                          <a16:colId xmlns:a16="http://schemas.microsoft.com/office/drawing/2014/main" val="24541449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𝐻𝑇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[0]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𝐻𝑇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𝐻𝑇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𝐻𝑇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𝐻𝑇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[4]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𝐻𝑇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[5]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0786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3.5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588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Non-trump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3.5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94136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表格 9">
                <a:extLst>
                  <a:ext uri="{FF2B5EF4-FFF2-40B4-BE49-F238E27FC236}">
                    <a16:creationId xmlns:a16="http://schemas.microsoft.com/office/drawing/2014/main" id="{C5D5B0B5-D589-6A44-B0AD-A266C3C380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4229858"/>
                  </p:ext>
                </p:extLst>
              </p:nvPr>
            </p:nvGraphicFramePr>
            <p:xfrm>
              <a:off x="1599949" y="5380355"/>
              <a:ext cx="8992102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4586">
                      <a:extLst>
                        <a:ext uri="{9D8B030D-6E8A-4147-A177-3AD203B41FA5}">
                          <a16:colId xmlns:a16="http://schemas.microsoft.com/office/drawing/2014/main" val="3954870805"/>
                        </a:ext>
                      </a:extLst>
                    </a:gridCol>
                    <a:gridCol w="1284586">
                      <a:extLst>
                        <a:ext uri="{9D8B030D-6E8A-4147-A177-3AD203B41FA5}">
                          <a16:colId xmlns:a16="http://schemas.microsoft.com/office/drawing/2014/main" val="875205383"/>
                        </a:ext>
                      </a:extLst>
                    </a:gridCol>
                    <a:gridCol w="1284586">
                      <a:extLst>
                        <a:ext uri="{9D8B030D-6E8A-4147-A177-3AD203B41FA5}">
                          <a16:colId xmlns:a16="http://schemas.microsoft.com/office/drawing/2014/main" val="3806261155"/>
                        </a:ext>
                      </a:extLst>
                    </a:gridCol>
                    <a:gridCol w="1284586">
                      <a:extLst>
                        <a:ext uri="{9D8B030D-6E8A-4147-A177-3AD203B41FA5}">
                          <a16:colId xmlns:a16="http://schemas.microsoft.com/office/drawing/2014/main" val="339709873"/>
                        </a:ext>
                      </a:extLst>
                    </a:gridCol>
                    <a:gridCol w="1284586">
                      <a:extLst>
                        <a:ext uri="{9D8B030D-6E8A-4147-A177-3AD203B41FA5}">
                          <a16:colId xmlns:a16="http://schemas.microsoft.com/office/drawing/2014/main" val="1634282937"/>
                        </a:ext>
                      </a:extLst>
                    </a:gridCol>
                    <a:gridCol w="1284586">
                      <a:extLst>
                        <a:ext uri="{9D8B030D-6E8A-4147-A177-3AD203B41FA5}">
                          <a16:colId xmlns:a16="http://schemas.microsoft.com/office/drawing/2014/main" val="3527124469"/>
                        </a:ext>
                      </a:extLst>
                    </a:gridCol>
                    <a:gridCol w="1284586">
                      <a:extLst>
                        <a:ext uri="{9D8B030D-6E8A-4147-A177-3AD203B41FA5}">
                          <a16:colId xmlns:a16="http://schemas.microsoft.com/office/drawing/2014/main" val="24541449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9020" t="-3333" r="-498039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990" t="-3333" r="-402970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8039" t="-3333" r="-299020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1980" t="-3333" r="-201980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7059" t="-3333" r="-100000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2970" t="-3333" r="-990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786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3.5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588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Non-trump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3.5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94136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18451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5C6EA4-6FE8-8C4C-A582-873C18049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Formulas – Individual Card Strength Formula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表格 4">
                <a:extLst>
                  <a:ext uri="{FF2B5EF4-FFF2-40B4-BE49-F238E27FC236}">
                    <a16:creationId xmlns:a16="http://schemas.microsoft.com/office/drawing/2014/main" id="{0E3702B4-EA42-D449-B224-2012C3E077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4888858"/>
                  </p:ext>
                </p:extLst>
              </p:nvPr>
            </p:nvGraphicFramePr>
            <p:xfrm>
              <a:off x="1765739" y="1889980"/>
              <a:ext cx="10426261" cy="46927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1470">
                      <a:extLst>
                        <a:ext uri="{9D8B030D-6E8A-4147-A177-3AD203B41FA5}">
                          <a16:colId xmlns:a16="http://schemas.microsoft.com/office/drawing/2014/main" val="2900614783"/>
                        </a:ext>
                      </a:extLst>
                    </a:gridCol>
                    <a:gridCol w="1902729">
                      <a:extLst>
                        <a:ext uri="{9D8B030D-6E8A-4147-A177-3AD203B41FA5}">
                          <a16:colId xmlns:a16="http://schemas.microsoft.com/office/drawing/2014/main" val="3013778250"/>
                        </a:ext>
                      </a:extLst>
                    </a:gridCol>
                    <a:gridCol w="2118503">
                      <a:extLst>
                        <a:ext uri="{9D8B030D-6E8A-4147-A177-3AD203B41FA5}">
                          <a16:colId xmlns:a16="http://schemas.microsoft.com/office/drawing/2014/main" val="3443406315"/>
                        </a:ext>
                      </a:extLst>
                    </a:gridCol>
                    <a:gridCol w="1090151">
                      <a:extLst>
                        <a:ext uri="{9D8B030D-6E8A-4147-A177-3AD203B41FA5}">
                          <a16:colId xmlns:a16="http://schemas.microsoft.com/office/drawing/2014/main" val="3317424169"/>
                        </a:ext>
                      </a:extLst>
                    </a:gridCol>
                    <a:gridCol w="2056704">
                      <a:extLst>
                        <a:ext uri="{9D8B030D-6E8A-4147-A177-3AD203B41FA5}">
                          <a16:colId xmlns:a16="http://schemas.microsoft.com/office/drawing/2014/main" val="1162832883"/>
                        </a:ext>
                      </a:extLst>
                    </a:gridCol>
                    <a:gridCol w="2056704">
                      <a:extLst>
                        <a:ext uri="{9D8B030D-6E8A-4147-A177-3AD203B41FA5}">
                          <a16:colId xmlns:a16="http://schemas.microsoft.com/office/drawing/2014/main" val="1934104657"/>
                        </a:ext>
                      </a:extLst>
                    </a:gridCol>
                  </a:tblGrid>
                  <a:tr h="3378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𝑠𝐻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#parameters: 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gridSpan="4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𝑠𝐻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𝑠𝑢𝑖𝑡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h𝑎𝑛𝑑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begChr m:val="{"/>
                                        <m:endChr m:val=""/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×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nary>
                                                      <m:naryPr>
                                                        <m:chr m:val="∑"/>
                                                        <m:supHide m:val="on"/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naryPr>
                                                      <m:sub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𝑐𝑎𝑟𝑑</m:t>
                                                        </m:r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∈</m:t>
                                                        </m:r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𝑠𝑢𝑖𝑡</m:t>
                                                        </m:r>
                                                      </m:sub>
                                                      <m:sup/>
                                                      <m:e>
                                                        <m:sSup>
                                                          <m:sSupPr>
                                                            <m:ctrlP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pPr>
                                                          <m:e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𝑀</m:t>
                                                            </m:r>
                                                          </m:e>
                                                          <m:sup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𝑠𝐻</m:t>
                                                            </m:r>
                                                          </m:sup>
                                                        </m:sSup>
                                                        <m:d>
                                                          <m:dPr>
                                                            <m:begChr m:val="["/>
                                                            <m:endChr m:val="]"/>
                                                            <m:ctrlP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𝑐𝑎𝑟𝑑</m:t>
                                                            </m:r>
                                                          </m:e>
                                                        </m:d>
                                                      </m:e>
                                                    </m:nary>
                                                  </m:e>
                                                </m:d>
                                              </m:e>
                                              <m:sup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sub>
                                                </m:sSub>
                                              </m:sup>
                                            </m:sSup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𝑖𝑓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.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e>
                                                </m:acc>
                                              </m:sub>
                                            </m:sSub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×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altLang="zh-TW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nary>
                                                      <m:naryPr>
                                                        <m:chr m:val="∑"/>
                                                        <m:supHide m:val="on"/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naryPr>
                                                      <m:sub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𝑐𝑎𝑟𝑑</m:t>
                                                        </m:r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∈</m:t>
                                                        </m:r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𝑠𝑢𝑖𝑡</m:t>
                                                        </m:r>
                                                      </m:sub>
                                                      <m:sup/>
                                                      <m:e>
                                                        <m:sSup>
                                                          <m:sSupPr>
                                                            <m:ctrlP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pPr>
                                                          <m:e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𝑀</m:t>
                                                            </m:r>
                                                          </m:e>
                                                          <m:sup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𝑠𝐻</m:t>
                                                            </m:r>
                                                          </m:sup>
                                                        </m:sSup>
                                                        <m:d>
                                                          <m:dPr>
                                                            <m:begChr m:val="["/>
                                                            <m:endChr m:val="]"/>
                                                            <m:ctrlP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r>
                                                              <a:rPr lang="en-US" altLang="zh-TW" b="0" i="1" smtClean="0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𝑐𝑎𝑟𝑑</m:t>
                                                            </m:r>
                                                          </m:e>
                                                        </m:d>
                                                      </m:e>
                                                    </m:nary>
                                                  </m:e>
                                                </m:d>
                                              </m:e>
                                              <m:sup>
                                                <m:sSub>
                                                  <m:sSubPr>
                                                    <m:ctrlP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b="0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acc>
                                                      <m:accPr>
                                                        <m:chr m:val="̅"/>
                                                        <m:ctrlPr>
                                                          <a:rPr lang="en-US" altLang="zh-TW" b="0" i="1" smtClean="0">
                                                            <a:solidFill>
                                                              <a:srgbClr val="FF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en-US" altLang="zh-TW" b="0" i="1" smtClean="0">
                                                            <a:solidFill>
                                                              <a:srgbClr val="FF0000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𝑡</m:t>
                                                        </m:r>
                                                      </m:e>
                                                    </m:acc>
                                                  </m:sub>
                                                </m:sSub>
                                              </m:sup>
                                            </m:sSup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𝑖𝑓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𝑠𝑢𝑖𝑡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≠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.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4647893"/>
                      </a:ext>
                    </a:extLst>
                  </a:tr>
                  <a:tr h="956999">
                    <a:tc rowSpan="3"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2~8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9~10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altLang="zh-TW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</a:t>
                          </a:r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altLang="zh-TW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</a:t>
                          </a:r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 = 3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= 4</a:t>
                          </a:r>
                        </a:p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4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4981430"/>
                      </a:ext>
                    </a:extLst>
                  </a:tr>
                  <a:tr h="1593610"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JT7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AKJ7642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𝑠𝐻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𝑠𝐻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=4+14=18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5647339"/>
                      </a:ext>
                    </a:extLst>
                  </a:tr>
                  <a:tr h="1294808">
                    <a:tc gridSpan="2" v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Assuming the trump suit is the diamond</a:t>
                          </a:r>
                          <a:endParaRPr lang="zh-TW" altLang="en-US" b="0" dirty="0">
                            <a:solidFill>
                              <a:schemeClr val="accent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29364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表格 4">
                <a:extLst>
                  <a:ext uri="{FF2B5EF4-FFF2-40B4-BE49-F238E27FC236}">
                    <a16:creationId xmlns:a16="http://schemas.microsoft.com/office/drawing/2014/main" id="{0E3702B4-EA42-D449-B224-2012C3E077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4888858"/>
                  </p:ext>
                </p:extLst>
              </p:nvPr>
            </p:nvGraphicFramePr>
            <p:xfrm>
              <a:off x="1765739" y="1889980"/>
              <a:ext cx="10426261" cy="46927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1470">
                      <a:extLst>
                        <a:ext uri="{9D8B030D-6E8A-4147-A177-3AD203B41FA5}">
                          <a16:colId xmlns:a16="http://schemas.microsoft.com/office/drawing/2014/main" val="2900614783"/>
                        </a:ext>
                      </a:extLst>
                    </a:gridCol>
                    <a:gridCol w="1902729">
                      <a:extLst>
                        <a:ext uri="{9D8B030D-6E8A-4147-A177-3AD203B41FA5}">
                          <a16:colId xmlns:a16="http://schemas.microsoft.com/office/drawing/2014/main" val="3013778250"/>
                        </a:ext>
                      </a:extLst>
                    </a:gridCol>
                    <a:gridCol w="2118503">
                      <a:extLst>
                        <a:ext uri="{9D8B030D-6E8A-4147-A177-3AD203B41FA5}">
                          <a16:colId xmlns:a16="http://schemas.microsoft.com/office/drawing/2014/main" val="3443406315"/>
                        </a:ext>
                      </a:extLst>
                    </a:gridCol>
                    <a:gridCol w="1090151">
                      <a:extLst>
                        <a:ext uri="{9D8B030D-6E8A-4147-A177-3AD203B41FA5}">
                          <a16:colId xmlns:a16="http://schemas.microsoft.com/office/drawing/2014/main" val="3317424169"/>
                        </a:ext>
                      </a:extLst>
                    </a:gridCol>
                    <a:gridCol w="2056704">
                      <a:extLst>
                        <a:ext uri="{9D8B030D-6E8A-4147-A177-3AD203B41FA5}">
                          <a16:colId xmlns:a16="http://schemas.microsoft.com/office/drawing/2014/main" val="1162832883"/>
                        </a:ext>
                      </a:extLst>
                    </a:gridCol>
                    <a:gridCol w="2056704">
                      <a:extLst>
                        <a:ext uri="{9D8B030D-6E8A-4147-A177-3AD203B41FA5}">
                          <a16:colId xmlns:a16="http://schemas.microsoft.com/office/drawing/2014/main" val="193410465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53" t="-206897" r="-767368" b="-11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#parameters: 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gridSpan="4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2461" t="-41958" r="-520" b="-159441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4647893"/>
                      </a:ext>
                    </a:extLst>
                  </a:tr>
                  <a:tr h="1438593">
                    <a:tc rowSpan="3"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2~8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9~10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altLang="zh-TW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</a:t>
                          </a:r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altLang="zh-TW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</a:t>
                          </a:r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 = 3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= 4</a:t>
                          </a:r>
                        </a:p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4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4981430"/>
                      </a:ext>
                    </a:extLst>
                  </a:tr>
                  <a:tr h="1593610">
                    <a:tc gridSpan="2" vMerge="1"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r>
                            <a:rPr lang="zh-TW" altLang="en-US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</a:t>
                          </a:r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  <a:p>
                          <a:pPr algn="dist"/>
                          <a:endParaRPr lang="en-US" altLang="zh-TW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dist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JT7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AKJ7642</a:t>
                          </a:r>
                        </a:p>
                        <a:p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3704" t="-161111" r="-926" b="-8095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5647339"/>
                      </a:ext>
                    </a:extLst>
                  </a:tr>
                  <a:tr h="1294808">
                    <a:tc gridSpan="2" v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Assuming the trump suit is the diamond</a:t>
                          </a:r>
                          <a:endParaRPr lang="zh-TW" altLang="en-US" b="0" dirty="0">
                            <a:solidFill>
                              <a:schemeClr val="accent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29364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表格 9">
                <a:extLst>
                  <a:ext uri="{FF2B5EF4-FFF2-40B4-BE49-F238E27FC236}">
                    <a16:creationId xmlns:a16="http://schemas.microsoft.com/office/drawing/2014/main" id="{9339CBC0-18FC-0148-B2A7-89C19409B7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3716414"/>
                  </p:ext>
                </p:extLst>
              </p:nvPr>
            </p:nvGraphicFramePr>
            <p:xfrm>
              <a:off x="226338" y="5243830"/>
              <a:ext cx="4248066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16022">
                      <a:extLst>
                        <a:ext uri="{9D8B030D-6E8A-4147-A177-3AD203B41FA5}">
                          <a16:colId xmlns:a16="http://schemas.microsoft.com/office/drawing/2014/main" val="3954870805"/>
                        </a:ext>
                      </a:extLst>
                    </a:gridCol>
                    <a:gridCol w="1416022">
                      <a:extLst>
                        <a:ext uri="{9D8B030D-6E8A-4147-A177-3AD203B41FA5}">
                          <a16:colId xmlns:a16="http://schemas.microsoft.com/office/drawing/2014/main" val="875205383"/>
                        </a:ext>
                      </a:extLst>
                    </a:gridCol>
                    <a:gridCol w="1416022">
                      <a:extLst>
                        <a:ext uri="{9D8B030D-6E8A-4147-A177-3AD203B41FA5}">
                          <a16:colId xmlns:a16="http://schemas.microsoft.com/office/drawing/2014/main" val="38062611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0786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588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Non-trump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94136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表格 9">
                <a:extLst>
                  <a:ext uri="{FF2B5EF4-FFF2-40B4-BE49-F238E27FC236}">
                    <a16:creationId xmlns:a16="http://schemas.microsoft.com/office/drawing/2014/main" id="{9339CBC0-18FC-0148-B2A7-89C19409B7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3716414"/>
                  </p:ext>
                </p:extLst>
              </p:nvPr>
            </p:nvGraphicFramePr>
            <p:xfrm>
              <a:off x="226338" y="5243830"/>
              <a:ext cx="4248066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16022">
                      <a:extLst>
                        <a:ext uri="{9D8B030D-6E8A-4147-A177-3AD203B41FA5}">
                          <a16:colId xmlns:a16="http://schemas.microsoft.com/office/drawing/2014/main" val="3954870805"/>
                        </a:ext>
                      </a:extLst>
                    </a:gridCol>
                    <a:gridCol w="1416022">
                      <a:extLst>
                        <a:ext uri="{9D8B030D-6E8A-4147-A177-3AD203B41FA5}">
                          <a16:colId xmlns:a16="http://schemas.microsoft.com/office/drawing/2014/main" val="875205383"/>
                        </a:ext>
                      </a:extLst>
                    </a:gridCol>
                    <a:gridCol w="1416022">
                      <a:extLst>
                        <a:ext uri="{9D8B030D-6E8A-4147-A177-3AD203B41FA5}">
                          <a16:colId xmlns:a16="http://schemas.microsoft.com/office/drawing/2014/main" val="38062611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r="-100893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r="-893" b="-2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786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588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Non-trump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zh-TW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394136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92355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</TotalTime>
  <Words>1657</Words>
  <Application>Microsoft Macintosh PowerPoint</Application>
  <PresentationFormat>寬螢幕</PresentationFormat>
  <Paragraphs>761</Paragraphs>
  <Slides>33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0" baseType="lpstr">
      <vt:lpstr>Times</vt:lpstr>
      <vt:lpstr>Arial</vt:lpstr>
      <vt:lpstr>Calibri</vt:lpstr>
      <vt:lpstr>Calibri Light</vt:lpstr>
      <vt:lpstr>Cambria Math</vt:lpstr>
      <vt:lpstr>Times New Roman</vt:lpstr>
      <vt:lpstr>Office 佈景主題</vt:lpstr>
      <vt:lpstr>Hand Strength Evaluation in Bridge Games with the Evolutionary Algorithms</vt:lpstr>
      <vt:lpstr>Contract Bridge – Strength of the Hand</vt:lpstr>
      <vt:lpstr>Neural Network Hand Strength Evaluation</vt:lpstr>
      <vt:lpstr>Neural Network Strength of the Hand</vt:lpstr>
      <vt:lpstr>Our Methods – Training Process</vt:lpstr>
      <vt:lpstr>Design of Formulas – Individual Card Strength Formula</vt:lpstr>
      <vt:lpstr>Design of Formulas – Individual Card Strength Formula</vt:lpstr>
      <vt:lpstr>Design of Formulas – Individual Card Strength Formula</vt:lpstr>
      <vt:lpstr>Design of Formulas – Individual Card Strength Formula</vt:lpstr>
      <vt:lpstr>Design of Formulas – Short Suit Formulas</vt:lpstr>
      <vt:lpstr>Design of Formulas – Short Suit Formulas</vt:lpstr>
      <vt:lpstr>Design of Formulas – Short Suit Formulas</vt:lpstr>
      <vt:lpstr>Design of Formulas – Short Suit Formulas</vt:lpstr>
      <vt:lpstr>Design of Formulas – Short Suit Formulas</vt:lpstr>
      <vt:lpstr>Design of Formulas – Long Suit Formulas</vt:lpstr>
      <vt:lpstr>Design of Formulas – Long Suit Formulas</vt:lpstr>
      <vt:lpstr>Design of Formulas – Long Suit Formulas</vt:lpstr>
      <vt:lpstr>Design of Formulas – Long Suit Formulas</vt:lpstr>
      <vt:lpstr>Design of Formulas – Long Suit Formulas</vt:lpstr>
      <vt:lpstr>Design of Formulas – Length Formulas</vt:lpstr>
      <vt:lpstr>Design of Formulas – Length Formulas</vt:lpstr>
      <vt:lpstr>Design of Formulas – Length Formulas</vt:lpstr>
      <vt:lpstr>Design of Formulas – Fine-Tune if the East Bids</vt:lpstr>
      <vt:lpstr>Design of Formulas – No-Trump Contract</vt:lpstr>
      <vt:lpstr>Dataset Generation</vt:lpstr>
      <vt:lpstr>Dataset Generation</vt:lpstr>
      <vt:lpstr>Dataset Generation</vt:lpstr>
      <vt:lpstr>PowerPoint 簡報</vt:lpstr>
      <vt:lpstr>Better Formula Combinations</vt:lpstr>
      <vt:lpstr>Experimental Results – Suit Contract</vt:lpstr>
      <vt:lpstr>Experimental Results – Suit Contract</vt:lpstr>
      <vt:lpstr>Experimental Results – No-Trump Contract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Strength Evaluation in Bridge Games with the Evolutionary Algorithms</dc:title>
  <dc:creator>M113040012</dc:creator>
  <cp:lastModifiedBy>M113040012</cp:lastModifiedBy>
  <cp:revision>62</cp:revision>
  <dcterms:created xsi:type="dcterms:W3CDTF">2023-05-07T14:51:09Z</dcterms:created>
  <dcterms:modified xsi:type="dcterms:W3CDTF">2023-05-09T10:23:40Z</dcterms:modified>
</cp:coreProperties>
</file>