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B6D4515-3B3F-410A-BF23-99568DCB0CE6}">
  <a:tblStyle styleId="{7B6D4515-3B3F-410A-BF23-99568DCB0C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9a44cfdc18_1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9a44cfdc18_1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9a44cfdc18_1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9a44cfdc18_1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9a44cfdc18_1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9a44cfdc18_1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9a44cfdc18_1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9a44cfdc18_1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9a44cfdc18_1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9a44cfdc18_1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9a44cfdc18_1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9a44cfdc18_1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9a44cfdc18_1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9a44cfdc18_1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9a44cfdc18_3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9a44cfdc18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9a44cfdc18_1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9a44cfdc18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9a44cfdc18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9a44cfdc18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1419ce3e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1419ce3e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6163ded4f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6163ded4f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a44cfdc18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a44cfdc18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9a7b2d261c_4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9a7b2d261c_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9a44cfdc18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29a44cfdc18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9a7b2d261c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9a7b2d261c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9a44cfdc18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9a44cfdc18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1419ce3e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61419ce3e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1419ce3e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1419ce3e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61419ce3e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61419ce3e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9a44cfdc18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9a44cfdc18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a44cfdc18_1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a44cfdc18_1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9a44cfdc18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9a44cfdc18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a44cfdc18_1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9a44cfdc18_1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400">
                <a:latin typeface="Times New Roman"/>
                <a:ea typeface="Times New Roman"/>
                <a:cs typeface="Times New Roman"/>
                <a:sym typeface="Times New Roman"/>
              </a:rPr>
              <a:t>Finding Maximal 2-dimensional Palindromes</a:t>
            </a:r>
            <a:endParaRPr sz="5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Sara Geizhals, Dina Sokol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27th Annual Symposium on Combinatorial Pattern Matching (CPM 2016)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Leibniz International Proceedings in Informatics (LIPIcs), Volume 54, pp. 19:1-19:12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914600" y="4220100"/>
            <a:ext cx="422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Guan-Jie Chen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Nov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zh-TW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lang="zh-TW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2023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33" name="Google Shape;13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34" name="Google Shape;134;p22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2"/>
          <p:cNvSpPr/>
          <p:nvPr/>
        </p:nvSpPr>
        <p:spPr>
          <a:xfrm>
            <a:off x="4631250" y="210357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43" name="Google Shape;14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44" name="Google Shape;144;p23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45" name="Google Shape;14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3"/>
          <p:cNvSpPr/>
          <p:nvPr/>
        </p:nvSpPr>
        <p:spPr>
          <a:xfrm>
            <a:off x="5061625" y="24300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3"/>
          <p:cNvSpPr/>
          <p:nvPr/>
        </p:nvSpPr>
        <p:spPr>
          <a:xfrm>
            <a:off x="4158875" y="1778175"/>
            <a:ext cx="2057400" cy="1616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54" name="Google Shape;15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55" name="Google Shape;155;p24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56" name="Google Shape;15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4"/>
          <p:cNvSpPr/>
          <p:nvPr/>
        </p:nvSpPr>
        <p:spPr>
          <a:xfrm>
            <a:off x="4158875" y="1778175"/>
            <a:ext cx="2057400" cy="1616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4"/>
          <p:cNvSpPr/>
          <p:nvPr/>
        </p:nvSpPr>
        <p:spPr>
          <a:xfrm>
            <a:off x="5502500" y="27754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4"/>
          <p:cNvSpPr txBox="1"/>
          <p:nvPr/>
        </p:nvSpPr>
        <p:spPr>
          <a:xfrm>
            <a:off x="311700" y="2583625"/>
            <a:ext cx="282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pals[4] = pals[2] = 1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0" name="Google Shape;160;p24"/>
          <p:cNvCxnSpPr/>
          <p:nvPr/>
        </p:nvCxnSpPr>
        <p:spPr>
          <a:xfrm flipH="1">
            <a:off x="4169400" y="1778175"/>
            <a:ext cx="2036400" cy="15957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1" name="Google Shape;161;p24"/>
          <p:cNvSpPr/>
          <p:nvPr/>
        </p:nvSpPr>
        <p:spPr>
          <a:xfrm>
            <a:off x="4636700" y="214052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68" name="Google Shape;16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69" name="Google Shape;169;p25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70" name="Google Shape;17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5"/>
          <p:cNvSpPr/>
          <p:nvPr/>
        </p:nvSpPr>
        <p:spPr>
          <a:xfrm>
            <a:off x="4158875" y="1778175"/>
            <a:ext cx="2057400" cy="1616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5"/>
          <p:cNvSpPr/>
          <p:nvPr/>
        </p:nvSpPr>
        <p:spPr>
          <a:xfrm>
            <a:off x="5946763" y="311107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3" name="Google Shape;173;p25"/>
          <p:cNvCxnSpPr/>
          <p:nvPr/>
        </p:nvCxnSpPr>
        <p:spPr>
          <a:xfrm flipH="1">
            <a:off x="4169400" y="1778175"/>
            <a:ext cx="2036400" cy="15957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4" name="Google Shape;174;p25"/>
          <p:cNvSpPr/>
          <p:nvPr/>
        </p:nvSpPr>
        <p:spPr>
          <a:xfrm>
            <a:off x="4169400" y="177817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81" name="Google Shape;18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82" name="Google Shape;182;p26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83" name="Google Shape;1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6"/>
          <p:cNvSpPr/>
          <p:nvPr/>
        </p:nvSpPr>
        <p:spPr>
          <a:xfrm>
            <a:off x="5962638" y="310082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6"/>
          <p:cNvSpPr/>
          <p:nvPr/>
        </p:nvSpPr>
        <p:spPr>
          <a:xfrm>
            <a:off x="4158875" y="1778175"/>
            <a:ext cx="3820800" cy="28851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92" name="Google Shape;192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93" name="Google Shape;193;p27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94" name="Google Shape;19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7"/>
          <p:cNvSpPr/>
          <p:nvPr/>
        </p:nvSpPr>
        <p:spPr>
          <a:xfrm>
            <a:off x="4158875" y="1778175"/>
            <a:ext cx="3820800" cy="28851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6393013" y="341572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7" name="Google Shape;197;p27"/>
          <p:cNvCxnSpPr/>
          <p:nvPr/>
        </p:nvCxnSpPr>
        <p:spPr>
          <a:xfrm flipH="1">
            <a:off x="4158975" y="1778175"/>
            <a:ext cx="3841800" cy="28971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8" name="Google Shape;198;p27"/>
          <p:cNvSpPr txBox="1"/>
          <p:nvPr/>
        </p:nvSpPr>
        <p:spPr>
          <a:xfrm>
            <a:off x="311700" y="2583625"/>
            <a:ext cx="282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pals[6] = pals[4] = 1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5502500" y="27754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206" name="Google Shape;20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207" name="Google Shape;207;p28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08" name="Google Shape;20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8"/>
          <p:cNvSpPr/>
          <p:nvPr/>
        </p:nvSpPr>
        <p:spPr>
          <a:xfrm>
            <a:off x="4158875" y="1778175"/>
            <a:ext cx="3820800" cy="28851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8"/>
          <p:cNvSpPr/>
          <p:nvPr/>
        </p:nvSpPr>
        <p:spPr>
          <a:xfrm>
            <a:off x="6853338" y="37734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1" name="Google Shape;211;p28"/>
          <p:cNvCxnSpPr/>
          <p:nvPr/>
        </p:nvCxnSpPr>
        <p:spPr>
          <a:xfrm flipH="1">
            <a:off x="4158975" y="1778175"/>
            <a:ext cx="3841800" cy="28971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2" name="Google Shape;212;p28"/>
          <p:cNvSpPr/>
          <p:nvPr/>
        </p:nvSpPr>
        <p:spPr>
          <a:xfrm>
            <a:off x="5061625" y="24300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4158875" y="1778175"/>
            <a:ext cx="2057400" cy="1616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5922275" y="3046825"/>
            <a:ext cx="2057400" cy="1616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221" name="Google Shape;221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222" name="Google Shape;222;p29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23" name="Google Shape;22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9"/>
          <p:cNvSpPr/>
          <p:nvPr/>
        </p:nvSpPr>
        <p:spPr>
          <a:xfrm>
            <a:off x="6853338" y="3773400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9"/>
          <p:cNvSpPr/>
          <p:nvPr/>
        </p:nvSpPr>
        <p:spPr>
          <a:xfrm>
            <a:off x="5492000" y="2773675"/>
            <a:ext cx="2928600" cy="2225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complexity: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Preprocessing: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Scanning: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239" name="Google Shape;23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40" name="Google Shape;24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5450" y="999250"/>
            <a:ext cx="1973650" cy="372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3250" y="999250"/>
            <a:ext cx="3305288" cy="372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paper extends the problem of palindrome searching into a higher dimension, addressing two definitions of 2D palindromes. The first definition implies a square, while the second definition (also known as a centrosymmetric factor), can be any rectangular shape. We describe two algorithms for searching a 2D text for maximal palindromes, one for each type of 2D palindrome. The first algorithm is optimal; it runs in linear time, on par with Manacher’s linear time 1D palindrome algorithm.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Preprocessing: constructing a generalized suffix tree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Purpose: finding longest common prefix in O(1)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248" name="Google Shape;24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49" name="Google Shape;24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0450" y="2728450"/>
            <a:ext cx="2743075" cy="1767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0" name="Google Shape;250;p32"/>
          <p:cNvCxnSpPr/>
          <p:nvPr/>
        </p:nvCxnSpPr>
        <p:spPr>
          <a:xfrm>
            <a:off x="3438725" y="2796238"/>
            <a:ext cx="0" cy="163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1" name="Google Shape;251;p32"/>
          <p:cNvCxnSpPr/>
          <p:nvPr/>
        </p:nvCxnSpPr>
        <p:spPr>
          <a:xfrm rot="10800000">
            <a:off x="5703850" y="2796238"/>
            <a:ext cx="0" cy="163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58" name="Google Shape;258;p33"/>
          <p:cNvSpPr txBox="1"/>
          <p:nvPr/>
        </p:nvSpPr>
        <p:spPr>
          <a:xfrm>
            <a:off x="1548813" y="1391525"/>
            <a:ext cx="2528100" cy="282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d d b b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d c c </a:t>
            </a:r>
            <a:r>
              <a:rPr lang="zh-TW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c c b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b b d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9" name="Google Shape;259;p33"/>
          <p:cNvSpPr txBox="1"/>
          <p:nvPr/>
        </p:nvSpPr>
        <p:spPr>
          <a:xfrm>
            <a:off x="5067088" y="1391525"/>
            <a:ext cx="2528100" cy="282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d b b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 c c </a:t>
            </a:r>
            <a:r>
              <a:rPr lang="zh-TW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c c d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b b d d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0" name="Google Shape;260;p33"/>
          <p:cNvSpPr txBox="1"/>
          <p:nvPr/>
        </p:nvSpPr>
        <p:spPr>
          <a:xfrm>
            <a:off x="2538525" y="4276525"/>
            <a:ext cx="54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33"/>
          <p:cNvSpPr/>
          <p:nvPr/>
        </p:nvSpPr>
        <p:spPr>
          <a:xfrm>
            <a:off x="2069050" y="1610075"/>
            <a:ext cx="1748400" cy="19815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3"/>
          <p:cNvSpPr/>
          <p:nvPr/>
        </p:nvSpPr>
        <p:spPr>
          <a:xfrm>
            <a:off x="5325025" y="2032050"/>
            <a:ext cx="1748400" cy="19815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3"/>
          <p:cNvSpPr txBox="1"/>
          <p:nvPr/>
        </p:nvSpPr>
        <p:spPr>
          <a:xfrm>
            <a:off x="5924875" y="4276525"/>
            <a:ext cx="72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180</a:t>
            </a:r>
            <a:endParaRPr baseline="-25000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Google Shape;269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70" name="Google Shape;270;p34"/>
          <p:cNvSpPr txBox="1"/>
          <p:nvPr/>
        </p:nvSpPr>
        <p:spPr>
          <a:xfrm>
            <a:off x="2989641" y="1017725"/>
            <a:ext cx="3164700" cy="282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- </a:t>
            </a: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x d b b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x c c </a:t>
            </a:r>
            <a:r>
              <a:rPr lang="zh-TW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c c x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b b d x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-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1" name="Google Shape;271;p34"/>
          <p:cNvSpPr/>
          <p:nvPr/>
        </p:nvSpPr>
        <p:spPr>
          <a:xfrm>
            <a:off x="3697788" y="1455650"/>
            <a:ext cx="1748400" cy="19815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4"/>
          <p:cNvSpPr/>
          <p:nvPr/>
        </p:nvSpPr>
        <p:spPr>
          <a:xfrm>
            <a:off x="3697788" y="233345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4"/>
          <p:cNvSpPr/>
          <p:nvPr/>
        </p:nvSpPr>
        <p:spPr>
          <a:xfrm>
            <a:off x="3945588" y="191030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4"/>
          <p:cNvSpPr/>
          <p:nvPr/>
        </p:nvSpPr>
        <p:spPr>
          <a:xfrm>
            <a:off x="4949688" y="2755425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4"/>
          <p:cNvSpPr/>
          <p:nvPr/>
        </p:nvSpPr>
        <p:spPr>
          <a:xfrm>
            <a:off x="5196813" y="233345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76" name="Google Shape;276;p34"/>
          <p:cNvGraphicFramePr/>
          <p:nvPr/>
        </p:nvGraphicFramePr>
        <p:xfrm>
          <a:off x="2374738" y="398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693800"/>
                <a:gridCol w="528675"/>
                <a:gridCol w="528675"/>
                <a:gridCol w="528675"/>
                <a:gridCol w="528675"/>
                <a:gridCol w="528675"/>
                <a:gridCol w="528675"/>
                <a:gridCol w="528675"/>
              </a:tblGrid>
              <a:tr h="211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2" name="Google Shape;282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3" name="Google Shape;283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284" name="Google Shape;284;p35"/>
          <p:cNvGraphicFramePr/>
          <p:nvPr/>
        </p:nvGraphicFramePr>
        <p:xfrm>
          <a:off x="2374738" y="398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693800"/>
                <a:gridCol w="528675"/>
                <a:gridCol w="528675"/>
                <a:gridCol w="528675"/>
                <a:gridCol w="528675"/>
                <a:gridCol w="528675"/>
                <a:gridCol w="528675"/>
                <a:gridCol w="528675"/>
              </a:tblGrid>
              <a:tr h="211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285" name="Google Shape;285;p35"/>
          <p:cNvSpPr txBox="1"/>
          <p:nvPr/>
        </p:nvSpPr>
        <p:spPr>
          <a:xfrm>
            <a:off x="2989641" y="1017725"/>
            <a:ext cx="3164700" cy="282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- 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x d b b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x c c </a:t>
            </a:r>
            <a:r>
              <a:rPr lang="zh-TW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c c x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b b d x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 e e e e e e e -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3697788" y="1455650"/>
            <a:ext cx="1748400" cy="19815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5"/>
          <p:cNvSpPr/>
          <p:nvPr/>
        </p:nvSpPr>
        <p:spPr>
          <a:xfrm>
            <a:off x="3697788" y="233345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5"/>
          <p:cNvSpPr/>
          <p:nvPr/>
        </p:nvSpPr>
        <p:spPr>
          <a:xfrm>
            <a:off x="3945588" y="191030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5"/>
          <p:cNvSpPr/>
          <p:nvPr/>
        </p:nvSpPr>
        <p:spPr>
          <a:xfrm>
            <a:off x="4949688" y="2755425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5"/>
          <p:cNvSpPr/>
          <p:nvPr/>
        </p:nvSpPr>
        <p:spPr>
          <a:xfrm>
            <a:off x="5196813" y="2333450"/>
            <a:ext cx="247800" cy="225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5"/>
          <p:cNvSpPr/>
          <p:nvPr/>
        </p:nvSpPr>
        <p:spPr>
          <a:xfrm>
            <a:off x="3989812" y="2319063"/>
            <a:ext cx="1162800" cy="25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5"/>
          <p:cNvSpPr/>
          <p:nvPr/>
        </p:nvSpPr>
        <p:spPr>
          <a:xfrm>
            <a:off x="4240101" y="1486276"/>
            <a:ext cx="663000" cy="19161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complexity: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Preprocessing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Scanning: O(n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305" name="Google Shape;305;p37"/>
          <p:cNvSpPr txBox="1"/>
          <p:nvPr>
            <p:ph idx="1" type="body"/>
          </p:nvPr>
        </p:nvSpPr>
        <p:spPr>
          <a:xfrm>
            <a:off x="311700" y="1353325"/>
            <a:ext cx="8520600" cy="1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Thanks for your patience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7"/>
          <p:cNvSpPr/>
          <p:nvPr/>
        </p:nvSpPr>
        <p:spPr>
          <a:xfrm>
            <a:off x="3987600" y="2357825"/>
            <a:ext cx="1168800" cy="1140300"/>
          </a:xfrm>
          <a:prstGeom prst="smileyFace">
            <a:avLst>
              <a:gd fmla="val 4653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Abstract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second algorithm searches a text of size 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 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≥ 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in O(n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time for each of its 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 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positions. Since each position may have up to O(n</a:t>
            </a:r>
            <a:r>
              <a:rPr baseline="-25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maximal palindromes centered at that location, the second result is also optimal in terms of the worst-case output size.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Square 2D palindrome (</a:t>
            </a: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× m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diagonal reflections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180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◦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rotation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6002" y="1306425"/>
            <a:ext cx="2311650" cy="253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Rectangle 2D palindrome (rect</a:t>
            </a: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2DP)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180</a:t>
            </a:r>
            <a:r>
              <a:rPr baseline="30000"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◦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rotation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4198" y="2090873"/>
            <a:ext cx="7335625" cy="15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Preprocessing: constructing a generalized suffix tree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Purpose: finding longest common prefix in O(1)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1263" y="2662425"/>
            <a:ext cx="1741475" cy="1906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" name="Google Shape;95;p18"/>
          <p:cNvCxnSpPr/>
          <p:nvPr/>
        </p:nvCxnSpPr>
        <p:spPr>
          <a:xfrm>
            <a:off x="3555275" y="2799650"/>
            <a:ext cx="0" cy="163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8"/>
          <p:cNvCxnSpPr/>
          <p:nvPr/>
        </p:nvCxnSpPr>
        <p:spPr>
          <a:xfrm rot="10800000">
            <a:off x="5587300" y="2799650"/>
            <a:ext cx="0" cy="163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8"/>
          <p:cNvCxnSpPr/>
          <p:nvPr/>
        </p:nvCxnSpPr>
        <p:spPr>
          <a:xfrm rot="10800000">
            <a:off x="4571988" y="1713525"/>
            <a:ext cx="0" cy="163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8"/>
          <p:cNvCxnSpPr/>
          <p:nvPr/>
        </p:nvCxnSpPr>
        <p:spPr>
          <a:xfrm>
            <a:off x="4572000" y="3883650"/>
            <a:ext cx="0" cy="163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1D Palindrome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String: abacaba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06" name="Google Shape;106;p19"/>
          <p:cNvGraphicFramePr/>
          <p:nvPr/>
        </p:nvGraphicFramePr>
        <p:xfrm>
          <a:off x="1795800" y="2403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694050"/>
                <a:gridCol w="694050"/>
                <a:gridCol w="694050"/>
                <a:gridCol w="694050"/>
                <a:gridCol w="694050"/>
                <a:gridCol w="694050"/>
                <a:gridCol w="694050"/>
                <a:gridCol w="6940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14" name="Google Shape;114;p20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" name="Google Shape;116;p20"/>
          <p:cNvCxnSpPr/>
          <p:nvPr/>
        </p:nvCxnSpPr>
        <p:spPr>
          <a:xfrm>
            <a:off x="4169375" y="1830675"/>
            <a:ext cx="4240800" cy="31386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sq2DP (cont.)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23" name="Google Shape;12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24" name="Google Shape;124;p21"/>
          <p:cNvGraphicFramePr/>
          <p:nvPr/>
        </p:nvGraphicFramePr>
        <p:xfrm>
          <a:off x="2995775" y="27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{7B6D4515-3B3F-410A-BF23-99568DCB0CE6}</a:tableStyleId>
              </a:tblPr>
              <a:tblGrid>
                <a:gridCol w="111700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  <a:gridCol w="439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index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value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8375" y="1338900"/>
            <a:ext cx="5161526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1"/>
          <p:cNvSpPr/>
          <p:nvPr/>
        </p:nvSpPr>
        <p:spPr>
          <a:xfrm>
            <a:off x="4190400" y="1788675"/>
            <a:ext cx="273000" cy="2835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