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348" r:id="rId4"/>
    <p:sldId id="368" r:id="rId5"/>
    <p:sldId id="369" r:id="rId6"/>
    <p:sldId id="370" r:id="rId7"/>
    <p:sldId id="350" r:id="rId8"/>
    <p:sldId id="371" r:id="rId9"/>
    <p:sldId id="372" r:id="rId10"/>
    <p:sldId id="373" r:id="rId11"/>
    <p:sldId id="375" r:id="rId12"/>
    <p:sldId id="374" r:id="rId13"/>
    <p:sldId id="376" r:id="rId14"/>
    <p:sldId id="377" r:id="rId15"/>
    <p:sldId id="378" r:id="rId16"/>
    <p:sldId id="379" r:id="rId17"/>
    <p:sldId id="380" r:id="rId18"/>
    <p:sldId id="381" r:id="rId19"/>
    <p:sldId id="363" r:id="rId20"/>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楊景翔" initials="楊" lastIdx="22" clrIdx="0">
    <p:extLst>
      <p:ext uri="{19B8F6BF-5375-455C-9EA6-DF929625EA0E}">
        <p15:presenceInfo xmlns:p15="http://schemas.microsoft.com/office/powerpoint/2012/main" userId="S::1082941@ncyu.edu.tw::045835ec-170e-42bc-81c6-09db8fcf29c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34" autoAdjust="0"/>
    <p:restoredTop sz="96370" autoAdjust="0"/>
  </p:normalViewPr>
  <p:slideViewPr>
    <p:cSldViewPr snapToGrid="0">
      <p:cViewPr varScale="1">
        <p:scale>
          <a:sx n="82" d="100"/>
          <a:sy n="82" d="100"/>
        </p:scale>
        <p:origin x="91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57BF28-E50E-4388-A3E5-4D39E480B765}" type="datetimeFigureOut">
              <a:rPr lang="zh-TW" altLang="en-US" smtClean="0"/>
              <a:t>2024/6/18</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2711A4-5F0E-4DF4-937D-81F030A1E9AA}" type="slidenum">
              <a:rPr lang="zh-TW" altLang="en-US" smtClean="0"/>
              <a:t>‹#›</a:t>
            </a:fld>
            <a:endParaRPr lang="zh-TW" altLang="en-US"/>
          </a:p>
        </p:txBody>
      </p:sp>
    </p:spTree>
    <p:extLst>
      <p:ext uri="{BB962C8B-B14F-4D97-AF65-F5344CB8AC3E}">
        <p14:creationId xmlns:p14="http://schemas.microsoft.com/office/powerpoint/2010/main" val="20042599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筆記參考  </a:t>
            </a:r>
            <a:r>
              <a:rPr lang="en-US" altLang="zh-TW" dirty="0"/>
              <a:t>:</a:t>
            </a:r>
            <a:r>
              <a:rPr lang="zh-TW" altLang="en-US" dirty="0"/>
              <a:t>　</a:t>
            </a:r>
            <a:r>
              <a:rPr lang="en-US" altLang="zh-TW" dirty="0"/>
              <a:t>https://ithelp.ithome.com.tw/articles/10226984</a:t>
            </a:r>
            <a:endParaRPr lang="zh-TW" altLang="en-US" dirty="0"/>
          </a:p>
        </p:txBody>
      </p:sp>
      <p:sp>
        <p:nvSpPr>
          <p:cNvPr id="4" name="投影片編號版面配置區 3"/>
          <p:cNvSpPr>
            <a:spLocks noGrp="1"/>
          </p:cNvSpPr>
          <p:nvPr>
            <p:ph type="sldNum" sz="quarter" idx="5"/>
          </p:nvPr>
        </p:nvSpPr>
        <p:spPr/>
        <p:txBody>
          <a:bodyPr/>
          <a:lstStyle/>
          <a:p>
            <a:fld id="{7D2711A4-5F0E-4DF4-937D-81F030A1E9AA}" type="slidenum">
              <a:rPr lang="zh-TW" altLang="en-US" smtClean="0"/>
              <a:t>13</a:t>
            </a:fld>
            <a:endParaRPr lang="zh-TW" altLang="en-US"/>
          </a:p>
        </p:txBody>
      </p:sp>
    </p:spTree>
    <p:extLst>
      <p:ext uri="{BB962C8B-B14F-4D97-AF65-F5344CB8AC3E}">
        <p14:creationId xmlns:p14="http://schemas.microsoft.com/office/powerpoint/2010/main" val="194006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50C6C96-9558-5AB5-D1F9-BCC335655A0D}"/>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5DFA7C56-9105-1E14-A17F-8A26FE9B3E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55C84251-D4BA-53DC-3BEF-977567CB82AB}"/>
              </a:ext>
            </a:extLst>
          </p:cNvPr>
          <p:cNvSpPr>
            <a:spLocks noGrp="1"/>
          </p:cNvSpPr>
          <p:nvPr>
            <p:ph type="dt" sz="half" idx="10"/>
          </p:nvPr>
        </p:nvSpPr>
        <p:spPr/>
        <p:txBody>
          <a:bodyPr/>
          <a:lstStyle/>
          <a:p>
            <a:fld id="{CA8AC1E3-A6AB-47A3-8E64-C9F1D5D81A55}" type="datetime1">
              <a:rPr lang="zh-TW" altLang="en-US" smtClean="0"/>
              <a:t>2024/6/18</a:t>
            </a:fld>
            <a:endParaRPr lang="zh-TW" altLang="en-US"/>
          </a:p>
        </p:txBody>
      </p:sp>
      <p:sp>
        <p:nvSpPr>
          <p:cNvPr id="5" name="頁尾版面配置區 4">
            <a:extLst>
              <a:ext uri="{FF2B5EF4-FFF2-40B4-BE49-F238E27FC236}">
                <a16:creationId xmlns:a16="http://schemas.microsoft.com/office/drawing/2014/main" id="{64D25A00-DB5F-6575-598E-1BDA96E32300}"/>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1C1AD27D-3D20-5E6D-7527-6A46BDF3ED17}"/>
              </a:ext>
            </a:extLst>
          </p:cNvPr>
          <p:cNvSpPr>
            <a:spLocks noGrp="1"/>
          </p:cNvSpPr>
          <p:nvPr>
            <p:ph type="sldNum" sz="quarter" idx="12"/>
          </p:nvPr>
        </p:nvSpPr>
        <p:spPr/>
        <p:txBody>
          <a:bodyPr/>
          <a:lstStyle/>
          <a:p>
            <a:fld id="{EFAEC03B-316C-4507-8207-D997BB28EB64}" type="slidenum">
              <a:rPr lang="zh-TW" altLang="en-US" smtClean="0"/>
              <a:t>‹#›</a:t>
            </a:fld>
            <a:endParaRPr lang="zh-TW" altLang="en-US"/>
          </a:p>
        </p:txBody>
      </p:sp>
    </p:spTree>
    <p:extLst>
      <p:ext uri="{BB962C8B-B14F-4D97-AF65-F5344CB8AC3E}">
        <p14:creationId xmlns:p14="http://schemas.microsoft.com/office/powerpoint/2010/main" val="2677338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EE39347-557F-B5D8-678D-276F907F4FD5}"/>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A8EED0EF-2EFC-0A2C-A1A1-566E81CDA31F}"/>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AA42852E-12ED-C0F2-A102-7A6CE771DF50}"/>
              </a:ext>
            </a:extLst>
          </p:cNvPr>
          <p:cNvSpPr>
            <a:spLocks noGrp="1"/>
          </p:cNvSpPr>
          <p:nvPr>
            <p:ph type="dt" sz="half" idx="10"/>
          </p:nvPr>
        </p:nvSpPr>
        <p:spPr/>
        <p:txBody>
          <a:bodyPr/>
          <a:lstStyle/>
          <a:p>
            <a:fld id="{5B06E588-B95B-4AB0-81F5-2FBB811781EB}" type="datetime1">
              <a:rPr lang="zh-TW" altLang="en-US" smtClean="0"/>
              <a:t>2024/6/18</a:t>
            </a:fld>
            <a:endParaRPr lang="zh-TW" altLang="en-US"/>
          </a:p>
        </p:txBody>
      </p:sp>
      <p:sp>
        <p:nvSpPr>
          <p:cNvPr id="5" name="頁尾版面配置區 4">
            <a:extLst>
              <a:ext uri="{FF2B5EF4-FFF2-40B4-BE49-F238E27FC236}">
                <a16:creationId xmlns:a16="http://schemas.microsoft.com/office/drawing/2014/main" id="{1D930DA9-725C-5B7A-5BFB-0B94FF486115}"/>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98B92A56-D44A-B10D-C20D-AC8706D7822B}"/>
              </a:ext>
            </a:extLst>
          </p:cNvPr>
          <p:cNvSpPr>
            <a:spLocks noGrp="1"/>
          </p:cNvSpPr>
          <p:nvPr>
            <p:ph type="sldNum" sz="quarter" idx="12"/>
          </p:nvPr>
        </p:nvSpPr>
        <p:spPr/>
        <p:txBody>
          <a:bodyPr/>
          <a:lstStyle/>
          <a:p>
            <a:fld id="{EFAEC03B-316C-4507-8207-D997BB28EB64}" type="slidenum">
              <a:rPr lang="zh-TW" altLang="en-US" smtClean="0"/>
              <a:t>‹#›</a:t>
            </a:fld>
            <a:endParaRPr lang="zh-TW" altLang="en-US"/>
          </a:p>
        </p:txBody>
      </p:sp>
    </p:spTree>
    <p:extLst>
      <p:ext uri="{BB962C8B-B14F-4D97-AF65-F5344CB8AC3E}">
        <p14:creationId xmlns:p14="http://schemas.microsoft.com/office/powerpoint/2010/main" val="2991004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EB36CFAD-7B1A-4F41-7AA1-3F5865D1345D}"/>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0A3AE268-50FA-2DB3-85DF-75AC97871EF2}"/>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F969F98A-EAB9-3D3B-7A32-3741EF289F77}"/>
              </a:ext>
            </a:extLst>
          </p:cNvPr>
          <p:cNvSpPr>
            <a:spLocks noGrp="1"/>
          </p:cNvSpPr>
          <p:nvPr>
            <p:ph type="dt" sz="half" idx="10"/>
          </p:nvPr>
        </p:nvSpPr>
        <p:spPr/>
        <p:txBody>
          <a:bodyPr/>
          <a:lstStyle/>
          <a:p>
            <a:fld id="{6FF611F3-4FA6-41B2-81A4-6CC88E543A04}" type="datetime1">
              <a:rPr lang="zh-TW" altLang="en-US" smtClean="0"/>
              <a:t>2024/6/18</a:t>
            </a:fld>
            <a:endParaRPr lang="zh-TW" altLang="en-US"/>
          </a:p>
        </p:txBody>
      </p:sp>
      <p:sp>
        <p:nvSpPr>
          <p:cNvPr id="5" name="頁尾版面配置區 4">
            <a:extLst>
              <a:ext uri="{FF2B5EF4-FFF2-40B4-BE49-F238E27FC236}">
                <a16:creationId xmlns:a16="http://schemas.microsoft.com/office/drawing/2014/main" id="{AB6F795B-0E4E-9263-5414-6CF7A28738EA}"/>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7E952AC5-C821-BDC5-2B56-1AC08DD08A64}"/>
              </a:ext>
            </a:extLst>
          </p:cNvPr>
          <p:cNvSpPr>
            <a:spLocks noGrp="1"/>
          </p:cNvSpPr>
          <p:nvPr>
            <p:ph type="sldNum" sz="quarter" idx="12"/>
          </p:nvPr>
        </p:nvSpPr>
        <p:spPr/>
        <p:txBody>
          <a:bodyPr/>
          <a:lstStyle/>
          <a:p>
            <a:fld id="{EFAEC03B-316C-4507-8207-D997BB28EB64}" type="slidenum">
              <a:rPr lang="zh-TW" altLang="en-US" smtClean="0"/>
              <a:t>‹#›</a:t>
            </a:fld>
            <a:endParaRPr lang="zh-TW" altLang="en-US"/>
          </a:p>
        </p:txBody>
      </p:sp>
    </p:spTree>
    <p:extLst>
      <p:ext uri="{BB962C8B-B14F-4D97-AF65-F5344CB8AC3E}">
        <p14:creationId xmlns:p14="http://schemas.microsoft.com/office/powerpoint/2010/main" val="4091923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D1BFF06-C706-AE49-8BDC-162AE3DCC495}"/>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B6BB920A-B9BC-CE2C-E727-40FC0B9BE257}"/>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16AEF194-C880-0ED0-C3B1-F5AA4AC7963D}"/>
              </a:ext>
            </a:extLst>
          </p:cNvPr>
          <p:cNvSpPr>
            <a:spLocks noGrp="1"/>
          </p:cNvSpPr>
          <p:nvPr>
            <p:ph type="dt" sz="half" idx="10"/>
          </p:nvPr>
        </p:nvSpPr>
        <p:spPr/>
        <p:txBody>
          <a:bodyPr/>
          <a:lstStyle/>
          <a:p>
            <a:fld id="{08FE8941-C9FC-4970-9D6F-BA72DC037752}" type="datetime1">
              <a:rPr lang="zh-TW" altLang="en-US" smtClean="0"/>
              <a:t>2024/6/18</a:t>
            </a:fld>
            <a:endParaRPr lang="zh-TW" altLang="en-US"/>
          </a:p>
        </p:txBody>
      </p:sp>
      <p:sp>
        <p:nvSpPr>
          <p:cNvPr id="5" name="頁尾版面配置區 4">
            <a:extLst>
              <a:ext uri="{FF2B5EF4-FFF2-40B4-BE49-F238E27FC236}">
                <a16:creationId xmlns:a16="http://schemas.microsoft.com/office/drawing/2014/main" id="{ACAB75C9-C024-B558-D45F-785770877431}"/>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65F45A64-F99E-C099-B11A-50A95E098FEF}"/>
              </a:ext>
            </a:extLst>
          </p:cNvPr>
          <p:cNvSpPr>
            <a:spLocks noGrp="1"/>
          </p:cNvSpPr>
          <p:nvPr>
            <p:ph type="sldNum" sz="quarter" idx="12"/>
          </p:nvPr>
        </p:nvSpPr>
        <p:spPr/>
        <p:txBody>
          <a:bodyPr/>
          <a:lstStyle/>
          <a:p>
            <a:fld id="{EFAEC03B-316C-4507-8207-D997BB28EB64}" type="slidenum">
              <a:rPr lang="zh-TW" altLang="en-US" smtClean="0"/>
              <a:t>‹#›</a:t>
            </a:fld>
            <a:endParaRPr lang="zh-TW" altLang="en-US"/>
          </a:p>
        </p:txBody>
      </p:sp>
    </p:spTree>
    <p:extLst>
      <p:ext uri="{BB962C8B-B14F-4D97-AF65-F5344CB8AC3E}">
        <p14:creationId xmlns:p14="http://schemas.microsoft.com/office/powerpoint/2010/main" val="338568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337508B-BEB1-C8F9-B516-0922DF72FB65}"/>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F803A960-423A-63C2-DE35-5ECFB4DE1D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C49DDC9D-F9A5-2607-75C3-0D12FFEC815E}"/>
              </a:ext>
            </a:extLst>
          </p:cNvPr>
          <p:cNvSpPr>
            <a:spLocks noGrp="1"/>
          </p:cNvSpPr>
          <p:nvPr>
            <p:ph type="dt" sz="half" idx="10"/>
          </p:nvPr>
        </p:nvSpPr>
        <p:spPr/>
        <p:txBody>
          <a:bodyPr/>
          <a:lstStyle/>
          <a:p>
            <a:fld id="{2039AE5F-5202-44CB-B5B5-2322DF70600B}" type="datetime1">
              <a:rPr lang="zh-TW" altLang="en-US" smtClean="0"/>
              <a:t>2024/6/18</a:t>
            </a:fld>
            <a:endParaRPr lang="zh-TW" altLang="en-US"/>
          </a:p>
        </p:txBody>
      </p:sp>
      <p:sp>
        <p:nvSpPr>
          <p:cNvPr id="5" name="頁尾版面配置區 4">
            <a:extLst>
              <a:ext uri="{FF2B5EF4-FFF2-40B4-BE49-F238E27FC236}">
                <a16:creationId xmlns:a16="http://schemas.microsoft.com/office/drawing/2014/main" id="{51737579-99A5-787F-A156-A914AC26919E}"/>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3DCF7EE7-94C2-1869-DD60-727D9699176B}"/>
              </a:ext>
            </a:extLst>
          </p:cNvPr>
          <p:cNvSpPr>
            <a:spLocks noGrp="1"/>
          </p:cNvSpPr>
          <p:nvPr>
            <p:ph type="sldNum" sz="quarter" idx="12"/>
          </p:nvPr>
        </p:nvSpPr>
        <p:spPr/>
        <p:txBody>
          <a:bodyPr/>
          <a:lstStyle/>
          <a:p>
            <a:fld id="{EFAEC03B-316C-4507-8207-D997BB28EB64}" type="slidenum">
              <a:rPr lang="zh-TW" altLang="en-US" smtClean="0"/>
              <a:t>‹#›</a:t>
            </a:fld>
            <a:endParaRPr lang="zh-TW" altLang="en-US"/>
          </a:p>
        </p:txBody>
      </p:sp>
    </p:spTree>
    <p:extLst>
      <p:ext uri="{BB962C8B-B14F-4D97-AF65-F5344CB8AC3E}">
        <p14:creationId xmlns:p14="http://schemas.microsoft.com/office/powerpoint/2010/main" val="176895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FD93191-4D6D-0ABD-4FD0-D3DAEBA57EEE}"/>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801ED2BA-D421-7A64-DC46-93172086D236}"/>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4A07B58A-5369-F605-DA10-8BA9C02942FE}"/>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0069A846-5B55-BD04-2DAB-0D2726E962A7}"/>
              </a:ext>
            </a:extLst>
          </p:cNvPr>
          <p:cNvSpPr>
            <a:spLocks noGrp="1"/>
          </p:cNvSpPr>
          <p:nvPr>
            <p:ph type="dt" sz="half" idx="10"/>
          </p:nvPr>
        </p:nvSpPr>
        <p:spPr/>
        <p:txBody>
          <a:bodyPr/>
          <a:lstStyle/>
          <a:p>
            <a:fld id="{0C3542C7-36FE-4BA7-9A3F-4A6D1DADBE08}" type="datetime1">
              <a:rPr lang="zh-TW" altLang="en-US" smtClean="0"/>
              <a:t>2024/6/18</a:t>
            </a:fld>
            <a:endParaRPr lang="zh-TW" altLang="en-US"/>
          </a:p>
        </p:txBody>
      </p:sp>
      <p:sp>
        <p:nvSpPr>
          <p:cNvPr id="6" name="頁尾版面配置區 5">
            <a:extLst>
              <a:ext uri="{FF2B5EF4-FFF2-40B4-BE49-F238E27FC236}">
                <a16:creationId xmlns:a16="http://schemas.microsoft.com/office/drawing/2014/main" id="{1502D24C-E889-D7B0-44D9-CE81B159E967}"/>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F06439EF-16EE-FA12-79F3-B87E3982803B}"/>
              </a:ext>
            </a:extLst>
          </p:cNvPr>
          <p:cNvSpPr>
            <a:spLocks noGrp="1"/>
          </p:cNvSpPr>
          <p:nvPr>
            <p:ph type="sldNum" sz="quarter" idx="12"/>
          </p:nvPr>
        </p:nvSpPr>
        <p:spPr/>
        <p:txBody>
          <a:bodyPr/>
          <a:lstStyle/>
          <a:p>
            <a:fld id="{EFAEC03B-316C-4507-8207-D997BB28EB64}" type="slidenum">
              <a:rPr lang="zh-TW" altLang="en-US" smtClean="0"/>
              <a:t>‹#›</a:t>
            </a:fld>
            <a:endParaRPr lang="zh-TW" altLang="en-US"/>
          </a:p>
        </p:txBody>
      </p:sp>
    </p:spTree>
    <p:extLst>
      <p:ext uri="{BB962C8B-B14F-4D97-AF65-F5344CB8AC3E}">
        <p14:creationId xmlns:p14="http://schemas.microsoft.com/office/powerpoint/2010/main" val="3898087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06F3233-C6E5-0B44-D100-310DB38E5811}"/>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CED436CD-1CD4-D11C-BEAA-C417119007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91A8C39C-C632-D3AD-5AEA-87AD3CE7E477}"/>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2A78D980-ADEE-0381-3898-A79271B830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B4163D17-2951-4369-D786-C80C0E0AC83F}"/>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D1A71428-24ED-C03C-2120-A1D148D10B70}"/>
              </a:ext>
            </a:extLst>
          </p:cNvPr>
          <p:cNvSpPr>
            <a:spLocks noGrp="1"/>
          </p:cNvSpPr>
          <p:nvPr>
            <p:ph type="dt" sz="half" idx="10"/>
          </p:nvPr>
        </p:nvSpPr>
        <p:spPr/>
        <p:txBody>
          <a:bodyPr/>
          <a:lstStyle/>
          <a:p>
            <a:fld id="{6719B4E3-C1A0-407D-A8C4-223029942A11}" type="datetime1">
              <a:rPr lang="zh-TW" altLang="en-US" smtClean="0"/>
              <a:t>2024/6/18</a:t>
            </a:fld>
            <a:endParaRPr lang="zh-TW" altLang="en-US"/>
          </a:p>
        </p:txBody>
      </p:sp>
      <p:sp>
        <p:nvSpPr>
          <p:cNvPr id="8" name="頁尾版面配置區 7">
            <a:extLst>
              <a:ext uri="{FF2B5EF4-FFF2-40B4-BE49-F238E27FC236}">
                <a16:creationId xmlns:a16="http://schemas.microsoft.com/office/drawing/2014/main" id="{82E1BEDD-6B2B-9839-FD27-D8A7C04DBCCF}"/>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5D55D63F-D8D7-440D-968C-FBBBB351775C}"/>
              </a:ext>
            </a:extLst>
          </p:cNvPr>
          <p:cNvSpPr>
            <a:spLocks noGrp="1"/>
          </p:cNvSpPr>
          <p:nvPr>
            <p:ph type="sldNum" sz="quarter" idx="12"/>
          </p:nvPr>
        </p:nvSpPr>
        <p:spPr/>
        <p:txBody>
          <a:bodyPr/>
          <a:lstStyle/>
          <a:p>
            <a:fld id="{EFAEC03B-316C-4507-8207-D997BB28EB64}" type="slidenum">
              <a:rPr lang="zh-TW" altLang="en-US" smtClean="0"/>
              <a:t>‹#›</a:t>
            </a:fld>
            <a:endParaRPr lang="zh-TW" altLang="en-US"/>
          </a:p>
        </p:txBody>
      </p:sp>
    </p:spTree>
    <p:extLst>
      <p:ext uri="{BB962C8B-B14F-4D97-AF65-F5344CB8AC3E}">
        <p14:creationId xmlns:p14="http://schemas.microsoft.com/office/powerpoint/2010/main" val="600100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5201DAD-B1A7-6913-F8C4-3128A369DFE2}"/>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3EEEE96D-DCE2-0290-7CB8-E2A347F5FB2E}"/>
              </a:ext>
            </a:extLst>
          </p:cNvPr>
          <p:cNvSpPr>
            <a:spLocks noGrp="1"/>
          </p:cNvSpPr>
          <p:nvPr>
            <p:ph type="dt" sz="half" idx="10"/>
          </p:nvPr>
        </p:nvSpPr>
        <p:spPr/>
        <p:txBody>
          <a:bodyPr/>
          <a:lstStyle/>
          <a:p>
            <a:fld id="{610827EF-4BCA-4B2D-96BC-800DE09072A1}" type="datetime1">
              <a:rPr lang="zh-TW" altLang="en-US" smtClean="0"/>
              <a:t>2024/6/18</a:t>
            </a:fld>
            <a:endParaRPr lang="zh-TW" altLang="en-US"/>
          </a:p>
        </p:txBody>
      </p:sp>
      <p:sp>
        <p:nvSpPr>
          <p:cNvPr id="4" name="頁尾版面配置區 3">
            <a:extLst>
              <a:ext uri="{FF2B5EF4-FFF2-40B4-BE49-F238E27FC236}">
                <a16:creationId xmlns:a16="http://schemas.microsoft.com/office/drawing/2014/main" id="{27DFB4F6-EB62-78FE-A3B6-223303180182}"/>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12C0C14C-28CD-EC7E-4309-732F432A8E7A}"/>
              </a:ext>
            </a:extLst>
          </p:cNvPr>
          <p:cNvSpPr>
            <a:spLocks noGrp="1"/>
          </p:cNvSpPr>
          <p:nvPr>
            <p:ph type="sldNum" sz="quarter" idx="12"/>
          </p:nvPr>
        </p:nvSpPr>
        <p:spPr/>
        <p:txBody>
          <a:bodyPr/>
          <a:lstStyle/>
          <a:p>
            <a:fld id="{EFAEC03B-316C-4507-8207-D997BB28EB64}" type="slidenum">
              <a:rPr lang="zh-TW" altLang="en-US" smtClean="0"/>
              <a:t>‹#›</a:t>
            </a:fld>
            <a:endParaRPr lang="zh-TW" altLang="en-US"/>
          </a:p>
        </p:txBody>
      </p:sp>
    </p:spTree>
    <p:extLst>
      <p:ext uri="{BB962C8B-B14F-4D97-AF65-F5344CB8AC3E}">
        <p14:creationId xmlns:p14="http://schemas.microsoft.com/office/powerpoint/2010/main" val="1758946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958279C0-CD55-F003-AC5E-186052697790}"/>
              </a:ext>
            </a:extLst>
          </p:cNvPr>
          <p:cNvSpPr>
            <a:spLocks noGrp="1"/>
          </p:cNvSpPr>
          <p:nvPr>
            <p:ph type="dt" sz="half" idx="10"/>
          </p:nvPr>
        </p:nvSpPr>
        <p:spPr/>
        <p:txBody>
          <a:bodyPr/>
          <a:lstStyle/>
          <a:p>
            <a:fld id="{F1579947-85DC-4C95-80F0-0C9A313E1A00}" type="datetime1">
              <a:rPr lang="zh-TW" altLang="en-US" smtClean="0"/>
              <a:t>2024/6/18</a:t>
            </a:fld>
            <a:endParaRPr lang="zh-TW" altLang="en-US"/>
          </a:p>
        </p:txBody>
      </p:sp>
      <p:sp>
        <p:nvSpPr>
          <p:cNvPr id="3" name="頁尾版面配置區 2">
            <a:extLst>
              <a:ext uri="{FF2B5EF4-FFF2-40B4-BE49-F238E27FC236}">
                <a16:creationId xmlns:a16="http://schemas.microsoft.com/office/drawing/2014/main" id="{36E7F1EF-FFA4-134D-A4B0-3774C78AC96B}"/>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6AFB60E8-5211-F688-2F76-36E5498719CE}"/>
              </a:ext>
            </a:extLst>
          </p:cNvPr>
          <p:cNvSpPr>
            <a:spLocks noGrp="1"/>
          </p:cNvSpPr>
          <p:nvPr>
            <p:ph type="sldNum" sz="quarter" idx="12"/>
          </p:nvPr>
        </p:nvSpPr>
        <p:spPr/>
        <p:txBody>
          <a:bodyPr/>
          <a:lstStyle/>
          <a:p>
            <a:fld id="{EFAEC03B-316C-4507-8207-D997BB28EB64}" type="slidenum">
              <a:rPr lang="zh-TW" altLang="en-US" smtClean="0"/>
              <a:t>‹#›</a:t>
            </a:fld>
            <a:endParaRPr lang="zh-TW" altLang="en-US"/>
          </a:p>
        </p:txBody>
      </p:sp>
    </p:spTree>
    <p:extLst>
      <p:ext uri="{BB962C8B-B14F-4D97-AF65-F5344CB8AC3E}">
        <p14:creationId xmlns:p14="http://schemas.microsoft.com/office/powerpoint/2010/main" val="1495588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7D1827A-CB14-C4D4-25E3-41710BF6EA74}"/>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6C3446C2-058B-FE7C-C4EA-39142F7D7E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A2B9FA26-62A1-F41D-42AE-4B9FA400E1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1701A1DA-69F3-C87D-CD25-E5F434BE3BE3}"/>
              </a:ext>
            </a:extLst>
          </p:cNvPr>
          <p:cNvSpPr>
            <a:spLocks noGrp="1"/>
          </p:cNvSpPr>
          <p:nvPr>
            <p:ph type="dt" sz="half" idx="10"/>
          </p:nvPr>
        </p:nvSpPr>
        <p:spPr/>
        <p:txBody>
          <a:bodyPr/>
          <a:lstStyle/>
          <a:p>
            <a:fld id="{E504CBE8-F2E5-4D8C-86BB-4F11DA33B21D}" type="datetime1">
              <a:rPr lang="zh-TW" altLang="en-US" smtClean="0"/>
              <a:t>2024/6/18</a:t>
            </a:fld>
            <a:endParaRPr lang="zh-TW" altLang="en-US"/>
          </a:p>
        </p:txBody>
      </p:sp>
      <p:sp>
        <p:nvSpPr>
          <p:cNvPr id="6" name="頁尾版面配置區 5">
            <a:extLst>
              <a:ext uri="{FF2B5EF4-FFF2-40B4-BE49-F238E27FC236}">
                <a16:creationId xmlns:a16="http://schemas.microsoft.com/office/drawing/2014/main" id="{BE909FB9-26BE-EFF1-A2A0-2EDEAD11E9C2}"/>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880F42F7-4924-ACAA-4B7E-81847CCAE6B1}"/>
              </a:ext>
            </a:extLst>
          </p:cNvPr>
          <p:cNvSpPr>
            <a:spLocks noGrp="1"/>
          </p:cNvSpPr>
          <p:nvPr>
            <p:ph type="sldNum" sz="quarter" idx="12"/>
          </p:nvPr>
        </p:nvSpPr>
        <p:spPr/>
        <p:txBody>
          <a:bodyPr/>
          <a:lstStyle/>
          <a:p>
            <a:fld id="{EFAEC03B-316C-4507-8207-D997BB28EB64}" type="slidenum">
              <a:rPr lang="zh-TW" altLang="en-US" smtClean="0"/>
              <a:t>‹#›</a:t>
            </a:fld>
            <a:endParaRPr lang="zh-TW" altLang="en-US"/>
          </a:p>
        </p:txBody>
      </p:sp>
    </p:spTree>
    <p:extLst>
      <p:ext uri="{BB962C8B-B14F-4D97-AF65-F5344CB8AC3E}">
        <p14:creationId xmlns:p14="http://schemas.microsoft.com/office/powerpoint/2010/main" val="4061708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4F3A632-06E7-2518-793D-34E8E6D78B2E}"/>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B659DF59-8B59-165B-FC2D-788F2972E7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B81BBEC0-7FEE-EE4F-6278-6FC2F230D0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3F0A4099-AD40-6407-4A6E-440F0C9ED57D}"/>
              </a:ext>
            </a:extLst>
          </p:cNvPr>
          <p:cNvSpPr>
            <a:spLocks noGrp="1"/>
          </p:cNvSpPr>
          <p:nvPr>
            <p:ph type="dt" sz="half" idx="10"/>
          </p:nvPr>
        </p:nvSpPr>
        <p:spPr/>
        <p:txBody>
          <a:bodyPr/>
          <a:lstStyle/>
          <a:p>
            <a:fld id="{D81B16DB-9686-447D-9D68-9652B275986F}" type="datetime1">
              <a:rPr lang="zh-TW" altLang="en-US" smtClean="0"/>
              <a:t>2024/6/18</a:t>
            </a:fld>
            <a:endParaRPr lang="zh-TW" altLang="en-US"/>
          </a:p>
        </p:txBody>
      </p:sp>
      <p:sp>
        <p:nvSpPr>
          <p:cNvPr id="6" name="頁尾版面配置區 5">
            <a:extLst>
              <a:ext uri="{FF2B5EF4-FFF2-40B4-BE49-F238E27FC236}">
                <a16:creationId xmlns:a16="http://schemas.microsoft.com/office/drawing/2014/main" id="{F165FF51-855C-82B4-240E-D1AF02540302}"/>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C02CF40C-AF6C-C9FF-89A1-58A1B03B6C4B}"/>
              </a:ext>
            </a:extLst>
          </p:cNvPr>
          <p:cNvSpPr>
            <a:spLocks noGrp="1"/>
          </p:cNvSpPr>
          <p:nvPr>
            <p:ph type="sldNum" sz="quarter" idx="12"/>
          </p:nvPr>
        </p:nvSpPr>
        <p:spPr/>
        <p:txBody>
          <a:bodyPr/>
          <a:lstStyle/>
          <a:p>
            <a:fld id="{EFAEC03B-316C-4507-8207-D997BB28EB64}" type="slidenum">
              <a:rPr lang="zh-TW" altLang="en-US" smtClean="0"/>
              <a:t>‹#›</a:t>
            </a:fld>
            <a:endParaRPr lang="zh-TW" altLang="en-US"/>
          </a:p>
        </p:txBody>
      </p:sp>
    </p:spTree>
    <p:extLst>
      <p:ext uri="{BB962C8B-B14F-4D97-AF65-F5344CB8AC3E}">
        <p14:creationId xmlns:p14="http://schemas.microsoft.com/office/powerpoint/2010/main" val="3496780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9A69BABF-6143-6E99-0B49-97D885BD74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7B1DF635-42A0-B056-4EB4-97F7B309A0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17B49324-9375-D069-B743-3683D64388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FCC5AE-261C-4E50-A59B-D2A2B1270A69}" type="datetime1">
              <a:rPr lang="zh-TW" altLang="en-US" smtClean="0"/>
              <a:t>2024/6/18</a:t>
            </a:fld>
            <a:endParaRPr lang="zh-TW" altLang="en-US"/>
          </a:p>
        </p:txBody>
      </p:sp>
      <p:sp>
        <p:nvSpPr>
          <p:cNvPr id="5" name="頁尾版面配置區 4">
            <a:extLst>
              <a:ext uri="{FF2B5EF4-FFF2-40B4-BE49-F238E27FC236}">
                <a16:creationId xmlns:a16="http://schemas.microsoft.com/office/drawing/2014/main" id="{28584CA7-762E-3A5A-304E-1EAAB6D161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EA5B41FD-5E7A-AF87-9639-CB90546025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AEC03B-316C-4507-8207-D997BB28EB64}" type="slidenum">
              <a:rPr lang="zh-TW" altLang="en-US" smtClean="0"/>
              <a:t>‹#›</a:t>
            </a:fld>
            <a:endParaRPr lang="zh-TW" altLang="en-US"/>
          </a:p>
        </p:txBody>
      </p:sp>
    </p:spTree>
    <p:extLst>
      <p:ext uri="{BB962C8B-B14F-4D97-AF65-F5344CB8AC3E}">
        <p14:creationId xmlns:p14="http://schemas.microsoft.com/office/powerpoint/2010/main" val="4289768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w.dictionary.yahoo.com/dictionary?p=traditional"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5D6ECA-8C9F-6ADC-F8D7-2A82572058E8}"/>
              </a:ext>
            </a:extLst>
          </p:cNvPr>
          <p:cNvSpPr>
            <a:spLocks noGrp="1"/>
          </p:cNvSpPr>
          <p:nvPr>
            <p:ph type="ctrTitle"/>
          </p:nvPr>
        </p:nvSpPr>
        <p:spPr>
          <a:xfrm>
            <a:off x="681162" y="321083"/>
            <a:ext cx="10829676" cy="2387600"/>
          </a:xfrm>
        </p:spPr>
        <p:txBody>
          <a:bodyPr>
            <a:noAutofit/>
          </a:bodyPr>
          <a:lstStyle/>
          <a:p>
            <a:r>
              <a:rPr lang="en-US" altLang="zh-TW" sz="4800" dirty="0">
                <a:latin typeface="Times New Roman" panose="02020603050405020304" pitchFamily="18" charset="0"/>
                <a:cs typeface="Times New Roman" panose="02020603050405020304" pitchFamily="18" charset="0"/>
              </a:rPr>
              <a:t>Chord: A Scalable Peer-to-Peer Lookup Protocol for Internet Applications</a:t>
            </a:r>
            <a:endParaRPr lang="en-US" altLang="zh-TW" sz="4800" b="0" i="0" dirty="0">
              <a:solidFill>
                <a:srgbClr val="1F1F1F"/>
              </a:solidFill>
              <a:effectLst/>
              <a:latin typeface="Times New Roman" panose="02020603050405020304" pitchFamily="18" charset="0"/>
              <a:cs typeface="Times New Roman" panose="02020603050405020304" pitchFamily="18" charset="0"/>
            </a:endParaRPr>
          </a:p>
        </p:txBody>
      </p:sp>
      <p:sp>
        <p:nvSpPr>
          <p:cNvPr id="3" name="副標題 2">
            <a:extLst>
              <a:ext uri="{FF2B5EF4-FFF2-40B4-BE49-F238E27FC236}">
                <a16:creationId xmlns:a16="http://schemas.microsoft.com/office/drawing/2014/main" id="{B6739F88-A29A-4C56-52FA-D407B32738E9}"/>
              </a:ext>
            </a:extLst>
          </p:cNvPr>
          <p:cNvSpPr>
            <a:spLocks noGrp="1"/>
          </p:cNvSpPr>
          <p:nvPr>
            <p:ph type="subTitle" idx="1"/>
          </p:nvPr>
        </p:nvSpPr>
        <p:spPr>
          <a:xfrm>
            <a:off x="1524000" y="3129933"/>
            <a:ext cx="9144000" cy="1655762"/>
          </a:xfrm>
        </p:spPr>
        <p:txBody>
          <a:bodyPr/>
          <a:lstStyle/>
          <a:p>
            <a:r>
              <a:rPr lang="en-US" altLang="zh-TW" b="0" i="0" dirty="0" err="1">
                <a:solidFill>
                  <a:srgbClr val="222222"/>
                </a:solidFill>
                <a:effectLst/>
                <a:highlight>
                  <a:srgbClr val="FFFFFF"/>
                </a:highlight>
                <a:latin typeface="Times New Roman" panose="02020603050405020304" pitchFamily="18" charset="0"/>
                <a:cs typeface="Times New Roman" panose="02020603050405020304" pitchFamily="18" charset="0"/>
              </a:rPr>
              <a:t>Stoica</a:t>
            </a:r>
            <a:r>
              <a:rPr lang="en-US" altLang="zh-TW" b="0" i="0" dirty="0">
                <a:solidFill>
                  <a:srgbClr val="222222"/>
                </a:solidFill>
                <a:effectLst/>
                <a:highlight>
                  <a:srgbClr val="FFFFFF"/>
                </a:highlight>
                <a:latin typeface="Times New Roman" panose="02020603050405020304" pitchFamily="18" charset="0"/>
                <a:cs typeface="Times New Roman" panose="02020603050405020304" pitchFamily="18" charset="0"/>
              </a:rPr>
              <a:t>, I., Morris, R., </a:t>
            </a:r>
            <a:r>
              <a:rPr lang="en-US" altLang="zh-TW" b="0" i="0" dirty="0" err="1">
                <a:solidFill>
                  <a:srgbClr val="222222"/>
                </a:solidFill>
                <a:effectLst/>
                <a:highlight>
                  <a:srgbClr val="FFFFFF"/>
                </a:highlight>
                <a:latin typeface="Times New Roman" panose="02020603050405020304" pitchFamily="18" charset="0"/>
                <a:cs typeface="Times New Roman" panose="02020603050405020304" pitchFamily="18" charset="0"/>
              </a:rPr>
              <a:t>Liben</a:t>
            </a:r>
            <a:r>
              <a:rPr lang="en-US" altLang="zh-TW" b="0" i="0" dirty="0">
                <a:solidFill>
                  <a:srgbClr val="222222"/>
                </a:solidFill>
                <a:effectLst/>
                <a:highlight>
                  <a:srgbClr val="FFFFFF"/>
                </a:highlight>
                <a:latin typeface="Times New Roman" panose="02020603050405020304" pitchFamily="18" charset="0"/>
                <a:cs typeface="Times New Roman" panose="02020603050405020304" pitchFamily="18" charset="0"/>
              </a:rPr>
              <a:t>-Nowell, D., Karger, D. R., Kaashoek, M. F., </a:t>
            </a:r>
            <a:r>
              <a:rPr lang="en-US" altLang="zh-TW" b="0" i="0" dirty="0" err="1">
                <a:solidFill>
                  <a:srgbClr val="222222"/>
                </a:solidFill>
                <a:effectLst/>
                <a:highlight>
                  <a:srgbClr val="FFFFFF"/>
                </a:highlight>
                <a:latin typeface="Times New Roman" panose="02020603050405020304" pitchFamily="18" charset="0"/>
                <a:cs typeface="Times New Roman" panose="02020603050405020304" pitchFamily="18" charset="0"/>
              </a:rPr>
              <a:t>Dabek</a:t>
            </a:r>
            <a:r>
              <a:rPr lang="en-US" altLang="zh-TW" b="0" i="0" dirty="0">
                <a:solidFill>
                  <a:srgbClr val="222222"/>
                </a:solidFill>
                <a:effectLst/>
                <a:highlight>
                  <a:srgbClr val="FFFFFF"/>
                </a:highlight>
                <a:latin typeface="Times New Roman" panose="02020603050405020304" pitchFamily="18" charset="0"/>
                <a:cs typeface="Times New Roman" panose="02020603050405020304" pitchFamily="18" charset="0"/>
              </a:rPr>
              <a:t>, F., &amp; Balakrishnan, H. (2003). </a:t>
            </a:r>
          </a:p>
          <a:p>
            <a:r>
              <a:rPr lang="en-US" altLang="zh-TW" b="0" i="1" dirty="0">
                <a:solidFill>
                  <a:srgbClr val="222222"/>
                </a:solidFill>
                <a:effectLst/>
                <a:highlight>
                  <a:srgbClr val="FFFFFF"/>
                </a:highlight>
                <a:latin typeface="Times New Roman" panose="02020603050405020304" pitchFamily="18" charset="0"/>
                <a:cs typeface="Times New Roman" panose="02020603050405020304" pitchFamily="18" charset="0"/>
              </a:rPr>
              <a:t>IEEE/ACM Transactions on networking</a:t>
            </a:r>
            <a:r>
              <a:rPr lang="en-US" altLang="zh-TW" b="0" i="0" dirty="0">
                <a:solidFill>
                  <a:srgbClr val="222222"/>
                </a:solidFill>
                <a:effectLst/>
                <a:highlight>
                  <a:srgbClr val="FFFFFF"/>
                </a:highlight>
                <a:latin typeface="Times New Roman" panose="02020603050405020304" pitchFamily="18" charset="0"/>
                <a:cs typeface="Times New Roman" panose="02020603050405020304" pitchFamily="18" charset="0"/>
              </a:rPr>
              <a:t>, </a:t>
            </a:r>
            <a:r>
              <a:rPr lang="en-US" altLang="zh-TW" b="0" i="1" dirty="0">
                <a:solidFill>
                  <a:srgbClr val="222222"/>
                </a:solidFill>
                <a:effectLst/>
                <a:highlight>
                  <a:srgbClr val="FFFFFF"/>
                </a:highlight>
                <a:latin typeface="Times New Roman" panose="02020603050405020304" pitchFamily="18" charset="0"/>
                <a:cs typeface="Times New Roman" panose="02020603050405020304" pitchFamily="18" charset="0"/>
              </a:rPr>
              <a:t>11</a:t>
            </a:r>
            <a:r>
              <a:rPr lang="en-US" altLang="zh-TW" b="0" i="0" dirty="0">
                <a:solidFill>
                  <a:srgbClr val="222222"/>
                </a:solidFill>
                <a:effectLst/>
                <a:highlight>
                  <a:srgbClr val="FFFFFF"/>
                </a:highlight>
                <a:latin typeface="Times New Roman" panose="02020603050405020304" pitchFamily="18" charset="0"/>
                <a:cs typeface="Times New Roman" panose="02020603050405020304" pitchFamily="18" charset="0"/>
              </a:rPr>
              <a:t>(1), 17-32.</a:t>
            </a:r>
            <a:endParaRPr lang="zh-TW" altLang="en-US" dirty="0">
              <a:solidFill>
                <a:srgbClr val="333333"/>
              </a:solidFill>
              <a:latin typeface="Times New Roman" panose="02020603050405020304" pitchFamily="18" charset="0"/>
              <a:cs typeface="Times New Roman" panose="02020603050405020304" pitchFamily="18" charset="0"/>
            </a:endParaRPr>
          </a:p>
        </p:txBody>
      </p:sp>
      <p:sp>
        <p:nvSpPr>
          <p:cNvPr id="4" name="文字方塊 3">
            <a:extLst>
              <a:ext uri="{FF2B5EF4-FFF2-40B4-BE49-F238E27FC236}">
                <a16:creationId xmlns:a16="http://schemas.microsoft.com/office/drawing/2014/main" id="{D6BC2F8A-F57D-93E1-25E0-DACED7728107}"/>
              </a:ext>
            </a:extLst>
          </p:cNvPr>
          <p:cNvSpPr txBox="1"/>
          <p:nvPr/>
        </p:nvSpPr>
        <p:spPr>
          <a:xfrm>
            <a:off x="8410112" y="5913844"/>
            <a:ext cx="3657600" cy="830997"/>
          </a:xfrm>
          <a:prstGeom prst="rect">
            <a:avLst/>
          </a:prstGeom>
          <a:noFill/>
        </p:spPr>
        <p:txBody>
          <a:bodyPr wrap="square" rtlCol="0">
            <a:spAutoFit/>
          </a:bodyPr>
          <a:lstStyle/>
          <a:p>
            <a:r>
              <a:rPr lang="en-US" altLang="zh-TW" sz="2400" dirty="0">
                <a:latin typeface="Times New Roman" panose="02020603050405020304" pitchFamily="18" charset="0"/>
                <a:cs typeface="Times New Roman" panose="02020603050405020304" pitchFamily="18" charset="0"/>
              </a:rPr>
              <a:t>Presenter : Jing-Xiang</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Yang</a:t>
            </a:r>
          </a:p>
          <a:p>
            <a:r>
              <a:rPr lang="en-US" altLang="zh-TW" sz="2400" dirty="0">
                <a:latin typeface="Times New Roman" panose="02020603050405020304" pitchFamily="18" charset="0"/>
                <a:cs typeface="Times New Roman" panose="02020603050405020304" pitchFamily="18" charset="0"/>
              </a:rPr>
              <a:t>Date : </a:t>
            </a:r>
            <a:r>
              <a:rPr lang="en-US" altLang="zh-TW" sz="2400" dirty="0">
                <a:solidFill>
                  <a:srgbClr val="202124"/>
                </a:solidFill>
                <a:latin typeface="Times New Roman" panose="02020603050405020304" pitchFamily="18" charset="0"/>
                <a:cs typeface="Times New Roman" panose="02020603050405020304" pitchFamily="18" charset="0"/>
              </a:rPr>
              <a:t>June</a:t>
            </a:r>
            <a:r>
              <a:rPr lang="en-US" altLang="zh-TW" sz="2400" b="0" i="0" dirty="0">
                <a:solidFill>
                  <a:srgbClr val="202124"/>
                </a:solidFill>
                <a:effectLst/>
                <a:latin typeface="Times New Roman" panose="02020603050405020304" pitchFamily="18" charset="0"/>
                <a:cs typeface="Times New Roman" panose="02020603050405020304" pitchFamily="18" charset="0"/>
              </a:rPr>
              <a:t> 18, </a:t>
            </a:r>
            <a:r>
              <a:rPr lang="en-US" altLang="zh-TW" sz="2400" dirty="0">
                <a:latin typeface="Times New Roman" panose="02020603050405020304" pitchFamily="18" charset="0"/>
                <a:cs typeface="Times New Roman" panose="02020603050405020304" pitchFamily="18" charset="0"/>
              </a:rPr>
              <a:t>2024</a:t>
            </a:r>
            <a:endParaRPr lang="zh-TW" altLang="en-US" sz="2400" dirty="0">
              <a:latin typeface="Times New Roman" panose="02020603050405020304" pitchFamily="18" charset="0"/>
              <a:cs typeface="Times New Roman" panose="02020603050405020304" pitchFamily="18" charset="0"/>
            </a:endParaRPr>
          </a:p>
        </p:txBody>
      </p:sp>
      <p:sp>
        <p:nvSpPr>
          <p:cNvPr id="5" name="投影片編號版面配置區 4">
            <a:extLst>
              <a:ext uri="{FF2B5EF4-FFF2-40B4-BE49-F238E27FC236}">
                <a16:creationId xmlns:a16="http://schemas.microsoft.com/office/drawing/2014/main" id="{FCE74A8C-340A-9F93-5512-3E18A247C87B}"/>
              </a:ext>
            </a:extLst>
          </p:cNvPr>
          <p:cNvSpPr>
            <a:spLocks noGrp="1"/>
          </p:cNvSpPr>
          <p:nvPr>
            <p:ph type="sldNum" sz="quarter" idx="12"/>
          </p:nvPr>
        </p:nvSpPr>
        <p:spPr/>
        <p:txBody>
          <a:bodyPr/>
          <a:lstStyle/>
          <a:p>
            <a:fld id="{EFAEC03B-316C-4507-8207-D997BB28EB64}" type="slidenum">
              <a:rPr lang="zh-TW" altLang="en-US" smtClean="0"/>
              <a:t>1</a:t>
            </a:fld>
            <a:endParaRPr lang="zh-TW" altLang="en-US" dirty="0"/>
          </a:p>
        </p:txBody>
      </p:sp>
    </p:spTree>
    <p:extLst>
      <p:ext uri="{BB962C8B-B14F-4D97-AF65-F5344CB8AC3E}">
        <p14:creationId xmlns:p14="http://schemas.microsoft.com/office/powerpoint/2010/main" val="1694615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EA277A-687F-76D2-48D5-C6059E0B4D4D}"/>
            </a:ext>
          </a:extLst>
        </p:cNvPr>
        <p:cNvGrpSpPr/>
        <p:nvPr/>
      </p:nvGrpSpPr>
      <p:grpSpPr>
        <a:xfrm>
          <a:off x="0" y="0"/>
          <a:ext cx="0" cy="0"/>
          <a:chOff x="0" y="0"/>
          <a:chExt cx="0" cy="0"/>
        </a:xfrm>
      </p:grpSpPr>
      <p:sp>
        <p:nvSpPr>
          <p:cNvPr id="3" name="投影片編號版面配置區 2">
            <a:extLst>
              <a:ext uri="{FF2B5EF4-FFF2-40B4-BE49-F238E27FC236}">
                <a16:creationId xmlns:a16="http://schemas.microsoft.com/office/drawing/2014/main" id="{0490BFA9-2E4B-8E2E-8E0A-7E6419523F33}"/>
              </a:ext>
            </a:extLst>
          </p:cNvPr>
          <p:cNvSpPr>
            <a:spLocks noGrp="1"/>
          </p:cNvSpPr>
          <p:nvPr>
            <p:ph type="sldNum" sz="quarter" idx="12"/>
          </p:nvPr>
        </p:nvSpPr>
        <p:spPr/>
        <p:txBody>
          <a:bodyPr/>
          <a:lstStyle/>
          <a:p>
            <a:fld id="{EFAEC03B-316C-4507-8207-D997BB28EB64}" type="slidenum">
              <a:rPr lang="zh-TW" altLang="en-US" smtClean="0"/>
              <a:t>10</a:t>
            </a:fld>
            <a:endParaRPr lang="zh-TW" altLang="en-US" dirty="0"/>
          </a:p>
        </p:txBody>
      </p:sp>
      <p:sp>
        <p:nvSpPr>
          <p:cNvPr id="13" name="文字方塊 12">
            <a:extLst>
              <a:ext uri="{FF2B5EF4-FFF2-40B4-BE49-F238E27FC236}">
                <a16:creationId xmlns:a16="http://schemas.microsoft.com/office/drawing/2014/main" id="{54087C22-34AA-60B8-4F51-490A80FD208A}"/>
              </a:ext>
            </a:extLst>
          </p:cNvPr>
          <p:cNvSpPr txBox="1"/>
          <p:nvPr/>
        </p:nvSpPr>
        <p:spPr>
          <a:xfrm>
            <a:off x="5637402" y="2973897"/>
            <a:ext cx="914400" cy="914400"/>
          </a:xfrm>
          <a:prstGeom prst="rect">
            <a:avLst/>
          </a:prstGeom>
          <a:noFill/>
        </p:spPr>
        <p:txBody>
          <a:bodyPr wrap="square" rtlCol="0">
            <a:spAutoFit/>
          </a:bodyPr>
          <a:lstStyle/>
          <a:p>
            <a:endParaRPr lang="zh-TW" altLang="en-US" dirty="0"/>
          </a:p>
        </p:txBody>
      </p:sp>
      <p:sp>
        <p:nvSpPr>
          <p:cNvPr id="14" name="文字方塊 13">
            <a:extLst>
              <a:ext uri="{FF2B5EF4-FFF2-40B4-BE49-F238E27FC236}">
                <a16:creationId xmlns:a16="http://schemas.microsoft.com/office/drawing/2014/main" id="{3D81718B-1108-4621-7F0F-9BE08E979CC6}"/>
              </a:ext>
            </a:extLst>
          </p:cNvPr>
          <p:cNvSpPr txBox="1"/>
          <p:nvPr/>
        </p:nvSpPr>
        <p:spPr>
          <a:xfrm>
            <a:off x="5637402" y="2973897"/>
            <a:ext cx="914400" cy="914400"/>
          </a:xfrm>
          <a:prstGeom prst="rect">
            <a:avLst/>
          </a:prstGeom>
          <a:noFill/>
        </p:spPr>
        <p:txBody>
          <a:bodyPr wrap="square" rtlCol="0">
            <a:spAutoFit/>
          </a:bodyPr>
          <a:lstStyle/>
          <a:p>
            <a:endParaRPr lang="zh-TW" altLang="en-US" dirty="0"/>
          </a:p>
        </p:txBody>
      </p:sp>
      <p:sp>
        <p:nvSpPr>
          <p:cNvPr id="15" name="文字方塊 14">
            <a:extLst>
              <a:ext uri="{FF2B5EF4-FFF2-40B4-BE49-F238E27FC236}">
                <a16:creationId xmlns:a16="http://schemas.microsoft.com/office/drawing/2014/main" id="{728D8A3F-909C-679A-BBCA-57447ECA1099}"/>
              </a:ext>
            </a:extLst>
          </p:cNvPr>
          <p:cNvSpPr txBox="1"/>
          <p:nvPr/>
        </p:nvSpPr>
        <p:spPr>
          <a:xfrm>
            <a:off x="7696200" y="2971800"/>
            <a:ext cx="914400" cy="914400"/>
          </a:xfrm>
          <a:prstGeom prst="rect">
            <a:avLst/>
          </a:prstGeom>
          <a:noFill/>
        </p:spPr>
        <p:txBody>
          <a:bodyPr wrap="square" rtlCol="0">
            <a:spAutoFit/>
          </a:bodyPr>
          <a:lstStyle/>
          <a:p>
            <a:endParaRPr lang="zh-TW" altLang="en-US" dirty="0"/>
          </a:p>
        </p:txBody>
      </p:sp>
      <p:pic>
        <p:nvPicPr>
          <p:cNvPr id="6" name="圖片 5">
            <a:extLst>
              <a:ext uri="{FF2B5EF4-FFF2-40B4-BE49-F238E27FC236}">
                <a16:creationId xmlns:a16="http://schemas.microsoft.com/office/drawing/2014/main" id="{6251A0F8-1F34-598A-6810-63C88A9F6B3B}"/>
              </a:ext>
            </a:extLst>
          </p:cNvPr>
          <p:cNvPicPr>
            <a:picLocks noChangeAspect="1"/>
          </p:cNvPicPr>
          <p:nvPr/>
        </p:nvPicPr>
        <p:blipFill>
          <a:blip r:embed="rId2"/>
          <a:stretch>
            <a:fillRect/>
          </a:stretch>
        </p:blipFill>
        <p:spPr>
          <a:xfrm>
            <a:off x="6238161" y="2320343"/>
            <a:ext cx="5115639" cy="4172532"/>
          </a:xfrm>
          <a:prstGeom prst="rect">
            <a:avLst/>
          </a:prstGeom>
        </p:spPr>
      </p:pic>
      <p:sp>
        <p:nvSpPr>
          <p:cNvPr id="9" name="標題 8">
            <a:extLst>
              <a:ext uri="{FF2B5EF4-FFF2-40B4-BE49-F238E27FC236}">
                <a16:creationId xmlns:a16="http://schemas.microsoft.com/office/drawing/2014/main" id="{66C1D7E5-27BA-521E-9923-03AEE21CD5E2}"/>
              </a:ext>
            </a:extLst>
          </p:cNvPr>
          <p:cNvSpPr>
            <a:spLocks noGrp="1"/>
          </p:cNvSpPr>
          <p:nvPr>
            <p:ph type="title"/>
          </p:nvPr>
        </p:nvSpPr>
        <p:spPr/>
        <p:txBody>
          <a:bodyPr/>
          <a:lstStyle/>
          <a:p>
            <a:pPr algn="ctr"/>
            <a:r>
              <a:rPr lang="en-US" altLang="zh-TW" sz="4400" dirty="0">
                <a:latin typeface="Times New Roman" panose="02020603050405020304" pitchFamily="18" charset="0"/>
                <a:cs typeface="Times New Roman" panose="02020603050405020304" pitchFamily="18" charset="0"/>
              </a:rPr>
              <a:t>Find the locations of keys</a:t>
            </a:r>
            <a:endParaRPr lang="zh-TW" altLang="en-US" dirty="0"/>
          </a:p>
        </p:txBody>
      </p:sp>
      <p:sp>
        <p:nvSpPr>
          <p:cNvPr id="17" name="文字方塊 16">
            <a:extLst>
              <a:ext uri="{FF2B5EF4-FFF2-40B4-BE49-F238E27FC236}">
                <a16:creationId xmlns:a16="http://schemas.microsoft.com/office/drawing/2014/main" id="{8CC63C55-E085-C0F8-8DA7-F47A76232B71}"/>
              </a:ext>
            </a:extLst>
          </p:cNvPr>
          <p:cNvSpPr txBox="1"/>
          <p:nvPr/>
        </p:nvSpPr>
        <p:spPr>
          <a:xfrm>
            <a:off x="700266" y="2724507"/>
            <a:ext cx="2823842" cy="4801314"/>
          </a:xfrm>
          <a:prstGeom prst="rect">
            <a:avLst/>
          </a:prstGeom>
          <a:noFill/>
        </p:spPr>
        <p:txBody>
          <a:bodyPr wrap="square" rtlCol="0">
            <a:spAutoFit/>
          </a:bodyPr>
          <a:lstStyle/>
          <a:p>
            <a:r>
              <a:rPr lang="en-US" altLang="zh-TW" dirty="0"/>
              <a:t>N42 + 1          N48</a:t>
            </a:r>
          </a:p>
          <a:p>
            <a:r>
              <a:rPr lang="en-US" altLang="zh-TW" dirty="0"/>
              <a:t>N42 + 2          N48</a:t>
            </a:r>
          </a:p>
          <a:p>
            <a:r>
              <a:rPr lang="en-US" altLang="zh-TW" dirty="0"/>
              <a:t>N42 + 4          N48</a:t>
            </a:r>
          </a:p>
          <a:p>
            <a:r>
              <a:rPr lang="en-US" altLang="zh-TW" dirty="0"/>
              <a:t>N42 + 8          N51</a:t>
            </a:r>
          </a:p>
          <a:p>
            <a:r>
              <a:rPr lang="en-US" altLang="zh-TW" dirty="0"/>
              <a:t>N42 + 16        N1</a:t>
            </a:r>
          </a:p>
          <a:p>
            <a:r>
              <a:rPr lang="en-US" altLang="zh-TW" dirty="0"/>
              <a:t>N42 + 32        N14</a:t>
            </a:r>
          </a:p>
          <a:p>
            <a:endParaRPr lang="en-US" altLang="zh-TW" dirty="0"/>
          </a:p>
          <a:p>
            <a:endParaRPr lang="en-US" altLang="zh-TW" dirty="0"/>
          </a:p>
          <a:p>
            <a:endParaRPr lang="en-US" altLang="zh-TW" dirty="0"/>
          </a:p>
          <a:p>
            <a:endParaRPr lang="en-US" altLang="zh-TW" dirty="0"/>
          </a:p>
          <a:p>
            <a:endParaRPr lang="en-US" altLang="zh-TW" dirty="0"/>
          </a:p>
          <a:p>
            <a:endParaRPr lang="en-US" altLang="zh-TW" dirty="0"/>
          </a:p>
          <a:p>
            <a:endParaRPr lang="en-US" altLang="zh-TW" dirty="0"/>
          </a:p>
          <a:p>
            <a:endParaRPr lang="en-US" altLang="zh-TW" dirty="0"/>
          </a:p>
          <a:p>
            <a:endParaRPr lang="en-US" altLang="zh-TW" dirty="0"/>
          </a:p>
          <a:p>
            <a:endParaRPr lang="en-US" altLang="zh-TW" dirty="0"/>
          </a:p>
          <a:p>
            <a:endParaRPr lang="zh-TW" altLang="en-US" dirty="0"/>
          </a:p>
        </p:txBody>
      </p:sp>
      <p:sp>
        <p:nvSpPr>
          <p:cNvPr id="18" name="矩形 17">
            <a:extLst>
              <a:ext uri="{FF2B5EF4-FFF2-40B4-BE49-F238E27FC236}">
                <a16:creationId xmlns:a16="http://schemas.microsoft.com/office/drawing/2014/main" id="{6EEB444D-4B55-D862-D2CE-1DDD6C6E26A6}"/>
              </a:ext>
            </a:extLst>
          </p:cNvPr>
          <p:cNvSpPr/>
          <p:nvPr/>
        </p:nvSpPr>
        <p:spPr>
          <a:xfrm>
            <a:off x="636186" y="2712014"/>
            <a:ext cx="2102142" cy="2827090"/>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20" name="直線接點 19">
            <a:extLst>
              <a:ext uri="{FF2B5EF4-FFF2-40B4-BE49-F238E27FC236}">
                <a16:creationId xmlns:a16="http://schemas.microsoft.com/office/drawing/2014/main" id="{FFDFBA00-4F03-7CCE-86E2-DC02809704BC}"/>
              </a:ext>
            </a:extLst>
          </p:cNvPr>
          <p:cNvCxnSpPr>
            <a:cxnSpLocks/>
          </p:cNvCxnSpPr>
          <p:nvPr/>
        </p:nvCxnSpPr>
        <p:spPr>
          <a:xfrm>
            <a:off x="1696716" y="2712014"/>
            <a:ext cx="0" cy="2894202"/>
          </a:xfrm>
          <a:prstGeom prst="line">
            <a:avLst/>
          </a:prstGeom>
        </p:spPr>
        <p:style>
          <a:lnRef idx="1">
            <a:schemeClr val="accent1"/>
          </a:lnRef>
          <a:fillRef idx="0">
            <a:schemeClr val="accent1"/>
          </a:fillRef>
          <a:effectRef idx="0">
            <a:schemeClr val="accent1"/>
          </a:effectRef>
          <a:fontRef idx="minor">
            <a:schemeClr val="tx1"/>
          </a:fontRef>
        </p:style>
      </p:cxnSp>
      <p:sp>
        <p:nvSpPr>
          <p:cNvPr id="21" name="矩形 20">
            <a:extLst>
              <a:ext uri="{FF2B5EF4-FFF2-40B4-BE49-F238E27FC236}">
                <a16:creationId xmlns:a16="http://schemas.microsoft.com/office/drawing/2014/main" id="{CC49B21D-9940-910B-984D-F781C9975190}"/>
              </a:ext>
            </a:extLst>
          </p:cNvPr>
          <p:cNvSpPr/>
          <p:nvPr/>
        </p:nvSpPr>
        <p:spPr>
          <a:xfrm>
            <a:off x="3722297" y="2712014"/>
            <a:ext cx="2102142" cy="2827090"/>
          </a:xfrm>
          <a:prstGeom prst="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22" name="直線接點 21">
            <a:extLst>
              <a:ext uri="{FF2B5EF4-FFF2-40B4-BE49-F238E27FC236}">
                <a16:creationId xmlns:a16="http://schemas.microsoft.com/office/drawing/2014/main" id="{2AA4469A-5D69-EE89-F34C-B0378F9DCE97}"/>
              </a:ext>
            </a:extLst>
          </p:cNvPr>
          <p:cNvCxnSpPr/>
          <p:nvPr/>
        </p:nvCxnSpPr>
        <p:spPr>
          <a:xfrm>
            <a:off x="4806924" y="2712014"/>
            <a:ext cx="0" cy="2894202"/>
          </a:xfrm>
          <a:prstGeom prst="line">
            <a:avLst/>
          </a:prstGeom>
        </p:spPr>
        <p:style>
          <a:lnRef idx="1">
            <a:schemeClr val="accent1"/>
          </a:lnRef>
          <a:fillRef idx="0">
            <a:schemeClr val="accent1"/>
          </a:fillRef>
          <a:effectRef idx="0">
            <a:schemeClr val="accent1"/>
          </a:effectRef>
          <a:fontRef idx="minor">
            <a:schemeClr val="tx1"/>
          </a:fontRef>
        </p:style>
      </p:cxnSp>
      <p:sp>
        <p:nvSpPr>
          <p:cNvPr id="23" name="文字方塊 22">
            <a:extLst>
              <a:ext uri="{FF2B5EF4-FFF2-40B4-BE49-F238E27FC236}">
                <a16:creationId xmlns:a16="http://schemas.microsoft.com/office/drawing/2014/main" id="{15125357-523C-E269-1806-1DB2A091B9A1}"/>
              </a:ext>
            </a:extLst>
          </p:cNvPr>
          <p:cNvSpPr txBox="1"/>
          <p:nvPr/>
        </p:nvSpPr>
        <p:spPr>
          <a:xfrm>
            <a:off x="896045" y="2275570"/>
            <a:ext cx="2219916" cy="369332"/>
          </a:xfrm>
          <a:prstGeom prst="rect">
            <a:avLst/>
          </a:prstGeom>
          <a:noFill/>
        </p:spPr>
        <p:txBody>
          <a:bodyPr wrap="square" rtlCol="0">
            <a:spAutoFit/>
          </a:bodyPr>
          <a:lstStyle/>
          <a:p>
            <a:r>
              <a:rPr lang="en-US" altLang="zh-TW" dirty="0"/>
              <a:t>N42 finger table</a:t>
            </a:r>
            <a:endParaRPr lang="zh-TW" altLang="en-US" dirty="0"/>
          </a:p>
        </p:txBody>
      </p:sp>
      <p:sp>
        <p:nvSpPr>
          <p:cNvPr id="24" name="文字方塊 23">
            <a:extLst>
              <a:ext uri="{FF2B5EF4-FFF2-40B4-BE49-F238E27FC236}">
                <a16:creationId xmlns:a16="http://schemas.microsoft.com/office/drawing/2014/main" id="{5076D15B-84CD-8594-E949-0AA58D7FE799}"/>
              </a:ext>
            </a:extLst>
          </p:cNvPr>
          <p:cNvSpPr txBox="1"/>
          <p:nvPr/>
        </p:nvSpPr>
        <p:spPr>
          <a:xfrm>
            <a:off x="4018245" y="2275570"/>
            <a:ext cx="2219916" cy="369332"/>
          </a:xfrm>
          <a:prstGeom prst="rect">
            <a:avLst/>
          </a:prstGeom>
          <a:noFill/>
        </p:spPr>
        <p:txBody>
          <a:bodyPr wrap="square" rtlCol="0">
            <a:spAutoFit/>
          </a:bodyPr>
          <a:lstStyle/>
          <a:p>
            <a:r>
              <a:rPr lang="en-US" altLang="zh-TW" dirty="0"/>
              <a:t>N51 finger table</a:t>
            </a:r>
            <a:endParaRPr lang="zh-TW" altLang="en-US" dirty="0"/>
          </a:p>
        </p:txBody>
      </p:sp>
      <p:sp>
        <p:nvSpPr>
          <p:cNvPr id="25" name="文字方塊 24">
            <a:extLst>
              <a:ext uri="{FF2B5EF4-FFF2-40B4-BE49-F238E27FC236}">
                <a16:creationId xmlns:a16="http://schemas.microsoft.com/office/drawing/2014/main" id="{39FDDC17-6742-A809-0675-16BEB4FF2B36}"/>
              </a:ext>
            </a:extLst>
          </p:cNvPr>
          <p:cNvSpPr txBox="1"/>
          <p:nvPr/>
        </p:nvSpPr>
        <p:spPr>
          <a:xfrm>
            <a:off x="3734778" y="2724507"/>
            <a:ext cx="2823842" cy="2585323"/>
          </a:xfrm>
          <a:prstGeom prst="rect">
            <a:avLst/>
          </a:prstGeom>
          <a:noFill/>
        </p:spPr>
        <p:txBody>
          <a:bodyPr wrap="square" rtlCol="0">
            <a:spAutoFit/>
          </a:bodyPr>
          <a:lstStyle/>
          <a:p>
            <a:r>
              <a:rPr lang="en-US" altLang="zh-TW" dirty="0"/>
              <a:t>N51 + 1          N56</a:t>
            </a:r>
          </a:p>
          <a:p>
            <a:r>
              <a:rPr lang="en-US" altLang="zh-TW" dirty="0"/>
              <a:t>N51 + 2          N56</a:t>
            </a:r>
          </a:p>
          <a:p>
            <a:r>
              <a:rPr lang="en-US" altLang="zh-TW" dirty="0"/>
              <a:t>N51 + 4          N56</a:t>
            </a:r>
          </a:p>
          <a:p>
            <a:r>
              <a:rPr lang="en-US" altLang="zh-TW" dirty="0"/>
              <a:t>.</a:t>
            </a:r>
          </a:p>
          <a:p>
            <a:r>
              <a:rPr lang="en-US" altLang="zh-TW" dirty="0"/>
              <a:t>.</a:t>
            </a:r>
          </a:p>
          <a:p>
            <a:r>
              <a:rPr lang="en-US" altLang="zh-TW" dirty="0"/>
              <a:t>.          </a:t>
            </a:r>
          </a:p>
          <a:p>
            <a:endParaRPr lang="en-US" altLang="zh-TW" dirty="0"/>
          </a:p>
          <a:p>
            <a:endParaRPr lang="en-US" altLang="zh-TW" dirty="0"/>
          </a:p>
          <a:p>
            <a:endParaRPr lang="zh-TW" altLang="en-US" dirty="0"/>
          </a:p>
        </p:txBody>
      </p:sp>
    </p:spTree>
    <p:extLst>
      <p:ext uri="{BB962C8B-B14F-4D97-AF65-F5344CB8AC3E}">
        <p14:creationId xmlns:p14="http://schemas.microsoft.com/office/powerpoint/2010/main" val="688227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EA277A-687F-76D2-48D5-C6059E0B4D4D}"/>
            </a:ext>
          </a:extLst>
        </p:cNvPr>
        <p:cNvGrpSpPr/>
        <p:nvPr/>
      </p:nvGrpSpPr>
      <p:grpSpPr>
        <a:xfrm>
          <a:off x="0" y="0"/>
          <a:ext cx="0" cy="0"/>
          <a:chOff x="0" y="0"/>
          <a:chExt cx="0" cy="0"/>
        </a:xfrm>
      </p:grpSpPr>
      <p:sp>
        <p:nvSpPr>
          <p:cNvPr id="3" name="投影片編號版面配置區 2">
            <a:extLst>
              <a:ext uri="{FF2B5EF4-FFF2-40B4-BE49-F238E27FC236}">
                <a16:creationId xmlns:a16="http://schemas.microsoft.com/office/drawing/2014/main" id="{0490BFA9-2E4B-8E2E-8E0A-7E6419523F33}"/>
              </a:ext>
            </a:extLst>
          </p:cNvPr>
          <p:cNvSpPr>
            <a:spLocks noGrp="1"/>
          </p:cNvSpPr>
          <p:nvPr>
            <p:ph type="sldNum" sz="quarter" idx="12"/>
          </p:nvPr>
        </p:nvSpPr>
        <p:spPr/>
        <p:txBody>
          <a:bodyPr/>
          <a:lstStyle/>
          <a:p>
            <a:fld id="{EFAEC03B-316C-4507-8207-D997BB28EB64}" type="slidenum">
              <a:rPr lang="zh-TW" altLang="en-US" smtClean="0"/>
              <a:t>11</a:t>
            </a:fld>
            <a:endParaRPr lang="zh-TW" altLang="en-US" dirty="0"/>
          </a:p>
        </p:txBody>
      </p:sp>
      <p:sp>
        <p:nvSpPr>
          <p:cNvPr id="13" name="文字方塊 12">
            <a:extLst>
              <a:ext uri="{FF2B5EF4-FFF2-40B4-BE49-F238E27FC236}">
                <a16:creationId xmlns:a16="http://schemas.microsoft.com/office/drawing/2014/main" id="{54087C22-34AA-60B8-4F51-490A80FD208A}"/>
              </a:ext>
            </a:extLst>
          </p:cNvPr>
          <p:cNvSpPr txBox="1"/>
          <p:nvPr/>
        </p:nvSpPr>
        <p:spPr>
          <a:xfrm>
            <a:off x="5637402" y="2973897"/>
            <a:ext cx="914400" cy="914400"/>
          </a:xfrm>
          <a:prstGeom prst="rect">
            <a:avLst/>
          </a:prstGeom>
          <a:noFill/>
        </p:spPr>
        <p:txBody>
          <a:bodyPr wrap="square" rtlCol="0">
            <a:spAutoFit/>
          </a:bodyPr>
          <a:lstStyle/>
          <a:p>
            <a:endParaRPr lang="zh-TW" altLang="en-US" dirty="0"/>
          </a:p>
        </p:txBody>
      </p:sp>
      <p:sp>
        <p:nvSpPr>
          <p:cNvPr id="14" name="文字方塊 13">
            <a:extLst>
              <a:ext uri="{FF2B5EF4-FFF2-40B4-BE49-F238E27FC236}">
                <a16:creationId xmlns:a16="http://schemas.microsoft.com/office/drawing/2014/main" id="{3D81718B-1108-4621-7F0F-9BE08E979CC6}"/>
              </a:ext>
            </a:extLst>
          </p:cNvPr>
          <p:cNvSpPr txBox="1"/>
          <p:nvPr/>
        </p:nvSpPr>
        <p:spPr>
          <a:xfrm>
            <a:off x="5637402" y="2973897"/>
            <a:ext cx="914400" cy="914400"/>
          </a:xfrm>
          <a:prstGeom prst="rect">
            <a:avLst/>
          </a:prstGeom>
          <a:noFill/>
        </p:spPr>
        <p:txBody>
          <a:bodyPr wrap="square" rtlCol="0">
            <a:spAutoFit/>
          </a:bodyPr>
          <a:lstStyle/>
          <a:p>
            <a:endParaRPr lang="zh-TW" altLang="en-US" dirty="0"/>
          </a:p>
        </p:txBody>
      </p:sp>
      <p:sp>
        <p:nvSpPr>
          <p:cNvPr id="15" name="文字方塊 14">
            <a:extLst>
              <a:ext uri="{FF2B5EF4-FFF2-40B4-BE49-F238E27FC236}">
                <a16:creationId xmlns:a16="http://schemas.microsoft.com/office/drawing/2014/main" id="{728D8A3F-909C-679A-BBCA-57447ECA1099}"/>
              </a:ext>
            </a:extLst>
          </p:cNvPr>
          <p:cNvSpPr txBox="1"/>
          <p:nvPr/>
        </p:nvSpPr>
        <p:spPr>
          <a:xfrm>
            <a:off x="7696200" y="2971800"/>
            <a:ext cx="914400" cy="914400"/>
          </a:xfrm>
          <a:prstGeom prst="rect">
            <a:avLst/>
          </a:prstGeom>
          <a:noFill/>
        </p:spPr>
        <p:txBody>
          <a:bodyPr wrap="square" rtlCol="0">
            <a:spAutoFit/>
          </a:bodyPr>
          <a:lstStyle/>
          <a:p>
            <a:endParaRPr lang="zh-TW" altLang="en-US" dirty="0"/>
          </a:p>
        </p:txBody>
      </p:sp>
      <p:sp>
        <p:nvSpPr>
          <p:cNvPr id="9" name="標題 8">
            <a:extLst>
              <a:ext uri="{FF2B5EF4-FFF2-40B4-BE49-F238E27FC236}">
                <a16:creationId xmlns:a16="http://schemas.microsoft.com/office/drawing/2014/main" id="{66C1D7E5-27BA-521E-9923-03AEE21CD5E2}"/>
              </a:ext>
            </a:extLst>
          </p:cNvPr>
          <p:cNvSpPr>
            <a:spLocks noGrp="1"/>
          </p:cNvSpPr>
          <p:nvPr>
            <p:ph type="title"/>
          </p:nvPr>
        </p:nvSpPr>
        <p:spPr>
          <a:xfrm>
            <a:off x="838200" y="322284"/>
            <a:ext cx="10515600" cy="1325563"/>
          </a:xfrm>
        </p:spPr>
        <p:txBody>
          <a:bodyPr/>
          <a:lstStyle/>
          <a:p>
            <a:pPr algn="ctr"/>
            <a:r>
              <a:rPr lang="en-US" altLang="zh-TW" sz="4400" dirty="0">
                <a:latin typeface="Times New Roman" panose="02020603050405020304" pitchFamily="18" charset="0"/>
                <a:cs typeface="Times New Roman" panose="02020603050405020304" pitchFamily="18" charset="0"/>
              </a:rPr>
              <a:t>Node Information</a:t>
            </a:r>
          </a:p>
        </p:txBody>
      </p:sp>
      <p:pic>
        <p:nvPicPr>
          <p:cNvPr id="4" name="圖片 3">
            <a:extLst>
              <a:ext uri="{FF2B5EF4-FFF2-40B4-BE49-F238E27FC236}">
                <a16:creationId xmlns:a16="http://schemas.microsoft.com/office/drawing/2014/main" id="{B10A132E-20F9-FA1B-1830-40510C93B5CD}"/>
              </a:ext>
            </a:extLst>
          </p:cNvPr>
          <p:cNvPicPr>
            <a:picLocks noChangeAspect="1"/>
          </p:cNvPicPr>
          <p:nvPr/>
        </p:nvPicPr>
        <p:blipFill>
          <a:blip r:embed="rId2"/>
          <a:stretch>
            <a:fillRect/>
          </a:stretch>
        </p:blipFill>
        <p:spPr>
          <a:xfrm>
            <a:off x="2777843" y="1893687"/>
            <a:ext cx="6298819" cy="2854481"/>
          </a:xfrm>
          <a:prstGeom prst="rect">
            <a:avLst/>
          </a:prstGeom>
        </p:spPr>
      </p:pic>
    </p:spTree>
    <p:extLst>
      <p:ext uri="{BB962C8B-B14F-4D97-AF65-F5344CB8AC3E}">
        <p14:creationId xmlns:p14="http://schemas.microsoft.com/office/powerpoint/2010/main" val="1431881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EA277A-687F-76D2-48D5-C6059E0B4D4D}"/>
            </a:ext>
          </a:extLst>
        </p:cNvPr>
        <p:cNvGrpSpPr/>
        <p:nvPr/>
      </p:nvGrpSpPr>
      <p:grpSpPr>
        <a:xfrm>
          <a:off x="0" y="0"/>
          <a:ext cx="0" cy="0"/>
          <a:chOff x="0" y="0"/>
          <a:chExt cx="0" cy="0"/>
        </a:xfrm>
      </p:grpSpPr>
      <p:sp>
        <p:nvSpPr>
          <p:cNvPr id="3" name="投影片編號版面配置區 2">
            <a:extLst>
              <a:ext uri="{FF2B5EF4-FFF2-40B4-BE49-F238E27FC236}">
                <a16:creationId xmlns:a16="http://schemas.microsoft.com/office/drawing/2014/main" id="{0490BFA9-2E4B-8E2E-8E0A-7E6419523F33}"/>
              </a:ext>
            </a:extLst>
          </p:cNvPr>
          <p:cNvSpPr>
            <a:spLocks noGrp="1"/>
          </p:cNvSpPr>
          <p:nvPr>
            <p:ph type="sldNum" sz="quarter" idx="12"/>
          </p:nvPr>
        </p:nvSpPr>
        <p:spPr/>
        <p:txBody>
          <a:bodyPr/>
          <a:lstStyle/>
          <a:p>
            <a:fld id="{EFAEC03B-316C-4507-8207-D997BB28EB64}" type="slidenum">
              <a:rPr lang="zh-TW" altLang="en-US" smtClean="0"/>
              <a:t>12</a:t>
            </a:fld>
            <a:endParaRPr lang="zh-TW" altLang="en-US" dirty="0"/>
          </a:p>
        </p:txBody>
      </p:sp>
      <p:sp>
        <p:nvSpPr>
          <p:cNvPr id="13" name="文字方塊 12">
            <a:extLst>
              <a:ext uri="{FF2B5EF4-FFF2-40B4-BE49-F238E27FC236}">
                <a16:creationId xmlns:a16="http://schemas.microsoft.com/office/drawing/2014/main" id="{54087C22-34AA-60B8-4F51-490A80FD208A}"/>
              </a:ext>
            </a:extLst>
          </p:cNvPr>
          <p:cNvSpPr txBox="1"/>
          <p:nvPr/>
        </p:nvSpPr>
        <p:spPr>
          <a:xfrm>
            <a:off x="5637402" y="2973897"/>
            <a:ext cx="914400" cy="914400"/>
          </a:xfrm>
          <a:prstGeom prst="rect">
            <a:avLst/>
          </a:prstGeom>
          <a:noFill/>
        </p:spPr>
        <p:txBody>
          <a:bodyPr wrap="square" rtlCol="0">
            <a:spAutoFit/>
          </a:bodyPr>
          <a:lstStyle/>
          <a:p>
            <a:endParaRPr lang="zh-TW" altLang="en-US" dirty="0"/>
          </a:p>
        </p:txBody>
      </p:sp>
      <p:sp>
        <p:nvSpPr>
          <p:cNvPr id="14" name="文字方塊 13">
            <a:extLst>
              <a:ext uri="{FF2B5EF4-FFF2-40B4-BE49-F238E27FC236}">
                <a16:creationId xmlns:a16="http://schemas.microsoft.com/office/drawing/2014/main" id="{3D81718B-1108-4621-7F0F-9BE08E979CC6}"/>
              </a:ext>
            </a:extLst>
          </p:cNvPr>
          <p:cNvSpPr txBox="1"/>
          <p:nvPr/>
        </p:nvSpPr>
        <p:spPr>
          <a:xfrm>
            <a:off x="5637402" y="2973897"/>
            <a:ext cx="914400" cy="914400"/>
          </a:xfrm>
          <a:prstGeom prst="rect">
            <a:avLst/>
          </a:prstGeom>
          <a:noFill/>
        </p:spPr>
        <p:txBody>
          <a:bodyPr wrap="square" rtlCol="0">
            <a:spAutoFit/>
          </a:bodyPr>
          <a:lstStyle/>
          <a:p>
            <a:endParaRPr lang="zh-TW" altLang="en-US" dirty="0"/>
          </a:p>
        </p:txBody>
      </p:sp>
      <p:sp>
        <p:nvSpPr>
          <p:cNvPr id="15" name="文字方塊 14">
            <a:extLst>
              <a:ext uri="{FF2B5EF4-FFF2-40B4-BE49-F238E27FC236}">
                <a16:creationId xmlns:a16="http://schemas.microsoft.com/office/drawing/2014/main" id="{728D8A3F-909C-679A-BBCA-57447ECA1099}"/>
              </a:ext>
            </a:extLst>
          </p:cNvPr>
          <p:cNvSpPr txBox="1"/>
          <p:nvPr/>
        </p:nvSpPr>
        <p:spPr>
          <a:xfrm>
            <a:off x="7696200" y="2971800"/>
            <a:ext cx="914400" cy="914400"/>
          </a:xfrm>
          <a:prstGeom prst="rect">
            <a:avLst/>
          </a:prstGeom>
          <a:noFill/>
        </p:spPr>
        <p:txBody>
          <a:bodyPr wrap="square" rtlCol="0">
            <a:spAutoFit/>
          </a:bodyPr>
          <a:lstStyle/>
          <a:p>
            <a:endParaRPr lang="zh-TW" altLang="en-US" dirty="0"/>
          </a:p>
        </p:txBody>
      </p:sp>
      <p:sp>
        <p:nvSpPr>
          <p:cNvPr id="9" name="標題 8">
            <a:extLst>
              <a:ext uri="{FF2B5EF4-FFF2-40B4-BE49-F238E27FC236}">
                <a16:creationId xmlns:a16="http://schemas.microsoft.com/office/drawing/2014/main" id="{66C1D7E5-27BA-521E-9923-03AEE21CD5E2}"/>
              </a:ext>
            </a:extLst>
          </p:cNvPr>
          <p:cNvSpPr>
            <a:spLocks noGrp="1"/>
          </p:cNvSpPr>
          <p:nvPr>
            <p:ph type="title"/>
          </p:nvPr>
        </p:nvSpPr>
        <p:spPr>
          <a:xfrm>
            <a:off x="838200" y="289624"/>
            <a:ext cx="10515600" cy="1325563"/>
          </a:xfrm>
        </p:spPr>
        <p:txBody>
          <a:bodyPr/>
          <a:lstStyle/>
          <a:p>
            <a:pPr algn="ctr"/>
            <a:r>
              <a:rPr lang="en-US" altLang="zh-TW" sz="4400" dirty="0">
                <a:latin typeface="Times New Roman" panose="02020603050405020304" pitchFamily="18" charset="0"/>
                <a:cs typeface="Times New Roman" panose="02020603050405020304" pitchFamily="18" charset="0"/>
              </a:rPr>
              <a:t>How new nodes join the system</a:t>
            </a:r>
          </a:p>
        </p:txBody>
      </p:sp>
      <p:sp>
        <p:nvSpPr>
          <p:cNvPr id="2" name="文字方塊 1">
            <a:extLst>
              <a:ext uri="{FF2B5EF4-FFF2-40B4-BE49-F238E27FC236}">
                <a16:creationId xmlns:a16="http://schemas.microsoft.com/office/drawing/2014/main" id="{9FD45615-2132-3B62-4612-AE2FB32C34E3}"/>
              </a:ext>
            </a:extLst>
          </p:cNvPr>
          <p:cNvSpPr txBox="1"/>
          <p:nvPr/>
        </p:nvSpPr>
        <p:spPr>
          <a:xfrm>
            <a:off x="598380" y="1899053"/>
            <a:ext cx="11347542" cy="3508653"/>
          </a:xfrm>
          <a:prstGeom prst="rect">
            <a:avLst/>
          </a:prstGeom>
          <a:noFill/>
        </p:spPr>
        <p:txBody>
          <a:bodyPr wrap="square" rtlCol="0">
            <a:spAutoFit/>
          </a:bodyPr>
          <a:lstStyle/>
          <a:p>
            <a:r>
              <a:rPr lang="en-US" altLang="zh-TW" sz="3000" b="1" dirty="0">
                <a:latin typeface="Times New Roman" panose="02020603050405020304" pitchFamily="18" charset="0"/>
                <a:cs typeface="Times New Roman" panose="02020603050405020304" pitchFamily="18" charset="0"/>
              </a:rPr>
              <a:t>Build Finger Table</a:t>
            </a:r>
          </a:p>
          <a:p>
            <a:r>
              <a:rPr lang="en-US" altLang="zh-TW" sz="2400" dirty="0">
                <a:latin typeface="Times New Roman" panose="02020603050405020304" pitchFamily="18" charset="0"/>
                <a:cs typeface="Times New Roman" panose="02020603050405020304" pitchFamily="18" charset="0"/>
              </a:rPr>
              <a:t>Assume new node location is j</a:t>
            </a:r>
          </a:p>
          <a:p>
            <a:pPr marL="457200" indent="-457200">
              <a:buFont typeface="+mj-lt"/>
              <a:buAutoNum type="arabicPeriod"/>
            </a:pPr>
            <a:r>
              <a:rPr lang="en-US" altLang="zh-TW" sz="2400" dirty="0">
                <a:latin typeface="Times New Roman" panose="02020603050405020304" pitchFamily="18" charset="0"/>
                <a:cs typeface="Times New Roman" panose="02020603050405020304" pitchFamily="18" charset="0"/>
              </a:rPr>
              <a:t>Random pick a node n</a:t>
            </a:r>
          </a:p>
          <a:p>
            <a:pPr marL="457200" indent="-457200">
              <a:buFont typeface="+mj-lt"/>
              <a:buAutoNum type="arabicPeriod"/>
            </a:pPr>
            <a:r>
              <a:rPr lang="en-US" altLang="zh-TW" sz="2400" dirty="0">
                <a:latin typeface="Times New Roman" panose="02020603050405020304" pitchFamily="18" charset="0"/>
                <a:cs typeface="Times New Roman" panose="02020603050405020304" pitchFamily="18" charset="0"/>
              </a:rPr>
              <a:t>Use node n to find j+2</a:t>
            </a:r>
            <a:r>
              <a:rPr lang="en-US" altLang="zh-TW" sz="2400" baseline="30000" dirty="0">
                <a:latin typeface="Times New Roman" panose="02020603050405020304" pitchFamily="18" charset="0"/>
                <a:cs typeface="Times New Roman" panose="02020603050405020304" pitchFamily="18" charset="0"/>
              </a:rPr>
              <a:t>0</a:t>
            </a:r>
            <a:r>
              <a:rPr lang="en-US" altLang="zh-TW" sz="2400" dirty="0">
                <a:latin typeface="Times New Roman" panose="02020603050405020304" pitchFamily="18" charset="0"/>
                <a:cs typeface="Times New Roman" panose="02020603050405020304" pitchFamily="18" charset="0"/>
              </a:rPr>
              <a:t>, j+2</a:t>
            </a:r>
            <a:r>
              <a:rPr lang="en-US" altLang="zh-TW" sz="2400" baseline="30000" dirty="0">
                <a:latin typeface="Times New Roman" panose="02020603050405020304" pitchFamily="18" charset="0"/>
                <a:cs typeface="Times New Roman" panose="02020603050405020304" pitchFamily="18" charset="0"/>
              </a:rPr>
              <a:t>1</a:t>
            </a:r>
            <a:r>
              <a:rPr lang="en-US" altLang="zh-TW" sz="2400" dirty="0">
                <a:latin typeface="Times New Roman" panose="02020603050405020304" pitchFamily="18" charset="0"/>
                <a:cs typeface="Times New Roman" panose="02020603050405020304" pitchFamily="18" charset="0"/>
              </a:rPr>
              <a:t> … j+2</a:t>
            </a:r>
            <a:r>
              <a:rPr lang="en-US" altLang="zh-TW" sz="2400" baseline="30000" dirty="0">
                <a:latin typeface="Times New Roman" panose="02020603050405020304" pitchFamily="18" charset="0"/>
                <a:cs typeface="Times New Roman" panose="02020603050405020304" pitchFamily="18" charset="0"/>
              </a:rPr>
              <a:t>m-1</a:t>
            </a:r>
            <a:r>
              <a:rPr lang="en-US" altLang="zh-TW" sz="2400" dirty="0">
                <a:latin typeface="Times New Roman" panose="02020603050405020304" pitchFamily="18" charset="0"/>
                <a:cs typeface="Times New Roman" panose="02020603050405020304" pitchFamily="18" charset="0"/>
              </a:rPr>
              <a:t> and their </a:t>
            </a:r>
            <a:r>
              <a:rPr lang="en-US" altLang="zh-TW" sz="2400" dirty="0"/>
              <a:t>corresponding nodes</a:t>
            </a:r>
          </a:p>
          <a:p>
            <a:pPr marL="457200" indent="-457200">
              <a:buFont typeface="+mj-lt"/>
              <a:buAutoNum type="arabicPeriod"/>
            </a:pPr>
            <a:r>
              <a:rPr lang="en-US" altLang="zh-TW" sz="2400" dirty="0">
                <a:latin typeface="Times New Roman" panose="02020603050405020304" pitchFamily="18" charset="0"/>
                <a:cs typeface="Times New Roman" panose="02020603050405020304" pitchFamily="18" charset="0"/>
              </a:rPr>
              <a:t>Use above information to build new node Finger Table</a:t>
            </a:r>
          </a:p>
          <a:p>
            <a:pPr marL="457200" indent="-457200">
              <a:buAutoNum type="arabicPlain" startAt="8"/>
            </a:pPr>
            <a:endParaRPr lang="en-US" altLang="zh-TW" sz="2400" dirty="0">
              <a:latin typeface="Times New Roman" panose="02020603050405020304" pitchFamily="18" charset="0"/>
              <a:cs typeface="Times New Roman" panose="02020603050405020304" pitchFamily="18" charset="0"/>
            </a:endParaRPr>
          </a:p>
          <a:p>
            <a:pPr marL="457200" indent="-457200">
              <a:buAutoNum type="arabicPlain" startAt="8"/>
            </a:pPr>
            <a:endParaRPr lang="en-US" altLang="zh-TW" sz="2400" dirty="0">
              <a:latin typeface="Times New Roman" panose="02020603050405020304" pitchFamily="18" charset="0"/>
              <a:cs typeface="Times New Roman" panose="02020603050405020304" pitchFamily="18" charset="0"/>
            </a:endParaRPr>
          </a:p>
          <a:p>
            <a:pPr marL="457200" indent="-457200">
              <a:buAutoNum type="arabicPlain" startAt="8"/>
            </a:pPr>
            <a:endParaRPr lang="en-US" altLang="zh-TW" sz="2400" dirty="0">
              <a:latin typeface="Times New Roman" panose="02020603050405020304" pitchFamily="18" charset="0"/>
              <a:cs typeface="Times New Roman" panose="02020603050405020304" pitchFamily="18" charset="0"/>
            </a:endParaRPr>
          </a:p>
          <a:p>
            <a:pPr marL="457200" indent="-457200">
              <a:buAutoNum type="arabicPlain" startAt="8"/>
            </a:pPr>
            <a:endParaRPr lang="zh-TW"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6596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EA277A-687F-76D2-48D5-C6059E0B4D4D}"/>
            </a:ext>
          </a:extLst>
        </p:cNvPr>
        <p:cNvGrpSpPr/>
        <p:nvPr/>
      </p:nvGrpSpPr>
      <p:grpSpPr>
        <a:xfrm>
          <a:off x="0" y="0"/>
          <a:ext cx="0" cy="0"/>
          <a:chOff x="0" y="0"/>
          <a:chExt cx="0" cy="0"/>
        </a:xfrm>
      </p:grpSpPr>
      <p:sp>
        <p:nvSpPr>
          <p:cNvPr id="3" name="投影片編號版面配置區 2">
            <a:extLst>
              <a:ext uri="{FF2B5EF4-FFF2-40B4-BE49-F238E27FC236}">
                <a16:creationId xmlns:a16="http://schemas.microsoft.com/office/drawing/2014/main" id="{0490BFA9-2E4B-8E2E-8E0A-7E6419523F33}"/>
              </a:ext>
            </a:extLst>
          </p:cNvPr>
          <p:cNvSpPr>
            <a:spLocks noGrp="1"/>
          </p:cNvSpPr>
          <p:nvPr>
            <p:ph type="sldNum" sz="quarter" idx="12"/>
          </p:nvPr>
        </p:nvSpPr>
        <p:spPr/>
        <p:txBody>
          <a:bodyPr/>
          <a:lstStyle/>
          <a:p>
            <a:fld id="{EFAEC03B-316C-4507-8207-D997BB28EB64}" type="slidenum">
              <a:rPr lang="zh-TW" altLang="en-US" smtClean="0"/>
              <a:t>13</a:t>
            </a:fld>
            <a:endParaRPr lang="zh-TW" altLang="en-US" dirty="0"/>
          </a:p>
        </p:txBody>
      </p:sp>
      <p:sp>
        <p:nvSpPr>
          <p:cNvPr id="13" name="文字方塊 12">
            <a:extLst>
              <a:ext uri="{FF2B5EF4-FFF2-40B4-BE49-F238E27FC236}">
                <a16:creationId xmlns:a16="http://schemas.microsoft.com/office/drawing/2014/main" id="{54087C22-34AA-60B8-4F51-490A80FD208A}"/>
              </a:ext>
            </a:extLst>
          </p:cNvPr>
          <p:cNvSpPr txBox="1"/>
          <p:nvPr/>
        </p:nvSpPr>
        <p:spPr>
          <a:xfrm>
            <a:off x="5637402" y="2973897"/>
            <a:ext cx="914400" cy="914400"/>
          </a:xfrm>
          <a:prstGeom prst="rect">
            <a:avLst/>
          </a:prstGeom>
          <a:noFill/>
        </p:spPr>
        <p:txBody>
          <a:bodyPr wrap="square" rtlCol="0">
            <a:spAutoFit/>
          </a:bodyPr>
          <a:lstStyle/>
          <a:p>
            <a:endParaRPr lang="zh-TW" altLang="en-US" dirty="0"/>
          </a:p>
        </p:txBody>
      </p:sp>
      <p:sp>
        <p:nvSpPr>
          <p:cNvPr id="14" name="文字方塊 13">
            <a:extLst>
              <a:ext uri="{FF2B5EF4-FFF2-40B4-BE49-F238E27FC236}">
                <a16:creationId xmlns:a16="http://schemas.microsoft.com/office/drawing/2014/main" id="{3D81718B-1108-4621-7F0F-9BE08E979CC6}"/>
              </a:ext>
            </a:extLst>
          </p:cNvPr>
          <p:cNvSpPr txBox="1"/>
          <p:nvPr/>
        </p:nvSpPr>
        <p:spPr>
          <a:xfrm>
            <a:off x="5637402" y="2973897"/>
            <a:ext cx="914400" cy="914400"/>
          </a:xfrm>
          <a:prstGeom prst="rect">
            <a:avLst/>
          </a:prstGeom>
          <a:noFill/>
        </p:spPr>
        <p:txBody>
          <a:bodyPr wrap="square" rtlCol="0">
            <a:spAutoFit/>
          </a:bodyPr>
          <a:lstStyle/>
          <a:p>
            <a:endParaRPr lang="zh-TW" altLang="en-US" dirty="0"/>
          </a:p>
        </p:txBody>
      </p:sp>
      <p:sp>
        <p:nvSpPr>
          <p:cNvPr id="15" name="文字方塊 14">
            <a:extLst>
              <a:ext uri="{FF2B5EF4-FFF2-40B4-BE49-F238E27FC236}">
                <a16:creationId xmlns:a16="http://schemas.microsoft.com/office/drawing/2014/main" id="{728D8A3F-909C-679A-BBCA-57447ECA1099}"/>
              </a:ext>
            </a:extLst>
          </p:cNvPr>
          <p:cNvSpPr txBox="1"/>
          <p:nvPr/>
        </p:nvSpPr>
        <p:spPr>
          <a:xfrm>
            <a:off x="7696200" y="2971800"/>
            <a:ext cx="914400" cy="914400"/>
          </a:xfrm>
          <a:prstGeom prst="rect">
            <a:avLst/>
          </a:prstGeom>
          <a:noFill/>
        </p:spPr>
        <p:txBody>
          <a:bodyPr wrap="square" rtlCol="0">
            <a:spAutoFit/>
          </a:bodyPr>
          <a:lstStyle/>
          <a:p>
            <a:endParaRPr lang="zh-TW" altLang="en-US" dirty="0"/>
          </a:p>
        </p:txBody>
      </p:sp>
      <p:sp>
        <p:nvSpPr>
          <p:cNvPr id="9" name="標題 8">
            <a:extLst>
              <a:ext uri="{FF2B5EF4-FFF2-40B4-BE49-F238E27FC236}">
                <a16:creationId xmlns:a16="http://schemas.microsoft.com/office/drawing/2014/main" id="{66C1D7E5-27BA-521E-9923-03AEE21CD5E2}"/>
              </a:ext>
            </a:extLst>
          </p:cNvPr>
          <p:cNvSpPr>
            <a:spLocks noGrp="1"/>
          </p:cNvSpPr>
          <p:nvPr>
            <p:ph type="title"/>
          </p:nvPr>
        </p:nvSpPr>
        <p:spPr>
          <a:xfrm>
            <a:off x="838200" y="252681"/>
            <a:ext cx="10515600" cy="1325563"/>
          </a:xfrm>
        </p:spPr>
        <p:txBody>
          <a:bodyPr/>
          <a:lstStyle/>
          <a:p>
            <a:pPr algn="ctr"/>
            <a:r>
              <a:rPr lang="en-US" altLang="zh-TW" sz="4400" dirty="0">
                <a:latin typeface="Times New Roman" panose="02020603050405020304" pitchFamily="18" charset="0"/>
                <a:cs typeface="Times New Roman" panose="02020603050405020304" pitchFamily="18" charset="0"/>
              </a:rPr>
              <a:t>How new nodes join the system</a:t>
            </a:r>
          </a:p>
        </p:txBody>
      </p:sp>
      <p:sp>
        <p:nvSpPr>
          <p:cNvPr id="2" name="文字方塊 1">
            <a:extLst>
              <a:ext uri="{FF2B5EF4-FFF2-40B4-BE49-F238E27FC236}">
                <a16:creationId xmlns:a16="http://schemas.microsoft.com/office/drawing/2014/main" id="{9FD45615-2132-3B62-4612-AE2FB32C34E3}"/>
              </a:ext>
            </a:extLst>
          </p:cNvPr>
          <p:cNvSpPr txBox="1"/>
          <p:nvPr/>
        </p:nvSpPr>
        <p:spPr>
          <a:xfrm>
            <a:off x="357913" y="1448412"/>
            <a:ext cx="11347542" cy="5816977"/>
          </a:xfrm>
          <a:prstGeom prst="rect">
            <a:avLst/>
          </a:prstGeom>
          <a:noFill/>
        </p:spPr>
        <p:txBody>
          <a:bodyPr wrap="square" rtlCol="0">
            <a:spAutoFit/>
          </a:bodyPr>
          <a:lstStyle/>
          <a:p>
            <a:r>
              <a:rPr lang="en-US" altLang="zh-TW" sz="3000" b="1" dirty="0">
                <a:latin typeface="Times New Roman" panose="02020603050405020304" pitchFamily="18" charset="0"/>
                <a:cs typeface="Times New Roman" panose="02020603050405020304" pitchFamily="18" charset="0"/>
              </a:rPr>
              <a:t>Update old Finger Tables</a:t>
            </a:r>
          </a:p>
          <a:p>
            <a:endParaRPr lang="en-US" altLang="zh-TW" sz="3000" b="1" dirty="0">
              <a:latin typeface="Times New Roman" panose="02020603050405020304" pitchFamily="18" charset="0"/>
              <a:cs typeface="Times New Roman" panose="02020603050405020304" pitchFamily="18" charset="0"/>
            </a:endParaRPr>
          </a:p>
          <a:p>
            <a:r>
              <a:rPr lang="en-US" altLang="zh-TW" sz="2400" dirty="0">
                <a:latin typeface="Times New Roman" panose="02020603050405020304" pitchFamily="18" charset="0"/>
                <a:cs typeface="Times New Roman" panose="02020603050405020304" pitchFamily="18" charset="0"/>
              </a:rPr>
              <a:t>m = 6 </a:t>
            </a:r>
          </a:p>
          <a:p>
            <a:r>
              <a:rPr lang="en-US" altLang="zh-TW" sz="2400" dirty="0">
                <a:latin typeface="Times New Roman" panose="02020603050405020304" pitchFamily="18" charset="0"/>
                <a:cs typeface="Times New Roman" panose="02020603050405020304" pitchFamily="18" charset="0"/>
              </a:rPr>
              <a:t>j = 28</a:t>
            </a:r>
            <a:r>
              <a:rPr lang="zh-TW" altLang="en-US" sz="2400" dirty="0">
                <a:latin typeface="Times New Roman" panose="02020603050405020304" pitchFamily="18" charset="0"/>
                <a:cs typeface="Times New Roman" panose="02020603050405020304" pitchFamily="18" charset="0"/>
              </a:rPr>
              <a:t>，</a:t>
            </a:r>
            <a:r>
              <a:rPr lang="en-US" altLang="zh-TW" sz="2400" dirty="0">
                <a:latin typeface="Times New Roman" panose="02020603050405020304" pitchFamily="18" charset="0"/>
                <a:cs typeface="Times New Roman" panose="02020603050405020304" pitchFamily="18" charset="0"/>
              </a:rPr>
              <a:t>predecessor</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of</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j</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 node21</a:t>
            </a:r>
          </a:p>
          <a:p>
            <a:endParaRPr lang="en-US" altLang="zh-TW" sz="2400" dirty="0">
              <a:latin typeface="Times New Roman" panose="02020603050405020304" pitchFamily="18" charset="0"/>
              <a:cs typeface="Times New Roman" panose="02020603050405020304" pitchFamily="18" charset="0"/>
            </a:endParaRPr>
          </a:p>
          <a:p>
            <a:r>
              <a:rPr lang="en-US" altLang="zh-TW" sz="2400" dirty="0">
                <a:latin typeface="Times New Roman" panose="02020603050405020304" pitchFamily="18" charset="0"/>
                <a:cs typeface="Times New Roman" panose="02020603050405020304" pitchFamily="18" charset="0"/>
              </a:rPr>
              <a:t>Affected region : 21~28</a:t>
            </a:r>
          </a:p>
          <a:p>
            <a:endParaRPr lang="en-US" altLang="zh-TW" sz="2400" dirty="0">
              <a:latin typeface="Times New Roman" panose="02020603050405020304" pitchFamily="18" charset="0"/>
              <a:cs typeface="Times New Roman" panose="02020603050405020304" pitchFamily="18" charset="0"/>
            </a:endParaRPr>
          </a:p>
          <a:p>
            <a:r>
              <a:rPr lang="en-US" altLang="zh-TW" sz="2400" dirty="0">
                <a:latin typeface="Times New Roman" panose="02020603050405020304" pitchFamily="18" charset="0"/>
                <a:cs typeface="Times New Roman" panose="02020603050405020304" pitchFamily="18" charset="0"/>
              </a:rPr>
              <a:t> 21  &lt; x + 2</a:t>
            </a:r>
            <a:r>
              <a:rPr lang="en-US" altLang="zh-TW" sz="2400" baseline="30000" dirty="0">
                <a:latin typeface="Times New Roman" panose="02020603050405020304" pitchFamily="18" charset="0"/>
                <a:cs typeface="Times New Roman" panose="02020603050405020304" pitchFamily="18" charset="0"/>
              </a:rPr>
              <a:t>i</a:t>
            </a:r>
            <a:r>
              <a:rPr lang="en-US" altLang="zh-TW" sz="2400" dirty="0">
                <a:latin typeface="Times New Roman" panose="02020603050405020304" pitchFamily="18" charset="0"/>
                <a:cs typeface="Times New Roman" panose="02020603050405020304" pitchFamily="18" charset="0"/>
              </a:rPr>
              <a:t> &lt; 28</a:t>
            </a:r>
          </a:p>
          <a:p>
            <a:r>
              <a:rPr lang="en-US" altLang="zh-TW" sz="2400" dirty="0">
                <a:latin typeface="Times New Roman" panose="02020603050405020304" pitchFamily="18" charset="0"/>
                <a:cs typeface="Times New Roman" panose="02020603050405020304" pitchFamily="18" charset="0"/>
              </a:rPr>
              <a:t>21-2</a:t>
            </a:r>
            <a:r>
              <a:rPr lang="en-US" altLang="zh-TW" sz="2400" baseline="30000" dirty="0">
                <a:latin typeface="Times New Roman" panose="02020603050405020304" pitchFamily="18" charset="0"/>
                <a:cs typeface="Times New Roman" panose="02020603050405020304" pitchFamily="18" charset="0"/>
              </a:rPr>
              <a:t>i</a:t>
            </a:r>
            <a:r>
              <a:rPr lang="en-US" altLang="zh-TW" sz="2400" dirty="0">
                <a:latin typeface="Times New Roman" panose="02020603050405020304" pitchFamily="18" charset="0"/>
                <a:cs typeface="Times New Roman" panose="02020603050405020304" pitchFamily="18" charset="0"/>
              </a:rPr>
              <a:t> &lt; x &lt; 28-2</a:t>
            </a:r>
            <a:r>
              <a:rPr lang="en-US" altLang="zh-TW" sz="2400" baseline="30000" dirty="0">
                <a:latin typeface="Times New Roman" panose="02020603050405020304" pitchFamily="18" charset="0"/>
                <a:cs typeface="Times New Roman" panose="02020603050405020304" pitchFamily="18" charset="0"/>
              </a:rPr>
              <a:t>i</a:t>
            </a:r>
            <a:r>
              <a:rPr lang="en-US" altLang="zh-TW" sz="2400" dirty="0">
                <a:latin typeface="Times New Roman" panose="02020603050405020304" pitchFamily="18" charset="0"/>
                <a:cs typeface="Times New Roman" panose="02020603050405020304" pitchFamily="18" charset="0"/>
              </a:rPr>
              <a:t> </a:t>
            </a:r>
          </a:p>
          <a:p>
            <a:endParaRPr lang="en-US" altLang="zh-TW" sz="2400" dirty="0">
              <a:latin typeface="Times New Roman" panose="02020603050405020304" pitchFamily="18" charset="0"/>
              <a:cs typeface="Times New Roman" panose="02020603050405020304" pitchFamily="18" charset="0"/>
            </a:endParaRPr>
          </a:p>
          <a:p>
            <a:r>
              <a:rPr lang="en-US" altLang="zh-TW" sz="2400" dirty="0">
                <a:latin typeface="Times New Roman" panose="02020603050405020304" pitchFamily="18" charset="0"/>
                <a:cs typeface="Times New Roman" panose="02020603050405020304" pitchFamily="18" charset="0"/>
              </a:rPr>
              <a:t>if  </a:t>
            </a:r>
            <a:r>
              <a:rPr lang="en-US" altLang="zh-TW" sz="2400" dirty="0" err="1">
                <a:latin typeface="Times New Roman" panose="02020603050405020304" pitchFamily="18" charset="0"/>
                <a:cs typeface="Times New Roman" panose="02020603050405020304" pitchFamily="18" charset="0"/>
              </a:rPr>
              <a:t>i</a:t>
            </a:r>
            <a:r>
              <a:rPr lang="en-US" altLang="zh-TW" sz="2400" dirty="0">
                <a:latin typeface="Times New Roman" panose="02020603050405020304" pitchFamily="18" charset="0"/>
                <a:cs typeface="Times New Roman" panose="02020603050405020304" pitchFamily="18" charset="0"/>
              </a:rPr>
              <a:t> = 4  (5th entry)</a:t>
            </a:r>
          </a:p>
          <a:p>
            <a:r>
              <a:rPr lang="en-US" altLang="zh-TW" sz="2400" dirty="0">
                <a:latin typeface="Times New Roman" panose="02020603050405020304" pitchFamily="18" charset="0"/>
                <a:cs typeface="Times New Roman" panose="02020603050405020304" pitchFamily="18" charset="0"/>
              </a:rPr>
              <a:t>5 &lt; x &lt; 12        </a:t>
            </a:r>
          </a:p>
          <a:p>
            <a:r>
              <a:rPr lang="en-US" altLang="zh-TW" sz="2400" dirty="0">
                <a:latin typeface="Times New Roman" panose="02020603050405020304" pitchFamily="18" charset="0"/>
                <a:cs typeface="Times New Roman" panose="02020603050405020304" pitchFamily="18" charset="0"/>
              </a:rPr>
              <a:t>      node8 update finger table with 5th entry     </a:t>
            </a:r>
          </a:p>
          <a:p>
            <a:pPr marL="457200" indent="-457200">
              <a:buAutoNum type="arabicPlain" startAt="8"/>
            </a:pPr>
            <a:endParaRPr lang="en-US" altLang="zh-TW" sz="2400" dirty="0">
              <a:latin typeface="Times New Roman" panose="02020603050405020304" pitchFamily="18" charset="0"/>
              <a:cs typeface="Times New Roman" panose="02020603050405020304" pitchFamily="18" charset="0"/>
            </a:endParaRPr>
          </a:p>
          <a:p>
            <a:pPr marL="457200" indent="-457200">
              <a:buAutoNum type="arabicPlain" startAt="8"/>
            </a:pPr>
            <a:endParaRPr lang="zh-TW" altLang="en-US" sz="2400" dirty="0">
              <a:latin typeface="Times New Roman" panose="02020603050405020304" pitchFamily="18" charset="0"/>
              <a:cs typeface="Times New Roman" panose="02020603050405020304" pitchFamily="18" charset="0"/>
            </a:endParaRPr>
          </a:p>
        </p:txBody>
      </p:sp>
      <p:pic>
        <p:nvPicPr>
          <p:cNvPr id="5" name="圖片 4">
            <a:extLst>
              <a:ext uri="{FF2B5EF4-FFF2-40B4-BE49-F238E27FC236}">
                <a16:creationId xmlns:a16="http://schemas.microsoft.com/office/drawing/2014/main" id="{39EDE626-568B-845B-6841-B965B745EA31}"/>
              </a:ext>
            </a:extLst>
          </p:cNvPr>
          <p:cNvPicPr>
            <a:picLocks noChangeAspect="1"/>
          </p:cNvPicPr>
          <p:nvPr/>
        </p:nvPicPr>
        <p:blipFill>
          <a:blip r:embed="rId3"/>
          <a:stretch>
            <a:fillRect/>
          </a:stretch>
        </p:blipFill>
        <p:spPr>
          <a:xfrm>
            <a:off x="5980255" y="1403161"/>
            <a:ext cx="5000934" cy="5181691"/>
          </a:xfrm>
          <a:prstGeom prst="rect">
            <a:avLst/>
          </a:prstGeom>
        </p:spPr>
      </p:pic>
      <p:sp>
        <p:nvSpPr>
          <p:cNvPr id="7" name="箭號: 向右 6">
            <a:extLst>
              <a:ext uri="{FF2B5EF4-FFF2-40B4-BE49-F238E27FC236}">
                <a16:creationId xmlns:a16="http://schemas.microsoft.com/office/drawing/2014/main" id="{9CB12052-7B50-691A-7F7C-C2F34EEFE329}"/>
              </a:ext>
            </a:extLst>
          </p:cNvPr>
          <p:cNvSpPr/>
          <p:nvPr/>
        </p:nvSpPr>
        <p:spPr>
          <a:xfrm>
            <a:off x="465572" y="6171792"/>
            <a:ext cx="327170" cy="18455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177407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EA277A-687F-76D2-48D5-C6059E0B4D4D}"/>
            </a:ext>
          </a:extLst>
        </p:cNvPr>
        <p:cNvGrpSpPr/>
        <p:nvPr/>
      </p:nvGrpSpPr>
      <p:grpSpPr>
        <a:xfrm>
          <a:off x="0" y="0"/>
          <a:ext cx="0" cy="0"/>
          <a:chOff x="0" y="0"/>
          <a:chExt cx="0" cy="0"/>
        </a:xfrm>
      </p:grpSpPr>
      <p:sp>
        <p:nvSpPr>
          <p:cNvPr id="3" name="投影片編號版面配置區 2">
            <a:extLst>
              <a:ext uri="{FF2B5EF4-FFF2-40B4-BE49-F238E27FC236}">
                <a16:creationId xmlns:a16="http://schemas.microsoft.com/office/drawing/2014/main" id="{0490BFA9-2E4B-8E2E-8E0A-7E6419523F33}"/>
              </a:ext>
            </a:extLst>
          </p:cNvPr>
          <p:cNvSpPr>
            <a:spLocks noGrp="1"/>
          </p:cNvSpPr>
          <p:nvPr>
            <p:ph type="sldNum" sz="quarter" idx="12"/>
          </p:nvPr>
        </p:nvSpPr>
        <p:spPr/>
        <p:txBody>
          <a:bodyPr/>
          <a:lstStyle/>
          <a:p>
            <a:fld id="{EFAEC03B-316C-4507-8207-D997BB28EB64}" type="slidenum">
              <a:rPr lang="zh-TW" altLang="en-US" smtClean="0"/>
              <a:t>14</a:t>
            </a:fld>
            <a:endParaRPr lang="zh-TW" altLang="en-US" dirty="0"/>
          </a:p>
        </p:txBody>
      </p:sp>
      <p:sp>
        <p:nvSpPr>
          <p:cNvPr id="13" name="文字方塊 12">
            <a:extLst>
              <a:ext uri="{FF2B5EF4-FFF2-40B4-BE49-F238E27FC236}">
                <a16:creationId xmlns:a16="http://schemas.microsoft.com/office/drawing/2014/main" id="{54087C22-34AA-60B8-4F51-490A80FD208A}"/>
              </a:ext>
            </a:extLst>
          </p:cNvPr>
          <p:cNvSpPr txBox="1"/>
          <p:nvPr/>
        </p:nvSpPr>
        <p:spPr>
          <a:xfrm>
            <a:off x="5637402" y="2973897"/>
            <a:ext cx="914400" cy="914400"/>
          </a:xfrm>
          <a:prstGeom prst="rect">
            <a:avLst/>
          </a:prstGeom>
          <a:noFill/>
        </p:spPr>
        <p:txBody>
          <a:bodyPr wrap="square" rtlCol="0">
            <a:spAutoFit/>
          </a:bodyPr>
          <a:lstStyle/>
          <a:p>
            <a:endParaRPr lang="zh-TW" altLang="en-US" dirty="0"/>
          </a:p>
        </p:txBody>
      </p:sp>
      <p:sp>
        <p:nvSpPr>
          <p:cNvPr id="14" name="文字方塊 13">
            <a:extLst>
              <a:ext uri="{FF2B5EF4-FFF2-40B4-BE49-F238E27FC236}">
                <a16:creationId xmlns:a16="http://schemas.microsoft.com/office/drawing/2014/main" id="{3D81718B-1108-4621-7F0F-9BE08E979CC6}"/>
              </a:ext>
            </a:extLst>
          </p:cNvPr>
          <p:cNvSpPr txBox="1"/>
          <p:nvPr/>
        </p:nvSpPr>
        <p:spPr>
          <a:xfrm>
            <a:off x="5637402" y="2973897"/>
            <a:ext cx="914400" cy="914400"/>
          </a:xfrm>
          <a:prstGeom prst="rect">
            <a:avLst/>
          </a:prstGeom>
          <a:noFill/>
        </p:spPr>
        <p:txBody>
          <a:bodyPr wrap="square" rtlCol="0">
            <a:spAutoFit/>
          </a:bodyPr>
          <a:lstStyle/>
          <a:p>
            <a:endParaRPr lang="zh-TW" altLang="en-US" dirty="0"/>
          </a:p>
        </p:txBody>
      </p:sp>
      <p:sp>
        <p:nvSpPr>
          <p:cNvPr id="15" name="文字方塊 14">
            <a:extLst>
              <a:ext uri="{FF2B5EF4-FFF2-40B4-BE49-F238E27FC236}">
                <a16:creationId xmlns:a16="http://schemas.microsoft.com/office/drawing/2014/main" id="{728D8A3F-909C-679A-BBCA-57447ECA1099}"/>
              </a:ext>
            </a:extLst>
          </p:cNvPr>
          <p:cNvSpPr txBox="1"/>
          <p:nvPr/>
        </p:nvSpPr>
        <p:spPr>
          <a:xfrm>
            <a:off x="7696200" y="2971800"/>
            <a:ext cx="914400" cy="914400"/>
          </a:xfrm>
          <a:prstGeom prst="rect">
            <a:avLst/>
          </a:prstGeom>
          <a:noFill/>
        </p:spPr>
        <p:txBody>
          <a:bodyPr wrap="square" rtlCol="0">
            <a:spAutoFit/>
          </a:bodyPr>
          <a:lstStyle/>
          <a:p>
            <a:endParaRPr lang="zh-TW" altLang="en-US" dirty="0"/>
          </a:p>
        </p:txBody>
      </p:sp>
      <p:sp>
        <p:nvSpPr>
          <p:cNvPr id="9" name="標題 8">
            <a:extLst>
              <a:ext uri="{FF2B5EF4-FFF2-40B4-BE49-F238E27FC236}">
                <a16:creationId xmlns:a16="http://schemas.microsoft.com/office/drawing/2014/main" id="{66C1D7E5-27BA-521E-9923-03AEE21CD5E2}"/>
              </a:ext>
            </a:extLst>
          </p:cNvPr>
          <p:cNvSpPr>
            <a:spLocks noGrp="1"/>
          </p:cNvSpPr>
          <p:nvPr>
            <p:ph type="title"/>
          </p:nvPr>
        </p:nvSpPr>
        <p:spPr>
          <a:xfrm>
            <a:off x="836802" y="75502"/>
            <a:ext cx="10515600" cy="1325563"/>
          </a:xfrm>
        </p:spPr>
        <p:txBody>
          <a:bodyPr/>
          <a:lstStyle/>
          <a:p>
            <a:pPr algn="ctr"/>
            <a:r>
              <a:rPr lang="en-US" altLang="zh-TW" sz="4400" dirty="0">
                <a:latin typeface="Times New Roman" panose="02020603050405020304" pitchFamily="18" charset="0"/>
                <a:cs typeface="Times New Roman" panose="02020603050405020304" pitchFamily="18" charset="0"/>
              </a:rPr>
              <a:t>How new nodes join the system</a:t>
            </a:r>
          </a:p>
        </p:txBody>
      </p:sp>
      <p:sp>
        <p:nvSpPr>
          <p:cNvPr id="2" name="文字方塊 1">
            <a:extLst>
              <a:ext uri="{FF2B5EF4-FFF2-40B4-BE49-F238E27FC236}">
                <a16:creationId xmlns:a16="http://schemas.microsoft.com/office/drawing/2014/main" id="{9FD45615-2132-3B62-4612-AE2FB32C34E3}"/>
              </a:ext>
            </a:extLst>
          </p:cNvPr>
          <p:cNvSpPr txBox="1"/>
          <p:nvPr/>
        </p:nvSpPr>
        <p:spPr>
          <a:xfrm>
            <a:off x="657103" y="1413157"/>
            <a:ext cx="11347542" cy="2031325"/>
          </a:xfrm>
          <a:prstGeom prst="rect">
            <a:avLst/>
          </a:prstGeom>
          <a:noFill/>
        </p:spPr>
        <p:txBody>
          <a:bodyPr wrap="square" rtlCol="0">
            <a:spAutoFit/>
          </a:bodyPr>
          <a:lstStyle/>
          <a:p>
            <a:r>
              <a:rPr lang="en-US" altLang="zh-TW" sz="3000" b="1" dirty="0">
                <a:latin typeface="Times New Roman" panose="02020603050405020304" pitchFamily="18" charset="0"/>
                <a:cs typeface="Times New Roman" panose="02020603050405020304" pitchFamily="18" charset="0"/>
              </a:rPr>
              <a:t>Stabilize</a:t>
            </a:r>
          </a:p>
          <a:p>
            <a:endParaRPr lang="en-US" altLang="zh-TW" sz="2400" dirty="0">
              <a:latin typeface="Times New Roman" panose="02020603050405020304" pitchFamily="18" charset="0"/>
              <a:cs typeface="Times New Roman" panose="02020603050405020304" pitchFamily="18" charset="0"/>
            </a:endParaRPr>
          </a:p>
          <a:p>
            <a:pPr marL="457200" indent="-457200">
              <a:buAutoNum type="arabicPlain" startAt="8"/>
            </a:pPr>
            <a:endParaRPr lang="en-US" altLang="zh-TW" sz="2400" dirty="0">
              <a:latin typeface="Times New Roman" panose="02020603050405020304" pitchFamily="18" charset="0"/>
              <a:cs typeface="Times New Roman" panose="02020603050405020304" pitchFamily="18" charset="0"/>
            </a:endParaRPr>
          </a:p>
          <a:p>
            <a:pPr marL="457200" indent="-457200">
              <a:buAutoNum type="arabicPlain" startAt="8"/>
            </a:pPr>
            <a:endParaRPr lang="en-US" altLang="zh-TW" sz="2400" dirty="0">
              <a:latin typeface="Times New Roman" panose="02020603050405020304" pitchFamily="18" charset="0"/>
              <a:cs typeface="Times New Roman" panose="02020603050405020304" pitchFamily="18" charset="0"/>
            </a:endParaRPr>
          </a:p>
          <a:p>
            <a:pPr marL="457200" indent="-457200">
              <a:buAutoNum type="arabicPlain" startAt="8"/>
            </a:pPr>
            <a:endParaRPr lang="zh-TW" altLang="en-US" sz="2400" dirty="0">
              <a:latin typeface="Times New Roman" panose="02020603050405020304" pitchFamily="18" charset="0"/>
              <a:cs typeface="Times New Roman" panose="02020603050405020304" pitchFamily="18" charset="0"/>
            </a:endParaRPr>
          </a:p>
        </p:txBody>
      </p:sp>
      <p:pic>
        <p:nvPicPr>
          <p:cNvPr id="5" name="圖片 4">
            <a:extLst>
              <a:ext uri="{FF2B5EF4-FFF2-40B4-BE49-F238E27FC236}">
                <a16:creationId xmlns:a16="http://schemas.microsoft.com/office/drawing/2014/main" id="{3C92902F-A44B-DA38-DD41-DA0DFF247D74}"/>
              </a:ext>
            </a:extLst>
          </p:cNvPr>
          <p:cNvPicPr>
            <a:picLocks noChangeAspect="1"/>
          </p:cNvPicPr>
          <p:nvPr/>
        </p:nvPicPr>
        <p:blipFill>
          <a:blip r:embed="rId2"/>
          <a:stretch>
            <a:fillRect/>
          </a:stretch>
        </p:blipFill>
        <p:spPr>
          <a:xfrm>
            <a:off x="3825379" y="1180128"/>
            <a:ext cx="3997929" cy="5541347"/>
          </a:xfrm>
          <a:prstGeom prst="rect">
            <a:avLst/>
          </a:prstGeom>
        </p:spPr>
      </p:pic>
    </p:spTree>
    <p:extLst>
      <p:ext uri="{BB962C8B-B14F-4D97-AF65-F5344CB8AC3E}">
        <p14:creationId xmlns:p14="http://schemas.microsoft.com/office/powerpoint/2010/main" val="4045054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EA277A-687F-76D2-48D5-C6059E0B4D4D}"/>
            </a:ext>
          </a:extLst>
        </p:cNvPr>
        <p:cNvGrpSpPr/>
        <p:nvPr/>
      </p:nvGrpSpPr>
      <p:grpSpPr>
        <a:xfrm>
          <a:off x="0" y="0"/>
          <a:ext cx="0" cy="0"/>
          <a:chOff x="0" y="0"/>
          <a:chExt cx="0" cy="0"/>
        </a:xfrm>
      </p:grpSpPr>
      <p:sp>
        <p:nvSpPr>
          <p:cNvPr id="3" name="投影片編號版面配置區 2">
            <a:extLst>
              <a:ext uri="{FF2B5EF4-FFF2-40B4-BE49-F238E27FC236}">
                <a16:creationId xmlns:a16="http://schemas.microsoft.com/office/drawing/2014/main" id="{0490BFA9-2E4B-8E2E-8E0A-7E6419523F33}"/>
              </a:ext>
            </a:extLst>
          </p:cNvPr>
          <p:cNvSpPr>
            <a:spLocks noGrp="1"/>
          </p:cNvSpPr>
          <p:nvPr>
            <p:ph type="sldNum" sz="quarter" idx="12"/>
          </p:nvPr>
        </p:nvSpPr>
        <p:spPr/>
        <p:txBody>
          <a:bodyPr/>
          <a:lstStyle/>
          <a:p>
            <a:fld id="{EFAEC03B-316C-4507-8207-D997BB28EB64}" type="slidenum">
              <a:rPr lang="zh-TW" altLang="en-US" smtClean="0"/>
              <a:t>15</a:t>
            </a:fld>
            <a:endParaRPr lang="zh-TW" altLang="en-US" dirty="0"/>
          </a:p>
        </p:txBody>
      </p:sp>
      <p:sp>
        <p:nvSpPr>
          <p:cNvPr id="13" name="文字方塊 12">
            <a:extLst>
              <a:ext uri="{FF2B5EF4-FFF2-40B4-BE49-F238E27FC236}">
                <a16:creationId xmlns:a16="http://schemas.microsoft.com/office/drawing/2014/main" id="{54087C22-34AA-60B8-4F51-490A80FD208A}"/>
              </a:ext>
            </a:extLst>
          </p:cNvPr>
          <p:cNvSpPr txBox="1"/>
          <p:nvPr/>
        </p:nvSpPr>
        <p:spPr>
          <a:xfrm>
            <a:off x="5637402" y="2973897"/>
            <a:ext cx="914400" cy="914400"/>
          </a:xfrm>
          <a:prstGeom prst="rect">
            <a:avLst/>
          </a:prstGeom>
          <a:noFill/>
        </p:spPr>
        <p:txBody>
          <a:bodyPr wrap="square" rtlCol="0">
            <a:spAutoFit/>
          </a:bodyPr>
          <a:lstStyle/>
          <a:p>
            <a:endParaRPr lang="zh-TW" altLang="en-US" dirty="0"/>
          </a:p>
        </p:txBody>
      </p:sp>
      <p:sp>
        <p:nvSpPr>
          <p:cNvPr id="14" name="文字方塊 13">
            <a:extLst>
              <a:ext uri="{FF2B5EF4-FFF2-40B4-BE49-F238E27FC236}">
                <a16:creationId xmlns:a16="http://schemas.microsoft.com/office/drawing/2014/main" id="{3D81718B-1108-4621-7F0F-9BE08E979CC6}"/>
              </a:ext>
            </a:extLst>
          </p:cNvPr>
          <p:cNvSpPr txBox="1"/>
          <p:nvPr/>
        </p:nvSpPr>
        <p:spPr>
          <a:xfrm>
            <a:off x="5637402" y="2973897"/>
            <a:ext cx="914400" cy="914400"/>
          </a:xfrm>
          <a:prstGeom prst="rect">
            <a:avLst/>
          </a:prstGeom>
          <a:noFill/>
        </p:spPr>
        <p:txBody>
          <a:bodyPr wrap="square" rtlCol="0">
            <a:spAutoFit/>
          </a:bodyPr>
          <a:lstStyle/>
          <a:p>
            <a:endParaRPr lang="zh-TW" altLang="en-US" dirty="0"/>
          </a:p>
        </p:txBody>
      </p:sp>
      <p:sp>
        <p:nvSpPr>
          <p:cNvPr id="15" name="文字方塊 14">
            <a:extLst>
              <a:ext uri="{FF2B5EF4-FFF2-40B4-BE49-F238E27FC236}">
                <a16:creationId xmlns:a16="http://schemas.microsoft.com/office/drawing/2014/main" id="{728D8A3F-909C-679A-BBCA-57447ECA1099}"/>
              </a:ext>
            </a:extLst>
          </p:cNvPr>
          <p:cNvSpPr txBox="1"/>
          <p:nvPr/>
        </p:nvSpPr>
        <p:spPr>
          <a:xfrm>
            <a:off x="7696200" y="2971800"/>
            <a:ext cx="914400" cy="914400"/>
          </a:xfrm>
          <a:prstGeom prst="rect">
            <a:avLst/>
          </a:prstGeom>
          <a:noFill/>
        </p:spPr>
        <p:txBody>
          <a:bodyPr wrap="square" rtlCol="0">
            <a:spAutoFit/>
          </a:bodyPr>
          <a:lstStyle/>
          <a:p>
            <a:endParaRPr lang="zh-TW" altLang="en-US" dirty="0"/>
          </a:p>
        </p:txBody>
      </p:sp>
      <p:sp>
        <p:nvSpPr>
          <p:cNvPr id="9" name="標題 8">
            <a:extLst>
              <a:ext uri="{FF2B5EF4-FFF2-40B4-BE49-F238E27FC236}">
                <a16:creationId xmlns:a16="http://schemas.microsoft.com/office/drawing/2014/main" id="{66C1D7E5-27BA-521E-9923-03AEE21CD5E2}"/>
              </a:ext>
            </a:extLst>
          </p:cNvPr>
          <p:cNvSpPr>
            <a:spLocks noGrp="1"/>
          </p:cNvSpPr>
          <p:nvPr>
            <p:ph type="title"/>
          </p:nvPr>
        </p:nvSpPr>
        <p:spPr>
          <a:xfrm>
            <a:off x="836802" y="75502"/>
            <a:ext cx="10515600" cy="1325563"/>
          </a:xfrm>
        </p:spPr>
        <p:txBody>
          <a:bodyPr/>
          <a:lstStyle/>
          <a:p>
            <a:pPr algn="ctr"/>
            <a:r>
              <a:rPr lang="en-US" altLang="zh-TW" dirty="0">
                <a:latin typeface="Times New Roman" panose="02020603050405020304" pitchFamily="18" charset="0"/>
                <a:cs typeface="Times New Roman" panose="02020603050405020304" pitchFamily="18" charset="0"/>
              </a:rPr>
              <a:t>Load Balance</a:t>
            </a:r>
          </a:p>
        </p:txBody>
      </p:sp>
      <p:sp>
        <p:nvSpPr>
          <p:cNvPr id="4" name="橢圓 3">
            <a:extLst>
              <a:ext uri="{FF2B5EF4-FFF2-40B4-BE49-F238E27FC236}">
                <a16:creationId xmlns:a16="http://schemas.microsoft.com/office/drawing/2014/main" id="{6BF93108-D8E7-5E82-6240-577FC63A1CE2}"/>
              </a:ext>
            </a:extLst>
          </p:cNvPr>
          <p:cNvSpPr/>
          <p:nvPr/>
        </p:nvSpPr>
        <p:spPr>
          <a:xfrm>
            <a:off x="3640183" y="1713411"/>
            <a:ext cx="4415246" cy="4345577"/>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橢圓 5">
            <a:extLst>
              <a:ext uri="{FF2B5EF4-FFF2-40B4-BE49-F238E27FC236}">
                <a16:creationId xmlns:a16="http://schemas.microsoft.com/office/drawing/2014/main" id="{EE8E50DF-CE18-3812-30E1-DFCE6D98CF1A}"/>
              </a:ext>
            </a:extLst>
          </p:cNvPr>
          <p:cNvSpPr/>
          <p:nvPr/>
        </p:nvSpPr>
        <p:spPr>
          <a:xfrm>
            <a:off x="5457787" y="1513114"/>
            <a:ext cx="359229" cy="40059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橢圓 6">
            <a:extLst>
              <a:ext uri="{FF2B5EF4-FFF2-40B4-BE49-F238E27FC236}">
                <a16:creationId xmlns:a16="http://schemas.microsoft.com/office/drawing/2014/main" id="{CFB2C58A-7763-F107-44E4-B4D1E6600163}"/>
              </a:ext>
            </a:extLst>
          </p:cNvPr>
          <p:cNvSpPr/>
          <p:nvPr/>
        </p:nvSpPr>
        <p:spPr>
          <a:xfrm>
            <a:off x="7336971" y="2266405"/>
            <a:ext cx="359229" cy="40059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8" name="文字方塊 27">
            <a:extLst>
              <a:ext uri="{FF2B5EF4-FFF2-40B4-BE49-F238E27FC236}">
                <a16:creationId xmlns:a16="http://schemas.microsoft.com/office/drawing/2014/main" id="{F91F8396-A429-57D2-4767-4F117B2A162E}"/>
              </a:ext>
            </a:extLst>
          </p:cNvPr>
          <p:cNvSpPr txBox="1"/>
          <p:nvPr/>
        </p:nvSpPr>
        <p:spPr>
          <a:xfrm>
            <a:off x="5878764" y="1374857"/>
            <a:ext cx="992443" cy="677108"/>
          </a:xfrm>
          <a:prstGeom prst="rect">
            <a:avLst/>
          </a:prstGeom>
          <a:noFill/>
        </p:spPr>
        <p:txBody>
          <a:bodyPr wrap="square" rtlCol="0">
            <a:spAutoFit/>
          </a:bodyPr>
          <a:lstStyle/>
          <a:p>
            <a:r>
              <a:rPr lang="en-US" altLang="zh-TW" sz="2000" dirty="0" err="1">
                <a:latin typeface="Times New Roman" panose="02020603050405020304" pitchFamily="18" charset="0"/>
                <a:cs typeface="Times New Roman" panose="02020603050405020304" pitchFamily="18" charset="0"/>
              </a:rPr>
              <a:t>NodeA</a:t>
            </a:r>
            <a:endParaRPr lang="en-US" altLang="zh-TW" sz="2000" dirty="0">
              <a:latin typeface="Times New Roman" panose="02020603050405020304" pitchFamily="18" charset="0"/>
              <a:cs typeface="Times New Roman" panose="02020603050405020304" pitchFamily="18" charset="0"/>
            </a:endParaRPr>
          </a:p>
          <a:p>
            <a:endParaRPr lang="zh-TW" altLang="en-US" dirty="0"/>
          </a:p>
        </p:txBody>
      </p:sp>
      <p:sp>
        <p:nvSpPr>
          <p:cNvPr id="29" name="文字方塊 28">
            <a:extLst>
              <a:ext uri="{FF2B5EF4-FFF2-40B4-BE49-F238E27FC236}">
                <a16:creationId xmlns:a16="http://schemas.microsoft.com/office/drawing/2014/main" id="{73F637EB-A8C1-CAF5-0515-2E814BBADCD3}"/>
              </a:ext>
            </a:extLst>
          </p:cNvPr>
          <p:cNvSpPr txBox="1"/>
          <p:nvPr/>
        </p:nvSpPr>
        <p:spPr>
          <a:xfrm>
            <a:off x="7814799" y="2466702"/>
            <a:ext cx="992443" cy="677108"/>
          </a:xfrm>
          <a:prstGeom prst="rect">
            <a:avLst/>
          </a:prstGeom>
          <a:noFill/>
        </p:spPr>
        <p:txBody>
          <a:bodyPr wrap="square" rtlCol="0">
            <a:spAutoFit/>
          </a:bodyPr>
          <a:lstStyle/>
          <a:p>
            <a:r>
              <a:rPr lang="en-US" altLang="zh-TW" sz="2000" dirty="0" err="1">
                <a:latin typeface="Times New Roman" panose="02020603050405020304" pitchFamily="18" charset="0"/>
                <a:cs typeface="Times New Roman" panose="02020603050405020304" pitchFamily="18" charset="0"/>
              </a:rPr>
              <a:t>NodeB</a:t>
            </a:r>
            <a:endParaRPr lang="en-US" altLang="zh-TW" sz="2000" dirty="0">
              <a:latin typeface="Times New Roman" panose="02020603050405020304" pitchFamily="18" charset="0"/>
              <a:cs typeface="Times New Roman" panose="02020603050405020304" pitchFamily="18" charset="0"/>
            </a:endParaRPr>
          </a:p>
          <a:p>
            <a:endParaRPr lang="zh-TW" altLang="en-US" dirty="0"/>
          </a:p>
        </p:txBody>
      </p:sp>
      <p:cxnSp>
        <p:nvCxnSpPr>
          <p:cNvPr id="32" name="接點: 弧形 31">
            <a:extLst>
              <a:ext uri="{FF2B5EF4-FFF2-40B4-BE49-F238E27FC236}">
                <a16:creationId xmlns:a16="http://schemas.microsoft.com/office/drawing/2014/main" id="{27E26E58-E940-8A52-48DD-0A7C369322E1}"/>
              </a:ext>
            </a:extLst>
          </p:cNvPr>
          <p:cNvCxnSpPr>
            <a:stCxn id="4" idx="1"/>
            <a:endCxn id="6" idx="1"/>
          </p:cNvCxnSpPr>
          <p:nvPr/>
        </p:nvCxnSpPr>
        <p:spPr>
          <a:xfrm rot="5400000" flipH="1" flipV="1">
            <a:off x="4509575" y="1348986"/>
            <a:ext cx="778026" cy="1223614"/>
          </a:xfrm>
          <a:prstGeom prst="curvedConnector3">
            <a:avLst>
              <a:gd name="adj1" fmla="val 13692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接點: 弧形 32">
            <a:extLst>
              <a:ext uri="{FF2B5EF4-FFF2-40B4-BE49-F238E27FC236}">
                <a16:creationId xmlns:a16="http://schemas.microsoft.com/office/drawing/2014/main" id="{13E7F579-A5F9-6523-96B0-F223A3E87D5B}"/>
              </a:ext>
            </a:extLst>
          </p:cNvPr>
          <p:cNvCxnSpPr>
            <a:cxnSpLocks/>
            <a:stCxn id="4" idx="2"/>
            <a:endCxn id="6" idx="2"/>
          </p:cNvCxnSpPr>
          <p:nvPr/>
        </p:nvCxnSpPr>
        <p:spPr>
          <a:xfrm rot="10800000" flipH="1">
            <a:off x="3640183" y="1713412"/>
            <a:ext cx="1817604" cy="2172789"/>
          </a:xfrm>
          <a:prstGeom prst="curvedConnector3">
            <a:avLst>
              <a:gd name="adj1" fmla="val -12577"/>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接點: 弧形 35">
            <a:extLst>
              <a:ext uri="{FF2B5EF4-FFF2-40B4-BE49-F238E27FC236}">
                <a16:creationId xmlns:a16="http://schemas.microsoft.com/office/drawing/2014/main" id="{76B9C0AB-CC54-8672-28E8-14ADD37E9B47}"/>
              </a:ext>
            </a:extLst>
          </p:cNvPr>
          <p:cNvCxnSpPr>
            <a:cxnSpLocks/>
            <a:stCxn id="4" idx="3"/>
            <a:endCxn id="6" idx="4"/>
          </p:cNvCxnSpPr>
          <p:nvPr/>
        </p:nvCxnSpPr>
        <p:spPr>
          <a:xfrm rot="5400000" flipH="1" flipV="1">
            <a:off x="3207648" y="2992840"/>
            <a:ext cx="3508885" cy="1350621"/>
          </a:xfrm>
          <a:prstGeom prst="curvedConnector3">
            <a:avLst>
              <a:gd name="adj1" fmla="val -2465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接點: 弧形 38">
            <a:extLst>
              <a:ext uri="{FF2B5EF4-FFF2-40B4-BE49-F238E27FC236}">
                <a16:creationId xmlns:a16="http://schemas.microsoft.com/office/drawing/2014/main" id="{BA19A785-9037-B419-4570-5A2E4A113D19}"/>
              </a:ext>
            </a:extLst>
          </p:cNvPr>
          <p:cNvCxnSpPr>
            <a:cxnSpLocks/>
            <a:stCxn id="4" idx="5"/>
            <a:endCxn id="6" idx="5"/>
          </p:cNvCxnSpPr>
          <p:nvPr/>
        </p:nvCxnSpPr>
        <p:spPr>
          <a:xfrm rot="5400000" flipH="1">
            <a:off x="4802844" y="2816607"/>
            <a:ext cx="3567551" cy="1644423"/>
          </a:xfrm>
          <a:prstGeom prst="curvedConnector3">
            <a:avLst>
              <a:gd name="adj1" fmla="val -24246"/>
            </a:avLst>
          </a:prstGeom>
          <a:ln>
            <a:tailEnd type="triangle"/>
          </a:ln>
        </p:spPr>
        <p:style>
          <a:lnRef idx="1">
            <a:schemeClr val="accent1"/>
          </a:lnRef>
          <a:fillRef idx="0">
            <a:schemeClr val="accent1"/>
          </a:fillRef>
          <a:effectRef idx="0">
            <a:schemeClr val="accent1"/>
          </a:effectRef>
          <a:fontRef idx="minor">
            <a:schemeClr val="tx1"/>
          </a:fontRef>
        </p:style>
      </p:cxnSp>
      <p:sp>
        <p:nvSpPr>
          <p:cNvPr id="51" name="箭號: 向右 50">
            <a:extLst>
              <a:ext uri="{FF2B5EF4-FFF2-40B4-BE49-F238E27FC236}">
                <a16:creationId xmlns:a16="http://schemas.microsoft.com/office/drawing/2014/main" id="{3B162500-C67C-C99A-BBCC-6CA6C3AC5313}"/>
              </a:ext>
            </a:extLst>
          </p:cNvPr>
          <p:cNvSpPr/>
          <p:nvPr/>
        </p:nvSpPr>
        <p:spPr>
          <a:xfrm>
            <a:off x="6928032" y="1451705"/>
            <a:ext cx="548640" cy="299313"/>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3" name="文字方塊 52">
            <a:extLst>
              <a:ext uri="{FF2B5EF4-FFF2-40B4-BE49-F238E27FC236}">
                <a16:creationId xmlns:a16="http://schemas.microsoft.com/office/drawing/2014/main" id="{537B8338-B743-F58D-1029-18CF798CF11D}"/>
              </a:ext>
            </a:extLst>
          </p:cNvPr>
          <p:cNvSpPr txBox="1"/>
          <p:nvPr/>
        </p:nvSpPr>
        <p:spPr>
          <a:xfrm>
            <a:off x="7593261" y="1387114"/>
            <a:ext cx="3693047" cy="400110"/>
          </a:xfrm>
          <a:prstGeom prst="rect">
            <a:avLst/>
          </a:prstGeom>
          <a:noFill/>
        </p:spPr>
        <p:txBody>
          <a:bodyPr wrap="square" rtlCol="0">
            <a:spAutoFit/>
          </a:bodyPr>
          <a:lstStyle/>
          <a:p>
            <a:r>
              <a:rPr lang="en-US" altLang="zh-TW" sz="2000" dirty="0">
                <a:latin typeface="Times New Roman" panose="02020603050405020304" pitchFamily="18" charset="0"/>
                <a:cs typeface="Times New Roman" panose="02020603050405020304" pitchFamily="18" charset="0"/>
              </a:rPr>
              <a:t>Store too much data than </a:t>
            </a:r>
            <a:r>
              <a:rPr lang="en-US" altLang="zh-TW" sz="2000" dirty="0" err="1">
                <a:latin typeface="Times New Roman" panose="02020603050405020304" pitchFamily="18" charset="0"/>
                <a:cs typeface="Times New Roman" panose="02020603050405020304" pitchFamily="18" charset="0"/>
              </a:rPr>
              <a:t>NodeB</a:t>
            </a:r>
            <a:endParaRPr lang="zh-TW" altLang="en-US" sz="2000" dirty="0">
              <a:latin typeface="Times New Roman" panose="02020603050405020304" pitchFamily="18" charset="0"/>
              <a:cs typeface="Times New Roman" panose="02020603050405020304" pitchFamily="18" charset="0"/>
            </a:endParaRPr>
          </a:p>
        </p:txBody>
      </p:sp>
      <p:sp>
        <p:nvSpPr>
          <p:cNvPr id="54" name="文字方塊 53">
            <a:extLst>
              <a:ext uri="{FF2B5EF4-FFF2-40B4-BE49-F238E27FC236}">
                <a16:creationId xmlns:a16="http://schemas.microsoft.com/office/drawing/2014/main" id="{2B9A1130-1B2F-5800-7242-0DA6440718E1}"/>
              </a:ext>
            </a:extLst>
          </p:cNvPr>
          <p:cNvSpPr txBox="1"/>
          <p:nvPr/>
        </p:nvSpPr>
        <p:spPr>
          <a:xfrm>
            <a:off x="110381" y="1397075"/>
            <a:ext cx="4029489" cy="707886"/>
          </a:xfrm>
          <a:prstGeom prst="rect">
            <a:avLst/>
          </a:prstGeom>
          <a:noFill/>
        </p:spPr>
        <p:txBody>
          <a:bodyPr wrap="square" rtlCol="0">
            <a:spAutoFit/>
          </a:bodyPr>
          <a:lstStyle/>
          <a:p>
            <a:r>
              <a:rPr lang="en-US" altLang="zh-TW" sz="2000" dirty="0">
                <a:latin typeface="Times New Roman" panose="02020603050405020304" pitchFamily="18" charset="0"/>
                <a:cs typeface="Times New Roman" panose="02020603050405020304" pitchFamily="18" charset="0"/>
              </a:rPr>
              <a:t>node identifiers do </a:t>
            </a:r>
            <a:r>
              <a:rPr lang="en-US" altLang="zh-TW" sz="2000" dirty="0">
                <a:solidFill>
                  <a:srgbClr val="FF0000"/>
                </a:solidFill>
                <a:latin typeface="Times New Roman" panose="02020603050405020304" pitchFamily="18" charset="0"/>
                <a:cs typeface="Times New Roman" panose="02020603050405020304" pitchFamily="18" charset="0"/>
              </a:rPr>
              <a:t>not uniformly </a:t>
            </a:r>
            <a:r>
              <a:rPr lang="en-US" altLang="zh-TW" sz="2000" dirty="0">
                <a:latin typeface="Times New Roman" panose="02020603050405020304" pitchFamily="18" charset="0"/>
                <a:cs typeface="Times New Roman" panose="02020603050405020304" pitchFamily="18" charset="0"/>
              </a:rPr>
              <a:t>cover the entire identifier space</a:t>
            </a:r>
            <a:endParaRPr lang="zh-TW" alt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04197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275E8CB2-37A3-35D9-FDB6-3FB9A9C4B2EA}"/>
              </a:ext>
            </a:extLst>
          </p:cNvPr>
          <p:cNvSpPr>
            <a:spLocks noGrp="1"/>
          </p:cNvSpPr>
          <p:nvPr>
            <p:ph type="sldNum" sz="quarter" idx="12"/>
          </p:nvPr>
        </p:nvSpPr>
        <p:spPr/>
        <p:txBody>
          <a:bodyPr/>
          <a:lstStyle/>
          <a:p>
            <a:fld id="{EFAEC03B-316C-4507-8207-D997BB28EB64}" type="slidenum">
              <a:rPr lang="zh-TW" altLang="en-US" smtClean="0"/>
              <a:t>16</a:t>
            </a:fld>
            <a:endParaRPr lang="zh-TW" altLang="en-US"/>
          </a:p>
        </p:txBody>
      </p:sp>
      <p:pic>
        <p:nvPicPr>
          <p:cNvPr id="4" name="圖片 3">
            <a:extLst>
              <a:ext uri="{FF2B5EF4-FFF2-40B4-BE49-F238E27FC236}">
                <a16:creationId xmlns:a16="http://schemas.microsoft.com/office/drawing/2014/main" id="{AB12E640-9B84-6217-A77C-FAC542DE1778}"/>
              </a:ext>
            </a:extLst>
          </p:cNvPr>
          <p:cNvPicPr>
            <a:picLocks noChangeAspect="1"/>
          </p:cNvPicPr>
          <p:nvPr/>
        </p:nvPicPr>
        <p:blipFill>
          <a:blip r:embed="rId2"/>
          <a:stretch>
            <a:fillRect/>
          </a:stretch>
        </p:blipFill>
        <p:spPr>
          <a:xfrm>
            <a:off x="2596179" y="781784"/>
            <a:ext cx="6773220" cy="5068007"/>
          </a:xfrm>
          <a:prstGeom prst="rect">
            <a:avLst/>
          </a:prstGeom>
        </p:spPr>
      </p:pic>
    </p:spTree>
    <p:extLst>
      <p:ext uri="{BB962C8B-B14F-4D97-AF65-F5344CB8AC3E}">
        <p14:creationId xmlns:p14="http://schemas.microsoft.com/office/powerpoint/2010/main" val="23461679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B249C91C-9BB2-7503-CD91-37F800C8441B}"/>
              </a:ext>
            </a:extLst>
          </p:cNvPr>
          <p:cNvSpPr>
            <a:spLocks noGrp="1"/>
          </p:cNvSpPr>
          <p:nvPr>
            <p:ph type="sldNum" sz="quarter" idx="12"/>
          </p:nvPr>
        </p:nvSpPr>
        <p:spPr/>
        <p:txBody>
          <a:bodyPr/>
          <a:lstStyle/>
          <a:p>
            <a:fld id="{EFAEC03B-316C-4507-8207-D997BB28EB64}" type="slidenum">
              <a:rPr lang="zh-TW" altLang="en-US" smtClean="0"/>
              <a:t>17</a:t>
            </a:fld>
            <a:endParaRPr lang="zh-TW" altLang="en-US"/>
          </a:p>
        </p:txBody>
      </p:sp>
      <p:sp>
        <p:nvSpPr>
          <p:cNvPr id="3" name="標題 8">
            <a:extLst>
              <a:ext uri="{FF2B5EF4-FFF2-40B4-BE49-F238E27FC236}">
                <a16:creationId xmlns:a16="http://schemas.microsoft.com/office/drawing/2014/main" id="{E9CA1928-AF63-ACCA-70E9-5AC4ABEA3695}"/>
              </a:ext>
            </a:extLst>
          </p:cNvPr>
          <p:cNvSpPr txBox="1">
            <a:spLocks/>
          </p:cNvSpPr>
          <p:nvPr/>
        </p:nvSpPr>
        <p:spPr>
          <a:xfrm>
            <a:off x="836802" y="75502"/>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zh-TW" dirty="0">
                <a:latin typeface="Times New Roman" panose="02020603050405020304" pitchFamily="18" charset="0"/>
                <a:cs typeface="Times New Roman" panose="02020603050405020304" pitchFamily="18" charset="0"/>
              </a:rPr>
              <a:t>Virtual Nodes</a:t>
            </a:r>
          </a:p>
        </p:txBody>
      </p:sp>
      <p:sp>
        <p:nvSpPr>
          <p:cNvPr id="5" name="文字方塊 4">
            <a:extLst>
              <a:ext uri="{FF2B5EF4-FFF2-40B4-BE49-F238E27FC236}">
                <a16:creationId xmlns:a16="http://schemas.microsoft.com/office/drawing/2014/main" id="{467494F2-55B2-433B-8C15-11F581B97037}"/>
              </a:ext>
            </a:extLst>
          </p:cNvPr>
          <p:cNvSpPr txBox="1"/>
          <p:nvPr/>
        </p:nvSpPr>
        <p:spPr>
          <a:xfrm>
            <a:off x="110381" y="1214377"/>
            <a:ext cx="5981657" cy="6247864"/>
          </a:xfrm>
          <a:prstGeom prst="rect">
            <a:avLst/>
          </a:prstGeom>
          <a:noFill/>
        </p:spPr>
        <p:txBody>
          <a:bodyPr wrap="square" rtlCol="0">
            <a:spAutoFit/>
          </a:bodyPr>
          <a:lstStyle/>
          <a:p>
            <a:r>
              <a:rPr lang="en-US" altLang="zh-TW" sz="2000" dirty="0" err="1">
                <a:latin typeface="Times New Roman" panose="02020603050405020304" pitchFamily="18" charset="0"/>
                <a:cs typeface="Times New Roman" panose="02020603050405020304" pitchFamily="18" charset="0"/>
              </a:rPr>
              <a:t>NodeA</a:t>
            </a:r>
            <a:r>
              <a:rPr lang="en-US" altLang="zh-TW" sz="2000" dirty="0">
                <a:latin typeface="Times New Roman" panose="02020603050405020304" pitchFamily="18" charset="0"/>
                <a:cs typeface="Times New Roman" panose="02020603050405020304" pitchFamily="18" charset="0"/>
              </a:rPr>
              <a:t> =&gt; NodeA#1, NodeA#2 ….</a:t>
            </a:r>
          </a:p>
          <a:p>
            <a:r>
              <a:rPr lang="en-US" altLang="zh-TW" sz="2000" dirty="0" err="1">
                <a:latin typeface="Times New Roman" panose="02020603050405020304" pitchFamily="18" charset="0"/>
                <a:cs typeface="Times New Roman" panose="02020603050405020304" pitchFamily="18" charset="0"/>
              </a:rPr>
              <a:t>NodeB</a:t>
            </a:r>
            <a:r>
              <a:rPr lang="en-US" altLang="zh-TW" sz="2000" dirty="0">
                <a:latin typeface="Times New Roman" panose="02020603050405020304" pitchFamily="18" charset="0"/>
                <a:cs typeface="Times New Roman" panose="02020603050405020304" pitchFamily="18" charset="0"/>
              </a:rPr>
              <a:t> =&gt; NodeB#1, NodeB#2 ….</a:t>
            </a:r>
          </a:p>
          <a:p>
            <a:endParaRPr lang="en-US" altLang="zh-TW" sz="2000" dirty="0">
              <a:latin typeface="Times New Roman" panose="02020603050405020304" pitchFamily="18" charset="0"/>
              <a:cs typeface="Times New Roman" panose="02020603050405020304" pitchFamily="18" charset="0"/>
            </a:endParaRPr>
          </a:p>
          <a:p>
            <a:r>
              <a:rPr lang="en-US" altLang="zh-TW" sz="2000" dirty="0">
                <a:latin typeface="Times New Roman" panose="02020603050405020304" pitchFamily="18" charset="0"/>
                <a:cs typeface="Times New Roman" panose="02020603050405020304" pitchFamily="18" charset="0"/>
              </a:rPr>
              <a:t>(multiple virtual nodes mapping to real node)</a:t>
            </a:r>
          </a:p>
          <a:p>
            <a:endParaRPr lang="en-US" altLang="zh-TW" sz="2000" dirty="0">
              <a:latin typeface="Times New Roman" panose="02020603050405020304" pitchFamily="18" charset="0"/>
              <a:cs typeface="Times New Roman" panose="02020603050405020304" pitchFamily="18" charset="0"/>
            </a:endParaRPr>
          </a:p>
          <a:p>
            <a:endParaRPr lang="en-US" altLang="zh-TW" sz="2000" dirty="0">
              <a:latin typeface="Times New Roman" panose="02020603050405020304" pitchFamily="18" charset="0"/>
              <a:cs typeface="Times New Roman" panose="02020603050405020304" pitchFamily="18" charset="0"/>
            </a:endParaRPr>
          </a:p>
          <a:p>
            <a:endParaRPr lang="en-US" altLang="zh-TW" sz="2000" dirty="0">
              <a:latin typeface="Times New Roman" panose="02020603050405020304" pitchFamily="18" charset="0"/>
              <a:cs typeface="Times New Roman" panose="02020603050405020304" pitchFamily="18" charset="0"/>
            </a:endParaRPr>
          </a:p>
          <a:p>
            <a:r>
              <a:rPr lang="en-US" altLang="zh-TW" sz="2000" dirty="0">
                <a:latin typeface="Times New Roman" panose="02020603050405020304" pitchFamily="18" charset="0"/>
                <a:cs typeface="Times New Roman" panose="02020603050405020304" pitchFamily="18" charset="0"/>
              </a:rPr>
              <a:t>With virtual nodes, </a:t>
            </a:r>
            <a:r>
              <a:rPr lang="en-US" altLang="zh-TW" sz="2000" dirty="0">
                <a:solidFill>
                  <a:srgbClr val="FF0000"/>
                </a:solidFill>
                <a:latin typeface="Times New Roman" panose="02020603050405020304" pitchFamily="18" charset="0"/>
                <a:cs typeface="Times New Roman" panose="02020603050405020304" pitchFamily="18" charset="0"/>
              </a:rPr>
              <a:t>more uniform </a:t>
            </a:r>
            <a:r>
              <a:rPr lang="en-US" altLang="zh-TW" sz="2000" dirty="0">
                <a:latin typeface="Times New Roman" panose="02020603050405020304" pitchFamily="18" charset="0"/>
                <a:cs typeface="Times New Roman" panose="02020603050405020304" pitchFamily="18" charset="0"/>
              </a:rPr>
              <a:t>coverage of the identifier space</a:t>
            </a:r>
          </a:p>
          <a:p>
            <a:endParaRPr lang="en-US" altLang="zh-TW" sz="2000" dirty="0">
              <a:latin typeface="Times New Roman" panose="02020603050405020304" pitchFamily="18" charset="0"/>
              <a:cs typeface="Times New Roman" panose="02020603050405020304" pitchFamily="18" charset="0"/>
            </a:endParaRPr>
          </a:p>
          <a:p>
            <a:endParaRPr lang="en-US" altLang="zh-TW" sz="2000" dirty="0">
              <a:latin typeface="Times New Roman" panose="02020603050405020304" pitchFamily="18" charset="0"/>
              <a:cs typeface="Times New Roman" panose="02020603050405020304" pitchFamily="18" charset="0"/>
            </a:endParaRPr>
          </a:p>
          <a:p>
            <a:endParaRPr lang="en-US" altLang="zh-TW" sz="2000" dirty="0">
              <a:latin typeface="Times New Roman" panose="02020603050405020304" pitchFamily="18" charset="0"/>
              <a:cs typeface="Times New Roman" panose="02020603050405020304" pitchFamily="18" charset="0"/>
            </a:endParaRPr>
          </a:p>
          <a:p>
            <a:endParaRPr lang="en-US" altLang="zh-TW" sz="2000" dirty="0">
              <a:latin typeface="Times New Roman" panose="02020603050405020304" pitchFamily="18" charset="0"/>
              <a:cs typeface="Times New Roman" panose="02020603050405020304" pitchFamily="18" charset="0"/>
            </a:endParaRPr>
          </a:p>
          <a:p>
            <a:endParaRPr lang="en-US" altLang="zh-TW" sz="2000" dirty="0">
              <a:latin typeface="Times New Roman" panose="02020603050405020304" pitchFamily="18" charset="0"/>
              <a:cs typeface="Times New Roman" panose="02020603050405020304" pitchFamily="18" charset="0"/>
            </a:endParaRPr>
          </a:p>
          <a:p>
            <a:endParaRPr lang="en-US" altLang="zh-TW" sz="2000" dirty="0">
              <a:latin typeface="Times New Roman" panose="02020603050405020304" pitchFamily="18" charset="0"/>
              <a:cs typeface="Times New Roman" panose="02020603050405020304" pitchFamily="18" charset="0"/>
            </a:endParaRPr>
          </a:p>
          <a:p>
            <a:endParaRPr lang="en-US" altLang="zh-TW" sz="2000" dirty="0">
              <a:latin typeface="Times New Roman" panose="02020603050405020304" pitchFamily="18" charset="0"/>
              <a:cs typeface="Times New Roman" panose="02020603050405020304" pitchFamily="18" charset="0"/>
            </a:endParaRPr>
          </a:p>
          <a:p>
            <a:endParaRPr lang="en-US" altLang="zh-TW" sz="2000" dirty="0">
              <a:latin typeface="Times New Roman" panose="02020603050405020304" pitchFamily="18" charset="0"/>
              <a:cs typeface="Times New Roman" panose="02020603050405020304" pitchFamily="18" charset="0"/>
            </a:endParaRPr>
          </a:p>
          <a:p>
            <a:endParaRPr lang="en-US" altLang="zh-TW" sz="2000" dirty="0">
              <a:latin typeface="Times New Roman" panose="02020603050405020304" pitchFamily="18" charset="0"/>
              <a:cs typeface="Times New Roman" panose="02020603050405020304" pitchFamily="18" charset="0"/>
            </a:endParaRPr>
          </a:p>
          <a:p>
            <a:endParaRPr lang="zh-TW" altLang="en-US" sz="2000" dirty="0">
              <a:latin typeface="Times New Roman" panose="02020603050405020304" pitchFamily="18" charset="0"/>
              <a:cs typeface="Times New Roman" panose="02020603050405020304" pitchFamily="18" charset="0"/>
            </a:endParaRPr>
          </a:p>
          <a:p>
            <a:endParaRPr lang="zh-TW" altLang="en-US" sz="2000" dirty="0">
              <a:latin typeface="Times New Roman" panose="02020603050405020304" pitchFamily="18" charset="0"/>
              <a:cs typeface="Times New Roman" panose="02020603050405020304" pitchFamily="18" charset="0"/>
            </a:endParaRPr>
          </a:p>
        </p:txBody>
      </p:sp>
      <p:sp>
        <p:nvSpPr>
          <p:cNvPr id="6" name="橢圓 5">
            <a:extLst>
              <a:ext uri="{FF2B5EF4-FFF2-40B4-BE49-F238E27FC236}">
                <a16:creationId xmlns:a16="http://schemas.microsoft.com/office/drawing/2014/main" id="{612FD267-19D4-5A88-8676-53E0F0FE72D9}"/>
              </a:ext>
            </a:extLst>
          </p:cNvPr>
          <p:cNvSpPr/>
          <p:nvPr/>
        </p:nvSpPr>
        <p:spPr>
          <a:xfrm>
            <a:off x="3944574" y="1239956"/>
            <a:ext cx="296092" cy="322217"/>
          </a:xfrm>
          <a:prstGeom prst="ellipse">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橢圓 8">
            <a:extLst>
              <a:ext uri="{FF2B5EF4-FFF2-40B4-BE49-F238E27FC236}">
                <a16:creationId xmlns:a16="http://schemas.microsoft.com/office/drawing/2014/main" id="{C2D3FF9C-1F7F-C910-2D71-65208E34C5E8}"/>
              </a:ext>
            </a:extLst>
          </p:cNvPr>
          <p:cNvSpPr/>
          <p:nvPr/>
        </p:nvSpPr>
        <p:spPr>
          <a:xfrm>
            <a:off x="3944574" y="1633637"/>
            <a:ext cx="296092" cy="322217"/>
          </a:xfrm>
          <a:prstGeom prst="ellipse">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20" name="圖片 19">
            <a:extLst>
              <a:ext uri="{FF2B5EF4-FFF2-40B4-BE49-F238E27FC236}">
                <a16:creationId xmlns:a16="http://schemas.microsoft.com/office/drawing/2014/main" id="{DB9ABC25-6C50-39BC-1439-B104855D8521}"/>
              </a:ext>
            </a:extLst>
          </p:cNvPr>
          <p:cNvPicPr>
            <a:picLocks noChangeAspect="1"/>
          </p:cNvPicPr>
          <p:nvPr/>
        </p:nvPicPr>
        <p:blipFill>
          <a:blip r:embed="rId2"/>
          <a:stretch>
            <a:fillRect/>
          </a:stretch>
        </p:blipFill>
        <p:spPr>
          <a:xfrm>
            <a:off x="6092038" y="737377"/>
            <a:ext cx="5401429" cy="5801535"/>
          </a:xfrm>
          <a:prstGeom prst="rect">
            <a:avLst/>
          </a:prstGeom>
        </p:spPr>
      </p:pic>
    </p:spTree>
    <p:extLst>
      <p:ext uri="{BB962C8B-B14F-4D97-AF65-F5344CB8AC3E}">
        <p14:creationId xmlns:p14="http://schemas.microsoft.com/office/powerpoint/2010/main" val="2026137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3FE52F3E-CBAB-860A-DCF0-FDF316976E9C}"/>
              </a:ext>
            </a:extLst>
          </p:cNvPr>
          <p:cNvSpPr>
            <a:spLocks noGrp="1"/>
          </p:cNvSpPr>
          <p:nvPr>
            <p:ph type="sldNum" sz="quarter" idx="12"/>
          </p:nvPr>
        </p:nvSpPr>
        <p:spPr/>
        <p:txBody>
          <a:bodyPr/>
          <a:lstStyle/>
          <a:p>
            <a:fld id="{EFAEC03B-316C-4507-8207-D997BB28EB64}" type="slidenum">
              <a:rPr lang="zh-TW" altLang="en-US" smtClean="0"/>
              <a:t>18</a:t>
            </a:fld>
            <a:endParaRPr lang="zh-TW" altLang="en-US"/>
          </a:p>
        </p:txBody>
      </p:sp>
      <p:pic>
        <p:nvPicPr>
          <p:cNvPr id="4" name="圖片 3">
            <a:extLst>
              <a:ext uri="{FF2B5EF4-FFF2-40B4-BE49-F238E27FC236}">
                <a16:creationId xmlns:a16="http://schemas.microsoft.com/office/drawing/2014/main" id="{316A9B8D-6E26-A806-84F1-600B1D9867A9}"/>
              </a:ext>
            </a:extLst>
          </p:cNvPr>
          <p:cNvPicPr>
            <a:picLocks noChangeAspect="1"/>
          </p:cNvPicPr>
          <p:nvPr/>
        </p:nvPicPr>
        <p:blipFill>
          <a:blip r:embed="rId2"/>
          <a:stretch>
            <a:fillRect/>
          </a:stretch>
        </p:blipFill>
        <p:spPr>
          <a:xfrm>
            <a:off x="2847521" y="252197"/>
            <a:ext cx="6496957" cy="5029902"/>
          </a:xfrm>
          <a:prstGeom prst="rect">
            <a:avLst/>
          </a:prstGeom>
        </p:spPr>
      </p:pic>
      <p:sp>
        <p:nvSpPr>
          <p:cNvPr id="5" name="文字方塊 4">
            <a:extLst>
              <a:ext uri="{FF2B5EF4-FFF2-40B4-BE49-F238E27FC236}">
                <a16:creationId xmlns:a16="http://schemas.microsoft.com/office/drawing/2014/main" id="{507689F0-9EEE-B642-C295-3A8212F88291}"/>
              </a:ext>
            </a:extLst>
          </p:cNvPr>
          <p:cNvSpPr txBox="1"/>
          <p:nvPr/>
        </p:nvSpPr>
        <p:spPr>
          <a:xfrm>
            <a:off x="975361" y="5465281"/>
            <a:ext cx="9710057" cy="707886"/>
          </a:xfrm>
          <a:prstGeom prst="rect">
            <a:avLst/>
          </a:prstGeom>
          <a:noFill/>
        </p:spPr>
        <p:txBody>
          <a:bodyPr wrap="square" rtlCol="0">
            <a:spAutoFit/>
          </a:bodyPr>
          <a:lstStyle/>
          <a:p>
            <a:r>
              <a:rPr lang="en-US" altLang="zh-TW" sz="2000" dirty="0">
                <a:latin typeface="Times New Roman" panose="02020603050405020304" pitchFamily="18" charset="0"/>
                <a:cs typeface="Times New Roman" panose="02020603050405020304" pitchFamily="18" charset="0"/>
              </a:rPr>
              <a:t>virtual nodes can improve load balance</a:t>
            </a:r>
          </a:p>
          <a:p>
            <a:r>
              <a:rPr lang="en-US" altLang="zh-TW" sz="2000" dirty="0">
                <a:latin typeface="Times New Roman" panose="02020603050405020304" pitchFamily="18" charset="0"/>
                <a:cs typeface="Times New Roman" panose="02020603050405020304" pitchFamily="18" charset="0"/>
              </a:rPr>
              <a:t>tradeoff is that each real node needs much space to store the finger tables for its virtual nodes.</a:t>
            </a:r>
            <a:endParaRPr lang="zh-TW" alt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0162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5C1E6732-26AB-25E9-233F-66AD325391FC}"/>
              </a:ext>
            </a:extLst>
          </p:cNvPr>
          <p:cNvSpPr>
            <a:spLocks noGrp="1"/>
          </p:cNvSpPr>
          <p:nvPr>
            <p:ph type="sldNum" sz="quarter" idx="12"/>
          </p:nvPr>
        </p:nvSpPr>
        <p:spPr/>
        <p:txBody>
          <a:bodyPr/>
          <a:lstStyle/>
          <a:p>
            <a:fld id="{EFAEC03B-316C-4507-8207-D997BB28EB64}" type="slidenum">
              <a:rPr lang="zh-TW" altLang="en-US" smtClean="0"/>
              <a:t>19</a:t>
            </a:fld>
            <a:endParaRPr lang="zh-TW" altLang="en-US"/>
          </a:p>
        </p:txBody>
      </p:sp>
      <p:sp>
        <p:nvSpPr>
          <p:cNvPr id="3" name="文字方塊 2">
            <a:extLst>
              <a:ext uri="{FF2B5EF4-FFF2-40B4-BE49-F238E27FC236}">
                <a16:creationId xmlns:a16="http://schemas.microsoft.com/office/drawing/2014/main" id="{614C6CA9-168D-F29C-FA1F-A046A0C4930D}"/>
              </a:ext>
            </a:extLst>
          </p:cNvPr>
          <p:cNvSpPr txBox="1"/>
          <p:nvPr/>
        </p:nvSpPr>
        <p:spPr>
          <a:xfrm>
            <a:off x="4915949" y="2598003"/>
            <a:ext cx="6761526" cy="830997"/>
          </a:xfrm>
          <a:prstGeom prst="rect">
            <a:avLst/>
          </a:prstGeom>
          <a:noFill/>
        </p:spPr>
        <p:txBody>
          <a:bodyPr wrap="square" rtlCol="0">
            <a:spAutoFit/>
          </a:bodyPr>
          <a:lstStyle/>
          <a:p>
            <a:r>
              <a:rPr lang="en-US" altLang="zh-TW" sz="4800" dirty="0">
                <a:solidFill>
                  <a:srgbClr val="1F1F1F"/>
                </a:solidFill>
                <a:latin typeface="Times New Roman" panose="02020603050405020304" pitchFamily="18" charset="0"/>
                <a:ea typeface="+mj-ea"/>
                <a:cs typeface="Times New Roman" panose="02020603050405020304" pitchFamily="18" charset="0"/>
              </a:rPr>
              <a:t>Thanks</a:t>
            </a:r>
            <a:endParaRPr lang="zh-TW" altLang="en-US" sz="4800" dirty="0">
              <a:solidFill>
                <a:srgbClr val="1F1F1F"/>
              </a:solidFill>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2990259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286FCF2-9C67-4E71-A2AE-11F3068C8104}"/>
              </a:ext>
            </a:extLst>
          </p:cNvPr>
          <p:cNvSpPr>
            <a:spLocks noGrp="1"/>
          </p:cNvSpPr>
          <p:nvPr>
            <p:ph type="title"/>
          </p:nvPr>
        </p:nvSpPr>
        <p:spPr>
          <a:xfrm>
            <a:off x="838200" y="256068"/>
            <a:ext cx="10515600" cy="1325563"/>
          </a:xfrm>
        </p:spPr>
        <p:txBody>
          <a:bodyPr/>
          <a:lstStyle/>
          <a:p>
            <a:pPr algn="ctr"/>
            <a:r>
              <a:rPr lang="en-US" altLang="zh-TW" sz="4800" dirty="0">
                <a:latin typeface="Times New Roman" panose="02020603050405020304" pitchFamily="18" charset="0"/>
                <a:cs typeface="Times New Roman" panose="02020603050405020304" pitchFamily="18" charset="0"/>
              </a:rPr>
              <a:t>ABSTRACT</a:t>
            </a:r>
            <a:endParaRPr lang="zh-TW" altLang="en-US" sz="4800"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E295AD0F-78B0-3EC9-0878-946F93F0535E}"/>
              </a:ext>
            </a:extLst>
          </p:cNvPr>
          <p:cNvSpPr>
            <a:spLocks noGrp="1"/>
          </p:cNvSpPr>
          <p:nvPr>
            <p:ph idx="1"/>
          </p:nvPr>
        </p:nvSpPr>
        <p:spPr>
          <a:xfrm>
            <a:off x="838200" y="1375174"/>
            <a:ext cx="10515600" cy="4351338"/>
          </a:xfrm>
        </p:spPr>
        <p:txBody>
          <a:bodyPr>
            <a:noAutofit/>
          </a:bodyPr>
          <a:lstStyle/>
          <a:p>
            <a:pPr marL="0" indent="0" algn="just">
              <a:buNone/>
            </a:pPr>
            <a:r>
              <a:rPr lang="en-US" altLang="zh-TW" sz="30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 A fundamental problem that confronts peer-to-peer applications is the efficient location of the node that stores a desired data item. This paper presents Chord, a distributed lookup protocol that addresses this problem. Chord provides support for just one operation: given a key, it maps the key onto a node. Data location can be easily implemented on top of Chord by associating a key with each data item, and storing the key/data pair at the node to which the key maps. Chord adapts efficiently as nodes join and leave the system, and can answer queries even if the system is continuously changing. Results from theoretical analysis and simulations show that Chord is scalable: Communication cost and the state maintained by each node scale logarithmically with the number of Chord nodes.</a:t>
            </a:r>
            <a:endParaRPr lang="zh-TW" altLang="en-US" sz="2400" dirty="0">
              <a:latin typeface="Times New Roman" panose="02020603050405020304" pitchFamily="18" charset="0"/>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441EABE3-FE2B-DB6E-974D-8180EF68BD5E}"/>
              </a:ext>
            </a:extLst>
          </p:cNvPr>
          <p:cNvSpPr>
            <a:spLocks noGrp="1"/>
          </p:cNvSpPr>
          <p:nvPr>
            <p:ph type="sldNum" sz="quarter" idx="12"/>
          </p:nvPr>
        </p:nvSpPr>
        <p:spPr/>
        <p:txBody>
          <a:bodyPr/>
          <a:lstStyle/>
          <a:p>
            <a:fld id="{EFAEC03B-316C-4507-8207-D997BB28EB64}" type="slidenum">
              <a:rPr lang="zh-TW" altLang="en-US" smtClean="0"/>
              <a:t>2</a:t>
            </a:fld>
            <a:endParaRPr lang="zh-TW" altLang="en-US"/>
          </a:p>
        </p:txBody>
      </p:sp>
    </p:spTree>
    <p:extLst>
      <p:ext uri="{BB962C8B-B14F-4D97-AF65-F5344CB8AC3E}">
        <p14:creationId xmlns:p14="http://schemas.microsoft.com/office/powerpoint/2010/main" val="1272369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EA277A-687F-76D2-48D5-C6059E0B4D4D}"/>
            </a:ext>
          </a:extLst>
        </p:cNvPr>
        <p:cNvGrpSpPr/>
        <p:nvPr/>
      </p:nvGrpSpPr>
      <p:grpSpPr>
        <a:xfrm>
          <a:off x="0" y="0"/>
          <a:ext cx="0" cy="0"/>
          <a:chOff x="0" y="0"/>
          <a:chExt cx="0" cy="0"/>
        </a:xfrm>
      </p:grpSpPr>
      <p:sp>
        <p:nvSpPr>
          <p:cNvPr id="2" name="標題 1">
            <a:extLst>
              <a:ext uri="{FF2B5EF4-FFF2-40B4-BE49-F238E27FC236}">
                <a16:creationId xmlns:a16="http://schemas.microsoft.com/office/drawing/2014/main" id="{85624941-FE7D-A0A7-56F0-91C663F33433}"/>
              </a:ext>
            </a:extLst>
          </p:cNvPr>
          <p:cNvSpPr>
            <a:spLocks noGrp="1"/>
          </p:cNvSpPr>
          <p:nvPr>
            <p:ph type="title"/>
          </p:nvPr>
        </p:nvSpPr>
        <p:spPr/>
        <p:txBody>
          <a:bodyPr>
            <a:normAutofit/>
          </a:bodyPr>
          <a:lstStyle/>
          <a:p>
            <a:pPr algn="ctr"/>
            <a:r>
              <a:rPr lang="en-US" altLang="zh-TW" sz="4800" i="0" dirty="0">
                <a:solidFill>
                  <a:srgbClr val="303233"/>
                </a:solidFill>
                <a:effectLst/>
                <a:highlight>
                  <a:srgbClr val="FFFFFF"/>
                </a:highlight>
                <a:latin typeface="Times New Roman" panose="02020603050405020304" pitchFamily="18" charset="0"/>
                <a:cs typeface="Times New Roman" panose="02020603050405020304" pitchFamily="18" charset="0"/>
              </a:rPr>
              <a:t>Distributed Hash Table(DHT)</a:t>
            </a:r>
          </a:p>
        </p:txBody>
      </p:sp>
      <p:sp>
        <p:nvSpPr>
          <p:cNvPr id="3" name="投影片編號版面配置區 2">
            <a:extLst>
              <a:ext uri="{FF2B5EF4-FFF2-40B4-BE49-F238E27FC236}">
                <a16:creationId xmlns:a16="http://schemas.microsoft.com/office/drawing/2014/main" id="{0490BFA9-2E4B-8E2E-8E0A-7E6419523F33}"/>
              </a:ext>
            </a:extLst>
          </p:cNvPr>
          <p:cNvSpPr>
            <a:spLocks noGrp="1"/>
          </p:cNvSpPr>
          <p:nvPr>
            <p:ph type="sldNum" sz="quarter" idx="12"/>
          </p:nvPr>
        </p:nvSpPr>
        <p:spPr/>
        <p:txBody>
          <a:bodyPr/>
          <a:lstStyle/>
          <a:p>
            <a:fld id="{EFAEC03B-316C-4507-8207-D997BB28EB64}" type="slidenum">
              <a:rPr lang="zh-TW" altLang="en-US" smtClean="0"/>
              <a:t>3</a:t>
            </a:fld>
            <a:endParaRPr lang="zh-TW" altLang="en-US" dirty="0"/>
          </a:p>
        </p:txBody>
      </p:sp>
      <p:sp>
        <p:nvSpPr>
          <p:cNvPr id="13" name="文字方塊 12">
            <a:extLst>
              <a:ext uri="{FF2B5EF4-FFF2-40B4-BE49-F238E27FC236}">
                <a16:creationId xmlns:a16="http://schemas.microsoft.com/office/drawing/2014/main" id="{54087C22-34AA-60B8-4F51-490A80FD208A}"/>
              </a:ext>
            </a:extLst>
          </p:cNvPr>
          <p:cNvSpPr txBox="1"/>
          <p:nvPr/>
        </p:nvSpPr>
        <p:spPr>
          <a:xfrm>
            <a:off x="5637402" y="2973897"/>
            <a:ext cx="914400" cy="914400"/>
          </a:xfrm>
          <a:prstGeom prst="rect">
            <a:avLst/>
          </a:prstGeom>
          <a:noFill/>
        </p:spPr>
        <p:txBody>
          <a:bodyPr wrap="square" rtlCol="0">
            <a:spAutoFit/>
          </a:bodyPr>
          <a:lstStyle/>
          <a:p>
            <a:endParaRPr lang="zh-TW" altLang="en-US" dirty="0"/>
          </a:p>
        </p:txBody>
      </p:sp>
      <p:sp>
        <p:nvSpPr>
          <p:cNvPr id="14" name="文字方塊 13">
            <a:extLst>
              <a:ext uri="{FF2B5EF4-FFF2-40B4-BE49-F238E27FC236}">
                <a16:creationId xmlns:a16="http://schemas.microsoft.com/office/drawing/2014/main" id="{3D81718B-1108-4621-7F0F-9BE08E979CC6}"/>
              </a:ext>
            </a:extLst>
          </p:cNvPr>
          <p:cNvSpPr txBox="1"/>
          <p:nvPr/>
        </p:nvSpPr>
        <p:spPr>
          <a:xfrm>
            <a:off x="5637402" y="2973897"/>
            <a:ext cx="914400" cy="914400"/>
          </a:xfrm>
          <a:prstGeom prst="rect">
            <a:avLst/>
          </a:prstGeom>
          <a:noFill/>
        </p:spPr>
        <p:txBody>
          <a:bodyPr wrap="square" rtlCol="0">
            <a:spAutoFit/>
          </a:bodyPr>
          <a:lstStyle/>
          <a:p>
            <a:endParaRPr lang="zh-TW" altLang="en-US" dirty="0"/>
          </a:p>
        </p:txBody>
      </p:sp>
      <p:sp>
        <p:nvSpPr>
          <p:cNvPr id="15" name="文字方塊 14">
            <a:extLst>
              <a:ext uri="{FF2B5EF4-FFF2-40B4-BE49-F238E27FC236}">
                <a16:creationId xmlns:a16="http://schemas.microsoft.com/office/drawing/2014/main" id="{728D8A3F-909C-679A-BBCA-57447ECA1099}"/>
              </a:ext>
            </a:extLst>
          </p:cNvPr>
          <p:cNvSpPr txBox="1"/>
          <p:nvPr/>
        </p:nvSpPr>
        <p:spPr>
          <a:xfrm>
            <a:off x="5637402" y="2973897"/>
            <a:ext cx="914400" cy="914400"/>
          </a:xfrm>
          <a:prstGeom prst="rect">
            <a:avLst/>
          </a:prstGeom>
          <a:noFill/>
        </p:spPr>
        <p:txBody>
          <a:bodyPr wrap="square" rtlCol="0">
            <a:spAutoFit/>
          </a:bodyPr>
          <a:lstStyle/>
          <a:p>
            <a:endParaRPr lang="zh-TW" altLang="en-US" dirty="0"/>
          </a:p>
        </p:txBody>
      </p:sp>
      <p:pic>
        <p:nvPicPr>
          <p:cNvPr id="1026" name="Picture 2">
            <a:extLst>
              <a:ext uri="{FF2B5EF4-FFF2-40B4-BE49-F238E27FC236}">
                <a16:creationId xmlns:a16="http://schemas.microsoft.com/office/drawing/2014/main" id="{D90411B9-DA4B-3A26-EC3E-24CEB5C0905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79380" y="3597450"/>
            <a:ext cx="6509392" cy="2733945"/>
          </a:xfrm>
          <a:prstGeom prst="rect">
            <a:avLst/>
          </a:prstGeom>
          <a:noFill/>
          <a:extLst>
            <a:ext uri="{909E8E84-426E-40DD-AFC4-6F175D3DCCD1}">
              <a14:hiddenFill xmlns:a14="http://schemas.microsoft.com/office/drawing/2010/main">
                <a:solidFill>
                  <a:srgbClr val="FFFFFF"/>
                </a:solidFill>
              </a14:hiddenFill>
            </a:ext>
          </a:extLst>
        </p:spPr>
      </p:pic>
      <p:sp>
        <p:nvSpPr>
          <p:cNvPr id="7" name="文字方塊 6">
            <a:extLst>
              <a:ext uri="{FF2B5EF4-FFF2-40B4-BE49-F238E27FC236}">
                <a16:creationId xmlns:a16="http://schemas.microsoft.com/office/drawing/2014/main" id="{1F030E58-1116-7003-8E8B-F61C2C54CC3E}"/>
              </a:ext>
            </a:extLst>
          </p:cNvPr>
          <p:cNvSpPr txBox="1"/>
          <p:nvPr/>
        </p:nvSpPr>
        <p:spPr>
          <a:xfrm>
            <a:off x="637563" y="1690891"/>
            <a:ext cx="11383861" cy="1569660"/>
          </a:xfrm>
          <a:prstGeom prst="rect">
            <a:avLst/>
          </a:prstGeom>
          <a:noFill/>
        </p:spPr>
        <p:txBody>
          <a:bodyPr wrap="square" rtlCol="0">
            <a:spAutoFit/>
          </a:bodyPr>
          <a:lstStyle/>
          <a:p>
            <a:pPr marL="342900" indent="-342900">
              <a:buFont typeface="Arial" panose="020B0604020202020204" pitchFamily="34" charset="0"/>
              <a:buChar char="•"/>
            </a:pPr>
            <a:r>
              <a:rPr lang="en-US" altLang="zh-TW" sz="2400" dirty="0">
                <a:solidFill>
                  <a:srgbClr val="202122"/>
                </a:solidFill>
                <a:highlight>
                  <a:srgbClr val="FFFFFF"/>
                </a:highlight>
                <a:latin typeface="Times New Roman" panose="02020603050405020304" pitchFamily="18" charset="0"/>
                <a:cs typeface="Times New Roman" panose="02020603050405020304" pitchFamily="18" charset="0"/>
              </a:rPr>
              <a:t>L</a:t>
            </a:r>
            <a:r>
              <a:rPr lang="en-US" altLang="zh-TW" sz="2400" b="0" i="0" dirty="0">
                <a:solidFill>
                  <a:srgbClr val="202122"/>
                </a:solidFill>
                <a:effectLst/>
                <a:highlight>
                  <a:srgbClr val="FFFFFF"/>
                </a:highlight>
                <a:latin typeface="Times New Roman" panose="02020603050405020304" pitchFamily="18" charset="0"/>
                <a:cs typeface="Times New Roman" panose="02020603050405020304" pitchFamily="18" charset="0"/>
              </a:rPr>
              <a:t>ookup service similar to a </a:t>
            </a:r>
            <a:r>
              <a:rPr lang="en-US" altLang="zh-TW" sz="2400" b="0" i="0" u="none" strike="noStrike" dirty="0">
                <a:effectLst/>
                <a:highlight>
                  <a:srgbClr val="FFFFFF"/>
                </a:highlight>
                <a:latin typeface="Times New Roman" panose="02020603050405020304" pitchFamily="18" charset="0"/>
                <a:cs typeface="Times New Roman" panose="02020603050405020304" pitchFamily="18" charset="0"/>
              </a:rPr>
              <a:t>hash table</a:t>
            </a:r>
          </a:p>
          <a:p>
            <a:pPr marL="342900" indent="-342900">
              <a:buFont typeface="Arial" panose="020B0604020202020204" pitchFamily="34" charset="0"/>
              <a:buChar char="•"/>
            </a:pPr>
            <a:r>
              <a:rPr lang="en-US" altLang="zh-TW" sz="2400" dirty="0">
                <a:solidFill>
                  <a:srgbClr val="202122"/>
                </a:solidFill>
                <a:highlight>
                  <a:srgbClr val="FFFFFF"/>
                </a:highlight>
                <a:latin typeface="Times New Roman" panose="02020603050405020304" pitchFamily="18" charset="0"/>
                <a:cs typeface="Times New Roman" panose="02020603050405020304" pitchFamily="18" charset="0"/>
              </a:rPr>
              <a:t>Key–value pairs are stored in a DHT</a:t>
            </a:r>
          </a:p>
          <a:p>
            <a:pPr marL="342900" indent="-342900">
              <a:buFont typeface="Arial" panose="020B0604020202020204" pitchFamily="34" charset="0"/>
              <a:buChar char="•"/>
            </a:pPr>
            <a:r>
              <a:rPr lang="en-US" altLang="zh-TW" sz="2400" dirty="0">
                <a:highlight>
                  <a:srgbClr val="FFFFFF"/>
                </a:highlight>
                <a:latin typeface="Times New Roman" panose="02020603050405020304" pitchFamily="18" charset="0"/>
                <a:cs typeface="Times New Roman" panose="02020603050405020304" pitchFamily="18" charset="0"/>
              </a:rPr>
              <a:t>Participating node can efficiently retrieve the value associated with a given key.</a:t>
            </a:r>
          </a:p>
          <a:p>
            <a:pPr marL="342900" indent="-342900">
              <a:buFont typeface="Arial" panose="020B0604020202020204" pitchFamily="34" charset="0"/>
              <a:buChar char="•"/>
            </a:pPr>
            <a:r>
              <a:rPr lang="en-US" altLang="zh-TW" sz="2400" dirty="0">
                <a:highlight>
                  <a:srgbClr val="FFFFFF"/>
                </a:highlight>
                <a:latin typeface="Times New Roman" panose="02020603050405020304" pitchFamily="18" charset="0"/>
                <a:cs typeface="Times New Roman" panose="02020603050405020304" pitchFamily="18" charset="0"/>
              </a:rPr>
              <a:t>Nodes can be added or removed with minimum work around re-distributing keys</a:t>
            </a:r>
            <a:endParaRPr lang="zh-TW" altLang="en-US" sz="2400" dirty="0">
              <a:highlight>
                <a:srgbClr val="FFFFFF"/>
              </a:highligh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7859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EA277A-687F-76D2-48D5-C6059E0B4D4D}"/>
            </a:ext>
          </a:extLst>
        </p:cNvPr>
        <p:cNvGrpSpPr/>
        <p:nvPr/>
      </p:nvGrpSpPr>
      <p:grpSpPr>
        <a:xfrm>
          <a:off x="0" y="0"/>
          <a:ext cx="0" cy="0"/>
          <a:chOff x="0" y="0"/>
          <a:chExt cx="0" cy="0"/>
        </a:xfrm>
      </p:grpSpPr>
      <p:sp>
        <p:nvSpPr>
          <p:cNvPr id="2" name="標題 1">
            <a:extLst>
              <a:ext uri="{FF2B5EF4-FFF2-40B4-BE49-F238E27FC236}">
                <a16:creationId xmlns:a16="http://schemas.microsoft.com/office/drawing/2014/main" id="{85624941-FE7D-A0A7-56F0-91C663F33433}"/>
              </a:ext>
            </a:extLst>
          </p:cNvPr>
          <p:cNvSpPr>
            <a:spLocks noGrp="1"/>
          </p:cNvSpPr>
          <p:nvPr>
            <p:ph type="title"/>
          </p:nvPr>
        </p:nvSpPr>
        <p:spPr/>
        <p:txBody>
          <a:bodyPr>
            <a:normAutofit/>
          </a:bodyPr>
          <a:lstStyle/>
          <a:p>
            <a:pPr algn="ctr"/>
            <a:r>
              <a:rPr lang="en-US" altLang="zh-TW" sz="4800" i="0" dirty="0">
                <a:solidFill>
                  <a:srgbClr val="303233"/>
                </a:solidFill>
                <a:effectLst/>
                <a:highlight>
                  <a:srgbClr val="FFFFFF"/>
                </a:highlight>
                <a:latin typeface="Times New Roman" panose="02020603050405020304" pitchFamily="18" charset="0"/>
                <a:cs typeface="Times New Roman" panose="02020603050405020304" pitchFamily="18" charset="0"/>
              </a:rPr>
              <a:t>Distributed Hash Table(DHT)</a:t>
            </a:r>
          </a:p>
        </p:txBody>
      </p:sp>
      <p:sp>
        <p:nvSpPr>
          <p:cNvPr id="3" name="投影片編號版面配置區 2">
            <a:extLst>
              <a:ext uri="{FF2B5EF4-FFF2-40B4-BE49-F238E27FC236}">
                <a16:creationId xmlns:a16="http://schemas.microsoft.com/office/drawing/2014/main" id="{0490BFA9-2E4B-8E2E-8E0A-7E6419523F33}"/>
              </a:ext>
            </a:extLst>
          </p:cNvPr>
          <p:cNvSpPr>
            <a:spLocks noGrp="1"/>
          </p:cNvSpPr>
          <p:nvPr>
            <p:ph type="sldNum" sz="quarter" idx="12"/>
          </p:nvPr>
        </p:nvSpPr>
        <p:spPr/>
        <p:txBody>
          <a:bodyPr/>
          <a:lstStyle/>
          <a:p>
            <a:fld id="{EFAEC03B-316C-4507-8207-D997BB28EB64}" type="slidenum">
              <a:rPr lang="zh-TW" altLang="en-US" smtClean="0"/>
              <a:t>4</a:t>
            </a:fld>
            <a:endParaRPr lang="zh-TW" altLang="en-US" dirty="0"/>
          </a:p>
        </p:txBody>
      </p:sp>
      <p:sp>
        <p:nvSpPr>
          <p:cNvPr id="13" name="文字方塊 12">
            <a:extLst>
              <a:ext uri="{FF2B5EF4-FFF2-40B4-BE49-F238E27FC236}">
                <a16:creationId xmlns:a16="http://schemas.microsoft.com/office/drawing/2014/main" id="{54087C22-34AA-60B8-4F51-490A80FD208A}"/>
              </a:ext>
            </a:extLst>
          </p:cNvPr>
          <p:cNvSpPr txBox="1"/>
          <p:nvPr/>
        </p:nvSpPr>
        <p:spPr>
          <a:xfrm>
            <a:off x="5637402" y="2973897"/>
            <a:ext cx="914400" cy="914400"/>
          </a:xfrm>
          <a:prstGeom prst="rect">
            <a:avLst/>
          </a:prstGeom>
          <a:noFill/>
        </p:spPr>
        <p:txBody>
          <a:bodyPr wrap="square" rtlCol="0">
            <a:spAutoFit/>
          </a:bodyPr>
          <a:lstStyle/>
          <a:p>
            <a:endParaRPr lang="zh-TW" altLang="en-US" dirty="0"/>
          </a:p>
        </p:txBody>
      </p:sp>
      <p:sp>
        <p:nvSpPr>
          <p:cNvPr id="14" name="文字方塊 13">
            <a:extLst>
              <a:ext uri="{FF2B5EF4-FFF2-40B4-BE49-F238E27FC236}">
                <a16:creationId xmlns:a16="http://schemas.microsoft.com/office/drawing/2014/main" id="{3D81718B-1108-4621-7F0F-9BE08E979CC6}"/>
              </a:ext>
            </a:extLst>
          </p:cNvPr>
          <p:cNvSpPr txBox="1"/>
          <p:nvPr/>
        </p:nvSpPr>
        <p:spPr>
          <a:xfrm>
            <a:off x="5637402" y="2973897"/>
            <a:ext cx="914400" cy="914400"/>
          </a:xfrm>
          <a:prstGeom prst="rect">
            <a:avLst/>
          </a:prstGeom>
          <a:noFill/>
        </p:spPr>
        <p:txBody>
          <a:bodyPr wrap="square" rtlCol="0">
            <a:spAutoFit/>
          </a:bodyPr>
          <a:lstStyle/>
          <a:p>
            <a:endParaRPr lang="zh-TW" altLang="en-US" dirty="0"/>
          </a:p>
        </p:txBody>
      </p:sp>
      <p:sp>
        <p:nvSpPr>
          <p:cNvPr id="15" name="文字方塊 14">
            <a:extLst>
              <a:ext uri="{FF2B5EF4-FFF2-40B4-BE49-F238E27FC236}">
                <a16:creationId xmlns:a16="http://schemas.microsoft.com/office/drawing/2014/main" id="{728D8A3F-909C-679A-BBCA-57447ECA1099}"/>
              </a:ext>
            </a:extLst>
          </p:cNvPr>
          <p:cNvSpPr txBox="1"/>
          <p:nvPr/>
        </p:nvSpPr>
        <p:spPr>
          <a:xfrm>
            <a:off x="5637402" y="2973897"/>
            <a:ext cx="914400" cy="914400"/>
          </a:xfrm>
          <a:prstGeom prst="rect">
            <a:avLst/>
          </a:prstGeom>
          <a:noFill/>
        </p:spPr>
        <p:txBody>
          <a:bodyPr wrap="square" rtlCol="0">
            <a:spAutoFit/>
          </a:bodyPr>
          <a:lstStyle/>
          <a:p>
            <a:endParaRPr lang="zh-TW" altLang="en-US" dirty="0"/>
          </a:p>
        </p:txBody>
      </p:sp>
      <p:sp>
        <p:nvSpPr>
          <p:cNvPr id="7" name="文字方塊 6">
            <a:extLst>
              <a:ext uri="{FF2B5EF4-FFF2-40B4-BE49-F238E27FC236}">
                <a16:creationId xmlns:a16="http://schemas.microsoft.com/office/drawing/2014/main" id="{1F030E58-1116-7003-8E8B-F61C2C54CC3E}"/>
              </a:ext>
            </a:extLst>
          </p:cNvPr>
          <p:cNvSpPr txBox="1"/>
          <p:nvPr/>
        </p:nvSpPr>
        <p:spPr>
          <a:xfrm>
            <a:off x="746620" y="2306360"/>
            <a:ext cx="11383861" cy="1569660"/>
          </a:xfrm>
          <a:prstGeom prst="rect">
            <a:avLst/>
          </a:prstGeom>
          <a:noFill/>
        </p:spPr>
        <p:txBody>
          <a:bodyPr wrap="square" rtlCol="0">
            <a:spAutoFit/>
          </a:bodyPr>
          <a:lstStyle/>
          <a:p>
            <a:pPr marL="342900" indent="-342900">
              <a:buFont typeface="Arial" panose="020B0604020202020204" pitchFamily="34" charset="0"/>
              <a:buChar char="•"/>
            </a:pPr>
            <a:r>
              <a:rPr lang="en-US" altLang="zh-TW" sz="2400" dirty="0">
                <a:solidFill>
                  <a:srgbClr val="202122"/>
                </a:solidFill>
                <a:highlight>
                  <a:srgbClr val="FFFFFF"/>
                </a:highlight>
                <a:latin typeface="Times New Roman" panose="02020603050405020304" pitchFamily="18" charset="0"/>
                <a:cs typeface="Times New Roman" panose="02020603050405020304" pitchFamily="18" charset="0"/>
              </a:rPr>
              <a:t>Balance : </a:t>
            </a:r>
            <a:r>
              <a:rPr lang="en-US" altLang="zh-TW" sz="2400" dirty="0">
                <a:latin typeface="Times New Roman" panose="02020603050405020304" pitchFamily="18" charset="0"/>
                <a:cs typeface="Times New Roman" panose="02020603050405020304" pitchFamily="18" charset="0"/>
              </a:rPr>
              <a:t>Distribute data evenly across different nodes.</a:t>
            </a:r>
          </a:p>
          <a:p>
            <a:pPr marL="342900" indent="-342900">
              <a:buFont typeface="Arial" panose="020B0604020202020204" pitchFamily="34" charset="0"/>
              <a:buChar char="•"/>
            </a:pPr>
            <a:endParaRPr lang="en-US" altLang="zh-TW" sz="2400" dirty="0">
              <a:solidFill>
                <a:srgbClr val="202122"/>
              </a:solidFill>
              <a:highlight>
                <a:srgbClr val="FFFFFF"/>
              </a:highlight>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altLang="zh-TW" sz="2400" dirty="0">
                <a:solidFill>
                  <a:srgbClr val="202122"/>
                </a:solidFill>
                <a:highlight>
                  <a:srgbClr val="FFFFFF"/>
                </a:highlight>
                <a:latin typeface="Times New Roman" panose="02020603050405020304" pitchFamily="18" charset="0"/>
                <a:cs typeface="Times New Roman" panose="02020603050405020304" pitchFamily="18" charset="0"/>
              </a:rPr>
              <a:t>Monotonicity : </a:t>
            </a:r>
            <a:r>
              <a:rPr lang="en-US" altLang="zh-TW" sz="2400" dirty="0">
                <a:latin typeface="Times New Roman" panose="02020603050405020304" pitchFamily="18" charset="0"/>
                <a:cs typeface="Times New Roman" panose="02020603050405020304" pitchFamily="18" charset="0"/>
              </a:rPr>
              <a:t>When nodes join or leave the DHT network, only a portion of the data needs to be redistributed, not all data.</a:t>
            </a:r>
          </a:p>
        </p:txBody>
      </p:sp>
    </p:spTree>
    <p:extLst>
      <p:ext uri="{BB962C8B-B14F-4D97-AF65-F5344CB8AC3E}">
        <p14:creationId xmlns:p14="http://schemas.microsoft.com/office/powerpoint/2010/main" val="1594406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EA277A-687F-76D2-48D5-C6059E0B4D4D}"/>
            </a:ext>
          </a:extLst>
        </p:cNvPr>
        <p:cNvGrpSpPr/>
        <p:nvPr/>
      </p:nvGrpSpPr>
      <p:grpSpPr>
        <a:xfrm>
          <a:off x="0" y="0"/>
          <a:ext cx="0" cy="0"/>
          <a:chOff x="0" y="0"/>
          <a:chExt cx="0" cy="0"/>
        </a:xfrm>
      </p:grpSpPr>
      <p:sp>
        <p:nvSpPr>
          <p:cNvPr id="2" name="標題 1">
            <a:extLst>
              <a:ext uri="{FF2B5EF4-FFF2-40B4-BE49-F238E27FC236}">
                <a16:creationId xmlns:a16="http://schemas.microsoft.com/office/drawing/2014/main" id="{85624941-FE7D-A0A7-56F0-91C663F33433}"/>
              </a:ext>
            </a:extLst>
          </p:cNvPr>
          <p:cNvSpPr>
            <a:spLocks noGrp="1"/>
          </p:cNvSpPr>
          <p:nvPr>
            <p:ph type="title"/>
          </p:nvPr>
        </p:nvSpPr>
        <p:spPr/>
        <p:txBody>
          <a:bodyPr>
            <a:normAutofit/>
          </a:bodyPr>
          <a:lstStyle/>
          <a:p>
            <a:pPr algn="ctr"/>
            <a:r>
              <a:rPr lang="en-US" altLang="zh-TW" sz="4800" i="0" dirty="0">
                <a:solidFill>
                  <a:srgbClr val="303233"/>
                </a:solidFill>
                <a:effectLst/>
                <a:highlight>
                  <a:srgbClr val="FFFFFF"/>
                </a:highlight>
                <a:latin typeface="Times New Roman" panose="02020603050405020304" pitchFamily="18" charset="0"/>
                <a:cs typeface="Times New Roman" panose="02020603050405020304" pitchFamily="18" charset="0"/>
              </a:rPr>
              <a:t>Consisting Hash</a:t>
            </a:r>
          </a:p>
        </p:txBody>
      </p:sp>
      <p:sp>
        <p:nvSpPr>
          <p:cNvPr id="3" name="投影片編號版面配置區 2">
            <a:extLst>
              <a:ext uri="{FF2B5EF4-FFF2-40B4-BE49-F238E27FC236}">
                <a16:creationId xmlns:a16="http://schemas.microsoft.com/office/drawing/2014/main" id="{0490BFA9-2E4B-8E2E-8E0A-7E6419523F33}"/>
              </a:ext>
            </a:extLst>
          </p:cNvPr>
          <p:cNvSpPr>
            <a:spLocks noGrp="1"/>
          </p:cNvSpPr>
          <p:nvPr>
            <p:ph type="sldNum" sz="quarter" idx="12"/>
          </p:nvPr>
        </p:nvSpPr>
        <p:spPr/>
        <p:txBody>
          <a:bodyPr/>
          <a:lstStyle/>
          <a:p>
            <a:fld id="{EFAEC03B-316C-4507-8207-D997BB28EB64}" type="slidenum">
              <a:rPr lang="zh-TW" altLang="en-US" smtClean="0"/>
              <a:t>5</a:t>
            </a:fld>
            <a:endParaRPr lang="zh-TW" altLang="en-US" dirty="0"/>
          </a:p>
        </p:txBody>
      </p:sp>
      <p:sp>
        <p:nvSpPr>
          <p:cNvPr id="13" name="文字方塊 12">
            <a:extLst>
              <a:ext uri="{FF2B5EF4-FFF2-40B4-BE49-F238E27FC236}">
                <a16:creationId xmlns:a16="http://schemas.microsoft.com/office/drawing/2014/main" id="{54087C22-34AA-60B8-4F51-490A80FD208A}"/>
              </a:ext>
            </a:extLst>
          </p:cNvPr>
          <p:cNvSpPr txBox="1"/>
          <p:nvPr/>
        </p:nvSpPr>
        <p:spPr>
          <a:xfrm>
            <a:off x="5637402" y="2973897"/>
            <a:ext cx="914400" cy="914400"/>
          </a:xfrm>
          <a:prstGeom prst="rect">
            <a:avLst/>
          </a:prstGeom>
          <a:noFill/>
        </p:spPr>
        <p:txBody>
          <a:bodyPr wrap="square" rtlCol="0">
            <a:spAutoFit/>
          </a:bodyPr>
          <a:lstStyle/>
          <a:p>
            <a:endParaRPr lang="zh-TW" altLang="en-US" dirty="0"/>
          </a:p>
        </p:txBody>
      </p:sp>
      <p:sp>
        <p:nvSpPr>
          <p:cNvPr id="14" name="文字方塊 13">
            <a:extLst>
              <a:ext uri="{FF2B5EF4-FFF2-40B4-BE49-F238E27FC236}">
                <a16:creationId xmlns:a16="http://schemas.microsoft.com/office/drawing/2014/main" id="{3D81718B-1108-4621-7F0F-9BE08E979CC6}"/>
              </a:ext>
            </a:extLst>
          </p:cNvPr>
          <p:cNvSpPr txBox="1"/>
          <p:nvPr/>
        </p:nvSpPr>
        <p:spPr>
          <a:xfrm>
            <a:off x="5637402" y="2973897"/>
            <a:ext cx="914400" cy="914400"/>
          </a:xfrm>
          <a:prstGeom prst="rect">
            <a:avLst/>
          </a:prstGeom>
          <a:noFill/>
        </p:spPr>
        <p:txBody>
          <a:bodyPr wrap="square" rtlCol="0">
            <a:spAutoFit/>
          </a:bodyPr>
          <a:lstStyle/>
          <a:p>
            <a:endParaRPr lang="zh-TW" altLang="en-US" dirty="0"/>
          </a:p>
        </p:txBody>
      </p:sp>
      <p:sp>
        <p:nvSpPr>
          <p:cNvPr id="15" name="文字方塊 14">
            <a:extLst>
              <a:ext uri="{FF2B5EF4-FFF2-40B4-BE49-F238E27FC236}">
                <a16:creationId xmlns:a16="http://schemas.microsoft.com/office/drawing/2014/main" id="{728D8A3F-909C-679A-BBCA-57447ECA1099}"/>
              </a:ext>
            </a:extLst>
          </p:cNvPr>
          <p:cNvSpPr txBox="1"/>
          <p:nvPr/>
        </p:nvSpPr>
        <p:spPr>
          <a:xfrm>
            <a:off x="5637402" y="2973897"/>
            <a:ext cx="914400" cy="914400"/>
          </a:xfrm>
          <a:prstGeom prst="rect">
            <a:avLst/>
          </a:prstGeom>
          <a:noFill/>
        </p:spPr>
        <p:txBody>
          <a:bodyPr wrap="square" rtlCol="0">
            <a:spAutoFit/>
          </a:bodyPr>
          <a:lstStyle/>
          <a:p>
            <a:endParaRPr lang="zh-TW" altLang="en-US" dirty="0"/>
          </a:p>
        </p:txBody>
      </p:sp>
      <p:sp>
        <p:nvSpPr>
          <p:cNvPr id="4" name="文字方塊 3">
            <a:extLst>
              <a:ext uri="{FF2B5EF4-FFF2-40B4-BE49-F238E27FC236}">
                <a16:creationId xmlns:a16="http://schemas.microsoft.com/office/drawing/2014/main" id="{6CDA1C8A-4EEE-FC3C-E186-C4079B948626}"/>
              </a:ext>
            </a:extLst>
          </p:cNvPr>
          <p:cNvSpPr txBox="1"/>
          <p:nvPr/>
        </p:nvSpPr>
        <p:spPr>
          <a:xfrm>
            <a:off x="838200" y="1963024"/>
            <a:ext cx="10814108" cy="830997"/>
          </a:xfrm>
          <a:prstGeom prst="rect">
            <a:avLst/>
          </a:prstGeom>
          <a:noFill/>
        </p:spPr>
        <p:txBody>
          <a:bodyPr wrap="square" rtlCol="0">
            <a:spAutoFit/>
          </a:bodyPr>
          <a:lstStyle/>
          <a:p>
            <a:r>
              <a:rPr lang="en-US" altLang="zh-TW" sz="2400" dirty="0">
                <a:latin typeface="Times New Roman" panose="02020603050405020304" pitchFamily="18" charset="0"/>
                <a:cs typeface="Times New Roman" panose="02020603050405020304" pitchFamily="18" charset="0"/>
              </a:rPr>
              <a:t>Consistent hashing distributes N objects evenly across M nodes, minimizing redistribution when nodes are added or removed</a:t>
            </a:r>
            <a:endParaRPr lang="zh-TW" altLang="en-US" sz="2400" dirty="0">
              <a:latin typeface="Times New Roman" panose="02020603050405020304" pitchFamily="18" charset="0"/>
              <a:cs typeface="Times New Roman" panose="02020603050405020304" pitchFamily="18" charset="0"/>
            </a:endParaRPr>
          </a:p>
        </p:txBody>
      </p:sp>
      <p:cxnSp>
        <p:nvCxnSpPr>
          <p:cNvPr id="6" name="接點: 弧形 5">
            <a:extLst>
              <a:ext uri="{FF2B5EF4-FFF2-40B4-BE49-F238E27FC236}">
                <a16:creationId xmlns:a16="http://schemas.microsoft.com/office/drawing/2014/main" id="{108D7B1B-E348-9086-D2E7-26ADF97D50A0}"/>
              </a:ext>
            </a:extLst>
          </p:cNvPr>
          <p:cNvCxnSpPr/>
          <p:nvPr/>
        </p:nvCxnSpPr>
        <p:spPr>
          <a:xfrm>
            <a:off x="1317072" y="2794021"/>
            <a:ext cx="1493240" cy="796467"/>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文字方塊 7">
            <a:extLst>
              <a:ext uri="{FF2B5EF4-FFF2-40B4-BE49-F238E27FC236}">
                <a16:creationId xmlns:a16="http://schemas.microsoft.com/office/drawing/2014/main" id="{166176BB-13EA-D1DD-D503-ABB6E69239DD}"/>
              </a:ext>
            </a:extLst>
          </p:cNvPr>
          <p:cNvSpPr txBox="1"/>
          <p:nvPr/>
        </p:nvSpPr>
        <p:spPr>
          <a:xfrm>
            <a:off x="2952925" y="3359655"/>
            <a:ext cx="4731390" cy="461665"/>
          </a:xfrm>
          <a:prstGeom prst="rect">
            <a:avLst/>
          </a:prstGeom>
          <a:noFill/>
        </p:spPr>
        <p:txBody>
          <a:bodyPr wrap="square" rtlCol="0">
            <a:spAutoFit/>
          </a:bodyPr>
          <a:lstStyle/>
          <a:p>
            <a:r>
              <a:rPr lang="en-US" altLang="zh-TW" sz="2400" dirty="0">
                <a:latin typeface="Times New Roman" panose="02020603050405020304" pitchFamily="18" charset="0"/>
                <a:cs typeface="Times New Roman" panose="02020603050405020304" pitchFamily="18" charset="0"/>
              </a:rPr>
              <a:t>Monotonicity</a:t>
            </a:r>
            <a:endParaRPr lang="zh-TW"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5304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E485058C-B449-E7B6-48F7-613AEC7017EA}"/>
              </a:ext>
            </a:extLst>
          </p:cNvPr>
          <p:cNvSpPr>
            <a:spLocks noGrp="1"/>
          </p:cNvSpPr>
          <p:nvPr>
            <p:ph type="sldNum" sz="quarter" idx="12"/>
          </p:nvPr>
        </p:nvSpPr>
        <p:spPr/>
        <p:txBody>
          <a:bodyPr/>
          <a:lstStyle/>
          <a:p>
            <a:fld id="{EFAEC03B-316C-4507-8207-D997BB28EB64}" type="slidenum">
              <a:rPr lang="zh-TW" altLang="en-US" smtClean="0"/>
              <a:t>6</a:t>
            </a:fld>
            <a:endParaRPr lang="zh-TW" altLang="en-US"/>
          </a:p>
        </p:txBody>
      </p:sp>
      <p:sp>
        <p:nvSpPr>
          <p:cNvPr id="3" name="文字方塊 2">
            <a:extLst>
              <a:ext uri="{FF2B5EF4-FFF2-40B4-BE49-F238E27FC236}">
                <a16:creationId xmlns:a16="http://schemas.microsoft.com/office/drawing/2014/main" id="{62EA2B8E-6969-2D92-C958-EE9C36E8BB03}"/>
              </a:ext>
            </a:extLst>
          </p:cNvPr>
          <p:cNvSpPr txBox="1"/>
          <p:nvPr/>
        </p:nvSpPr>
        <p:spPr>
          <a:xfrm>
            <a:off x="1540778" y="1012075"/>
            <a:ext cx="4731390" cy="461665"/>
          </a:xfrm>
          <a:prstGeom prst="rect">
            <a:avLst/>
          </a:prstGeom>
          <a:noFill/>
        </p:spPr>
        <p:txBody>
          <a:bodyPr wrap="square" rtlCol="0">
            <a:spAutoFit/>
          </a:bodyPr>
          <a:lstStyle/>
          <a:p>
            <a:pPr algn="l"/>
            <a:r>
              <a:rPr lang="en-US" altLang="zh-TW" sz="2400" dirty="0">
                <a:latin typeface="Times New Roman" panose="02020603050405020304" pitchFamily="18" charset="0"/>
                <a:cs typeface="Times New Roman" panose="02020603050405020304" pitchFamily="18" charset="0"/>
              </a:rPr>
              <a:t>Traditional</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Hash </a:t>
            </a:r>
            <a:endParaRPr lang="en-US" altLang="zh-TW" sz="2400" dirty="0">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endParaRPr>
          </a:p>
        </p:txBody>
      </p:sp>
      <p:sp>
        <p:nvSpPr>
          <p:cNvPr id="4" name="文字方塊 3">
            <a:extLst>
              <a:ext uri="{FF2B5EF4-FFF2-40B4-BE49-F238E27FC236}">
                <a16:creationId xmlns:a16="http://schemas.microsoft.com/office/drawing/2014/main" id="{4AF6A5AC-C441-A29D-8EC2-317C44E8F62F}"/>
              </a:ext>
            </a:extLst>
          </p:cNvPr>
          <p:cNvSpPr txBox="1"/>
          <p:nvPr/>
        </p:nvSpPr>
        <p:spPr>
          <a:xfrm>
            <a:off x="637563" y="431085"/>
            <a:ext cx="9675302" cy="461665"/>
          </a:xfrm>
          <a:prstGeom prst="rect">
            <a:avLst/>
          </a:prstGeom>
          <a:noFill/>
        </p:spPr>
        <p:txBody>
          <a:bodyPr wrap="square" rtlCol="0">
            <a:spAutoFit/>
          </a:bodyPr>
          <a:lstStyle/>
          <a:p>
            <a:pPr algn="l"/>
            <a:r>
              <a:rPr lang="en-US" altLang="zh-TW" sz="2400" dirty="0"/>
              <a:t>Distributing M data items across N nodes.</a:t>
            </a:r>
            <a:endParaRPr lang="en-US" altLang="zh-TW" sz="2400" dirty="0">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endParaRPr>
          </a:p>
        </p:txBody>
      </p:sp>
      <p:sp>
        <p:nvSpPr>
          <p:cNvPr id="5" name="文字方塊 4">
            <a:extLst>
              <a:ext uri="{FF2B5EF4-FFF2-40B4-BE49-F238E27FC236}">
                <a16:creationId xmlns:a16="http://schemas.microsoft.com/office/drawing/2014/main" id="{4623B6D9-5A76-1B09-BE0A-D3B4256E8F2E}"/>
              </a:ext>
            </a:extLst>
          </p:cNvPr>
          <p:cNvSpPr txBox="1"/>
          <p:nvPr/>
        </p:nvSpPr>
        <p:spPr>
          <a:xfrm>
            <a:off x="732988" y="1678695"/>
            <a:ext cx="5469622" cy="1292662"/>
          </a:xfrm>
          <a:prstGeom prst="rect">
            <a:avLst/>
          </a:prstGeom>
          <a:noFill/>
        </p:spPr>
        <p:txBody>
          <a:bodyPr wrap="square" rtlCol="0">
            <a:spAutoFit/>
          </a:bodyPr>
          <a:lstStyle/>
          <a:p>
            <a:r>
              <a:rPr lang="en-US" altLang="zh-TW" sz="2000" dirty="0">
                <a:latin typeface="Times New Roman" panose="02020603050405020304" pitchFamily="18" charset="0"/>
                <a:cs typeface="Times New Roman" panose="02020603050405020304" pitchFamily="18" charset="0"/>
              </a:rPr>
              <a:t>Data1 mod N = 1    (assign to node1)</a:t>
            </a:r>
          </a:p>
          <a:p>
            <a:r>
              <a:rPr lang="en-US" altLang="zh-TW" sz="2000" dirty="0">
                <a:latin typeface="Times New Roman" panose="02020603050405020304" pitchFamily="18" charset="0"/>
                <a:cs typeface="Times New Roman" panose="02020603050405020304" pitchFamily="18" charset="0"/>
              </a:rPr>
              <a:t>Data2 mod N = 2    (assign to node2)</a:t>
            </a:r>
          </a:p>
          <a:p>
            <a:r>
              <a:rPr lang="en-US" altLang="zh-TW" sz="2000" dirty="0">
                <a:latin typeface="Times New Roman" panose="02020603050405020304" pitchFamily="18" charset="0"/>
                <a:cs typeface="Times New Roman" panose="02020603050405020304" pitchFamily="18" charset="0"/>
              </a:rPr>
              <a:t>…</a:t>
            </a:r>
            <a:endParaRPr lang="en-US" altLang="zh-TW" sz="2400" dirty="0">
              <a:latin typeface="Times New Roman" panose="02020603050405020304" pitchFamily="18" charset="0"/>
              <a:cs typeface="Times New Roman" panose="02020603050405020304" pitchFamily="18" charset="0"/>
            </a:endParaRPr>
          </a:p>
          <a:p>
            <a:endParaRPr lang="zh-TW" altLang="en-US" dirty="0"/>
          </a:p>
        </p:txBody>
      </p:sp>
      <p:sp>
        <p:nvSpPr>
          <p:cNvPr id="6" name="矩形 5">
            <a:extLst>
              <a:ext uri="{FF2B5EF4-FFF2-40B4-BE49-F238E27FC236}">
                <a16:creationId xmlns:a16="http://schemas.microsoft.com/office/drawing/2014/main" id="{748BDD48-03EC-365A-66FF-7BC9AFAB2591}"/>
              </a:ext>
            </a:extLst>
          </p:cNvPr>
          <p:cNvSpPr/>
          <p:nvPr/>
        </p:nvSpPr>
        <p:spPr>
          <a:xfrm>
            <a:off x="604356" y="1585248"/>
            <a:ext cx="4228051" cy="4771102"/>
          </a:xfrm>
          <a:prstGeom prst="rect">
            <a:avLst/>
          </a:prstGeom>
          <a:noFill/>
          <a:ln>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矩形: 圓角 6">
            <a:extLst>
              <a:ext uri="{FF2B5EF4-FFF2-40B4-BE49-F238E27FC236}">
                <a16:creationId xmlns:a16="http://schemas.microsoft.com/office/drawing/2014/main" id="{8E2A2D24-2885-62F0-195A-D07F74044398}"/>
              </a:ext>
            </a:extLst>
          </p:cNvPr>
          <p:cNvSpPr/>
          <p:nvPr/>
        </p:nvSpPr>
        <p:spPr>
          <a:xfrm>
            <a:off x="753262" y="2760825"/>
            <a:ext cx="3825380" cy="64087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dirty="0"/>
              <a:t>Remove a node</a:t>
            </a:r>
            <a:endParaRPr lang="zh-TW" altLang="en-US" dirty="0"/>
          </a:p>
        </p:txBody>
      </p:sp>
      <p:sp>
        <p:nvSpPr>
          <p:cNvPr id="8" name="箭號: 向下 7">
            <a:extLst>
              <a:ext uri="{FF2B5EF4-FFF2-40B4-BE49-F238E27FC236}">
                <a16:creationId xmlns:a16="http://schemas.microsoft.com/office/drawing/2014/main" id="{7B11EECF-F681-06AB-3A5B-1D8AF7B7C8D5}"/>
              </a:ext>
            </a:extLst>
          </p:cNvPr>
          <p:cNvSpPr/>
          <p:nvPr/>
        </p:nvSpPr>
        <p:spPr>
          <a:xfrm>
            <a:off x="2489783" y="3618744"/>
            <a:ext cx="352338" cy="394283"/>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文字方塊 8">
            <a:extLst>
              <a:ext uri="{FF2B5EF4-FFF2-40B4-BE49-F238E27FC236}">
                <a16:creationId xmlns:a16="http://schemas.microsoft.com/office/drawing/2014/main" id="{45A997BD-B1DA-1BEF-2513-BDBA479C37D9}"/>
              </a:ext>
            </a:extLst>
          </p:cNvPr>
          <p:cNvSpPr txBox="1"/>
          <p:nvPr/>
        </p:nvSpPr>
        <p:spPr>
          <a:xfrm>
            <a:off x="607852" y="4070510"/>
            <a:ext cx="5469622" cy="1661993"/>
          </a:xfrm>
          <a:prstGeom prst="rect">
            <a:avLst/>
          </a:prstGeom>
          <a:noFill/>
        </p:spPr>
        <p:txBody>
          <a:bodyPr wrap="square" rtlCol="0">
            <a:spAutoFit/>
          </a:bodyPr>
          <a:lstStyle/>
          <a:p>
            <a:r>
              <a:rPr lang="en-US" altLang="zh-TW" sz="2000" dirty="0">
                <a:latin typeface="Times New Roman" panose="02020603050405020304" pitchFamily="18" charset="0"/>
                <a:cs typeface="Times New Roman" panose="02020603050405020304" pitchFamily="18" charset="0"/>
              </a:rPr>
              <a:t>Data1 mod (N-1) = 0    (assign to node0)</a:t>
            </a:r>
          </a:p>
          <a:p>
            <a:r>
              <a:rPr lang="en-US" altLang="zh-TW" sz="2000" dirty="0">
                <a:latin typeface="Times New Roman" panose="02020603050405020304" pitchFamily="18" charset="0"/>
                <a:cs typeface="Times New Roman" panose="02020603050405020304" pitchFamily="18" charset="0"/>
              </a:rPr>
              <a:t>Data2 mod (N-2) = 1    (assign to node1)</a:t>
            </a:r>
          </a:p>
          <a:p>
            <a:r>
              <a:rPr lang="en-US" altLang="zh-TW" sz="2000" dirty="0">
                <a:latin typeface="Times New Roman" panose="02020603050405020304" pitchFamily="18" charset="0"/>
                <a:cs typeface="Times New Roman" panose="02020603050405020304" pitchFamily="18" charset="0"/>
              </a:rPr>
              <a:t>…</a:t>
            </a:r>
          </a:p>
          <a:p>
            <a:r>
              <a:rPr lang="en-US" altLang="zh-TW" sz="2000" dirty="0">
                <a:latin typeface="Times New Roman" panose="02020603050405020304" pitchFamily="18" charset="0"/>
                <a:cs typeface="Times New Roman" panose="02020603050405020304" pitchFamily="18" charset="0"/>
              </a:rPr>
              <a:t>(All data should be redistributed)</a:t>
            </a:r>
            <a:endParaRPr lang="en-US" altLang="zh-TW" sz="2400" dirty="0">
              <a:latin typeface="Times New Roman" panose="02020603050405020304" pitchFamily="18" charset="0"/>
              <a:cs typeface="Times New Roman" panose="02020603050405020304" pitchFamily="18" charset="0"/>
            </a:endParaRPr>
          </a:p>
          <a:p>
            <a:endParaRPr lang="zh-TW" altLang="en-US" dirty="0"/>
          </a:p>
        </p:txBody>
      </p:sp>
      <p:sp>
        <p:nvSpPr>
          <p:cNvPr id="12" name="文字方塊 11">
            <a:extLst>
              <a:ext uri="{FF2B5EF4-FFF2-40B4-BE49-F238E27FC236}">
                <a16:creationId xmlns:a16="http://schemas.microsoft.com/office/drawing/2014/main" id="{EF9136E9-B4AC-1A3C-0209-F7AEA5646F20}"/>
              </a:ext>
            </a:extLst>
          </p:cNvPr>
          <p:cNvSpPr txBox="1"/>
          <p:nvPr/>
        </p:nvSpPr>
        <p:spPr>
          <a:xfrm>
            <a:off x="7629788" y="1014857"/>
            <a:ext cx="4731390" cy="461665"/>
          </a:xfrm>
          <a:prstGeom prst="rect">
            <a:avLst/>
          </a:prstGeom>
          <a:noFill/>
        </p:spPr>
        <p:txBody>
          <a:bodyPr wrap="square" rtlCol="0">
            <a:spAutoFit/>
          </a:bodyPr>
          <a:lstStyle/>
          <a:p>
            <a:pPr algn="l"/>
            <a:r>
              <a:rPr lang="en-US" altLang="zh-TW" sz="2400" dirty="0">
                <a:latin typeface="Times New Roman" panose="02020603050405020304" pitchFamily="18" charset="0"/>
                <a:cs typeface="Times New Roman" panose="02020603050405020304" pitchFamily="18" charset="0"/>
              </a:rPr>
              <a:t>Consisting Hash</a:t>
            </a:r>
            <a:endParaRPr lang="en-US" altLang="zh-TW" sz="2400" dirty="0">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endParaRPr>
          </a:p>
        </p:txBody>
      </p:sp>
      <p:sp>
        <p:nvSpPr>
          <p:cNvPr id="13" name="矩形 12">
            <a:extLst>
              <a:ext uri="{FF2B5EF4-FFF2-40B4-BE49-F238E27FC236}">
                <a16:creationId xmlns:a16="http://schemas.microsoft.com/office/drawing/2014/main" id="{5496078C-B507-6890-2B9D-ADDACE8CAFF1}"/>
              </a:ext>
            </a:extLst>
          </p:cNvPr>
          <p:cNvSpPr/>
          <p:nvPr/>
        </p:nvSpPr>
        <p:spPr>
          <a:xfrm>
            <a:off x="6708396" y="1554077"/>
            <a:ext cx="4228051" cy="5167398"/>
          </a:xfrm>
          <a:prstGeom prst="rect">
            <a:avLst/>
          </a:prstGeom>
          <a:noFill/>
          <a:ln>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4" name="文字方塊 13">
            <a:extLst>
              <a:ext uri="{FF2B5EF4-FFF2-40B4-BE49-F238E27FC236}">
                <a16:creationId xmlns:a16="http://schemas.microsoft.com/office/drawing/2014/main" id="{39C9E4E7-9861-D2BD-2AC0-546816C43B1F}"/>
              </a:ext>
            </a:extLst>
          </p:cNvPr>
          <p:cNvSpPr txBox="1"/>
          <p:nvPr/>
        </p:nvSpPr>
        <p:spPr>
          <a:xfrm>
            <a:off x="6820249" y="1577061"/>
            <a:ext cx="5469622" cy="984885"/>
          </a:xfrm>
          <a:prstGeom prst="rect">
            <a:avLst/>
          </a:prstGeom>
          <a:noFill/>
        </p:spPr>
        <p:txBody>
          <a:bodyPr wrap="square" rtlCol="0">
            <a:spAutoFit/>
          </a:bodyPr>
          <a:lstStyle/>
          <a:p>
            <a:r>
              <a:rPr lang="en-US" altLang="zh-TW" sz="2000" dirty="0">
                <a:latin typeface="Times New Roman" panose="02020603050405020304" pitchFamily="18" charset="0"/>
                <a:cs typeface="Times New Roman" panose="02020603050405020304" pitchFamily="18" charset="0"/>
              </a:rPr>
              <a:t>Define a Hash space</a:t>
            </a:r>
          </a:p>
          <a:p>
            <a:r>
              <a:rPr lang="en-US" altLang="zh-TW" sz="2000" dirty="0">
                <a:latin typeface="Times New Roman" panose="02020603050405020304" pitchFamily="18" charset="0"/>
                <a:cs typeface="Times New Roman" panose="02020603050405020304" pitchFamily="18" charset="0"/>
              </a:rPr>
              <a:t>Assign each node and data by hash</a:t>
            </a:r>
          </a:p>
          <a:p>
            <a:endParaRPr lang="zh-TW" altLang="en-US" dirty="0"/>
          </a:p>
        </p:txBody>
      </p:sp>
      <p:sp>
        <p:nvSpPr>
          <p:cNvPr id="15" name="橢圓 14">
            <a:extLst>
              <a:ext uri="{FF2B5EF4-FFF2-40B4-BE49-F238E27FC236}">
                <a16:creationId xmlns:a16="http://schemas.microsoft.com/office/drawing/2014/main" id="{9CB32FD8-922F-386E-64B3-D3F298B22BDC}"/>
              </a:ext>
            </a:extLst>
          </p:cNvPr>
          <p:cNvSpPr/>
          <p:nvPr/>
        </p:nvSpPr>
        <p:spPr>
          <a:xfrm>
            <a:off x="7758499" y="2375995"/>
            <a:ext cx="1900806" cy="1783376"/>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6" name="橢圓 15">
            <a:extLst>
              <a:ext uri="{FF2B5EF4-FFF2-40B4-BE49-F238E27FC236}">
                <a16:creationId xmlns:a16="http://schemas.microsoft.com/office/drawing/2014/main" id="{BDAD2BA0-BE89-B20B-F8FC-7B5A5A6C170B}"/>
              </a:ext>
            </a:extLst>
          </p:cNvPr>
          <p:cNvSpPr/>
          <p:nvPr/>
        </p:nvSpPr>
        <p:spPr>
          <a:xfrm>
            <a:off x="8601638" y="2273060"/>
            <a:ext cx="159390" cy="25025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7" name="橢圓 16">
            <a:extLst>
              <a:ext uri="{FF2B5EF4-FFF2-40B4-BE49-F238E27FC236}">
                <a16:creationId xmlns:a16="http://schemas.microsoft.com/office/drawing/2014/main" id="{F1D2AD1D-73E1-F629-8F58-1462FEB44500}"/>
              </a:ext>
            </a:extLst>
          </p:cNvPr>
          <p:cNvSpPr/>
          <p:nvPr/>
        </p:nvSpPr>
        <p:spPr>
          <a:xfrm>
            <a:off x="8174469" y="3909115"/>
            <a:ext cx="159390" cy="25025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8" name="橢圓 17">
            <a:extLst>
              <a:ext uri="{FF2B5EF4-FFF2-40B4-BE49-F238E27FC236}">
                <a16:creationId xmlns:a16="http://schemas.microsoft.com/office/drawing/2014/main" id="{EF2DC693-009D-F390-CBD3-2EAC21040905}"/>
              </a:ext>
            </a:extLst>
          </p:cNvPr>
          <p:cNvSpPr/>
          <p:nvPr/>
        </p:nvSpPr>
        <p:spPr>
          <a:xfrm>
            <a:off x="7688779" y="2956133"/>
            <a:ext cx="159390" cy="25025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9" name="橢圓 18">
            <a:extLst>
              <a:ext uri="{FF2B5EF4-FFF2-40B4-BE49-F238E27FC236}">
                <a16:creationId xmlns:a16="http://schemas.microsoft.com/office/drawing/2014/main" id="{2575C330-A294-661D-648F-ACC7A3818373}"/>
              </a:ext>
            </a:extLst>
          </p:cNvPr>
          <p:cNvSpPr/>
          <p:nvPr/>
        </p:nvSpPr>
        <p:spPr>
          <a:xfrm>
            <a:off x="9209364" y="3845671"/>
            <a:ext cx="159390" cy="25025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0" name="橢圓 19">
            <a:extLst>
              <a:ext uri="{FF2B5EF4-FFF2-40B4-BE49-F238E27FC236}">
                <a16:creationId xmlns:a16="http://schemas.microsoft.com/office/drawing/2014/main" id="{E0090A8D-1E5B-E3B4-291F-77F3BCA331E1}"/>
              </a:ext>
            </a:extLst>
          </p:cNvPr>
          <p:cNvSpPr/>
          <p:nvPr/>
        </p:nvSpPr>
        <p:spPr>
          <a:xfrm>
            <a:off x="9588531" y="3028514"/>
            <a:ext cx="159390" cy="25025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1" name="等腰三角形 20">
            <a:extLst>
              <a:ext uri="{FF2B5EF4-FFF2-40B4-BE49-F238E27FC236}">
                <a16:creationId xmlns:a16="http://schemas.microsoft.com/office/drawing/2014/main" id="{D42A4A98-674E-75E6-4B40-18D610F7C0BF}"/>
              </a:ext>
            </a:extLst>
          </p:cNvPr>
          <p:cNvSpPr/>
          <p:nvPr/>
        </p:nvSpPr>
        <p:spPr>
          <a:xfrm>
            <a:off x="8967936" y="2325026"/>
            <a:ext cx="159390" cy="146666"/>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2" name="等腰三角形 21">
            <a:extLst>
              <a:ext uri="{FF2B5EF4-FFF2-40B4-BE49-F238E27FC236}">
                <a16:creationId xmlns:a16="http://schemas.microsoft.com/office/drawing/2014/main" id="{DEBC0D5F-3735-1023-07D7-696502801CC0}"/>
              </a:ext>
            </a:extLst>
          </p:cNvPr>
          <p:cNvSpPr/>
          <p:nvPr/>
        </p:nvSpPr>
        <p:spPr>
          <a:xfrm>
            <a:off x="9395670" y="2611259"/>
            <a:ext cx="159390" cy="146666"/>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3" name="等腰三角形 22">
            <a:extLst>
              <a:ext uri="{FF2B5EF4-FFF2-40B4-BE49-F238E27FC236}">
                <a16:creationId xmlns:a16="http://schemas.microsoft.com/office/drawing/2014/main" id="{856D6444-335C-175A-10E9-FC8239767576}"/>
              </a:ext>
            </a:extLst>
          </p:cNvPr>
          <p:cNvSpPr/>
          <p:nvPr/>
        </p:nvSpPr>
        <p:spPr>
          <a:xfrm>
            <a:off x="8992999" y="3986619"/>
            <a:ext cx="159390" cy="146666"/>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4" name="等腰三角形 23">
            <a:extLst>
              <a:ext uri="{FF2B5EF4-FFF2-40B4-BE49-F238E27FC236}">
                <a16:creationId xmlns:a16="http://schemas.microsoft.com/office/drawing/2014/main" id="{9B07EA12-9876-436A-518A-4AF4E82E7F86}"/>
              </a:ext>
            </a:extLst>
          </p:cNvPr>
          <p:cNvSpPr/>
          <p:nvPr/>
        </p:nvSpPr>
        <p:spPr>
          <a:xfrm>
            <a:off x="8685580" y="4041627"/>
            <a:ext cx="159390" cy="146666"/>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26" name="接點: 弧形 25">
            <a:extLst>
              <a:ext uri="{FF2B5EF4-FFF2-40B4-BE49-F238E27FC236}">
                <a16:creationId xmlns:a16="http://schemas.microsoft.com/office/drawing/2014/main" id="{D1CAE14D-8E80-252B-8304-1C52343A4D38}"/>
              </a:ext>
            </a:extLst>
          </p:cNvPr>
          <p:cNvCxnSpPr>
            <a:cxnSpLocks/>
            <a:stCxn id="21" idx="4"/>
            <a:endCxn id="20" idx="1"/>
          </p:cNvCxnSpPr>
          <p:nvPr/>
        </p:nvCxnSpPr>
        <p:spPr>
          <a:xfrm rot="16200000" flipH="1">
            <a:off x="9072864" y="2526153"/>
            <a:ext cx="593471" cy="484547"/>
          </a:xfrm>
          <a:prstGeom prst="curvedConnector3">
            <a:avLst>
              <a:gd name="adj1" fmla="val 50000"/>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29" name="接點: 弧形 28">
            <a:extLst>
              <a:ext uri="{FF2B5EF4-FFF2-40B4-BE49-F238E27FC236}">
                <a16:creationId xmlns:a16="http://schemas.microsoft.com/office/drawing/2014/main" id="{FDE414B7-8948-4887-B593-90408AA0EBE2}"/>
              </a:ext>
            </a:extLst>
          </p:cNvPr>
          <p:cNvCxnSpPr>
            <a:cxnSpLocks/>
            <a:stCxn id="22" idx="5"/>
            <a:endCxn id="20" idx="6"/>
          </p:cNvCxnSpPr>
          <p:nvPr/>
        </p:nvCxnSpPr>
        <p:spPr>
          <a:xfrm>
            <a:off x="9515213" y="2684592"/>
            <a:ext cx="232708" cy="469050"/>
          </a:xfrm>
          <a:prstGeom prst="curvedConnector3">
            <a:avLst>
              <a:gd name="adj1" fmla="val 198235"/>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32" name="接點: 弧形 31">
            <a:extLst>
              <a:ext uri="{FF2B5EF4-FFF2-40B4-BE49-F238E27FC236}">
                <a16:creationId xmlns:a16="http://schemas.microsoft.com/office/drawing/2014/main" id="{CF75535E-6A47-ABAE-F7FC-6A2720AA01E0}"/>
              </a:ext>
            </a:extLst>
          </p:cNvPr>
          <p:cNvCxnSpPr>
            <a:cxnSpLocks/>
            <a:stCxn id="24" idx="2"/>
            <a:endCxn id="17" idx="5"/>
          </p:cNvCxnSpPr>
          <p:nvPr/>
        </p:nvCxnSpPr>
        <p:spPr>
          <a:xfrm rot="5400000" flipH="1">
            <a:off x="8465263" y="3967977"/>
            <a:ext cx="65571" cy="375063"/>
          </a:xfrm>
          <a:prstGeom prst="curvedConnector3">
            <a:avLst>
              <a:gd name="adj1" fmla="val -348630"/>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34" name="接點: 弧形 33">
            <a:extLst>
              <a:ext uri="{FF2B5EF4-FFF2-40B4-BE49-F238E27FC236}">
                <a16:creationId xmlns:a16="http://schemas.microsoft.com/office/drawing/2014/main" id="{0009D45C-20A7-648D-424F-374A19B1EFC2}"/>
              </a:ext>
            </a:extLst>
          </p:cNvPr>
          <p:cNvCxnSpPr>
            <a:cxnSpLocks/>
            <a:stCxn id="23" idx="0"/>
            <a:endCxn id="17" idx="7"/>
          </p:cNvCxnSpPr>
          <p:nvPr/>
        </p:nvCxnSpPr>
        <p:spPr>
          <a:xfrm rot="16200000" flipV="1">
            <a:off x="8671179" y="3585103"/>
            <a:ext cx="40855" cy="762177"/>
          </a:xfrm>
          <a:prstGeom prst="curvedConnector3">
            <a:avLst>
              <a:gd name="adj1" fmla="val 749245"/>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37" name="文字方塊 36">
            <a:extLst>
              <a:ext uri="{FF2B5EF4-FFF2-40B4-BE49-F238E27FC236}">
                <a16:creationId xmlns:a16="http://schemas.microsoft.com/office/drawing/2014/main" id="{493391DC-74A2-8D9B-BB41-A408B45760C5}"/>
              </a:ext>
            </a:extLst>
          </p:cNvPr>
          <p:cNvSpPr txBox="1"/>
          <p:nvPr/>
        </p:nvSpPr>
        <p:spPr>
          <a:xfrm>
            <a:off x="9659305" y="3168563"/>
            <a:ext cx="992443" cy="677108"/>
          </a:xfrm>
          <a:prstGeom prst="rect">
            <a:avLst/>
          </a:prstGeom>
          <a:noFill/>
        </p:spPr>
        <p:txBody>
          <a:bodyPr wrap="square" rtlCol="0">
            <a:spAutoFit/>
          </a:bodyPr>
          <a:lstStyle/>
          <a:p>
            <a:r>
              <a:rPr lang="en-US" altLang="zh-TW" sz="2000" dirty="0">
                <a:latin typeface="Times New Roman" panose="02020603050405020304" pitchFamily="18" charset="0"/>
                <a:cs typeface="Times New Roman" panose="02020603050405020304" pitchFamily="18" charset="0"/>
              </a:rPr>
              <a:t>Node</a:t>
            </a:r>
          </a:p>
          <a:p>
            <a:endParaRPr lang="zh-TW" altLang="en-US" dirty="0"/>
          </a:p>
        </p:txBody>
      </p:sp>
      <p:sp>
        <p:nvSpPr>
          <p:cNvPr id="38" name="文字方塊 37">
            <a:extLst>
              <a:ext uri="{FF2B5EF4-FFF2-40B4-BE49-F238E27FC236}">
                <a16:creationId xmlns:a16="http://schemas.microsoft.com/office/drawing/2014/main" id="{67BEF4A9-27B9-F650-6223-86505C518A9F}"/>
              </a:ext>
            </a:extLst>
          </p:cNvPr>
          <p:cNvSpPr txBox="1"/>
          <p:nvPr/>
        </p:nvSpPr>
        <p:spPr>
          <a:xfrm>
            <a:off x="9493624" y="2476534"/>
            <a:ext cx="884689" cy="677108"/>
          </a:xfrm>
          <a:prstGeom prst="rect">
            <a:avLst/>
          </a:prstGeom>
          <a:noFill/>
        </p:spPr>
        <p:txBody>
          <a:bodyPr wrap="square" rtlCol="0">
            <a:spAutoFit/>
          </a:bodyPr>
          <a:lstStyle/>
          <a:p>
            <a:r>
              <a:rPr lang="en-US" altLang="zh-TW" sz="2000" dirty="0">
                <a:latin typeface="Times New Roman" panose="02020603050405020304" pitchFamily="18" charset="0"/>
                <a:cs typeface="Times New Roman" panose="02020603050405020304" pitchFamily="18" charset="0"/>
              </a:rPr>
              <a:t>Data</a:t>
            </a:r>
          </a:p>
          <a:p>
            <a:endParaRPr lang="zh-TW" altLang="en-US" dirty="0"/>
          </a:p>
        </p:txBody>
      </p:sp>
      <p:sp>
        <p:nvSpPr>
          <p:cNvPr id="39" name="矩形: 圓角 38">
            <a:extLst>
              <a:ext uri="{FF2B5EF4-FFF2-40B4-BE49-F238E27FC236}">
                <a16:creationId xmlns:a16="http://schemas.microsoft.com/office/drawing/2014/main" id="{F4DCCF7F-1ED5-AF56-10AE-1BF0FBE1D226}"/>
              </a:ext>
            </a:extLst>
          </p:cNvPr>
          <p:cNvSpPr/>
          <p:nvPr/>
        </p:nvSpPr>
        <p:spPr>
          <a:xfrm>
            <a:off x="6900905" y="4475906"/>
            <a:ext cx="3843031" cy="37265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dirty="0"/>
              <a:t>Remove a node</a:t>
            </a:r>
            <a:endParaRPr lang="zh-TW" altLang="en-US" dirty="0"/>
          </a:p>
        </p:txBody>
      </p:sp>
      <p:sp>
        <p:nvSpPr>
          <p:cNvPr id="48" name="橢圓 47">
            <a:extLst>
              <a:ext uri="{FF2B5EF4-FFF2-40B4-BE49-F238E27FC236}">
                <a16:creationId xmlns:a16="http://schemas.microsoft.com/office/drawing/2014/main" id="{81383231-FD9C-7D1C-D9B4-D9940B391CA0}"/>
              </a:ext>
            </a:extLst>
          </p:cNvPr>
          <p:cNvSpPr/>
          <p:nvPr/>
        </p:nvSpPr>
        <p:spPr>
          <a:xfrm>
            <a:off x="7741203" y="4901917"/>
            <a:ext cx="1900806" cy="1783376"/>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9" name="橢圓 48">
            <a:extLst>
              <a:ext uri="{FF2B5EF4-FFF2-40B4-BE49-F238E27FC236}">
                <a16:creationId xmlns:a16="http://schemas.microsoft.com/office/drawing/2014/main" id="{380F074D-B5C3-EE1A-C538-9AEB36CC58BE}"/>
              </a:ext>
            </a:extLst>
          </p:cNvPr>
          <p:cNvSpPr/>
          <p:nvPr/>
        </p:nvSpPr>
        <p:spPr>
          <a:xfrm>
            <a:off x="9283644" y="6346092"/>
            <a:ext cx="159390" cy="25025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0" name="橢圓 49">
            <a:extLst>
              <a:ext uri="{FF2B5EF4-FFF2-40B4-BE49-F238E27FC236}">
                <a16:creationId xmlns:a16="http://schemas.microsoft.com/office/drawing/2014/main" id="{E9D2DFB9-227B-BACF-FDE3-E016860A3374}"/>
              </a:ext>
            </a:extLst>
          </p:cNvPr>
          <p:cNvSpPr/>
          <p:nvPr/>
        </p:nvSpPr>
        <p:spPr>
          <a:xfrm>
            <a:off x="7678804" y="5668477"/>
            <a:ext cx="159390" cy="25025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1" name="橢圓 50">
            <a:extLst>
              <a:ext uri="{FF2B5EF4-FFF2-40B4-BE49-F238E27FC236}">
                <a16:creationId xmlns:a16="http://schemas.microsoft.com/office/drawing/2014/main" id="{A31FF1A0-CEE7-2FD7-A9CE-AC1F5124DABD}"/>
              </a:ext>
            </a:extLst>
          </p:cNvPr>
          <p:cNvSpPr/>
          <p:nvPr/>
        </p:nvSpPr>
        <p:spPr>
          <a:xfrm>
            <a:off x="8601638" y="4833177"/>
            <a:ext cx="159390" cy="25025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2" name="橢圓 51">
            <a:extLst>
              <a:ext uri="{FF2B5EF4-FFF2-40B4-BE49-F238E27FC236}">
                <a16:creationId xmlns:a16="http://schemas.microsoft.com/office/drawing/2014/main" id="{05194CF1-B516-44C9-421D-394F950FF21E}"/>
              </a:ext>
            </a:extLst>
          </p:cNvPr>
          <p:cNvSpPr/>
          <p:nvPr/>
        </p:nvSpPr>
        <p:spPr>
          <a:xfrm>
            <a:off x="8186260" y="6471219"/>
            <a:ext cx="159390" cy="25025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4" name="等腰三角形 53">
            <a:extLst>
              <a:ext uri="{FF2B5EF4-FFF2-40B4-BE49-F238E27FC236}">
                <a16:creationId xmlns:a16="http://schemas.microsoft.com/office/drawing/2014/main" id="{9B07BC4D-6B89-EB5E-84BF-C49E8773E4E4}"/>
              </a:ext>
            </a:extLst>
          </p:cNvPr>
          <p:cNvSpPr/>
          <p:nvPr/>
        </p:nvSpPr>
        <p:spPr>
          <a:xfrm>
            <a:off x="9152387" y="4988717"/>
            <a:ext cx="159390" cy="146666"/>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5" name="等腰三角形 54">
            <a:extLst>
              <a:ext uri="{FF2B5EF4-FFF2-40B4-BE49-F238E27FC236}">
                <a16:creationId xmlns:a16="http://schemas.microsoft.com/office/drawing/2014/main" id="{BC096A7D-3A27-0FD0-5BC0-6FB203146B7E}"/>
              </a:ext>
            </a:extLst>
          </p:cNvPr>
          <p:cNvSpPr/>
          <p:nvPr/>
        </p:nvSpPr>
        <p:spPr>
          <a:xfrm>
            <a:off x="9429141" y="5243118"/>
            <a:ext cx="159390" cy="146666"/>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6" name="等腰三角形 55">
            <a:extLst>
              <a:ext uri="{FF2B5EF4-FFF2-40B4-BE49-F238E27FC236}">
                <a16:creationId xmlns:a16="http://schemas.microsoft.com/office/drawing/2014/main" id="{EFACAAF0-2742-877F-B5D4-E113734A3DA7}"/>
              </a:ext>
            </a:extLst>
          </p:cNvPr>
          <p:cNvSpPr/>
          <p:nvPr/>
        </p:nvSpPr>
        <p:spPr>
          <a:xfrm>
            <a:off x="8601638" y="6556985"/>
            <a:ext cx="159390" cy="146666"/>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7" name="等腰三角形 56">
            <a:extLst>
              <a:ext uri="{FF2B5EF4-FFF2-40B4-BE49-F238E27FC236}">
                <a16:creationId xmlns:a16="http://schemas.microsoft.com/office/drawing/2014/main" id="{74EC38F1-9EFD-6259-3649-D3A1BB628B47}"/>
              </a:ext>
            </a:extLst>
          </p:cNvPr>
          <p:cNvSpPr/>
          <p:nvPr/>
        </p:nvSpPr>
        <p:spPr>
          <a:xfrm>
            <a:off x="8921082" y="6537979"/>
            <a:ext cx="159390" cy="146666"/>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58" name="接點: 弧形 57">
            <a:extLst>
              <a:ext uri="{FF2B5EF4-FFF2-40B4-BE49-F238E27FC236}">
                <a16:creationId xmlns:a16="http://schemas.microsoft.com/office/drawing/2014/main" id="{6FA19198-E25B-FA52-FF6B-EB5B232A8B43}"/>
              </a:ext>
            </a:extLst>
          </p:cNvPr>
          <p:cNvCxnSpPr>
            <a:cxnSpLocks/>
            <a:stCxn id="57" idx="0"/>
            <a:endCxn id="52" idx="0"/>
          </p:cNvCxnSpPr>
          <p:nvPr/>
        </p:nvCxnSpPr>
        <p:spPr>
          <a:xfrm rot="16200000" flipV="1">
            <a:off x="8599986" y="6137188"/>
            <a:ext cx="66760" cy="734822"/>
          </a:xfrm>
          <a:prstGeom prst="curvedConnector3">
            <a:avLst>
              <a:gd name="adj1" fmla="val 442421"/>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61" name="接點: 弧形 60">
            <a:extLst>
              <a:ext uri="{FF2B5EF4-FFF2-40B4-BE49-F238E27FC236}">
                <a16:creationId xmlns:a16="http://schemas.microsoft.com/office/drawing/2014/main" id="{387E6933-3F2E-20B1-70B5-9963B5926C30}"/>
              </a:ext>
            </a:extLst>
          </p:cNvPr>
          <p:cNvCxnSpPr>
            <a:cxnSpLocks/>
            <a:stCxn id="56" idx="0"/>
            <a:endCxn id="52" idx="7"/>
          </p:cNvCxnSpPr>
          <p:nvPr/>
        </p:nvCxnSpPr>
        <p:spPr>
          <a:xfrm rot="16200000" flipV="1">
            <a:off x="8477263" y="6352914"/>
            <a:ext cx="49117" cy="359025"/>
          </a:xfrm>
          <a:prstGeom prst="curvedConnector3">
            <a:avLst>
              <a:gd name="adj1" fmla="val 640035"/>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64" name="接點: 弧形 63">
            <a:extLst>
              <a:ext uri="{FF2B5EF4-FFF2-40B4-BE49-F238E27FC236}">
                <a16:creationId xmlns:a16="http://schemas.microsoft.com/office/drawing/2014/main" id="{810CC52C-353D-09E4-C347-DE14D754667E}"/>
              </a:ext>
            </a:extLst>
          </p:cNvPr>
          <p:cNvCxnSpPr>
            <a:cxnSpLocks/>
            <a:stCxn id="54" idx="2"/>
            <a:endCxn id="49" idx="2"/>
          </p:cNvCxnSpPr>
          <p:nvPr/>
        </p:nvCxnSpPr>
        <p:spPr>
          <a:xfrm rot="16200000" flipH="1">
            <a:off x="8550097" y="5737672"/>
            <a:ext cx="1335837" cy="131257"/>
          </a:xfrm>
          <a:prstGeom prst="curvedConnector2">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68" name="接點: 弧形 67">
            <a:extLst>
              <a:ext uri="{FF2B5EF4-FFF2-40B4-BE49-F238E27FC236}">
                <a16:creationId xmlns:a16="http://schemas.microsoft.com/office/drawing/2014/main" id="{44E8370B-4034-7FD3-4940-F0ADA7192DA5}"/>
              </a:ext>
            </a:extLst>
          </p:cNvPr>
          <p:cNvCxnSpPr>
            <a:cxnSpLocks/>
            <a:stCxn id="55" idx="5"/>
            <a:endCxn id="49" idx="6"/>
          </p:cNvCxnSpPr>
          <p:nvPr/>
        </p:nvCxnSpPr>
        <p:spPr>
          <a:xfrm flipH="1">
            <a:off x="9443034" y="5316451"/>
            <a:ext cx="105650" cy="1154769"/>
          </a:xfrm>
          <a:prstGeom prst="curvedConnector3">
            <a:avLst>
              <a:gd name="adj1" fmla="val -254091"/>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73" name="接點: 弧形 72">
            <a:extLst>
              <a:ext uri="{FF2B5EF4-FFF2-40B4-BE49-F238E27FC236}">
                <a16:creationId xmlns:a16="http://schemas.microsoft.com/office/drawing/2014/main" id="{0DC00480-128C-8285-8A0D-B37F01EF1805}"/>
              </a:ext>
            </a:extLst>
          </p:cNvPr>
          <p:cNvCxnSpPr>
            <a:stCxn id="15" idx="1"/>
          </p:cNvCxnSpPr>
          <p:nvPr/>
        </p:nvCxnSpPr>
        <p:spPr>
          <a:xfrm rot="16200000" flipH="1" flipV="1">
            <a:off x="7254209" y="2370984"/>
            <a:ext cx="516478" cy="1048837"/>
          </a:xfrm>
          <a:prstGeom prst="curvedConnector4">
            <a:avLst>
              <a:gd name="adj1" fmla="val -44261"/>
              <a:gd name="adj2" fmla="val 63270"/>
            </a:avLst>
          </a:prstGeom>
          <a:ln>
            <a:tailEnd type="triangle"/>
          </a:ln>
        </p:spPr>
        <p:style>
          <a:lnRef idx="1">
            <a:schemeClr val="accent1"/>
          </a:lnRef>
          <a:fillRef idx="0">
            <a:schemeClr val="accent1"/>
          </a:fillRef>
          <a:effectRef idx="0">
            <a:schemeClr val="accent1"/>
          </a:effectRef>
          <a:fontRef idx="minor">
            <a:schemeClr val="tx1"/>
          </a:fontRef>
        </p:style>
      </p:cxnSp>
      <p:sp>
        <p:nvSpPr>
          <p:cNvPr id="74" name="文字方塊 73">
            <a:extLst>
              <a:ext uri="{FF2B5EF4-FFF2-40B4-BE49-F238E27FC236}">
                <a16:creationId xmlns:a16="http://schemas.microsoft.com/office/drawing/2014/main" id="{7607C95C-DAA8-6647-2CF8-715BCEAF892A}"/>
              </a:ext>
            </a:extLst>
          </p:cNvPr>
          <p:cNvSpPr txBox="1"/>
          <p:nvPr/>
        </p:nvSpPr>
        <p:spPr>
          <a:xfrm>
            <a:off x="5602877" y="3192181"/>
            <a:ext cx="2099593" cy="707886"/>
          </a:xfrm>
          <a:prstGeom prst="rect">
            <a:avLst/>
          </a:prstGeom>
          <a:noFill/>
        </p:spPr>
        <p:txBody>
          <a:bodyPr wrap="square" rtlCol="0">
            <a:spAutoFit/>
          </a:bodyPr>
          <a:lstStyle/>
          <a:p>
            <a:r>
              <a:rPr lang="en-US" altLang="zh-TW" sz="2000" dirty="0">
                <a:latin typeface="Times New Roman" panose="02020603050405020304" pitchFamily="18" charset="0"/>
                <a:cs typeface="Times New Roman" panose="02020603050405020304" pitchFamily="18" charset="0"/>
              </a:rPr>
              <a:t>Identifier circle</a:t>
            </a:r>
          </a:p>
          <a:p>
            <a:r>
              <a:rPr lang="en-US" altLang="zh-TW" sz="2000" dirty="0">
                <a:latin typeface="Times New Roman" panose="02020603050405020304" pitchFamily="18" charset="0"/>
                <a:cs typeface="Times New Roman" panose="02020603050405020304" pitchFamily="18" charset="0"/>
              </a:rPr>
              <a:t>(modulo 2</a:t>
            </a:r>
            <a:r>
              <a:rPr lang="en-US" altLang="zh-TW" sz="2000" baseline="30000" dirty="0">
                <a:latin typeface="Times New Roman" panose="02020603050405020304" pitchFamily="18" charset="0"/>
                <a:cs typeface="Times New Roman" panose="02020603050405020304" pitchFamily="18" charset="0"/>
              </a:rPr>
              <a:t>m</a:t>
            </a:r>
            <a:r>
              <a:rPr lang="en-US" altLang="zh-TW" sz="2000" dirty="0">
                <a:latin typeface="Times New Roman" panose="02020603050405020304" pitchFamily="18" charset="0"/>
                <a:cs typeface="Times New Roman" panose="02020603050405020304" pitchFamily="18" charset="0"/>
              </a:rPr>
              <a:t>)</a:t>
            </a:r>
            <a:endParaRPr lang="zh-TW" alt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401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EA277A-687F-76D2-48D5-C6059E0B4D4D}"/>
            </a:ext>
          </a:extLst>
        </p:cNvPr>
        <p:cNvGrpSpPr/>
        <p:nvPr/>
      </p:nvGrpSpPr>
      <p:grpSpPr>
        <a:xfrm>
          <a:off x="0" y="0"/>
          <a:ext cx="0" cy="0"/>
          <a:chOff x="0" y="0"/>
          <a:chExt cx="0" cy="0"/>
        </a:xfrm>
      </p:grpSpPr>
      <p:sp>
        <p:nvSpPr>
          <p:cNvPr id="2" name="標題 1">
            <a:extLst>
              <a:ext uri="{FF2B5EF4-FFF2-40B4-BE49-F238E27FC236}">
                <a16:creationId xmlns:a16="http://schemas.microsoft.com/office/drawing/2014/main" id="{85624941-FE7D-A0A7-56F0-91C663F33433}"/>
              </a:ext>
            </a:extLst>
          </p:cNvPr>
          <p:cNvSpPr>
            <a:spLocks noGrp="1"/>
          </p:cNvSpPr>
          <p:nvPr>
            <p:ph type="title"/>
          </p:nvPr>
        </p:nvSpPr>
        <p:spPr>
          <a:xfrm>
            <a:off x="838200" y="281235"/>
            <a:ext cx="10515600" cy="1325563"/>
          </a:xfrm>
        </p:spPr>
        <p:txBody>
          <a:bodyPr>
            <a:normAutofit/>
          </a:bodyPr>
          <a:lstStyle/>
          <a:p>
            <a:pPr algn="ctr"/>
            <a:r>
              <a:rPr lang="en-US" altLang="zh-TW" sz="4800" dirty="0">
                <a:solidFill>
                  <a:srgbClr val="303233"/>
                </a:solidFill>
                <a:highlight>
                  <a:srgbClr val="FFFFFF"/>
                </a:highlight>
                <a:latin typeface="Times New Roman" panose="02020603050405020304" pitchFamily="18" charset="0"/>
                <a:cs typeface="Times New Roman" panose="02020603050405020304" pitchFamily="18" charset="0"/>
              </a:rPr>
              <a:t>Chord Protocol</a:t>
            </a:r>
          </a:p>
        </p:txBody>
      </p:sp>
      <p:sp>
        <p:nvSpPr>
          <p:cNvPr id="3" name="投影片編號版面配置區 2">
            <a:extLst>
              <a:ext uri="{FF2B5EF4-FFF2-40B4-BE49-F238E27FC236}">
                <a16:creationId xmlns:a16="http://schemas.microsoft.com/office/drawing/2014/main" id="{0490BFA9-2E4B-8E2E-8E0A-7E6419523F33}"/>
              </a:ext>
            </a:extLst>
          </p:cNvPr>
          <p:cNvSpPr>
            <a:spLocks noGrp="1"/>
          </p:cNvSpPr>
          <p:nvPr>
            <p:ph type="sldNum" sz="quarter" idx="12"/>
          </p:nvPr>
        </p:nvSpPr>
        <p:spPr/>
        <p:txBody>
          <a:bodyPr/>
          <a:lstStyle/>
          <a:p>
            <a:fld id="{EFAEC03B-316C-4507-8207-D997BB28EB64}" type="slidenum">
              <a:rPr lang="zh-TW" altLang="en-US" smtClean="0"/>
              <a:t>7</a:t>
            </a:fld>
            <a:endParaRPr lang="zh-TW" altLang="en-US" dirty="0"/>
          </a:p>
        </p:txBody>
      </p:sp>
      <p:sp>
        <p:nvSpPr>
          <p:cNvPr id="7" name="內容版面配置區 6">
            <a:extLst>
              <a:ext uri="{FF2B5EF4-FFF2-40B4-BE49-F238E27FC236}">
                <a16:creationId xmlns:a16="http://schemas.microsoft.com/office/drawing/2014/main" id="{C15825DB-F76F-4782-0861-DD98604C85D1}"/>
              </a:ext>
            </a:extLst>
          </p:cNvPr>
          <p:cNvSpPr>
            <a:spLocks noGrp="1"/>
          </p:cNvSpPr>
          <p:nvPr>
            <p:ph idx="1"/>
          </p:nvPr>
        </p:nvSpPr>
        <p:spPr>
          <a:xfrm>
            <a:off x="753374" y="1847850"/>
            <a:ext cx="11179629" cy="4351338"/>
          </a:xfrm>
        </p:spPr>
        <p:txBody>
          <a:bodyPr/>
          <a:lstStyle/>
          <a:p>
            <a:pPr marL="342900" indent="-342900">
              <a:buFont typeface="+mj-lt"/>
              <a:buAutoNum type="arabicPeriod"/>
            </a:pPr>
            <a:r>
              <a:rPr lang="en-US" altLang="zh-TW" sz="2400" dirty="0">
                <a:latin typeface="Times New Roman" panose="02020603050405020304" pitchFamily="18" charset="0"/>
                <a:cs typeface="Times New Roman" panose="02020603050405020304" pitchFamily="18" charset="0"/>
              </a:rPr>
              <a:t>Find the locations of keys</a:t>
            </a:r>
          </a:p>
          <a:p>
            <a:pPr marL="342900" indent="-342900">
              <a:buFont typeface="+mj-lt"/>
              <a:buAutoNum type="arabicPeriod"/>
            </a:pPr>
            <a:r>
              <a:rPr lang="en-US" altLang="zh-TW" sz="2400" dirty="0">
                <a:latin typeface="Times New Roman" panose="02020603050405020304" pitchFamily="18" charset="0"/>
                <a:cs typeface="Times New Roman" panose="02020603050405020304" pitchFamily="18" charset="0"/>
              </a:rPr>
              <a:t>How new nodes join the system</a:t>
            </a:r>
          </a:p>
        </p:txBody>
      </p:sp>
      <p:sp>
        <p:nvSpPr>
          <p:cNvPr id="13" name="文字方塊 12">
            <a:extLst>
              <a:ext uri="{FF2B5EF4-FFF2-40B4-BE49-F238E27FC236}">
                <a16:creationId xmlns:a16="http://schemas.microsoft.com/office/drawing/2014/main" id="{54087C22-34AA-60B8-4F51-490A80FD208A}"/>
              </a:ext>
            </a:extLst>
          </p:cNvPr>
          <p:cNvSpPr txBox="1"/>
          <p:nvPr/>
        </p:nvSpPr>
        <p:spPr>
          <a:xfrm>
            <a:off x="5637402" y="2973897"/>
            <a:ext cx="914400" cy="914400"/>
          </a:xfrm>
          <a:prstGeom prst="rect">
            <a:avLst/>
          </a:prstGeom>
          <a:noFill/>
        </p:spPr>
        <p:txBody>
          <a:bodyPr wrap="square" rtlCol="0">
            <a:spAutoFit/>
          </a:bodyPr>
          <a:lstStyle/>
          <a:p>
            <a:endParaRPr lang="zh-TW" altLang="en-US" dirty="0"/>
          </a:p>
        </p:txBody>
      </p:sp>
      <p:sp>
        <p:nvSpPr>
          <p:cNvPr id="14" name="文字方塊 13">
            <a:extLst>
              <a:ext uri="{FF2B5EF4-FFF2-40B4-BE49-F238E27FC236}">
                <a16:creationId xmlns:a16="http://schemas.microsoft.com/office/drawing/2014/main" id="{3D81718B-1108-4621-7F0F-9BE08E979CC6}"/>
              </a:ext>
            </a:extLst>
          </p:cNvPr>
          <p:cNvSpPr txBox="1"/>
          <p:nvPr/>
        </p:nvSpPr>
        <p:spPr>
          <a:xfrm>
            <a:off x="5637402" y="2973897"/>
            <a:ext cx="914400" cy="914400"/>
          </a:xfrm>
          <a:prstGeom prst="rect">
            <a:avLst/>
          </a:prstGeom>
          <a:noFill/>
        </p:spPr>
        <p:txBody>
          <a:bodyPr wrap="square" rtlCol="0">
            <a:spAutoFit/>
          </a:bodyPr>
          <a:lstStyle/>
          <a:p>
            <a:endParaRPr lang="zh-TW" altLang="en-US" dirty="0"/>
          </a:p>
        </p:txBody>
      </p:sp>
      <p:sp>
        <p:nvSpPr>
          <p:cNvPr id="15" name="文字方塊 14">
            <a:extLst>
              <a:ext uri="{FF2B5EF4-FFF2-40B4-BE49-F238E27FC236}">
                <a16:creationId xmlns:a16="http://schemas.microsoft.com/office/drawing/2014/main" id="{728D8A3F-909C-679A-BBCA-57447ECA1099}"/>
              </a:ext>
            </a:extLst>
          </p:cNvPr>
          <p:cNvSpPr txBox="1"/>
          <p:nvPr/>
        </p:nvSpPr>
        <p:spPr>
          <a:xfrm>
            <a:off x="7696200" y="2971800"/>
            <a:ext cx="914400" cy="914400"/>
          </a:xfrm>
          <a:prstGeom prst="rect">
            <a:avLst/>
          </a:prstGeom>
          <a:noFill/>
        </p:spPr>
        <p:txBody>
          <a:bodyPr wrap="square" rtlCol="0">
            <a:spAutoFit/>
          </a:bodyPr>
          <a:lstStyle/>
          <a:p>
            <a:endParaRPr lang="zh-TW" altLang="en-US" dirty="0"/>
          </a:p>
        </p:txBody>
      </p:sp>
    </p:spTree>
    <p:extLst>
      <p:ext uri="{BB962C8B-B14F-4D97-AF65-F5344CB8AC3E}">
        <p14:creationId xmlns:p14="http://schemas.microsoft.com/office/powerpoint/2010/main" val="1664371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EA277A-687F-76D2-48D5-C6059E0B4D4D}"/>
            </a:ext>
          </a:extLst>
        </p:cNvPr>
        <p:cNvGrpSpPr/>
        <p:nvPr/>
      </p:nvGrpSpPr>
      <p:grpSpPr>
        <a:xfrm>
          <a:off x="0" y="0"/>
          <a:ext cx="0" cy="0"/>
          <a:chOff x="0" y="0"/>
          <a:chExt cx="0" cy="0"/>
        </a:xfrm>
      </p:grpSpPr>
      <p:sp>
        <p:nvSpPr>
          <p:cNvPr id="2" name="標題 1">
            <a:extLst>
              <a:ext uri="{FF2B5EF4-FFF2-40B4-BE49-F238E27FC236}">
                <a16:creationId xmlns:a16="http://schemas.microsoft.com/office/drawing/2014/main" id="{85624941-FE7D-A0A7-56F0-91C663F33433}"/>
              </a:ext>
            </a:extLst>
          </p:cNvPr>
          <p:cNvSpPr>
            <a:spLocks noGrp="1"/>
          </p:cNvSpPr>
          <p:nvPr>
            <p:ph type="title"/>
          </p:nvPr>
        </p:nvSpPr>
        <p:spPr>
          <a:xfrm>
            <a:off x="838200" y="192522"/>
            <a:ext cx="10515600" cy="1325563"/>
          </a:xfrm>
        </p:spPr>
        <p:txBody>
          <a:bodyPr>
            <a:normAutofit/>
          </a:bodyPr>
          <a:lstStyle/>
          <a:p>
            <a:pPr algn="ctr"/>
            <a:r>
              <a:rPr lang="en-US" altLang="zh-TW" sz="4800" dirty="0">
                <a:latin typeface="Times New Roman" panose="02020603050405020304" pitchFamily="18" charset="0"/>
                <a:cs typeface="Times New Roman" panose="02020603050405020304" pitchFamily="18" charset="0"/>
              </a:rPr>
              <a:t>Find the locations of keys</a:t>
            </a:r>
          </a:p>
        </p:txBody>
      </p:sp>
      <p:sp>
        <p:nvSpPr>
          <p:cNvPr id="3" name="投影片編號版面配置區 2">
            <a:extLst>
              <a:ext uri="{FF2B5EF4-FFF2-40B4-BE49-F238E27FC236}">
                <a16:creationId xmlns:a16="http://schemas.microsoft.com/office/drawing/2014/main" id="{0490BFA9-2E4B-8E2E-8E0A-7E6419523F33}"/>
              </a:ext>
            </a:extLst>
          </p:cNvPr>
          <p:cNvSpPr>
            <a:spLocks noGrp="1"/>
          </p:cNvSpPr>
          <p:nvPr>
            <p:ph type="sldNum" sz="quarter" idx="12"/>
          </p:nvPr>
        </p:nvSpPr>
        <p:spPr/>
        <p:txBody>
          <a:bodyPr/>
          <a:lstStyle/>
          <a:p>
            <a:fld id="{EFAEC03B-316C-4507-8207-D997BB28EB64}" type="slidenum">
              <a:rPr lang="zh-TW" altLang="en-US" smtClean="0"/>
              <a:t>8</a:t>
            </a:fld>
            <a:endParaRPr lang="zh-TW" altLang="en-US" dirty="0"/>
          </a:p>
        </p:txBody>
      </p:sp>
      <p:pic>
        <p:nvPicPr>
          <p:cNvPr id="5" name="內容版面配置區 4">
            <a:extLst>
              <a:ext uri="{FF2B5EF4-FFF2-40B4-BE49-F238E27FC236}">
                <a16:creationId xmlns:a16="http://schemas.microsoft.com/office/drawing/2014/main" id="{AEEE9E22-9E8E-A1F1-8B10-B9418B20C7EA}"/>
              </a:ext>
            </a:extLst>
          </p:cNvPr>
          <p:cNvPicPr>
            <a:picLocks noGrp="1" noChangeAspect="1"/>
          </p:cNvPicPr>
          <p:nvPr>
            <p:ph idx="1"/>
          </p:nvPr>
        </p:nvPicPr>
        <p:blipFill>
          <a:blip r:embed="rId2"/>
          <a:stretch>
            <a:fillRect/>
          </a:stretch>
        </p:blipFill>
        <p:spPr>
          <a:xfrm>
            <a:off x="6676164" y="1914082"/>
            <a:ext cx="4585020" cy="4351338"/>
          </a:xfrm>
        </p:spPr>
      </p:pic>
      <p:sp>
        <p:nvSpPr>
          <p:cNvPr id="15" name="文字方塊 14">
            <a:extLst>
              <a:ext uri="{FF2B5EF4-FFF2-40B4-BE49-F238E27FC236}">
                <a16:creationId xmlns:a16="http://schemas.microsoft.com/office/drawing/2014/main" id="{728D8A3F-909C-679A-BBCA-57447ECA1099}"/>
              </a:ext>
            </a:extLst>
          </p:cNvPr>
          <p:cNvSpPr txBox="1"/>
          <p:nvPr/>
        </p:nvSpPr>
        <p:spPr>
          <a:xfrm>
            <a:off x="7696200" y="2971800"/>
            <a:ext cx="914400" cy="914400"/>
          </a:xfrm>
          <a:prstGeom prst="rect">
            <a:avLst/>
          </a:prstGeom>
          <a:noFill/>
        </p:spPr>
        <p:txBody>
          <a:bodyPr wrap="square" rtlCol="0">
            <a:spAutoFit/>
          </a:bodyPr>
          <a:lstStyle/>
          <a:p>
            <a:endParaRPr lang="zh-TW" altLang="en-US" dirty="0"/>
          </a:p>
        </p:txBody>
      </p:sp>
      <p:sp>
        <p:nvSpPr>
          <p:cNvPr id="6" name="文字方塊 5">
            <a:extLst>
              <a:ext uri="{FF2B5EF4-FFF2-40B4-BE49-F238E27FC236}">
                <a16:creationId xmlns:a16="http://schemas.microsoft.com/office/drawing/2014/main" id="{AB5B11E7-D24B-73AF-976F-7DC0CA804B75}"/>
              </a:ext>
            </a:extLst>
          </p:cNvPr>
          <p:cNvSpPr txBox="1"/>
          <p:nvPr/>
        </p:nvSpPr>
        <p:spPr>
          <a:xfrm>
            <a:off x="472546" y="1672550"/>
            <a:ext cx="6083990" cy="4893647"/>
          </a:xfrm>
          <a:prstGeom prst="rect">
            <a:avLst/>
          </a:prstGeom>
          <a:noFill/>
        </p:spPr>
        <p:txBody>
          <a:bodyPr wrap="square" rtlCol="0">
            <a:spAutoFit/>
          </a:bodyPr>
          <a:lstStyle/>
          <a:p>
            <a:r>
              <a:rPr lang="en-US" altLang="zh-TW" sz="2400" dirty="0">
                <a:latin typeface="Times New Roman" panose="02020603050405020304" pitchFamily="18" charset="0"/>
                <a:cs typeface="Times New Roman" panose="02020603050405020304" pitchFamily="18" charset="0"/>
              </a:rPr>
              <a:t>10  nodes</a:t>
            </a:r>
          </a:p>
          <a:p>
            <a:pPr marL="457200" indent="-457200">
              <a:buAutoNum type="arabicPlain" startAt="8"/>
            </a:pPr>
            <a:r>
              <a:rPr lang="en-US" altLang="zh-TW" sz="2400" dirty="0">
                <a:latin typeface="Times New Roman" panose="02020603050405020304" pitchFamily="18" charset="0"/>
                <a:cs typeface="Times New Roman" panose="02020603050405020304" pitchFamily="18" charset="0"/>
              </a:rPr>
              <a:t>keys  (8 data)</a:t>
            </a:r>
          </a:p>
          <a:p>
            <a:endParaRPr lang="en-US" altLang="zh-TW" sz="2400" dirty="0">
              <a:latin typeface="Times New Roman" panose="02020603050405020304" pitchFamily="18" charset="0"/>
              <a:cs typeface="Times New Roman" panose="02020603050405020304" pitchFamily="18" charset="0"/>
            </a:endParaRPr>
          </a:p>
          <a:p>
            <a:r>
              <a:rPr lang="en-US" altLang="zh-TW" sz="2400" dirty="0">
                <a:latin typeface="Times New Roman" panose="02020603050405020304" pitchFamily="18" charset="0"/>
                <a:cs typeface="Times New Roman" panose="02020603050405020304" pitchFamily="18" charset="0"/>
              </a:rPr>
              <a:t>Basic algorithm :</a:t>
            </a:r>
          </a:p>
          <a:p>
            <a:r>
              <a:rPr lang="en-US" altLang="zh-TW" sz="2400" dirty="0">
                <a:latin typeface="Times New Roman" panose="02020603050405020304" pitchFamily="18" charset="0"/>
                <a:cs typeface="Times New Roman" panose="02020603050405020304" pitchFamily="18" charset="0"/>
              </a:rPr>
              <a:t>Queries for a given key pass through successor pointers until they find two nodes straddling the key.</a:t>
            </a:r>
          </a:p>
          <a:p>
            <a:endParaRPr lang="en-US" altLang="zh-TW" sz="2400" dirty="0">
              <a:latin typeface="Times New Roman" panose="02020603050405020304" pitchFamily="18" charset="0"/>
              <a:cs typeface="Times New Roman" panose="02020603050405020304" pitchFamily="18" charset="0"/>
            </a:endParaRPr>
          </a:p>
          <a:p>
            <a:pPr marL="457200" indent="-457200">
              <a:buAutoNum type="arabicPlain" startAt="8"/>
            </a:pPr>
            <a:endParaRPr lang="en-US" altLang="zh-TW" sz="2400" dirty="0">
              <a:latin typeface="Times New Roman" panose="02020603050405020304" pitchFamily="18" charset="0"/>
              <a:cs typeface="Times New Roman" panose="02020603050405020304" pitchFamily="18" charset="0"/>
            </a:endParaRPr>
          </a:p>
          <a:p>
            <a:pPr marL="457200" indent="-457200">
              <a:buAutoNum type="arabicPlain" startAt="8"/>
            </a:pPr>
            <a:endParaRPr lang="en-US" altLang="zh-TW" sz="2400" dirty="0">
              <a:latin typeface="Times New Roman" panose="02020603050405020304" pitchFamily="18" charset="0"/>
              <a:cs typeface="Times New Roman" panose="02020603050405020304" pitchFamily="18" charset="0"/>
            </a:endParaRPr>
          </a:p>
          <a:p>
            <a:pPr marL="457200" indent="-457200">
              <a:buAutoNum type="arabicPlain" startAt="8"/>
            </a:pPr>
            <a:endParaRPr lang="en-US" altLang="zh-TW" sz="2400" dirty="0">
              <a:latin typeface="Times New Roman" panose="02020603050405020304" pitchFamily="18" charset="0"/>
              <a:cs typeface="Times New Roman" panose="02020603050405020304" pitchFamily="18" charset="0"/>
            </a:endParaRPr>
          </a:p>
          <a:p>
            <a:pPr marL="457200" indent="-457200">
              <a:buAutoNum type="arabicPlain" startAt="8"/>
            </a:pPr>
            <a:endParaRPr lang="en-US" altLang="zh-TW" sz="2400" dirty="0">
              <a:latin typeface="Times New Roman" panose="02020603050405020304" pitchFamily="18" charset="0"/>
              <a:cs typeface="Times New Roman" panose="02020603050405020304" pitchFamily="18" charset="0"/>
            </a:endParaRPr>
          </a:p>
          <a:p>
            <a:pPr marL="457200" indent="-457200">
              <a:buAutoNum type="arabicPlain" startAt="8"/>
            </a:pPr>
            <a:endParaRPr lang="zh-TW" altLang="en-US" sz="2400" dirty="0">
              <a:latin typeface="Times New Roman" panose="02020603050405020304" pitchFamily="18" charset="0"/>
              <a:cs typeface="Times New Roman" panose="02020603050405020304" pitchFamily="18" charset="0"/>
            </a:endParaRPr>
          </a:p>
        </p:txBody>
      </p:sp>
      <p:sp>
        <p:nvSpPr>
          <p:cNvPr id="8" name="橢圓 7">
            <a:extLst>
              <a:ext uri="{FF2B5EF4-FFF2-40B4-BE49-F238E27FC236}">
                <a16:creationId xmlns:a16="http://schemas.microsoft.com/office/drawing/2014/main" id="{5F8CF72D-BF52-BF63-1385-1EA805E5AEE7}"/>
              </a:ext>
            </a:extLst>
          </p:cNvPr>
          <p:cNvSpPr/>
          <p:nvPr/>
        </p:nvSpPr>
        <p:spPr>
          <a:xfrm>
            <a:off x="8968674" y="2299133"/>
            <a:ext cx="506791" cy="514487"/>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橢圓 8">
            <a:extLst>
              <a:ext uri="{FF2B5EF4-FFF2-40B4-BE49-F238E27FC236}">
                <a16:creationId xmlns:a16="http://schemas.microsoft.com/office/drawing/2014/main" id="{D77517F7-401C-8DD5-E18C-0C9388D82065}"/>
              </a:ext>
            </a:extLst>
          </p:cNvPr>
          <p:cNvSpPr/>
          <p:nvPr/>
        </p:nvSpPr>
        <p:spPr>
          <a:xfrm>
            <a:off x="10205449" y="5261994"/>
            <a:ext cx="506791" cy="514487"/>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橢圓 10">
            <a:extLst>
              <a:ext uri="{FF2B5EF4-FFF2-40B4-BE49-F238E27FC236}">
                <a16:creationId xmlns:a16="http://schemas.microsoft.com/office/drawing/2014/main" id="{7D2FE8AF-A324-D7F6-4CB2-1486135A4680}"/>
              </a:ext>
            </a:extLst>
          </p:cNvPr>
          <p:cNvSpPr/>
          <p:nvPr/>
        </p:nvSpPr>
        <p:spPr>
          <a:xfrm>
            <a:off x="7296120" y="2937338"/>
            <a:ext cx="506791" cy="514487"/>
          </a:xfrm>
          <a:prstGeom prst="ellipse">
            <a:avLst/>
          </a:prstGeom>
          <a:no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 name="橢圓 11">
            <a:extLst>
              <a:ext uri="{FF2B5EF4-FFF2-40B4-BE49-F238E27FC236}">
                <a16:creationId xmlns:a16="http://schemas.microsoft.com/office/drawing/2014/main" id="{F145DC28-0532-E012-7E47-974439E4838A}"/>
              </a:ext>
            </a:extLst>
          </p:cNvPr>
          <p:cNvSpPr/>
          <p:nvPr/>
        </p:nvSpPr>
        <p:spPr>
          <a:xfrm>
            <a:off x="9919768" y="2811957"/>
            <a:ext cx="506791" cy="514487"/>
          </a:xfrm>
          <a:prstGeom prst="ellipse">
            <a:avLst/>
          </a:prstGeom>
          <a:no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17" name="接點: 弧形 16">
            <a:extLst>
              <a:ext uri="{FF2B5EF4-FFF2-40B4-BE49-F238E27FC236}">
                <a16:creationId xmlns:a16="http://schemas.microsoft.com/office/drawing/2014/main" id="{1FC575BA-DE5A-0FFF-9E67-697D4AC0D6F3}"/>
              </a:ext>
            </a:extLst>
          </p:cNvPr>
          <p:cNvCxnSpPr>
            <a:stCxn id="8" idx="1"/>
            <a:endCxn id="11" idx="0"/>
          </p:cNvCxnSpPr>
          <p:nvPr/>
        </p:nvCxnSpPr>
        <p:spPr>
          <a:xfrm rot="16200000" flipH="1" flipV="1">
            <a:off x="8014774" y="1909220"/>
            <a:ext cx="562860" cy="1493376"/>
          </a:xfrm>
          <a:prstGeom prst="curvedConnector3">
            <a:avLst>
              <a:gd name="adj1" fmla="val -54000"/>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8" name="接點: 弧形 17">
            <a:extLst>
              <a:ext uri="{FF2B5EF4-FFF2-40B4-BE49-F238E27FC236}">
                <a16:creationId xmlns:a16="http://schemas.microsoft.com/office/drawing/2014/main" id="{8AFACA77-34F6-902A-2B6B-0B5CCF1C23C7}"/>
              </a:ext>
            </a:extLst>
          </p:cNvPr>
          <p:cNvCxnSpPr>
            <a:cxnSpLocks/>
            <a:stCxn id="8" idx="7"/>
            <a:endCxn id="12" idx="7"/>
          </p:cNvCxnSpPr>
          <p:nvPr/>
        </p:nvCxnSpPr>
        <p:spPr>
          <a:xfrm rot="16200000" flipH="1">
            <a:off x="9620382" y="2155343"/>
            <a:ext cx="512824" cy="951094"/>
          </a:xfrm>
          <a:prstGeom prst="curvedConnector3">
            <a:avLst>
              <a:gd name="adj1" fmla="val -59269"/>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22" name="文字方塊 21">
            <a:extLst>
              <a:ext uri="{FF2B5EF4-FFF2-40B4-BE49-F238E27FC236}">
                <a16:creationId xmlns:a16="http://schemas.microsoft.com/office/drawing/2014/main" id="{FD97A2CD-45A6-1402-B2D9-0970F4B13929}"/>
              </a:ext>
            </a:extLst>
          </p:cNvPr>
          <p:cNvSpPr txBox="1"/>
          <p:nvPr/>
        </p:nvSpPr>
        <p:spPr>
          <a:xfrm>
            <a:off x="6980457" y="1664750"/>
            <a:ext cx="3137482" cy="461665"/>
          </a:xfrm>
          <a:prstGeom prst="rect">
            <a:avLst/>
          </a:prstGeom>
          <a:noFill/>
        </p:spPr>
        <p:txBody>
          <a:bodyPr wrap="square" rtlCol="0">
            <a:spAutoFit/>
          </a:bodyPr>
          <a:lstStyle/>
          <a:p>
            <a:r>
              <a:rPr lang="en-US" altLang="zh-TW" sz="2400" dirty="0"/>
              <a:t>predecessor</a:t>
            </a:r>
            <a:endParaRPr lang="zh-TW" altLang="en-US" sz="2400" dirty="0">
              <a:latin typeface="Times New Roman" panose="02020603050405020304" pitchFamily="18" charset="0"/>
              <a:cs typeface="Times New Roman" panose="02020603050405020304" pitchFamily="18" charset="0"/>
            </a:endParaRPr>
          </a:p>
        </p:txBody>
      </p:sp>
      <p:sp>
        <p:nvSpPr>
          <p:cNvPr id="23" name="文字方塊 22">
            <a:extLst>
              <a:ext uri="{FF2B5EF4-FFF2-40B4-BE49-F238E27FC236}">
                <a16:creationId xmlns:a16="http://schemas.microsoft.com/office/drawing/2014/main" id="{DAB07676-28B6-2440-1F98-7687AA0D1AD7}"/>
              </a:ext>
            </a:extLst>
          </p:cNvPr>
          <p:cNvSpPr txBox="1"/>
          <p:nvPr/>
        </p:nvSpPr>
        <p:spPr>
          <a:xfrm>
            <a:off x="10294946" y="2052266"/>
            <a:ext cx="3137482" cy="461665"/>
          </a:xfrm>
          <a:prstGeom prst="rect">
            <a:avLst/>
          </a:prstGeom>
          <a:noFill/>
        </p:spPr>
        <p:txBody>
          <a:bodyPr wrap="square" rtlCol="0">
            <a:spAutoFit/>
          </a:bodyPr>
          <a:lstStyle/>
          <a:p>
            <a:r>
              <a:rPr lang="en-US" altLang="zh-TW" sz="2400" dirty="0"/>
              <a:t>successor</a:t>
            </a:r>
            <a:endParaRPr lang="zh-TW"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7071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EA277A-687F-76D2-48D5-C6059E0B4D4D}"/>
            </a:ext>
          </a:extLst>
        </p:cNvPr>
        <p:cNvGrpSpPr/>
        <p:nvPr/>
      </p:nvGrpSpPr>
      <p:grpSpPr>
        <a:xfrm>
          <a:off x="0" y="0"/>
          <a:ext cx="0" cy="0"/>
          <a:chOff x="0" y="0"/>
          <a:chExt cx="0" cy="0"/>
        </a:xfrm>
      </p:grpSpPr>
      <p:sp>
        <p:nvSpPr>
          <p:cNvPr id="2" name="標題 1">
            <a:extLst>
              <a:ext uri="{FF2B5EF4-FFF2-40B4-BE49-F238E27FC236}">
                <a16:creationId xmlns:a16="http://schemas.microsoft.com/office/drawing/2014/main" id="{85624941-FE7D-A0A7-56F0-91C663F33433}"/>
              </a:ext>
            </a:extLst>
          </p:cNvPr>
          <p:cNvSpPr>
            <a:spLocks noGrp="1"/>
          </p:cNvSpPr>
          <p:nvPr>
            <p:ph type="title"/>
          </p:nvPr>
        </p:nvSpPr>
        <p:spPr>
          <a:xfrm>
            <a:off x="838200" y="214123"/>
            <a:ext cx="10515600" cy="1325563"/>
          </a:xfrm>
        </p:spPr>
        <p:txBody>
          <a:bodyPr>
            <a:normAutofit/>
          </a:bodyPr>
          <a:lstStyle/>
          <a:p>
            <a:pPr algn="ctr"/>
            <a:r>
              <a:rPr lang="en-US" altLang="zh-TW" sz="4800" dirty="0">
                <a:latin typeface="Times New Roman" panose="02020603050405020304" pitchFamily="18" charset="0"/>
                <a:cs typeface="Times New Roman" panose="02020603050405020304" pitchFamily="18" charset="0"/>
              </a:rPr>
              <a:t>Find the locations of keys</a:t>
            </a:r>
            <a:endParaRPr lang="en-US" altLang="zh-TW" sz="4800" dirty="0">
              <a:solidFill>
                <a:srgbClr val="303233"/>
              </a:solidFill>
              <a:highlight>
                <a:srgbClr val="FFFFFF"/>
              </a:highlight>
              <a:latin typeface="Times New Roman" panose="02020603050405020304" pitchFamily="18" charset="0"/>
              <a:cs typeface="Times New Roman" panose="02020603050405020304" pitchFamily="18" charset="0"/>
            </a:endParaRPr>
          </a:p>
        </p:txBody>
      </p:sp>
      <p:sp>
        <p:nvSpPr>
          <p:cNvPr id="3" name="投影片編號版面配置區 2">
            <a:extLst>
              <a:ext uri="{FF2B5EF4-FFF2-40B4-BE49-F238E27FC236}">
                <a16:creationId xmlns:a16="http://schemas.microsoft.com/office/drawing/2014/main" id="{0490BFA9-2E4B-8E2E-8E0A-7E6419523F33}"/>
              </a:ext>
            </a:extLst>
          </p:cNvPr>
          <p:cNvSpPr>
            <a:spLocks noGrp="1"/>
          </p:cNvSpPr>
          <p:nvPr>
            <p:ph type="sldNum" sz="quarter" idx="12"/>
          </p:nvPr>
        </p:nvSpPr>
        <p:spPr/>
        <p:txBody>
          <a:bodyPr/>
          <a:lstStyle/>
          <a:p>
            <a:fld id="{EFAEC03B-316C-4507-8207-D997BB28EB64}" type="slidenum">
              <a:rPr lang="zh-TW" altLang="en-US" smtClean="0"/>
              <a:t>9</a:t>
            </a:fld>
            <a:endParaRPr lang="zh-TW" altLang="en-US" dirty="0"/>
          </a:p>
        </p:txBody>
      </p:sp>
      <p:sp>
        <p:nvSpPr>
          <p:cNvPr id="7" name="內容版面配置區 6">
            <a:extLst>
              <a:ext uri="{FF2B5EF4-FFF2-40B4-BE49-F238E27FC236}">
                <a16:creationId xmlns:a16="http://schemas.microsoft.com/office/drawing/2014/main" id="{C15825DB-F76F-4782-0861-DD98604C85D1}"/>
              </a:ext>
            </a:extLst>
          </p:cNvPr>
          <p:cNvSpPr>
            <a:spLocks noGrp="1"/>
          </p:cNvSpPr>
          <p:nvPr>
            <p:ph idx="1"/>
          </p:nvPr>
        </p:nvSpPr>
        <p:spPr>
          <a:xfrm>
            <a:off x="504787" y="1631965"/>
            <a:ext cx="11179629" cy="4351338"/>
          </a:xfrm>
        </p:spPr>
        <p:txBody>
          <a:bodyPr/>
          <a:lstStyle/>
          <a:p>
            <a:pPr marL="0" indent="0">
              <a:buNone/>
            </a:pPr>
            <a:r>
              <a:rPr lang="en-US" altLang="zh-TW" sz="2400" dirty="0">
                <a:latin typeface="Times New Roman" panose="02020603050405020304" pitchFamily="18" charset="0"/>
                <a:cs typeface="Times New Roman" panose="02020603050405020304" pitchFamily="18" charset="0"/>
              </a:rPr>
              <a:t>Assume identifier circle build by modulo 2</a:t>
            </a:r>
            <a:r>
              <a:rPr lang="en-US" altLang="zh-TW" sz="2400" baseline="30000" dirty="0">
                <a:latin typeface="Times New Roman" panose="02020603050405020304" pitchFamily="18" charset="0"/>
                <a:cs typeface="Times New Roman" panose="02020603050405020304" pitchFamily="18" charset="0"/>
              </a:rPr>
              <a:t>m</a:t>
            </a:r>
          </a:p>
          <a:p>
            <a:pPr marL="0" indent="0">
              <a:buNone/>
            </a:pPr>
            <a:r>
              <a:rPr lang="en-US" altLang="zh-TW" sz="2400" dirty="0">
                <a:latin typeface="Times New Roman" panose="02020603050405020304" pitchFamily="18" charset="0"/>
                <a:cs typeface="Times New Roman" panose="02020603050405020304" pitchFamily="18" charset="0"/>
              </a:rPr>
              <a:t>Node maintains a </a:t>
            </a:r>
            <a:r>
              <a:rPr lang="en-US" altLang="zh-TW" sz="2400" dirty="0">
                <a:solidFill>
                  <a:srgbClr val="FF0000"/>
                </a:solidFill>
                <a:latin typeface="Times New Roman" panose="02020603050405020304" pitchFamily="18" charset="0"/>
                <a:cs typeface="Times New Roman" panose="02020603050405020304" pitchFamily="18" charset="0"/>
              </a:rPr>
              <a:t>finger table </a:t>
            </a:r>
            <a:r>
              <a:rPr lang="en-US" altLang="zh-TW" sz="2400" dirty="0">
                <a:latin typeface="Times New Roman" panose="02020603050405020304" pitchFamily="18" charset="0"/>
                <a:cs typeface="Times New Roman" panose="02020603050405020304" pitchFamily="18" charset="0"/>
              </a:rPr>
              <a:t>with up to m entries</a:t>
            </a:r>
            <a:endParaRPr lang="zh-TW" altLang="en-US" sz="2400" dirty="0">
              <a:latin typeface="Times New Roman" panose="02020603050405020304" pitchFamily="18" charset="0"/>
              <a:cs typeface="Times New Roman" panose="02020603050405020304" pitchFamily="18" charset="0"/>
            </a:endParaRPr>
          </a:p>
          <a:p>
            <a:pPr marL="0" indent="0">
              <a:buNone/>
            </a:pPr>
            <a:r>
              <a:rPr lang="en-US" altLang="zh-TW" sz="2400" dirty="0">
                <a:latin typeface="Times New Roman" panose="02020603050405020304" pitchFamily="18" charset="0"/>
                <a:cs typeface="Times New Roman" panose="02020603050405020304" pitchFamily="18" charset="0"/>
              </a:rPr>
              <a:t> </a:t>
            </a:r>
          </a:p>
          <a:p>
            <a:pPr marL="0" indent="0">
              <a:buNone/>
            </a:pPr>
            <a:r>
              <a:rPr lang="en-US" altLang="zh-TW" sz="2400" dirty="0">
                <a:latin typeface="Times New Roman" panose="02020603050405020304" pitchFamily="18" charset="0"/>
                <a:cs typeface="Times New Roman" panose="02020603050405020304" pitchFamily="18" charset="0"/>
              </a:rPr>
              <a:t> </a:t>
            </a:r>
          </a:p>
        </p:txBody>
      </p:sp>
      <p:sp>
        <p:nvSpPr>
          <p:cNvPr id="13" name="文字方塊 12">
            <a:extLst>
              <a:ext uri="{FF2B5EF4-FFF2-40B4-BE49-F238E27FC236}">
                <a16:creationId xmlns:a16="http://schemas.microsoft.com/office/drawing/2014/main" id="{54087C22-34AA-60B8-4F51-490A80FD208A}"/>
              </a:ext>
            </a:extLst>
          </p:cNvPr>
          <p:cNvSpPr txBox="1"/>
          <p:nvPr/>
        </p:nvSpPr>
        <p:spPr>
          <a:xfrm>
            <a:off x="5637402" y="2973897"/>
            <a:ext cx="914400" cy="914400"/>
          </a:xfrm>
          <a:prstGeom prst="rect">
            <a:avLst/>
          </a:prstGeom>
          <a:noFill/>
        </p:spPr>
        <p:txBody>
          <a:bodyPr wrap="square" rtlCol="0">
            <a:spAutoFit/>
          </a:bodyPr>
          <a:lstStyle/>
          <a:p>
            <a:endParaRPr lang="zh-TW" altLang="en-US" dirty="0"/>
          </a:p>
        </p:txBody>
      </p:sp>
      <p:sp>
        <p:nvSpPr>
          <p:cNvPr id="14" name="文字方塊 13">
            <a:extLst>
              <a:ext uri="{FF2B5EF4-FFF2-40B4-BE49-F238E27FC236}">
                <a16:creationId xmlns:a16="http://schemas.microsoft.com/office/drawing/2014/main" id="{3D81718B-1108-4621-7F0F-9BE08E979CC6}"/>
              </a:ext>
            </a:extLst>
          </p:cNvPr>
          <p:cNvSpPr txBox="1"/>
          <p:nvPr/>
        </p:nvSpPr>
        <p:spPr>
          <a:xfrm>
            <a:off x="5637402" y="2973897"/>
            <a:ext cx="914400" cy="914400"/>
          </a:xfrm>
          <a:prstGeom prst="rect">
            <a:avLst/>
          </a:prstGeom>
          <a:noFill/>
        </p:spPr>
        <p:txBody>
          <a:bodyPr wrap="square" rtlCol="0">
            <a:spAutoFit/>
          </a:bodyPr>
          <a:lstStyle/>
          <a:p>
            <a:endParaRPr lang="zh-TW" altLang="en-US" dirty="0"/>
          </a:p>
        </p:txBody>
      </p:sp>
      <p:sp>
        <p:nvSpPr>
          <p:cNvPr id="15" name="文字方塊 14">
            <a:extLst>
              <a:ext uri="{FF2B5EF4-FFF2-40B4-BE49-F238E27FC236}">
                <a16:creationId xmlns:a16="http://schemas.microsoft.com/office/drawing/2014/main" id="{728D8A3F-909C-679A-BBCA-57447ECA1099}"/>
              </a:ext>
            </a:extLst>
          </p:cNvPr>
          <p:cNvSpPr txBox="1"/>
          <p:nvPr/>
        </p:nvSpPr>
        <p:spPr>
          <a:xfrm>
            <a:off x="7696200" y="2971800"/>
            <a:ext cx="914400" cy="914400"/>
          </a:xfrm>
          <a:prstGeom prst="rect">
            <a:avLst/>
          </a:prstGeom>
          <a:noFill/>
        </p:spPr>
        <p:txBody>
          <a:bodyPr wrap="square" rtlCol="0">
            <a:spAutoFit/>
          </a:bodyPr>
          <a:lstStyle/>
          <a:p>
            <a:endParaRPr lang="zh-TW" altLang="en-US" dirty="0"/>
          </a:p>
        </p:txBody>
      </p:sp>
      <p:pic>
        <p:nvPicPr>
          <p:cNvPr id="5" name="圖片 4">
            <a:extLst>
              <a:ext uri="{FF2B5EF4-FFF2-40B4-BE49-F238E27FC236}">
                <a16:creationId xmlns:a16="http://schemas.microsoft.com/office/drawing/2014/main" id="{58182467-7395-3EDE-A31D-0E952A8BE376}"/>
              </a:ext>
            </a:extLst>
          </p:cNvPr>
          <p:cNvPicPr>
            <a:picLocks noChangeAspect="1"/>
          </p:cNvPicPr>
          <p:nvPr/>
        </p:nvPicPr>
        <p:blipFill>
          <a:blip r:embed="rId2"/>
          <a:stretch>
            <a:fillRect/>
          </a:stretch>
        </p:blipFill>
        <p:spPr>
          <a:xfrm>
            <a:off x="6269737" y="2425100"/>
            <a:ext cx="5696745" cy="4296375"/>
          </a:xfrm>
          <a:prstGeom prst="rect">
            <a:avLst/>
          </a:prstGeom>
        </p:spPr>
      </p:pic>
      <p:cxnSp>
        <p:nvCxnSpPr>
          <p:cNvPr id="8" name="接點: 弧形 7">
            <a:extLst>
              <a:ext uri="{FF2B5EF4-FFF2-40B4-BE49-F238E27FC236}">
                <a16:creationId xmlns:a16="http://schemas.microsoft.com/office/drawing/2014/main" id="{79C1A184-05EA-7E4C-3893-C4DA2A41CC71}"/>
              </a:ext>
            </a:extLst>
          </p:cNvPr>
          <p:cNvCxnSpPr/>
          <p:nvPr/>
        </p:nvCxnSpPr>
        <p:spPr>
          <a:xfrm rot="16200000" flipH="1">
            <a:off x="686848" y="2710692"/>
            <a:ext cx="1210112" cy="1140903"/>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文字方塊 8">
            <a:extLst>
              <a:ext uri="{FF2B5EF4-FFF2-40B4-BE49-F238E27FC236}">
                <a16:creationId xmlns:a16="http://schemas.microsoft.com/office/drawing/2014/main" id="{27B600B6-6DDD-7E61-E13D-9ADD83E09443}"/>
              </a:ext>
            </a:extLst>
          </p:cNvPr>
          <p:cNvSpPr txBox="1"/>
          <p:nvPr/>
        </p:nvSpPr>
        <p:spPr>
          <a:xfrm>
            <a:off x="637563" y="3997110"/>
            <a:ext cx="4773336" cy="830997"/>
          </a:xfrm>
          <a:prstGeom prst="rect">
            <a:avLst/>
          </a:prstGeom>
          <a:noFill/>
        </p:spPr>
        <p:txBody>
          <a:bodyPr wrap="square" rtlCol="0">
            <a:spAutoFit/>
          </a:bodyPr>
          <a:lstStyle/>
          <a:p>
            <a:r>
              <a:rPr lang="en-US" altLang="zh-TW" sz="2400" dirty="0">
                <a:latin typeface="Times New Roman" panose="02020603050405020304" pitchFamily="18" charset="0"/>
                <a:cs typeface="Times New Roman" panose="02020603050405020304" pitchFamily="18" charset="0"/>
              </a:rPr>
              <a:t>stores information about only a small number of other nodes</a:t>
            </a:r>
            <a:endParaRPr lang="zh-TW"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1405156"/>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6712</TotalTime>
  <Words>786</Words>
  <Application>Microsoft Office PowerPoint</Application>
  <PresentationFormat>寬螢幕</PresentationFormat>
  <Paragraphs>157</Paragraphs>
  <Slides>19</Slides>
  <Notes>1</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19</vt:i4>
      </vt:variant>
    </vt:vector>
  </HeadingPairs>
  <TitlesOfParts>
    <vt:vector size="24" baseType="lpstr">
      <vt:lpstr>Arial</vt:lpstr>
      <vt:lpstr>Calibri</vt:lpstr>
      <vt:lpstr>Calibri Light</vt:lpstr>
      <vt:lpstr>Times New Roman</vt:lpstr>
      <vt:lpstr>Office 佈景主題</vt:lpstr>
      <vt:lpstr>Chord: A Scalable Peer-to-Peer Lookup Protocol for Internet Applications</vt:lpstr>
      <vt:lpstr>ABSTRACT</vt:lpstr>
      <vt:lpstr>Distributed Hash Table(DHT)</vt:lpstr>
      <vt:lpstr>Distributed Hash Table(DHT)</vt:lpstr>
      <vt:lpstr>Consisting Hash</vt:lpstr>
      <vt:lpstr>PowerPoint 簡報</vt:lpstr>
      <vt:lpstr>Chord Protocol</vt:lpstr>
      <vt:lpstr>Find the locations of keys</vt:lpstr>
      <vt:lpstr>Find the locations of keys</vt:lpstr>
      <vt:lpstr>Find the locations of keys</vt:lpstr>
      <vt:lpstr>Node Information</vt:lpstr>
      <vt:lpstr>How new nodes join the system</vt:lpstr>
      <vt:lpstr>How new nodes join the system</vt:lpstr>
      <vt:lpstr>How new nodes join the system</vt:lpstr>
      <vt:lpstr>Load Balance</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Stock Prediction Based on Genetic Algorithm Feature Selection and Long Short-Term Memory Neural Network </dc:title>
  <dc:creator>楊景翔</dc:creator>
  <cp:lastModifiedBy>楊景翔</cp:lastModifiedBy>
  <cp:revision>40</cp:revision>
  <dcterms:created xsi:type="dcterms:W3CDTF">2023-09-05T08:57:34Z</dcterms:created>
  <dcterms:modified xsi:type="dcterms:W3CDTF">2024-06-18T10:55:08Z</dcterms:modified>
</cp:coreProperties>
</file>