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328" r:id="rId5"/>
    <p:sldId id="267" r:id="rId6"/>
    <p:sldId id="322" r:id="rId7"/>
    <p:sldId id="324" r:id="rId8"/>
    <p:sldId id="323" r:id="rId9"/>
    <p:sldId id="326" r:id="rId10"/>
    <p:sldId id="327" r:id="rId11"/>
    <p:sldId id="283" r:id="rId12"/>
    <p:sldId id="321" r:id="rId13"/>
    <p:sldId id="329" r:id="rId14"/>
    <p:sldId id="330" r:id="rId15"/>
    <p:sldId id="29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88362" autoAdjust="0"/>
  </p:normalViewPr>
  <p:slideViewPr>
    <p:cSldViewPr snapToGrid="0" snapToObjects="1">
      <p:cViewPr varScale="1">
        <p:scale>
          <a:sx n="67" d="100"/>
          <a:sy n="67" d="100"/>
        </p:scale>
        <p:origin x="10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87B1E-D7BB-234A-BB61-4186E7CB5889}" type="datetimeFigureOut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6A01-BB7F-2749-98D2-EC6EAA3717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44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!:</a:t>
            </a:r>
            <a:r>
              <a:rPr lang="zh-TW" altLang="en-US" dirty="0"/>
              <a:t> </a:t>
            </a:r>
            <a:r>
              <a:rPr lang="en-US" altLang="zh-TW" dirty="0"/>
              <a:t>factorial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558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8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7999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885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553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978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978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580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如果</a:t>
            </a:r>
            <a:r>
              <a:rPr kumimoji="1" lang="en-US" altLang="zh-TW" dirty="0"/>
              <a:t>text</a:t>
            </a:r>
            <a:r>
              <a:rPr kumimoji="1" lang="zh-TW" altLang="en-US" dirty="0"/>
              <a:t>有一段是</a:t>
            </a:r>
            <a:r>
              <a:rPr kumimoji="1" lang="en-US" altLang="zh-TW" dirty="0"/>
              <a:t>001</a:t>
            </a:r>
            <a:r>
              <a:rPr kumimoji="1" lang="zh-TW" altLang="en-US" dirty="0"/>
              <a:t>，但對應到的</a:t>
            </a:r>
            <a:r>
              <a:rPr kumimoji="1" lang="en-US" altLang="zh-TW" dirty="0"/>
              <a:t>q-gram</a:t>
            </a:r>
            <a:r>
              <a:rPr kumimoji="1" lang="zh-TW" altLang="en-US" dirty="0"/>
              <a:t>不是，那就要根據</a:t>
            </a:r>
            <a:r>
              <a:rPr kumimoji="1" lang="en-US" altLang="zh-TW" dirty="0"/>
              <a:t>table</a:t>
            </a:r>
            <a:r>
              <a:rPr kumimoji="1" lang="zh-TW" altLang="en-US" dirty="0"/>
              <a:t>移動</a:t>
            </a:r>
            <a:endParaRPr kumimoji="1" lang="en-US" altLang="zh-TW" dirty="0"/>
          </a:p>
          <a:p>
            <a:r>
              <a:rPr kumimoji="1" lang="zh-TW" altLang="en-US" dirty="0"/>
              <a:t>覺得公式怪怪的（應該要多扣</a:t>
            </a:r>
            <a:r>
              <a:rPr kumimoji="1" lang="en-US" altLang="zh-TW" dirty="0"/>
              <a:t>1</a:t>
            </a:r>
            <a:r>
              <a:rPr kumimoji="1" lang="zh-TW" altLang="en-US" dirty="0"/>
              <a:t>，因為</a:t>
            </a:r>
            <a:r>
              <a:rPr kumimoji="1" lang="en-US" altLang="zh-TW" dirty="0"/>
              <a:t>index</a:t>
            </a:r>
            <a:r>
              <a:rPr kumimoji="1" lang="zh-TW" altLang="en-US" dirty="0"/>
              <a:t>是從</a:t>
            </a:r>
            <a:r>
              <a:rPr kumimoji="1" lang="en-US" altLang="zh-TW" dirty="0"/>
              <a:t>0</a:t>
            </a:r>
            <a:r>
              <a:rPr kumimoji="1" lang="zh-TW" altLang="en-US" dirty="0"/>
              <a:t>開始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19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44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716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465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功耗指數</a:t>
                </a:r>
                <a:endParaRPr lang="en-US" altLang="zh-TW" dirty="0"/>
              </a:p>
              <a:p>
                <a:r>
                  <a:rPr lang="zh-TW" altLang="en-US" dirty="0"/>
                  <a:t>第一個演算法：一個</a:t>
                </a:r>
                <a:r>
                  <a:rPr lang="en-US" altLang="zh-TW" dirty="0"/>
                  <a:t>q-gram</a:t>
                </a:r>
                <a:r>
                  <a:rPr lang="zh-TW" altLang="en-US" dirty="0"/>
                  <a:t>，但是用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dirty="0"/>
                  <a:t>去做，看他們的</a:t>
                </a:r>
                <a:r>
                  <a:rPr lang="en-US" altLang="zh-TW" dirty="0"/>
                  <a:t>rank</a:t>
                </a:r>
              </a:p>
              <a:p>
                <a:r>
                  <a:rPr lang="zh-TW" altLang="en-US" dirty="0"/>
                  <a:t>第二個演算法：一個</a:t>
                </a:r>
                <a:r>
                  <a:rPr lang="en-US" altLang="zh-TW" dirty="0"/>
                  <a:t>q-gram</a:t>
                </a:r>
              </a:p>
              <a:p>
                <a:r>
                  <a:rPr lang="zh-TW" altLang="en-US" dirty="0"/>
                  <a:t>第四個演算法：</a:t>
                </a:r>
                <a:r>
                  <a:rPr lang="en-US" altLang="zh-TW" dirty="0"/>
                  <a:t>SBNDM4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攻耗指數</a:t>
                </a:r>
                <a:endParaRPr lang="en-US" altLang="zh-TW" dirty="0"/>
              </a:p>
              <a:p>
                <a:r>
                  <a:rPr lang="zh-TW" altLang="en-US" dirty="0"/>
                  <a:t>第一個演算法：一個</a:t>
                </a:r>
                <a:r>
                  <a:rPr lang="en-US" altLang="zh-TW" dirty="0"/>
                  <a:t>q-gram</a:t>
                </a:r>
                <a:r>
                  <a:rPr lang="zh-TW" altLang="en-US" dirty="0"/>
                  <a:t>，但是用</a:t>
                </a:r>
                <a:r>
                  <a:rPr lang="zh-TW" altLang="en-US" i="0">
                    <a:latin typeface="Cambria Math" panose="02040503050406030204" pitchFamily="18" charset="0"/>
                  </a:rPr>
                  <a:t>𝜇</a:t>
                </a:r>
                <a:r>
                  <a:rPr lang="zh-TW" altLang="en-US" dirty="0"/>
                  <a:t>去做，看他們的</a:t>
                </a:r>
                <a:r>
                  <a:rPr lang="en-US" altLang="zh-TW" dirty="0"/>
                  <a:t>rank</a:t>
                </a:r>
              </a:p>
              <a:p>
                <a:r>
                  <a:rPr lang="zh-TW" altLang="en-US" dirty="0"/>
                  <a:t>第二個演算法：一個</a:t>
                </a:r>
                <a:r>
                  <a:rPr lang="en-US" altLang="zh-TW" dirty="0"/>
                  <a:t>q-gram</a:t>
                </a:r>
              </a:p>
              <a:p>
                <a:r>
                  <a:rPr lang="zh-TW" altLang="en-US" dirty="0"/>
                  <a:t>第四個演算法：</a:t>
                </a:r>
                <a:r>
                  <a:rPr lang="en-US" altLang="zh-TW" dirty="0"/>
                  <a:t>SBNDM4</a:t>
                </a:r>
                <a:endParaRPr kumimoji="1"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6A01-BB7F-2749-98D2-EC6EAA37179B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293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501DD-7617-CF45-952C-148738FE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49E178-73AA-644C-8223-66BF71364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53253A-849A-4D45-A3E7-4D1991E4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53D5-883A-5840-B916-BEC4DF4506D5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ECDC78-3D4D-404B-AFA4-5B8A4BFD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6C002C-0479-C74D-9FB3-84645C0A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580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6AB28-6653-9C49-A992-A4247978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6E57488-2CEC-AB48-B522-A9BF17B67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9DC675-96A7-5740-944C-CAFED91F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B45-072B-E944-9661-5DAAF6BF234C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19B60E-DE36-CE48-92C7-29C90404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11CB14-7E7D-DA4F-95BF-F4F6A71A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784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3137A97-13EF-684A-A0A9-0B2C4B91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4D9E75-6CF5-DE45-9FA4-3A5D546C8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846D7A-FDC0-584E-83DF-7CFDFE86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0E93-5293-2E45-810C-52C7374A43E9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5227D2-8B70-D046-B3FE-419A3723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29F65E-93FE-3541-912C-7DF85AF2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9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7A464A-FDF4-3341-B07B-24B820E4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A333E2-9D9C-8C49-8592-A408903C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D6F474-7FB1-5646-B2F2-525F8D17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29E5-98E1-4140-9D90-8AD9B393DC63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34CE80-A870-164A-A65F-809FC9C0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BB9FA6-21BE-FF46-A0DD-80A4E3E4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85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485C0-58BA-C248-AFEC-796DBE7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E020E7-FE89-E04B-A373-97BD15E9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132D52-ED19-E540-984A-CB07B5F7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C34D-36C3-F34E-AF6E-5E7D513EECD1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6BDAE5-6429-1646-BE72-C577966D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FD161E-0E50-D549-9D79-396E6719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07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C827E9-DFE9-224C-9899-DD344BC7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F56C89-BB60-5D4A-B951-F0C1C7545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6C126F-4174-1949-9558-B4C272D3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765A31-2149-0648-8A59-90D89618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D90-58FA-0641-BF29-5E2687B5D06E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C8BAB3-FB47-3344-B999-5CB7AACA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B979C4-5F59-314A-943B-7732149E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799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75BCB-A32E-984F-994B-6AD69C18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3BBA48-11AB-EA42-B26E-97C56E55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45D110-23DF-BA43-8D13-0E9505DCC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FA7828-C650-A046-B918-8845F0B6A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DE3B6E-6238-D149-9212-48351BD8A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5BA387-FB25-3242-BD50-C95AE8C5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B0E6-B8C8-474E-B122-D8F5DE0AFAD2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EDC4116-BEB6-7E4E-A4A7-D2553343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D0F097C-57D7-B44E-A73C-8373F218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5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114667-755C-594C-B649-0C584C79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BF655D-EEC9-1849-AFE9-30359B4D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937B-9027-774A-B9FD-9279ACD255BD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35848DC-EF7E-5E45-97D5-BB002916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EF47D0D-FB63-C04A-88AA-4663F56A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42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30D0DAB-E3AB-C542-BAF1-FA0813FF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9104-FA4D-834B-9033-B46E2F34E77F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4257D8-EC9E-534F-9065-715A4574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29C47-757A-114F-A178-225027B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664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6441E4-4620-9244-B66E-26EC9EC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E2631A-AADB-4344-B902-B53FE9F5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2930E1-81A7-6848-925D-24DF95107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A1FEB3-ECC3-AD41-BEA6-44C6F60F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3C6-1BDC-EF4C-9138-1B867971D82A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CC6D6D-32D3-0F46-8645-9348CDC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AFE86A-1C31-4A46-A584-5E4CEF4A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33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D89C4-8B50-834A-81C5-869F9DC9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534F9E-8511-5F4A-A82F-05692527D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5567A0-F6B9-9340-A872-76C4D3094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79205F-B98C-E943-92A5-27963140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67F-5EDC-4F4F-93AF-7C8D00AA37FD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A25F96-ED76-8549-9FD6-2B59D285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96D537-3F67-CD44-B755-194C465E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349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422299C-DADF-924C-A256-3B359ECF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7C0D55-55DC-8A4F-8D1C-054CD64B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F6F637-18F3-BD4C-908D-9F4BD7CEC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2FFB-DAFA-B349-908F-41F05A7F02F7}" type="datetime1">
              <a:rPr kumimoji="1" lang="zh-TW" altLang="en-US" smtClean="0"/>
              <a:t>2024/7/23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89E3A8-AF3F-CA42-A297-2EE032B2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09E7D-F646-F04E-B26F-BEF4E728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3F21-0339-114F-A835-EDFAC68AEB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51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5C7C8A-452E-D943-890A-99D101A85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902" y="1122363"/>
            <a:ext cx="10054196" cy="2387600"/>
          </a:xfrm>
        </p:spPr>
        <p:txBody>
          <a:bodyPr anchor="ctr">
            <a:normAutofit/>
          </a:bodyPr>
          <a:lstStyle/>
          <a:p>
            <a:r>
              <a:rPr kumimoji="1"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Improved Order-Preserving Pattern Matching Algorithm Using Fingerprints</a:t>
            </a:r>
            <a:endParaRPr kumimoji="1" lang="zh-TW" altLang="en-US" sz="4800" dirty="0">
              <a:latin typeface="Times" pitchFamily="2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9CE59C-0A7C-3340-9871-01BB9F00C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Youngjoon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Youngho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and Jeong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Seop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</a:t>
            </a:r>
            <a:endParaRPr lang="en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Mathematics, vol. 10, no. 12, 2022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6ED1160-6DCB-BA45-A8E3-C0A533D93526}"/>
              </a:ext>
            </a:extLst>
          </p:cNvPr>
          <p:cNvSpPr txBox="1"/>
          <p:nvPr/>
        </p:nvSpPr>
        <p:spPr>
          <a:xfrm>
            <a:off x="9461868" y="5993027"/>
            <a:ext cx="257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" pitchFamily="2" charset="0"/>
              </a:rPr>
              <a:t>Presenter: Wen-Yu Chang</a:t>
            </a:r>
          </a:p>
          <a:p>
            <a:r>
              <a:rPr kumimoji="1" lang="en-US" altLang="zh-TW" dirty="0">
                <a:latin typeface="Times" pitchFamily="2" charset="0"/>
              </a:rPr>
              <a:t>Date:</a:t>
            </a:r>
            <a:r>
              <a:rPr kumimoji="1" lang="zh-TW" altLang="en-US" dirty="0">
                <a:latin typeface="Times" pitchFamily="2" charset="0"/>
              </a:rPr>
              <a:t> </a:t>
            </a:r>
            <a:r>
              <a:rPr kumimoji="1" lang="en-US" altLang="zh-TW" dirty="0">
                <a:latin typeface="Times" pitchFamily="2" charset="0"/>
              </a:rPr>
              <a:t>July</a:t>
            </a:r>
            <a:r>
              <a:rPr kumimoji="1" lang="zh-TW" altLang="en-US" dirty="0">
                <a:latin typeface="Times" pitchFamily="2" charset="0"/>
              </a:rPr>
              <a:t> </a:t>
            </a:r>
            <a:r>
              <a:rPr kumimoji="1" lang="en-US" altLang="zh-TW" dirty="0">
                <a:latin typeface="Times" pitchFamily="2" charset="0"/>
              </a:rPr>
              <a:t>23,</a:t>
            </a:r>
            <a:r>
              <a:rPr kumimoji="1" lang="zh-TW" altLang="en-US" dirty="0">
                <a:latin typeface="Times" pitchFamily="2" charset="0"/>
              </a:rPr>
              <a:t> </a:t>
            </a:r>
            <a:r>
              <a:rPr kumimoji="1" lang="en-US" altLang="zh-TW" dirty="0">
                <a:latin typeface="Times" pitchFamily="2" charset="0"/>
              </a:rPr>
              <a:t>2024</a:t>
            </a:r>
            <a:endParaRPr kumimoji="1" lang="zh-TW" alt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7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Searching (3/3)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10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543216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543216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9333" r="-484559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107895" r="-48455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210667" r="-48455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29FB2D-DC8B-E9F4-FCB2-D802BD91DDAD}"/>
              </a:ext>
            </a:extLst>
          </p:cNvPr>
          <p:cNvGraphicFramePr>
            <a:graphicFrameLocks noGrp="1"/>
          </p:cNvGraphicFramePr>
          <p:nvPr/>
        </p:nvGraphicFramePr>
        <p:xfrm>
          <a:off x="2481122" y="2153247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33F8582-A0B3-2DFE-909D-C242920D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31555"/>
              </p:ext>
            </p:extLst>
          </p:nvPr>
        </p:nvGraphicFramePr>
        <p:xfrm>
          <a:off x="5494486" y="3455262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022817893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AABAF32-176F-F01A-9345-875707DA7781}"/>
              </a:ext>
            </a:extLst>
          </p:cNvPr>
          <p:cNvGraphicFramePr>
            <a:graphicFrameLocks noGrp="1"/>
          </p:cNvGraphicFramePr>
          <p:nvPr/>
        </p:nvGraphicFramePr>
        <p:xfrm>
          <a:off x="2481121" y="2749399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864212870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047C08-4B5B-B1F5-2F08-EC5F6C491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72486"/>
              </p:ext>
            </p:extLst>
          </p:nvPr>
        </p:nvGraphicFramePr>
        <p:xfrm>
          <a:off x="5494485" y="4049665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405263192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/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blipFill>
                <a:blip r:embed="rId4"/>
                <a:stretch>
                  <a:fillRect l="-25581" r="-2558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/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blipFill>
                <a:blip r:embed="rId5"/>
                <a:stretch>
                  <a:fillRect l="-23636" t="-1667" r="-2545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/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/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blipFill>
                <a:blip r:embed="rId7"/>
                <a:stretch>
                  <a:fillRect l="-23214" t="-1667" r="-2500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A7840E6-9504-A092-FCA9-9277FD5DBCE0}"/>
              </a:ext>
            </a:extLst>
          </p:cNvPr>
          <p:cNvSpPr/>
          <p:nvPr/>
        </p:nvSpPr>
        <p:spPr>
          <a:xfrm>
            <a:off x="8023596" y="2128913"/>
            <a:ext cx="1494709" cy="2469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0096BF-597D-43E4-47F8-2BCDBF01B6C1}"/>
              </a:ext>
            </a:extLst>
          </p:cNvPr>
          <p:cNvSpPr/>
          <p:nvPr/>
        </p:nvSpPr>
        <p:spPr>
          <a:xfrm>
            <a:off x="6507127" y="2128913"/>
            <a:ext cx="1494709" cy="24692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33D0601-EA8E-9B6A-79B4-1601117EB5FF}"/>
              </a:ext>
            </a:extLst>
          </p:cNvPr>
          <p:cNvGraphicFramePr>
            <a:graphicFrameLocks noGrp="1"/>
          </p:cNvGraphicFramePr>
          <p:nvPr/>
        </p:nvGraphicFramePr>
        <p:xfrm>
          <a:off x="2481121" y="1711914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4A38E68-BCAB-A0AA-3DB5-88976408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106854"/>
                  </p:ext>
                </p:extLst>
              </p:nvPr>
            </p:nvGraphicFramePr>
            <p:xfrm>
              <a:off x="2954104" y="4804438"/>
              <a:ext cx="6283791" cy="1900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3454053895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405263192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𝐿𝑀𝑎𝑥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[6…14]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939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𝐿𝑀𝑖𝑛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[6…14]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766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𝐿𝑀𝑎𝑥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9786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𝐿𝑀𝑖𝑛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118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4A38E68-BCAB-A0AA-3DB5-88976408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106854"/>
                  </p:ext>
                </p:extLst>
              </p:nvPr>
            </p:nvGraphicFramePr>
            <p:xfrm>
              <a:off x="2954104" y="4804438"/>
              <a:ext cx="6283791" cy="1900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3454053895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4052631926"/>
                        </a:ext>
                      </a:extLst>
                    </a:gridCol>
                  </a:tblGrid>
                  <a:tr h="49307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6173" r="-256552" b="-3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939663"/>
                      </a:ext>
                    </a:extLst>
                  </a:tr>
                  <a:tr h="49307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106173" r="-256552" b="-2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766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222667" r="-256552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9786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322667" r="-25655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1185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206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11</a:t>
            </a:fld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7E865E-C9B5-769F-A2A0-95A4F1987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085"/>
          <a:stretch/>
        </p:blipFill>
        <p:spPr>
          <a:xfrm>
            <a:off x="683142" y="1690688"/>
            <a:ext cx="10825716" cy="4441155"/>
          </a:xfrm>
          <a:prstGeom prst="rect">
            <a:avLst/>
          </a:prstGeom>
        </p:spPr>
      </p:pic>
      <p:sp>
        <p:nvSpPr>
          <p:cNvPr id="9" name="標題 8">
            <a:extLst>
              <a:ext uri="{FF2B5EF4-FFF2-40B4-BE49-F238E27FC236}">
                <a16:creationId xmlns:a16="http://schemas.microsoft.com/office/drawing/2014/main" id="{236D9615-8C63-172D-82C3-7E2D9058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Experimental Results (1/4)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71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12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3BC85A-E90C-35C6-8431-82AB284C2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291"/>
          <a:stretch/>
        </p:blipFill>
        <p:spPr>
          <a:xfrm>
            <a:off x="475900" y="1690688"/>
            <a:ext cx="11240200" cy="4029628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B0A38500-EA71-13D6-D601-CE1FBD6A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Experimental Results (2/4)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6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13</a:t>
            </a:fld>
            <a:endParaRPr kumimoji="1"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B0A38500-EA71-13D6-D601-CE1FBD6A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Experimental Results (3/4)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67C259-A4E8-C97D-B464-A3AEBD25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19" y="1912086"/>
            <a:ext cx="7396162" cy="480938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D797C00-185B-1213-F435-FEF650828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919" y="1360685"/>
            <a:ext cx="7274719" cy="5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B0A38500-EA71-13D6-D601-CE1FBD6A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Experimental Results (4/4)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08B22B-0331-C7A5-B9E9-8EBCBD68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32" y="2250282"/>
            <a:ext cx="7782768" cy="40151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1835F8-28FA-5190-139E-3FB6C5306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432" y="1498671"/>
            <a:ext cx="7687518" cy="7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4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Time Complexity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15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5A7D3B6-7359-441B-AB5E-314EC32E34DE}"/>
                  </a:ext>
                </a:extLst>
              </p:cNvPr>
              <p:cNvSpPr txBox="1"/>
              <p:nvPr/>
            </p:nvSpPr>
            <p:spPr>
              <a:xfrm>
                <a:off x="838199" y="1691866"/>
                <a:ext cx="10515601" cy="279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Preprocessing: O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+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Location tables:</a:t>
                </a:r>
                <a:r>
                  <a:rPr lang="zh-TW" alt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Shift tables: O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+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𝑚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Searching: O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𝑚𝑛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Total: O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TW" sz="2400" i="1" dirty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+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𝑚𝑛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5A7D3B6-7359-441B-AB5E-314EC32E3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1866"/>
                <a:ext cx="10515601" cy="2795958"/>
              </a:xfrm>
              <a:prstGeom prst="rect">
                <a:avLst/>
              </a:prstGeom>
              <a:blipFill>
                <a:blip r:embed="rId3"/>
                <a:stretch>
                  <a:fillRect l="-753" b="-43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34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7C017-EEF6-AF41-82FB-650CB493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Abstract (1/2)</a:t>
            </a:r>
            <a:endParaRPr kumimoji="1" lang="zh-TW" alt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D09F5D7-A24C-7540-ADEE-E8D83623F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altLang="zh-TW" sz="2400" dirty="0">
                    <a:latin typeface="Times" pitchFamily="2" charset="0"/>
                  </a:rPr>
                  <a:t>Two strings of the same length are order isomorphic if their relative orders are the same. The order-preserving pattern matching problem is to find all substrings of text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 that are order isomorphic to pattern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 (|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are given. An O(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)-time algorithm using the O(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) space for the order-preserving pattern matching problem has been proposed utilizing fingerprints of q-grams based on the factorial number system and the bad character heuristic. </a:t>
                </a:r>
                <a:endParaRPr lang="en" altLang="zh-TW" sz="24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D09F5D7-A24C-7540-ADEE-E8D83623F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FFF1FB-1064-484B-B5D3-305DF559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92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7C017-EEF6-AF41-82FB-650CB493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Abstract (2/2)</a:t>
            </a:r>
            <a:endParaRPr kumimoji="1" lang="zh-TW" alt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D09F5D7-A24C-7540-ADEE-E8D83623F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466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altLang="zh-TW" sz="2400" dirty="0">
                    <a:latin typeface="Times" pitchFamily="2" charset="0"/>
                  </a:rPr>
                  <a:t>In this paper, we propose an O(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)-time algorithm using the O(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>
                    <a:latin typeface="Times" pitchFamily="2" charset="0"/>
                  </a:rPr>
                  <a:t>) space for the order-preserving pattern matching problem, but utilizing fingerprints of q-grams converted to binary numbers. A comparative experiment using three types of time series data demonstrates that the proposed algorithm is faster than existing algorithms because it reduces the number of order isomorphism tests.</a:t>
                </a:r>
                <a:endParaRPr lang="en" altLang="zh-TW" sz="24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D09F5D7-A24C-7540-ADEE-E8D83623F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46600"/>
              </a:xfrm>
              <a:blipFill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0063C2-B176-C143-AD15-5E06A3E6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413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Order-Preserving Pattern Matching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4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BB8FEB-3D00-49F7-8D1E-D689E6815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74"/>
          <a:stretch/>
        </p:blipFill>
        <p:spPr>
          <a:xfrm>
            <a:off x="1007320" y="1514168"/>
            <a:ext cx="10177360" cy="3753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4056C1A-D156-4E09-AF8A-570F2AFD6F1D}"/>
                  </a:ext>
                </a:extLst>
              </p:cNvPr>
              <p:cNvSpPr txBox="1"/>
              <p:nvPr/>
            </p:nvSpPr>
            <p:spPr>
              <a:xfrm>
                <a:off x="5117690" y="5343832"/>
                <a:ext cx="4459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4..11</m:t>
                              </m: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=(1, 2, 5, 3, 4, 7, 8, 6)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4056C1A-D156-4E09-AF8A-570F2AFD6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90" y="5343832"/>
                <a:ext cx="4459682" cy="369332"/>
              </a:xfrm>
              <a:prstGeom prst="rect">
                <a:avLst/>
              </a:prstGeom>
              <a:blipFill>
                <a:blip r:embed="rId4"/>
                <a:stretch>
                  <a:fillRect l="-547" r="-205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0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Prefix and Location Tables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5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0F924E-D1AE-4B3F-A48F-283C834B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1952644"/>
            <a:ext cx="11817927" cy="29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Preprocessing (1/2)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6</a:t>
            </a:fld>
            <a:endParaRPr kumimoji="1"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0F2B9EC-0A53-CE47-F3E5-4430A9A0E2BD}"/>
              </a:ext>
            </a:extLst>
          </p:cNvPr>
          <p:cNvSpPr txBox="1"/>
          <p:nvPr/>
        </p:nvSpPr>
        <p:spPr>
          <a:xfrm>
            <a:off x="955233" y="1691600"/>
            <a:ext cx="327525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" panose="02020603050405020304" pitchFamily="18" charset="0"/>
                <a:cs typeface="Times" panose="02020603050405020304" pitchFamily="18" charset="0"/>
              </a:rPr>
              <a:t>Fingerprints of </a:t>
            </a:r>
            <a:r>
              <a:rPr lang="en-US" altLang="zh-TW" sz="2400" i="1" dirty="0"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en-US" altLang="zh-TW" sz="2400" dirty="0">
                <a:latin typeface="Times" panose="02020603050405020304" pitchFamily="18" charset="0"/>
                <a:cs typeface="Times" panose="02020603050405020304" pitchFamily="18" charset="0"/>
              </a:rPr>
              <a:t>-gram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i="1" dirty="0"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en-US" altLang="zh-TW" sz="2400" dirty="0">
                <a:latin typeface="Times" panose="02020603050405020304" pitchFamily="18" charset="0"/>
                <a:cs typeface="Times" panose="02020603050405020304" pitchFamily="18" charset="0"/>
              </a:rPr>
              <a:t> = 3</a:t>
            </a:r>
            <a:endParaRPr lang="zh-TW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9AC6666-EF6C-1A86-1C63-50A28C6A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38472"/>
              </p:ext>
            </p:extLst>
          </p:nvPr>
        </p:nvGraphicFramePr>
        <p:xfrm>
          <a:off x="2481118" y="2991765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E4ADD78-B88A-FF2D-17D0-45C2979CD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18934"/>
              </p:ext>
            </p:extLst>
          </p:nvPr>
        </p:nvGraphicFramePr>
        <p:xfrm>
          <a:off x="2481119" y="4314114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022817893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83DC015-7038-2A24-4548-D2402C893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62961"/>
              </p:ext>
            </p:extLst>
          </p:nvPr>
        </p:nvGraphicFramePr>
        <p:xfrm>
          <a:off x="2481117" y="3587917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864212870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AFD5E1F-844A-9548-FA09-D7D219B09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06053"/>
              </p:ext>
            </p:extLst>
          </p:nvPr>
        </p:nvGraphicFramePr>
        <p:xfrm>
          <a:off x="2481118" y="4908517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405263192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E73714D-2A25-3A06-33E3-1785F3E8DFB9}"/>
                  </a:ext>
                </a:extLst>
              </p:cNvPr>
              <p:cNvSpPr txBox="1"/>
              <p:nvPr/>
            </p:nvSpPr>
            <p:spPr>
              <a:xfrm>
                <a:off x="2086212" y="3070720"/>
                <a:ext cx="258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E73714D-2A25-3A06-33E3-1785F3E8D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2" y="3070720"/>
                <a:ext cx="258404" cy="369332"/>
              </a:xfrm>
              <a:prstGeom prst="rect">
                <a:avLst/>
              </a:prstGeom>
              <a:blipFill>
                <a:blip r:embed="rId3"/>
                <a:stretch>
                  <a:fillRect l="-25581" r="-2558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0413B57-808B-E10D-4FD6-AA753C386062}"/>
                  </a:ext>
                </a:extLst>
              </p:cNvPr>
              <p:cNvSpPr txBox="1"/>
              <p:nvPr/>
            </p:nvSpPr>
            <p:spPr>
              <a:xfrm>
                <a:off x="2086211" y="3670578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0413B57-808B-E10D-4FD6-AA753C38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1" y="3670578"/>
                <a:ext cx="331822" cy="369332"/>
              </a:xfrm>
              <a:prstGeom prst="rect">
                <a:avLst/>
              </a:prstGeom>
              <a:blipFill>
                <a:blip r:embed="rId4"/>
                <a:stretch>
                  <a:fillRect l="-23636" t="-1639" r="-2545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99EDF7B-0827-9EF1-99F0-CCAD44C726F2}"/>
                  </a:ext>
                </a:extLst>
              </p:cNvPr>
              <p:cNvSpPr txBox="1"/>
              <p:nvPr/>
            </p:nvSpPr>
            <p:spPr>
              <a:xfrm>
                <a:off x="2086213" y="4393069"/>
                <a:ext cx="267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99EDF7B-0827-9EF1-99F0-CCAD44C7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3" y="4393069"/>
                <a:ext cx="267189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13DAFA6-33C4-A8A0-7F7E-998B61F03220}"/>
                  </a:ext>
                </a:extLst>
              </p:cNvPr>
              <p:cNvSpPr txBox="1"/>
              <p:nvPr/>
            </p:nvSpPr>
            <p:spPr>
              <a:xfrm>
                <a:off x="2086213" y="4987472"/>
                <a:ext cx="33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13DAFA6-33C4-A8A0-7F7E-998B61F03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3" y="4987472"/>
                <a:ext cx="339837" cy="369332"/>
              </a:xfrm>
              <a:prstGeom prst="rect">
                <a:avLst/>
              </a:prstGeom>
              <a:blipFill>
                <a:blip r:embed="rId6"/>
                <a:stretch>
                  <a:fillRect l="-23214" t="-1639" r="-25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4EC3C15-613C-146C-CEA7-5C72C9C2A2FF}"/>
              </a:ext>
            </a:extLst>
          </p:cNvPr>
          <p:cNvCxnSpPr/>
          <p:nvPr/>
        </p:nvCxnSpPr>
        <p:spPr>
          <a:xfrm>
            <a:off x="4991336" y="5582226"/>
            <a:ext cx="153235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1145980-DE43-972F-C858-0645F43E62D3}"/>
              </a:ext>
            </a:extLst>
          </p:cNvPr>
          <p:cNvCxnSpPr/>
          <p:nvPr/>
        </p:nvCxnSpPr>
        <p:spPr>
          <a:xfrm>
            <a:off x="3458978" y="5582226"/>
            <a:ext cx="1532358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EF7C2BA-F6E9-031C-6F2C-388ABFD7979F}"/>
                  </a:ext>
                </a:extLst>
              </p:cNvPr>
              <p:cNvSpPr txBox="1"/>
              <p:nvPr/>
            </p:nvSpPr>
            <p:spPr>
              <a:xfrm>
                <a:off x="5099097" y="5728693"/>
                <a:ext cx="1369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EF7C2BA-F6E9-031C-6F2C-388ABFD7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97" y="5728693"/>
                <a:ext cx="1369413" cy="369332"/>
              </a:xfrm>
              <a:prstGeom prst="rect">
                <a:avLst/>
              </a:prstGeom>
              <a:blipFill>
                <a:blip r:embed="rId7"/>
                <a:stretch>
                  <a:fillRect l="-3556" r="-355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C41D0FD-DC36-0F9C-DF61-786902531330}"/>
                  </a:ext>
                </a:extLst>
              </p:cNvPr>
              <p:cNvSpPr txBox="1"/>
              <p:nvPr/>
            </p:nvSpPr>
            <p:spPr>
              <a:xfrm>
                <a:off x="3566739" y="5751324"/>
                <a:ext cx="1369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C41D0FD-DC36-0F9C-DF61-78690253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739" y="5751324"/>
                <a:ext cx="1369413" cy="369332"/>
              </a:xfrm>
              <a:prstGeom prst="rect">
                <a:avLst/>
              </a:prstGeom>
              <a:blipFill>
                <a:blip r:embed="rId8"/>
                <a:stretch>
                  <a:fillRect l="-3556" r="-355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Preprocessing (2/2)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7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2B9EC-0A53-CE47-F3E5-4430A9A0E2BD}"/>
                  </a:ext>
                </a:extLst>
              </p:cNvPr>
              <p:cNvSpPr txBox="1"/>
              <p:nvPr/>
            </p:nvSpPr>
            <p:spPr>
              <a:xfrm>
                <a:off x="955233" y="1691600"/>
                <a:ext cx="1940147" cy="2795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Shift Tables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2B9EC-0A53-CE47-F3E5-4430A9A0E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3" y="1691600"/>
                <a:ext cx="1940147" cy="2795958"/>
              </a:xfrm>
              <a:prstGeom prst="rect">
                <a:avLst/>
              </a:prstGeom>
              <a:blipFill>
                <a:blip r:embed="rId3"/>
                <a:stretch>
                  <a:fillRect l="-4403" r="-3145" b="-34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FF1C1B6-2462-49CA-1EC7-39E5298B7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52591"/>
              </p:ext>
            </p:extLst>
          </p:nvPr>
        </p:nvGraphicFramePr>
        <p:xfrm>
          <a:off x="7161779" y="365125"/>
          <a:ext cx="453505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022817893"/>
                    </a:ext>
                  </a:extLst>
                </a:gridCol>
              </a:tblGrid>
              <a:tr h="3356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74835"/>
                  </a:ext>
                </a:extLst>
              </a:tr>
              <a:tr h="3356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  <a:tr h="3356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109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F386CB-DB66-550A-9A5E-74229FAA41D3}"/>
                  </a:ext>
                </a:extLst>
              </p:cNvPr>
              <p:cNvSpPr txBox="1"/>
              <p:nvPr/>
            </p:nvSpPr>
            <p:spPr>
              <a:xfrm>
                <a:off x="6782687" y="866259"/>
                <a:ext cx="267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F386CB-DB66-550A-9A5E-74229FAA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87" y="866259"/>
                <a:ext cx="267189" cy="369332"/>
              </a:xfrm>
              <a:prstGeom prst="rect">
                <a:avLst/>
              </a:prstGeom>
              <a:blipFill>
                <a:blip r:embed="rId4"/>
                <a:stretch>
                  <a:fillRect l="-27907" r="-2558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6356BA-6C28-18B0-4E5E-8E81452CB821}"/>
                  </a:ext>
                </a:extLst>
              </p:cNvPr>
              <p:cNvSpPr txBox="1"/>
              <p:nvPr/>
            </p:nvSpPr>
            <p:spPr>
              <a:xfrm>
                <a:off x="6749294" y="1330205"/>
                <a:ext cx="33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6356BA-6C28-18B0-4E5E-8E81452CB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94" y="1330205"/>
                <a:ext cx="339837" cy="369332"/>
              </a:xfrm>
              <a:prstGeom prst="rect">
                <a:avLst/>
              </a:prstGeom>
              <a:blipFill>
                <a:blip r:embed="rId5"/>
                <a:stretch>
                  <a:fillRect l="-23214" t="-1639" r="-25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E2C9125-934E-2F38-D235-F6BF65B91039}"/>
                  </a:ext>
                </a:extLst>
              </p:cNvPr>
              <p:cNvSpPr txBox="1"/>
              <p:nvPr/>
            </p:nvSpPr>
            <p:spPr>
              <a:xfrm>
                <a:off x="6831073" y="366292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E2C9125-934E-2F38-D235-F6BF65B91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073" y="366292"/>
                <a:ext cx="176459" cy="369332"/>
              </a:xfrm>
              <a:prstGeom prst="rect">
                <a:avLst/>
              </a:prstGeom>
              <a:blipFill>
                <a:blip r:embed="rId6"/>
                <a:stretch>
                  <a:fillRect l="-41379" r="-3448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0AEC0189-929A-D721-C644-E58ABDAF61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513001"/>
                  </p:ext>
                </p:extLst>
              </p:nvPr>
            </p:nvGraphicFramePr>
            <p:xfrm>
              <a:off x="981127" y="2926059"/>
              <a:ext cx="48262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0AEC0189-929A-D721-C644-E58ABDAF61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513001"/>
                  </p:ext>
                </p:extLst>
              </p:nvPr>
            </p:nvGraphicFramePr>
            <p:xfrm>
              <a:off x="981127" y="2926059"/>
              <a:ext cx="48262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35" t="-9211" r="-48455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35" t="-110667" r="-48455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257BC5E-4F96-304B-BAB7-1B2C0E84A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411642"/>
                  </p:ext>
                </p:extLst>
              </p:nvPr>
            </p:nvGraphicFramePr>
            <p:xfrm>
              <a:off x="981127" y="4580860"/>
              <a:ext cx="48262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257BC5E-4F96-304B-BAB7-1B2C0E84A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411642"/>
                  </p:ext>
                </p:extLst>
              </p:nvPr>
            </p:nvGraphicFramePr>
            <p:xfrm>
              <a:off x="981127" y="4580860"/>
              <a:ext cx="48262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35" t="-10526" r="-48455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35" t="-112000" r="-48455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FA1C524-4B86-CF38-F54C-57AD4762BE96}"/>
              </a:ext>
            </a:extLst>
          </p:cNvPr>
          <p:cNvSpPr/>
          <p:nvPr/>
        </p:nvSpPr>
        <p:spPr>
          <a:xfrm>
            <a:off x="7119434" y="265817"/>
            <a:ext cx="3587551" cy="1545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386E49-E152-E92F-A10E-5C35B9499991}"/>
              </a:ext>
            </a:extLst>
          </p:cNvPr>
          <p:cNvSpPr/>
          <p:nvPr/>
        </p:nvSpPr>
        <p:spPr>
          <a:xfrm>
            <a:off x="7161779" y="366909"/>
            <a:ext cx="2014835" cy="13804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E7DB599-EF53-F15F-C609-4D30F332F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960" y="2903882"/>
            <a:ext cx="6280297" cy="94714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53C5FF1-2495-5D03-EFE7-4F431E8E67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960" y="4644410"/>
            <a:ext cx="6280298" cy="78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1CE848-8C1F-59D3-6D96-186F81FAE5A9}"/>
                  </a:ext>
                </a:extLst>
              </p:cNvPr>
              <p:cNvSpPr txBox="1"/>
              <p:nvPr/>
            </p:nvSpPr>
            <p:spPr>
              <a:xfrm>
                <a:off x="10312717" y="1749065"/>
                <a:ext cx="4638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1CE848-8C1F-59D3-6D96-186F81FA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17" y="1749065"/>
                <a:ext cx="463826" cy="461665"/>
              </a:xfrm>
              <a:prstGeom prst="rect">
                <a:avLst/>
              </a:prstGeom>
              <a:blipFill>
                <a:blip r:embed="rId11"/>
                <a:stretch>
                  <a:fillRect l="-3947" r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DA1DB23-EDE8-99AB-971A-5B12725E9064}"/>
                  </a:ext>
                </a:extLst>
              </p:cNvPr>
              <p:cNvSpPr txBox="1"/>
              <p:nvPr/>
            </p:nvSpPr>
            <p:spPr>
              <a:xfrm>
                <a:off x="8795343" y="1811157"/>
                <a:ext cx="4638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DA1DB23-EDE8-99AB-971A-5B12725E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343" y="1811157"/>
                <a:ext cx="463826" cy="461665"/>
              </a:xfrm>
              <a:prstGeom prst="rect">
                <a:avLst/>
              </a:prstGeom>
              <a:blipFill>
                <a:blip r:embed="rId12"/>
                <a:stretch>
                  <a:fillRect l="-3947" r="-5263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61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Searching (1/3)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8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1629880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1629880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9333" r="-484559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107895" r="-48455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210667" r="-48455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29FB2D-DC8B-E9F4-FCB2-D802BD91D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93532"/>
              </p:ext>
            </p:extLst>
          </p:nvPr>
        </p:nvGraphicFramePr>
        <p:xfrm>
          <a:off x="2481122" y="2153247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33F8582-A0B3-2DFE-909D-C242920D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79"/>
              </p:ext>
            </p:extLst>
          </p:nvPr>
        </p:nvGraphicFramePr>
        <p:xfrm>
          <a:off x="2481123" y="3475596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022817893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AABAF32-176F-F01A-9345-875707DA7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49268"/>
              </p:ext>
            </p:extLst>
          </p:nvPr>
        </p:nvGraphicFramePr>
        <p:xfrm>
          <a:off x="2481121" y="2749399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864212870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047C08-4B5B-B1F5-2F08-EC5F6C491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79445"/>
              </p:ext>
            </p:extLst>
          </p:nvPr>
        </p:nvGraphicFramePr>
        <p:xfrm>
          <a:off x="2481122" y="4069999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405263192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/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blipFill>
                <a:blip r:embed="rId4"/>
                <a:stretch>
                  <a:fillRect l="-25581" r="-2558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/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blipFill>
                <a:blip r:embed="rId5"/>
                <a:stretch>
                  <a:fillRect l="-23636" t="-1667" r="-2545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/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/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blipFill>
                <a:blip r:embed="rId7"/>
                <a:stretch>
                  <a:fillRect l="-23214" t="-1667" r="-2500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A7840E6-9504-A092-FCA9-9277FD5DBCE0}"/>
              </a:ext>
            </a:extLst>
          </p:cNvPr>
          <p:cNvSpPr/>
          <p:nvPr/>
        </p:nvSpPr>
        <p:spPr>
          <a:xfrm>
            <a:off x="5012418" y="2127980"/>
            <a:ext cx="1494709" cy="2469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0096BF-597D-43E4-47F8-2BCDBF01B6C1}"/>
              </a:ext>
            </a:extLst>
          </p:cNvPr>
          <p:cNvSpPr/>
          <p:nvPr/>
        </p:nvSpPr>
        <p:spPr>
          <a:xfrm>
            <a:off x="3495949" y="2127980"/>
            <a:ext cx="1494709" cy="24692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33D0601-EA8E-9B6A-79B4-1601117E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94766"/>
              </p:ext>
            </p:extLst>
          </p:nvPr>
        </p:nvGraphicFramePr>
        <p:xfrm>
          <a:off x="2481121" y="1711914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40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5438D-F4BF-BC45-90BC-8CDF539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Times" pitchFamily="2" charset="0"/>
              </a:rPr>
              <a:t>Searching (2/3)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299CBE-E30D-E949-B1C5-1571BD0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3F21-0339-114F-A835-EDFAC68AEBBB}" type="slidenum">
              <a:rPr kumimoji="1" lang="zh-TW" altLang="en-US" smtClean="0"/>
              <a:t>9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04086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335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0670469-37D2-067A-EA84-2EDE67C0E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04086"/>
                  </p:ext>
                </p:extLst>
              </p:nvPr>
            </p:nvGraphicFramePr>
            <p:xfrm>
              <a:off x="6935360" y="235776"/>
              <a:ext cx="48262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000">
                      <a:extLst>
                        <a:ext uri="{9D8B030D-6E8A-4147-A177-3AD203B41FA5}">
                          <a16:colId xmlns:a16="http://schemas.microsoft.com/office/drawing/2014/main" val="196826860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499775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9333" r="-484559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4074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107895" r="-48455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4109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210667" r="-48455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399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29FB2D-DC8B-E9F4-FCB2-D802BD91D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09434"/>
              </p:ext>
            </p:extLst>
          </p:nvPr>
        </p:nvGraphicFramePr>
        <p:xfrm>
          <a:off x="2481122" y="2153247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33F8582-A0B3-2DFE-909D-C242920D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82296"/>
              </p:ext>
            </p:extLst>
          </p:nvPr>
        </p:nvGraphicFramePr>
        <p:xfrm>
          <a:off x="3495950" y="3459336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022817893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AABAF32-176F-F01A-9345-875707DA7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99564"/>
              </p:ext>
            </p:extLst>
          </p:nvPr>
        </p:nvGraphicFramePr>
        <p:xfrm>
          <a:off x="2481121" y="2749399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864212870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047C08-4B5B-B1F5-2F08-EC5F6C491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16513"/>
              </p:ext>
            </p:extLst>
          </p:nvPr>
        </p:nvGraphicFramePr>
        <p:xfrm>
          <a:off x="3495949" y="4053739"/>
          <a:ext cx="4535055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5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895">
                  <a:extLst>
                    <a:ext uri="{9D8B030D-6E8A-4147-A177-3AD203B41FA5}">
                      <a16:colId xmlns:a16="http://schemas.microsoft.com/office/drawing/2014/main" val="405263192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/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37ADE2F-4D8D-6B86-E6EB-F0E02995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6" y="2232202"/>
                <a:ext cx="258404" cy="369332"/>
              </a:xfrm>
              <a:prstGeom prst="rect">
                <a:avLst/>
              </a:prstGeom>
              <a:blipFill>
                <a:blip r:embed="rId4"/>
                <a:stretch>
                  <a:fillRect l="-25581" r="-2558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/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7B56DDD-000C-719C-DD18-54457EC9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5" y="2832060"/>
                <a:ext cx="331822" cy="369332"/>
              </a:xfrm>
              <a:prstGeom prst="rect">
                <a:avLst/>
              </a:prstGeom>
              <a:blipFill>
                <a:blip r:embed="rId5"/>
                <a:stretch>
                  <a:fillRect l="-23636" t="-1667" r="-2545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/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A4E9A8-8BFC-4819-C745-59386C24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3554551"/>
                <a:ext cx="267189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/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ABA1B52-7909-5799-85CE-DB4C5232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7" y="4148954"/>
                <a:ext cx="339837" cy="369332"/>
              </a:xfrm>
              <a:prstGeom prst="rect">
                <a:avLst/>
              </a:prstGeom>
              <a:blipFill>
                <a:blip r:embed="rId7"/>
                <a:stretch>
                  <a:fillRect l="-23214" t="-1667" r="-2500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A7840E6-9504-A092-FCA9-9277FD5DBCE0}"/>
              </a:ext>
            </a:extLst>
          </p:cNvPr>
          <p:cNvSpPr/>
          <p:nvPr/>
        </p:nvSpPr>
        <p:spPr>
          <a:xfrm>
            <a:off x="6011879" y="2131981"/>
            <a:ext cx="1494709" cy="2469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0096BF-597D-43E4-47F8-2BCDBF01B6C1}"/>
              </a:ext>
            </a:extLst>
          </p:cNvPr>
          <p:cNvSpPr/>
          <p:nvPr/>
        </p:nvSpPr>
        <p:spPr>
          <a:xfrm>
            <a:off x="4495410" y="2131981"/>
            <a:ext cx="1494709" cy="24692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33D0601-EA8E-9B6A-79B4-1601117E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76619"/>
              </p:ext>
            </p:extLst>
          </p:nvPr>
        </p:nvGraphicFramePr>
        <p:xfrm>
          <a:off x="2481121" y="1711914"/>
          <a:ext cx="7548420" cy="5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28">
                  <a:extLst>
                    <a:ext uri="{9D8B030D-6E8A-4147-A177-3AD203B41FA5}">
                      <a16:colId xmlns:a16="http://schemas.microsoft.com/office/drawing/2014/main" val="209044152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0690689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007325023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235567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16766921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46110259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50280657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126146868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2891858589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038646492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62604998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32515864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993480881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1508656730"/>
                    </a:ext>
                  </a:extLst>
                </a:gridCol>
                <a:gridCol w="503228">
                  <a:extLst>
                    <a:ext uri="{9D8B030D-6E8A-4147-A177-3AD203B41FA5}">
                      <a16:colId xmlns:a16="http://schemas.microsoft.com/office/drawing/2014/main" val="3308481466"/>
                    </a:ext>
                  </a:extLst>
                </a:gridCol>
              </a:tblGrid>
              <a:tr h="527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3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6D7DEAEE-28C4-46DB-9CA4-EFDACE8A93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384258"/>
                  </p:ext>
                </p:extLst>
              </p:nvPr>
            </p:nvGraphicFramePr>
            <p:xfrm>
              <a:off x="2954104" y="4804438"/>
              <a:ext cx="6283791" cy="1900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3454053895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405263192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𝐿𝑀𝑎𝑥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[2…10]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939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𝐿𝑀𝑖𝑛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[2…10]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766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𝐿𝑀𝑎𝑥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9786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𝐿𝑀𝑖𝑛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118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6D7DEAEE-28C4-46DB-9CA4-EFDACE8A93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384258"/>
                  </p:ext>
                </p:extLst>
              </p:nvPr>
            </p:nvGraphicFramePr>
            <p:xfrm>
              <a:off x="2954104" y="4804438"/>
              <a:ext cx="6283791" cy="1900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3454053895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9044152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06906890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007325023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92355674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2167669219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146110259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502806571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3126146868"/>
                        </a:ext>
                      </a:extLst>
                    </a:gridCol>
                    <a:gridCol w="502199">
                      <a:extLst>
                        <a:ext uri="{9D8B030D-6E8A-4147-A177-3AD203B41FA5}">
                          <a16:colId xmlns:a16="http://schemas.microsoft.com/office/drawing/2014/main" val="4052631926"/>
                        </a:ext>
                      </a:extLst>
                    </a:gridCol>
                  </a:tblGrid>
                  <a:tr h="49307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6173" r="-256552" b="-3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939663"/>
                      </a:ext>
                    </a:extLst>
                  </a:tr>
                  <a:tr h="49307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106173" r="-256552" b="-2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7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766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222667" r="-256552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2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6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5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9786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45" t="-322667" r="-25655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0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3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-1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4</a:t>
                          </a:r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1185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686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henya" id="{B41F7EED-78E0-1445-87EF-5AF1DA6E0F58}" vid="{D32384A1-BBDA-0D4F-B76D-4F110ED033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佈景主題</Template>
  <TotalTime>8133</TotalTime>
  <Words>975</Words>
  <Application>Microsoft Office PowerPoint</Application>
  <PresentationFormat>寬螢幕</PresentationFormat>
  <Paragraphs>543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</vt:lpstr>
      <vt:lpstr>Times New Roman</vt:lpstr>
      <vt:lpstr>Office 佈景主題</vt:lpstr>
      <vt:lpstr>An Improved Order-Preserving Pattern Matching Algorithm Using Fingerprints</vt:lpstr>
      <vt:lpstr>Abstract (1/2)</vt:lpstr>
      <vt:lpstr>Abstract (2/2)</vt:lpstr>
      <vt:lpstr>Order-Preserving Pattern Matching</vt:lpstr>
      <vt:lpstr>Prefix and Location Tables</vt:lpstr>
      <vt:lpstr>Preprocessing (1/2)</vt:lpstr>
      <vt:lpstr>Preprocessing (2/2)</vt:lpstr>
      <vt:lpstr>Searching (1/3)</vt:lpstr>
      <vt:lpstr>Searching (2/3)</vt:lpstr>
      <vt:lpstr>Searching (3/3)</vt:lpstr>
      <vt:lpstr>Experimental Results (1/4)</vt:lpstr>
      <vt:lpstr>Experimental Results (2/4)</vt:lpstr>
      <vt:lpstr>Experimental Results (3/4)</vt:lpstr>
      <vt:lpstr>Experimental Results (4/4)</vt:lpstr>
      <vt:lpstr>Time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M113040012</dc:creator>
  <cp:lastModifiedBy>紋瑜 張</cp:lastModifiedBy>
  <cp:revision>203</cp:revision>
  <dcterms:created xsi:type="dcterms:W3CDTF">2023-07-01T04:19:29Z</dcterms:created>
  <dcterms:modified xsi:type="dcterms:W3CDTF">2024-07-23T01:45:30Z</dcterms:modified>
</cp:coreProperties>
</file>