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92" r:id="rId4"/>
    <p:sldId id="294" r:id="rId5"/>
    <p:sldId id="293" r:id="rId6"/>
    <p:sldId id="295" r:id="rId7"/>
    <p:sldId id="296" r:id="rId8"/>
    <p:sldId id="297" r:id="rId9"/>
    <p:sldId id="298" r:id="rId10"/>
    <p:sldId id="300" r:id="rId11"/>
    <p:sldId id="302" r:id="rId12"/>
    <p:sldId id="301" r:id="rId13"/>
    <p:sldId id="303" r:id="rId14"/>
    <p:sldId id="304" r:id="rId15"/>
    <p:sldId id="305" r:id="rId16"/>
    <p:sldId id="306" r:id="rId17"/>
    <p:sldId id="307" r:id="rId18"/>
    <p:sldId id="299" r:id="rId19"/>
    <p:sldId id="308" r:id="rId20"/>
    <p:sldId id="309" r:id="rId21"/>
    <p:sldId id="310" r:id="rId22"/>
    <p:sldId id="311" r:id="rId23"/>
    <p:sldId id="312" r:id="rId24"/>
    <p:sldId id="290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1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843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第一個是最糟糕的情況</a:t>
            </a:r>
            <a:br>
              <a:rPr lang="en-US" altLang="zh-TW" dirty="0"/>
            </a:br>
            <a:r>
              <a:rPr lang="zh-TW" altLang="en-US" dirty="0"/>
              <a:t>第二個是隨機均勻抽樣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8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Algorithms for jumbled pattern matching in strings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P´eter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Burcsi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Ferdinando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Cicalese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Gabriele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and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Zsuzsanna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Lipt´ak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Foundations of Computer Science 23.02 (2012): 357-374.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12805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Lee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July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30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, 2024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11622122" cy="201958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13080"/>
              </p:ext>
            </p:extLst>
          </p:nvPr>
        </p:nvGraphicFramePr>
        <p:xfrm>
          <a:off x="0" y="4826669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654818" y="3848141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654818" y="4391486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6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CA8F7A-9C41-5EDF-CEED-BEC122D6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02DA33-0563-E903-3900-021F211B9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4A18F1A-A10B-91D1-A2B1-64E80474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8F5734D-D93E-73BB-95D7-4502F36E2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703" y="681037"/>
            <a:ext cx="9802593" cy="486795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E9A7961-E50E-A941-CBEB-BCDF019F1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982" y="5756191"/>
            <a:ext cx="4896533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8236968" cy="143134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099978"/>
              </p:ext>
            </p:extLst>
          </p:nvPr>
        </p:nvGraphicFramePr>
        <p:xfrm>
          <a:off x="0" y="3249086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654818" y="2742829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5533292" y="2743157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AF3F01B-96F7-A314-0768-120A755DFDB0}"/>
                  </a:ext>
                </a:extLst>
              </p:cNvPr>
              <p:cNvSpPr txBox="1"/>
              <p:nvPr/>
            </p:nvSpPr>
            <p:spPr>
              <a:xfrm>
                <a:off x="8706217" y="1049519"/>
                <a:ext cx="324075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zh-TW" alt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((0,0,0)+(3,1,2)) = </a:t>
                </a:r>
                <a:r>
                  <a:rPr lang="en-US" altLang="zh-TW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(3,1,2)  = 8</a:t>
                </a:r>
              </a:p>
              <a:p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(3,1,4)-(0,0,0)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(3,1,2)</m:t>
                    </m:r>
                  </m:oMath>
                </a14:m>
                <a:endParaRPr lang="en-US" altLang="zh-TW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((3,1,4)-(3,1,2)) = 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(0,0,2) = 4</a:t>
                </a:r>
              </a:p>
              <a:p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3,1,4)−(1,1,2)</m:t>
                    </m:r>
                    <m:r>
                      <a:rPr lang="en-US" altLang="zh-TW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(3,1,2)</m:t>
                    </m:r>
                  </m:oMath>
                </a14:m>
                <a:endParaRPr lang="en-US" altLang="zh-TW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AF3F01B-96F7-A314-0768-120A755DF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217" y="1049519"/>
                <a:ext cx="3240758" cy="2585323"/>
              </a:xfrm>
              <a:prstGeom prst="rect">
                <a:avLst/>
              </a:prstGeom>
              <a:blipFill>
                <a:blip r:embed="rId4"/>
                <a:stretch>
                  <a:fillRect l="-1504" t="-1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98319710-47C3-C87F-AACD-137CF45CD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35125"/>
              </p:ext>
            </p:extLst>
          </p:nvPr>
        </p:nvGraphicFramePr>
        <p:xfrm>
          <a:off x="11728" y="5119755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FB0DD69F-0DA1-52B6-4B78-B96162DE2EA9}"/>
              </a:ext>
            </a:extLst>
          </p:cNvPr>
          <p:cNvSpPr txBox="1"/>
          <p:nvPr/>
        </p:nvSpPr>
        <p:spPr>
          <a:xfrm>
            <a:off x="3108299" y="4613498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AE4BBAE-6835-6095-D193-B49F700B1480}"/>
              </a:ext>
            </a:extLst>
          </p:cNvPr>
          <p:cNvSpPr txBox="1"/>
          <p:nvPr/>
        </p:nvSpPr>
        <p:spPr>
          <a:xfrm>
            <a:off x="5545020" y="4613826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DA698F0-DA94-3A07-0EC4-06FF06580703}"/>
              </a:ext>
            </a:extLst>
          </p:cNvPr>
          <p:cNvSpPr/>
          <p:nvPr/>
        </p:nvSpPr>
        <p:spPr>
          <a:xfrm>
            <a:off x="4160018" y="1352051"/>
            <a:ext cx="291402" cy="1376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EC70006-8FE4-E006-C0A3-7F8953AF02DF}"/>
              </a:ext>
            </a:extLst>
          </p:cNvPr>
          <p:cNvSpPr/>
          <p:nvPr/>
        </p:nvSpPr>
        <p:spPr>
          <a:xfrm>
            <a:off x="2612663" y="1379392"/>
            <a:ext cx="291402" cy="1376660"/>
          </a:xfrm>
          <a:prstGeom prst="rect">
            <a:avLst/>
          </a:prstGeom>
          <a:noFill/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5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8236968" cy="143134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95766"/>
              </p:ext>
            </p:extLst>
          </p:nvPr>
        </p:nvGraphicFramePr>
        <p:xfrm>
          <a:off x="0" y="3249086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3066423" y="2742829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6708946" y="2743157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AAF3F01B-96F7-A314-0768-120A755DFDB0}"/>
              </a:ext>
            </a:extLst>
          </p:cNvPr>
          <p:cNvSpPr txBox="1"/>
          <p:nvPr/>
        </p:nvSpPr>
        <p:spPr>
          <a:xfrm>
            <a:off x="8706217" y="1049519"/>
            <a:ext cx="3240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((1,1,2)+(3,1,2)) = 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(4,2,4)  = 10</a:t>
            </a:r>
          </a:p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(4,2,4) – (1,1,2) = (3,1,2) (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occurance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=L+1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DA698F0-DA94-3A07-0EC4-06FF06580703}"/>
              </a:ext>
            </a:extLst>
          </p:cNvPr>
          <p:cNvSpPr/>
          <p:nvPr/>
        </p:nvSpPr>
        <p:spPr>
          <a:xfrm>
            <a:off x="4983978" y="1352051"/>
            <a:ext cx="291402" cy="1376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357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8236968" cy="143134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521815"/>
              </p:ext>
            </p:extLst>
          </p:nvPr>
        </p:nvGraphicFramePr>
        <p:xfrm>
          <a:off x="0" y="3249086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3659274" y="2742829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7407312" y="2731643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AAF3F01B-96F7-A314-0768-120A755DFDB0}"/>
              </a:ext>
            </a:extLst>
          </p:cNvPr>
          <p:cNvSpPr txBox="1"/>
          <p:nvPr/>
        </p:nvSpPr>
        <p:spPr>
          <a:xfrm>
            <a:off x="8706217" y="1049519"/>
            <a:ext cx="3240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((1,1,3)+(3,1,2)) = 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(4,2,5)  = 11</a:t>
            </a:r>
          </a:p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(4,2,5)-(1,1,3) =(3,1,2)(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occurance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=L+1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DA698F0-DA94-3A07-0EC4-06FF06580703}"/>
              </a:ext>
            </a:extLst>
          </p:cNvPr>
          <p:cNvSpPr/>
          <p:nvPr/>
        </p:nvSpPr>
        <p:spPr>
          <a:xfrm>
            <a:off x="5355763" y="1352051"/>
            <a:ext cx="291402" cy="1376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EC70006-8FE4-E006-C0A3-7F8953AF02DF}"/>
              </a:ext>
            </a:extLst>
          </p:cNvPr>
          <p:cNvSpPr/>
          <p:nvPr/>
        </p:nvSpPr>
        <p:spPr>
          <a:xfrm>
            <a:off x="2974402" y="1379392"/>
            <a:ext cx="291402" cy="1376660"/>
          </a:xfrm>
          <a:prstGeom prst="rect">
            <a:avLst/>
          </a:prstGeom>
          <a:noFill/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5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8236968" cy="143134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58914"/>
              </p:ext>
            </p:extLst>
          </p:nvPr>
        </p:nvGraphicFramePr>
        <p:xfrm>
          <a:off x="0" y="3249086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4302367" y="2742829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7948758" y="2731515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AAF3F01B-96F7-A314-0768-120A755DFDB0}"/>
              </a:ext>
            </a:extLst>
          </p:cNvPr>
          <p:cNvSpPr txBox="1"/>
          <p:nvPr/>
        </p:nvSpPr>
        <p:spPr>
          <a:xfrm>
            <a:off x="8706217" y="1049519"/>
            <a:ext cx="3240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((1,1,4)+(3,1,2)) = 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(4,2,6)  = 12</a:t>
            </a:r>
          </a:p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(4,2,6) – (1,1,4) = (3,1,2) (</a:t>
            </a:r>
            <a:r>
              <a:rPr lang="en-US" altLang="zh-TW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occurance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=L+1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DA698F0-DA94-3A07-0EC4-06FF06580703}"/>
              </a:ext>
            </a:extLst>
          </p:cNvPr>
          <p:cNvSpPr/>
          <p:nvPr/>
        </p:nvSpPr>
        <p:spPr>
          <a:xfrm>
            <a:off x="5724408" y="1331918"/>
            <a:ext cx="291402" cy="1376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EC70006-8FE4-E006-C0A3-7F8953AF02DF}"/>
              </a:ext>
            </a:extLst>
          </p:cNvPr>
          <p:cNvSpPr/>
          <p:nvPr/>
        </p:nvSpPr>
        <p:spPr>
          <a:xfrm>
            <a:off x="3389134" y="1379392"/>
            <a:ext cx="291402" cy="1376660"/>
          </a:xfrm>
          <a:prstGeom prst="rect">
            <a:avLst/>
          </a:prstGeom>
          <a:noFill/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15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8236968" cy="143134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07782"/>
              </p:ext>
            </p:extLst>
          </p:nvPr>
        </p:nvGraphicFramePr>
        <p:xfrm>
          <a:off x="0" y="3249086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4935427" y="2742829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9170797" y="2743157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AF3F01B-96F7-A314-0768-120A755DFDB0}"/>
                  </a:ext>
                </a:extLst>
              </p:cNvPr>
              <p:cNvSpPr txBox="1"/>
              <p:nvPr/>
            </p:nvSpPr>
            <p:spPr>
              <a:xfrm>
                <a:off x="8706217" y="1049519"/>
                <a:ext cx="324075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zh-TW" alt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((2,1,4)+(3,1,2)) = </a:t>
                </a:r>
                <a:r>
                  <a:rPr lang="en-US" altLang="zh-TW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(5,2,6)  = 14</a:t>
                </a:r>
              </a:p>
              <a:p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(5,3,6) – (2,1,4)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(3,1,2)</m:t>
                    </m:r>
                  </m:oMath>
                </a14:m>
                <a:endParaRPr lang="en-US" altLang="zh-TW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((5,3,6)-(3,1,2)) = 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(2,2,4) = 10</a:t>
                </a:r>
              </a:p>
              <a:p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5,3,6)−(4,2,4)</m:t>
                    </m:r>
                    <m:r>
                      <a:rPr lang="en-US" altLang="zh-TW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(3,1,2)</m:t>
                    </m:r>
                  </m:oMath>
                </a14:m>
                <a:endParaRPr lang="en-US" altLang="zh-TW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AF3F01B-96F7-A314-0768-120A755DF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217" y="1049519"/>
                <a:ext cx="3240758" cy="2585323"/>
              </a:xfrm>
              <a:prstGeom prst="rect">
                <a:avLst/>
              </a:prstGeom>
              <a:blipFill>
                <a:blip r:embed="rId4"/>
                <a:stretch>
                  <a:fillRect l="-1504" t="-1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98319710-47C3-C87F-AACD-137CF45CD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529601"/>
              </p:ext>
            </p:extLst>
          </p:nvPr>
        </p:nvGraphicFramePr>
        <p:xfrm>
          <a:off x="11728" y="5119755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FB0DD69F-0DA1-52B6-4B78-B96162DE2EA9}"/>
              </a:ext>
            </a:extLst>
          </p:cNvPr>
          <p:cNvSpPr txBox="1"/>
          <p:nvPr/>
        </p:nvSpPr>
        <p:spPr>
          <a:xfrm>
            <a:off x="6775958" y="4613826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AE4BBAE-6835-6095-D193-B49F700B1480}"/>
              </a:ext>
            </a:extLst>
          </p:cNvPr>
          <p:cNvSpPr txBox="1"/>
          <p:nvPr/>
        </p:nvSpPr>
        <p:spPr>
          <a:xfrm>
            <a:off x="9182525" y="4613826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DA698F0-DA94-3A07-0EC4-06FF06580703}"/>
              </a:ext>
            </a:extLst>
          </p:cNvPr>
          <p:cNvSpPr/>
          <p:nvPr/>
        </p:nvSpPr>
        <p:spPr>
          <a:xfrm>
            <a:off x="6548166" y="1423020"/>
            <a:ext cx="291402" cy="1376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EC70006-8FE4-E006-C0A3-7F8953AF02DF}"/>
              </a:ext>
            </a:extLst>
          </p:cNvPr>
          <p:cNvSpPr/>
          <p:nvPr/>
        </p:nvSpPr>
        <p:spPr>
          <a:xfrm>
            <a:off x="4974025" y="1379392"/>
            <a:ext cx="291402" cy="1376660"/>
          </a:xfrm>
          <a:prstGeom prst="rect">
            <a:avLst/>
          </a:prstGeom>
          <a:noFill/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27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FF281A-E45A-DB9C-1C77-B14EFE2F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51"/>
            <a:ext cx="10515600" cy="5875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 = 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c}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cabcccaaabccbaacca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(3,1,2)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699024-59F4-7DBA-1411-4F6382FD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39D3A9-E1C3-0BBA-2E8A-51DD15C17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9" y="1352051"/>
            <a:ext cx="8236968" cy="1431342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B84CA2-0E7E-790C-C751-2F6AB02B0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67359"/>
              </p:ext>
            </p:extLst>
          </p:nvPr>
        </p:nvGraphicFramePr>
        <p:xfrm>
          <a:off x="0" y="3249086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49E47354-0B43-51BD-1E65-BF68AE6CAB0F}"/>
              </a:ext>
            </a:extLst>
          </p:cNvPr>
          <p:cNvSpPr txBox="1"/>
          <p:nvPr/>
        </p:nvSpPr>
        <p:spPr>
          <a:xfrm>
            <a:off x="6744132" y="2742829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CBB4B-F214-B553-0AAD-5F9D7265B706}"/>
              </a:ext>
            </a:extLst>
          </p:cNvPr>
          <p:cNvSpPr txBox="1"/>
          <p:nvPr/>
        </p:nvSpPr>
        <p:spPr>
          <a:xfrm>
            <a:off x="11622598" y="2743157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F63ABD7-425D-5BC9-C704-89DA8EA74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58170"/>
            <a:ext cx="5787245" cy="376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AF3F01B-96F7-A314-0768-120A755DFDB0}"/>
                  </a:ext>
                </a:extLst>
              </p:cNvPr>
              <p:cNvSpPr txBox="1"/>
              <p:nvPr/>
            </p:nvSpPr>
            <p:spPr>
              <a:xfrm>
                <a:off x="8706217" y="1049519"/>
                <a:ext cx="3240758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zh-TW" alt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((4,2,4)+(3,1,2)) = </a:t>
                </a:r>
                <a:r>
                  <a:rPr lang="en-US" altLang="zh-TW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(7,3,6)  = 18</a:t>
                </a:r>
              </a:p>
              <a:p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(7,3,8)-(4,2,4)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(3,1,2)</m:t>
                    </m:r>
                  </m:oMath>
                </a14:m>
                <a:endParaRPr lang="en-US" altLang="zh-TW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((7,3,8)-(3,1,2)) = 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firstfit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(4,2,6) = 12</a:t>
                </a:r>
              </a:p>
              <a:p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(7,3,8)-(4,2,6)=(3,1,2) (</a:t>
                </a:r>
                <a:r>
                  <a:rPr lang="en-US" altLang="zh-TW" dirty="0" err="1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occurance</a:t>
                </a:r>
                <a:r>
                  <a:rPr lang="en-US" altLang="zh-TW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AF3F01B-96F7-A314-0768-120A755DF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217" y="1049519"/>
                <a:ext cx="3240758" cy="2862322"/>
              </a:xfrm>
              <a:prstGeom prst="rect">
                <a:avLst/>
              </a:prstGeom>
              <a:blipFill>
                <a:blip r:embed="rId4"/>
                <a:stretch>
                  <a:fillRect l="-1504" t="-10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98319710-47C3-C87F-AACD-137CF45CD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103387"/>
              </p:ext>
            </p:extLst>
          </p:nvPr>
        </p:nvGraphicFramePr>
        <p:xfrm>
          <a:off x="11728" y="5119755"/>
          <a:ext cx="12198700" cy="1350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935">
                  <a:extLst>
                    <a:ext uri="{9D8B030D-6E8A-4147-A177-3AD203B41FA5}">
                      <a16:colId xmlns:a16="http://schemas.microsoft.com/office/drawing/2014/main" val="257438932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397493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252836666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3627544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3290712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55540945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458083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6904794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5325415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4037805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1343751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14459300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526592788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958888844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8189648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781278362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3897556606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21878611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1289165293"/>
                    </a:ext>
                  </a:extLst>
                </a:gridCol>
                <a:gridCol w="609935">
                  <a:extLst>
                    <a:ext uri="{9D8B030D-6E8A-4147-A177-3AD203B41FA5}">
                      <a16:colId xmlns:a16="http://schemas.microsoft.com/office/drawing/2014/main" val="480064095"/>
                    </a:ext>
                  </a:extLst>
                </a:gridCol>
              </a:tblGrid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index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2913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/>
                        <a:t>text</a:t>
                      </a: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752240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FB0DD69F-0DA1-52B6-4B78-B96162DE2EA9}"/>
              </a:ext>
            </a:extLst>
          </p:cNvPr>
          <p:cNvSpPr txBox="1"/>
          <p:nvPr/>
        </p:nvSpPr>
        <p:spPr>
          <a:xfrm>
            <a:off x="7951611" y="4613826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AE4BBAE-6835-6095-D193-B49F700B1480}"/>
              </a:ext>
            </a:extLst>
          </p:cNvPr>
          <p:cNvSpPr txBox="1"/>
          <p:nvPr/>
        </p:nvSpPr>
        <p:spPr>
          <a:xfrm>
            <a:off x="11601891" y="4605181"/>
            <a:ext cx="56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DA698F0-DA94-3A07-0EC4-06FF06580703}"/>
              </a:ext>
            </a:extLst>
          </p:cNvPr>
          <p:cNvSpPr/>
          <p:nvPr/>
        </p:nvSpPr>
        <p:spPr>
          <a:xfrm>
            <a:off x="8113042" y="1352051"/>
            <a:ext cx="291402" cy="1376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EC70006-8FE4-E006-C0A3-7F8953AF02DF}"/>
              </a:ext>
            </a:extLst>
          </p:cNvPr>
          <p:cNvSpPr/>
          <p:nvPr/>
        </p:nvSpPr>
        <p:spPr>
          <a:xfrm>
            <a:off x="5774884" y="1366169"/>
            <a:ext cx="291402" cy="1376660"/>
          </a:xfrm>
          <a:prstGeom prst="rect">
            <a:avLst/>
          </a:prstGeom>
          <a:noFill/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8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C1710-0128-3EF2-71C8-FA022AB0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CF6A28-6746-FD55-3C63-F48C0546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77BC739-4126-ADBC-5B8B-4152D331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F22A4E85-D090-ACC6-FDD5-2BE7B096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103" y="3429000"/>
            <a:ext cx="7097115" cy="1800476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846F7D57-4ABD-C3A2-D34F-5BAEE6157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21" y="2334783"/>
            <a:ext cx="988927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6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2662B6-ACAC-2814-0AEA-4447FB8D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043AEA-C77C-B8D5-ABEB-9A07EF49A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C854E7-248F-A4C9-E9AB-9E3B14EC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19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A1836FC-CC7B-AA2A-B1E8-B3BFBCFE3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86" y="1123628"/>
            <a:ext cx="11660227" cy="46107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031223F4-298F-8425-EF77-F26D64C434BA}"/>
                  </a:ext>
                </a:extLst>
              </p:cNvPr>
              <p:cNvSpPr txBox="1"/>
              <p:nvPr/>
            </p:nvSpPr>
            <p:spPr>
              <a:xfrm>
                <a:off x="7676941" y="4001294"/>
                <a:ext cx="387866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cocomplexity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180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TW" sz="1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-&gt; O(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Tme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complexity :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altLang="zh-TW" dirty="0"/>
                  <a:t>σ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with binary search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031223F4-298F-8425-EF77-F26D64C43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941" y="4001294"/>
                <a:ext cx="3878663" cy="923330"/>
              </a:xfrm>
              <a:prstGeom prst="rect">
                <a:avLst/>
              </a:prstGeom>
              <a:blipFill>
                <a:blip r:embed="rId3"/>
                <a:stretch>
                  <a:fillRect l="-1256" t="-3289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7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3735-885C-D762-2A7C-7760F6C5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866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Abstract(1/2)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0A558-83F5-DC4B-E8C9-3EB0801F3E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2298"/>
                <a:ext cx="10797330" cy="4697834"/>
              </a:xfrm>
            </p:spPr>
            <p:txBody>
              <a:bodyPr vert="horz" lIns="91440" tIns="45720" rIns="91440" bIns="45720" rtlCol="0" anchor="t"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The Parikh vector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)of a string s over a finite ordered alphabet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Σ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= {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a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,…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zh-TW" altLang="en-US" sz="2400" i="1" baseline="-25000" smtClean="0"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} is defined as the vector of multiplicities of the characters,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= 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,…,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zh-TW" altLang="en-US" sz="2400" i="1" baseline="-25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), where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i="1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= |{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j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| 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i="1" baseline="-250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j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=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a</a:t>
                </a:r>
                <a:r>
                  <a:rPr lang="en-US" altLang="zh-TW" sz="2400" i="1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}| . Parikh vector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q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occurs in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if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has a substring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with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= q. The problem of searching for a query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q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in a text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of length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can be solved simply and worst-case optimally with a sliding window approach in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O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time. We present two novel algorithms for the case where the text is fixed and many queries arrive over time. The first algorithm only decides whether a given Parikh vector appears in a binary text. It uses a linear size data structure and decides each query in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O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(1) time. The preprocessing can be done trivially in Θ 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baseline="30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time. The second algorithm finds all occurrences of a given Parikh vector in a text over an arbitrary alphabet of size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σ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≥ 2 and has sub-linear expected time complexity.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0A558-83F5-DC4B-E8C9-3EB0801F3E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2298"/>
                <a:ext cx="10797330" cy="4697834"/>
              </a:xfrm>
              <a:blipFill>
                <a:blip r:embed="rId3"/>
                <a:stretch>
                  <a:fillRect l="-903" t="-779" r="-1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E3F4-879A-1E75-AEA8-8BFC5FE9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1907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B5BD37-8392-4B04-5C00-534F860B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Variant using a wavelet tree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9B3EFB-B60B-D093-70CC-730533E2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wavelet tree to reduce search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 to O(</a:t>
            </a:r>
            <a:r>
              <a:rPr lang="el-GR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s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bbacaccabaddabccaaac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We demonstrate the computation of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(2, 3, 2, 1)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C08EF7-DCC0-8CBF-B103-4A1DE22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24CF0E5-18D7-537D-A1DA-65A590B04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436" y="3444450"/>
            <a:ext cx="5601482" cy="30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44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8900A389-E53B-E95F-A618-724698746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634" y="3218231"/>
            <a:ext cx="5601482" cy="3048425"/>
          </a:xfrm>
          <a:prstGeom prst="rect">
            <a:avLst/>
          </a:prstGeom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706E24-4428-13D3-7108-251A7A0BB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160"/>
            <a:ext cx="10515600" cy="593580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firstfit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 3, 2, 1) = max{select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2),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3),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2),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1)}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2), 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3) = max{4,6}=6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2), 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1) = max{2,4}=4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max{select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6), select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4)}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=max{9,11}=11</a:t>
            </a: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E8F40-B6EA-F466-73B8-A330B815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57DC7F4A-FA47-6CE3-5016-17A2737B0A3F}"/>
              </a:ext>
            </a:extLst>
          </p:cNvPr>
          <p:cNvSpPr/>
          <p:nvPr/>
        </p:nvSpPr>
        <p:spPr>
          <a:xfrm>
            <a:off x="7295103" y="5279488"/>
            <a:ext cx="209341" cy="1014884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0BF0E819-70E5-F2C6-B7DA-3D78F761009E}"/>
              </a:ext>
            </a:extLst>
          </p:cNvPr>
          <p:cNvSpPr/>
          <p:nvPr/>
        </p:nvSpPr>
        <p:spPr>
          <a:xfrm>
            <a:off x="7738901" y="5261065"/>
            <a:ext cx="209341" cy="1014884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640CC6FB-8510-DCB5-7E36-55F57B773B12}"/>
              </a:ext>
            </a:extLst>
          </p:cNvPr>
          <p:cNvSpPr/>
          <p:nvPr/>
        </p:nvSpPr>
        <p:spPr>
          <a:xfrm>
            <a:off x="10311283" y="5296619"/>
            <a:ext cx="209341" cy="1014884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8594E804-FBFA-D7FC-0692-063027A2E996}"/>
              </a:ext>
            </a:extLst>
          </p:cNvPr>
          <p:cNvSpPr/>
          <p:nvPr/>
        </p:nvSpPr>
        <p:spPr>
          <a:xfrm>
            <a:off x="10755081" y="5251772"/>
            <a:ext cx="209341" cy="1014884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3FF9B3F2-1309-9EDF-F828-732008F41019}"/>
              </a:ext>
            </a:extLst>
          </p:cNvPr>
          <p:cNvSpPr/>
          <p:nvPr/>
        </p:nvSpPr>
        <p:spPr>
          <a:xfrm>
            <a:off x="8884417" y="3542798"/>
            <a:ext cx="209341" cy="1014884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0956B5C4-735F-DA14-5655-C534F288C141}"/>
              </a:ext>
            </a:extLst>
          </p:cNvPr>
          <p:cNvSpPr/>
          <p:nvPr/>
        </p:nvSpPr>
        <p:spPr>
          <a:xfrm>
            <a:off x="9376786" y="3542798"/>
            <a:ext cx="209341" cy="1014884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816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B3AD10-BEDA-A58E-CDF2-4DA30E10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E1A404-2379-A6C9-8B64-2EA29787E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6CCE148-F8DF-D2DA-7015-7D1AD108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8DBFE13-51E0-DB61-5CCF-EDF61D827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81" y="1553618"/>
            <a:ext cx="11012437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90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1E5EBE-56FD-7506-ADE1-B55B8EF3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58EEB8-9F08-BD89-7C71-7755D8375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2723E01-83F1-A4B7-122B-947049D9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331F76F-BC4C-8A4D-EF8E-E5FCF96CC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7" y="1870075"/>
            <a:ext cx="10936226" cy="43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66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3735-885C-D762-2A7C-7760F6C5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866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Abstract(2/2)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0A558-83F5-DC4B-E8C9-3EB0801F3E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2298"/>
                <a:ext cx="10797330" cy="4697834"/>
              </a:xfrm>
            </p:spPr>
            <p:txBody>
              <a:bodyPr vert="horz" lIns="91440" tIns="45720" rIns="91440" bIns="45720" rtlCol="0" anchor="t"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More precisely, we present two variants of the algorithm, both using an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O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size data structure, each of which can be constructed in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O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time. The first solution is very simple and easy to implement and leads to an expected query time of O(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</m:ctrlPr>
                      </m:fPr>
                      <m:num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+mj-ea"/>
                          </a:rPr>
                          <m:t>𝜎</m:t>
                        </m:r>
                      </m:num>
                      <m:den>
                        <m:func>
                          <m:func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  <a:ea typeface="+mj-ea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i="1" smtClean="0">
                                <a:latin typeface="Cambria Math" panose="02040503050406030204" pitchFamily="18" charset="0"/>
                                <a:ea typeface="+mj-ea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sz="2400" i="1" smtClean="0">
                                <a:latin typeface="Cambria Math" panose="02040503050406030204" pitchFamily="18" charset="0"/>
                                <a:ea typeface="+mj-ea"/>
                              </a:rPr>
                              <m:t>𝜎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</a:t>
                </a:r>
                <a:r>
                  <a:rPr lang="en-US" altLang="zh-TW" sz="2400" baseline="30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1/2</a:t>
                </a:r>
                <a:r>
                  <a:rPr lang="en-US" altLang="zh-TW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), where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m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𝑞</m:t>
                        </m:r>
                        <m:r>
                          <a:rPr lang="en-US" altLang="zh-TW" sz="2400" b="0" i="1" baseline="-25000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is the length of a string with Parikh vector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q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. The second uses wavelet trees and improves the expected runtime to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O(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func>
                          <m:func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r>
                  <a:rPr lang="en-US" altLang="zh-TW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 i.e., by a factor of log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m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0A558-83F5-DC4B-E8C9-3EB0801F3E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2298"/>
                <a:ext cx="10797330" cy="4697834"/>
              </a:xfrm>
              <a:blipFill>
                <a:blip r:embed="rId3"/>
                <a:stretch>
                  <a:fillRect l="-903" t="-779" r="-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E3F4-879A-1E75-AEA8-8BFC5FE9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508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90DE44-96CA-513C-B84B-480CC223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/>
                <a:ea typeface="新細明體"/>
                <a:cs typeface="Times New Roman"/>
              </a:rPr>
              <a:t>J</a:t>
            </a:r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umbled pattern matching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294635-B8D5-9641-1524-B4FFED267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598651-2463-519C-7D58-6C25862A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BCF634A-A6E7-7AAE-9DFF-878FD2B4A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92" y="2643078"/>
            <a:ext cx="10498015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8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2EDC00-633C-0D15-F593-DDC9FC60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Parikh vector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AAE0C8-F8D4-6F14-7117-56A91E46F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text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abbcaaabcb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(4,4,2)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(2,0,0)</a:t>
            </a: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substring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(2,0,0)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Substring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aa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sliding window based algorithm :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with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queries cost 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so as exact pattern matching algorithm cost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queries generated own preprocess data structure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26CD02-CAED-92C1-A015-5125AD03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85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7AF6C8-096C-2F4F-7017-8C397AA0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problem in the binary case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4A1AAEF-209B-B5B8-9804-D7B7B8E68D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a string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ababbaabaabbbaaabbab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20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Processing step :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zh-TW" b="0" i="1" baseline="30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altLang="zh-TW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Query time :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4A1AAEF-209B-B5B8-9804-D7B7B8E68D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D671332-92CD-7475-F305-AF9B9713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8850AC2-4194-BA12-8B2A-96A36BD92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81" y="3529813"/>
            <a:ext cx="11193437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D4D712-E392-54DC-4051-7E93CAD3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CC193F-5F86-D0B6-F689-840F7ACD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string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ababbaab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aabbba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aabbab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20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 if and only if x ∈ [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pmin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pmax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)].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(3,3)  </a:t>
            </a:r>
          </a:p>
          <a:p>
            <a:pPr marL="0" indent="0" algn="ctr">
              <a:buNone/>
            </a:pP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pmin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(3+3) &lt; 3 &lt;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pmax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(3+3) -&gt; yes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7356E7-1624-DF5C-FD63-321388B4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72B519A-B041-928B-A653-07F328EAD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81" y="4022178"/>
            <a:ext cx="11193437" cy="2029108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C927C10B-3081-614A-6D28-6E70BFC7AE0F}"/>
              </a:ext>
            </a:extLst>
          </p:cNvPr>
          <p:cNvSpPr/>
          <p:nvPr/>
        </p:nvSpPr>
        <p:spPr>
          <a:xfrm>
            <a:off x="3697794" y="4001294"/>
            <a:ext cx="813917" cy="20291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29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D4D712-E392-54DC-4051-7E93CAD3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CC193F-5F86-D0B6-F689-840F7ACD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string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ababbaabaabbbaaabbab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20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 if and only if x ∈ [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pmin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pmax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)].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(4,0)  </a:t>
            </a:r>
          </a:p>
          <a:p>
            <a:pPr marL="0" indent="0" algn="ctr">
              <a:buNone/>
            </a:pP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pmin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(4+0) &lt; 4 &lt;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pmax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(4+0) -&gt; no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7356E7-1624-DF5C-FD63-321388B4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72B519A-B041-928B-A653-07F328EAD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81" y="4022178"/>
            <a:ext cx="11193437" cy="2029108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C927C10B-3081-614A-6D28-6E70BFC7AE0F}"/>
              </a:ext>
            </a:extLst>
          </p:cNvPr>
          <p:cNvSpPr/>
          <p:nvPr/>
        </p:nvSpPr>
        <p:spPr>
          <a:xfrm>
            <a:off x="2803490" y="4001294"/>
            <a:ext cx="813917" cy="20291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68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6006D1-7D22-3638-0B40-D5C642A6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Jumping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D2DEB3-7046-D4A1-9524-138F17BAA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32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denotes the Parikh vector of the prefix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length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Given a string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ababcababc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10</a:t>
            </a: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54A4FA3-74C6-E91F-5317-9E04CB86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77B71A-53F8-05DF-8702-A735C4616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23078"/>
              </p:ext>
            </p:extLst>
          </p:nvPr>
        </p:nvGraphicFramePr>
        <p:xfrm>
          <a:off x="2031999" y="2282190"/>
          <a:ext cx="8127999" cy="44450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830044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809590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318052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[0…</a:t>
                      </a:r>
                      <a:r>
                        <a:rPr lang="en-US" altLang="zh-TW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prv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3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[0,0,0]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40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[1,0,0]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88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[1,1,0]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53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[2,1,0]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208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[2,2,0]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359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[2,2,1]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086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ababca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[3,2,1]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7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ababcab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[3,3,1]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9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ababcaba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[4,3,1]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67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ababcabab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[4,4,1]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22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ababcababc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[4,4,2]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79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65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14642</TotalTime>
  <Words>1703</Words>
  <Application>Microsoft Office PowerPoint</Application>
  <PresentationFormat>寬螢幕</PresentationFormat>
  <Paragraphs>567</Paragraphs>
  <Slides>24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新細明體</vt:lpstr>
      <vt:lpstr>Arial</vt:lpstr>
      <vt:lpstr>Calibri</vt:lpstr>
      <vt:lpstr>Calibri Light</vt:lpstr>
      <vt:lpstr>Cambria Math</vt:lpstr>
      <vt:lpstr>Times New Roman</vt:lpstr>
      <vt:lpstr>Office Theme</vt:lpstr>
      <vt:lpstr>Algorithms for jumbled pattern matching in strings</vt:lpstr>
      <vt:lpstr>Abstract(1/2)</vt:lpstr>
      <vt:lpstr>Abstract(2/2)</vt:lpstr>
      <vt:lpstr>Jumbled pattern matching</vt:lpstr>
      <vt:lpstr>The Parikh vector</vt:lpstr>
      <vt:lpstr>Decision problem in the binary case</vt:lpstr>
      <vt:lpstr>e.g.</vt:lpstr>
      <vt:lpstr>e.g.</vt:lpstr>
      <vt:lpstr>The Jumping Algorithm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Variant using a wavelet tree</vt:lpstr>
      <vt:lpstr>PowerPoint 簡報</vt:lpstr>
      <vt:lpstr>Simulations</vt:lpstr>
      <vt:lpstr>Result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1427</cp:revision>
  <dcterms:created xsi:type="dcterms:W3CDTF">2022-10-11T15:33:00Z</dcterms:created>
  <dcterms:modified xsi:type="dcterms:W3CDTF">2024-07-29T12:07:33Z</dcterms:modified>
</cp:coreProperties>
</file>